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1"/>
  </p:sldMasterIdLst>
  <p:notesMasterIdLst>
    <p:notesMasterId r:id="rId23"/>
  </p:notesMasterIdLst>
  <p:sldIdLst>
    <p:sldId id="256" r:id="rId2"/>
    <p:sldId id="260" r:id="rId3"/>
    <p:sldId id="261" r:id="rId4"/>
    <p:sldId id="263" r:id="rId5"/>
    <p:sldId id="289" r:id="rId6"/>
    <p:sldId id="266" r:id="rId7"/>
    <p:sldId id="267" r:id="rId8"/>
    <p:sldId id="268" r:id="rId9"/>
    <p:sldId id="286" r:id="rId10"/>
    <p:sldId id="291" r:id="rId11"/>
    <p:sldId id="275" r:id="rId12"/>
    <p:sldId id="290" r:id="rId13"/>
    <p:sldId id="292" r:id="rId14"/>
    <p:sldId id="287" r:id="rId15"/>
    <p:sldId id="284" r:id="rId16"/>
    <p:sldId id="293" r:id="rId17"/>
    <p:sldId id="282" r:id="rId18"/>
    <p:sldId id="283" r:id="rId19"/>
    <p:sldId id="285" r:id="rId20"/>
    <p:sldId id="280" r:id="rId21"/>
    <p:sldId id="281"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9316F"/>
    <a:srgbClr val="0D3C8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883" autoAdjust="0"/>
    <p:restoredTop sz="90924" autoAdjust="0"/>
  </p:normalViewPr>
  <p:slideViewPr>
    <p:cSldViewPr snapToGrid="0">
      <p:cViewPr varScale="1">
        <p:scale>
          <a:sx n="96" d="100"/>
          <a:sy n="96" d="100"/>
        </p:scale>
        <p:origin x="168" y="2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6176A2-A4B0-4FB1-8614-8050B0192275}" type="datetimeFigureOut">
              <a:rPr lang="en-US" smtClean="0"/>
              <a:t>6/26/19</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808A31-9CC4-4A9B-8BD0-2A14DBDEB5FB}" type="slidenum">
              <a:rPr lang="en-US" smtClean="0"/>
              <a:t>‹#›</a:t>
            </a:fld>
            <a:endParaRPr lang="en-US" dirty="0"/>
          </a:p>
        </p:txBody>
      </p:sp>
    </p:spTree>
    <p:extLst>
      <p:ext uri="{BB962C8B-B14F-4D97-AF65-F5344CB8AC3E}">
        <p14:creationId xmlns:p14="http://schemas.microsoft.com/office/powerpoint/2010/main" val="8766461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The predictive knowledge can be just as important as the definitive knowledge (science planning for event encounters, coordinated observing, instrument planning; mission planning (eclipses, orbital events); Network planning; trajectory planning; conjunction assessment.</a:t>
            </a:r>
          </a:p>
        </p:txBody>
      </p:sp>
      <p:sp>
        <p:nvSpPr>
          <p:cNvPr id="4" name="Slide Number Placeholder 3"/>
          <p:cNvSpPr>
            <a:spLocks noGrp="1"/>
          </p:cNvSpPr>
          <p:nvPr>
            <p:ph type="sldNum" sz="quarter" idx="10"/>
          </p:nvPr>
        </p:nvSpPr>
        <p:spPr/>
        <p:txBody>
          <a:bodyPr/>
          <a:lstStyle/>
          <a:p>
            <a:fld id="{C2629E62-5722-9043-8138-85E6D575965A}" type="slidenum">
              <a:rPr lang="en-US" smtClean="0"/>
              <a:t>3</a:t>
            </a:fld>
            <a:endParaRPr lang="en-US" dirty="0"/>
          </a:p>
        </p:txBody>
      </p:sp>
    </p:spTree>
    <p:extLst>
      <p:ext uri="{BB962C8B-B14F-4D97-AF65-F5344CB8AC3E}">
        <p14:creationId xmlns:p14="http://schemas.microsoft.com/office/powerpoint/2010/main" val="6966233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ea typeface="ヒラギノ角ゴ Pro W3" pitchFamily="1" charset="-128"/>
              </a:rPr>
              <a:t>Time is the foundation of any orbital tracking system. The time system provides a way to not only time stamp the measurements, but is fundamental to the measurements themselves. The source that provides the time also provides the frequency for the carrier and all signals that build the carrier. Now we can procure a space-qualified oscillator with the stability of 1 second in 31.7 thousand years (parts in 10 e-13) and even better stability for ground-based sources.</a:t>
            </a:r>
            <a:endParaRPr lang="en-US" dirty="0"/>
          </a:p>
        </p:txBody>
      </p:sp>
      <p:sp>
        <p:nvSpPr>
          <p:cNvPr id="4" name="Slide Number Placeholder 3"/>
          <p:cNvSpPr>
            <a:spLocks noGrp="1"/>
          </p:cNvSpPr>
          <p:nvPr>
            <p:ph type="sldNum" sz="quarter" idx="5"/>
          </p:nvPr>
        </p:nvSpPr>
        <p:spPr/>
        <p:txBody>
          <a:bodyPr/>
          <a:lstStyle/>
          <a:p>
            <a:fld id="{C9808A31-9CC4-4A9B-8BD0-2A14DBDEB5FB}" type="slidenum">
              <a:rPr lang="en-US" smtClean="0"/>
              <a:t>6</a:t>
            </a:fld>
            <a:endParaRPr lang="en-US" dirty="0"/>
          </a:p>
        </p:txBody>
      </p:sp>
    </p:spTree>
    <p:extLst>
      <p:ext uri="{BB962C8B-B14F-4D97-AF65-F5344CB8AC3E}">
        <p14:creationId xmlns:p14="http://schemas.microsoft.com/office/powerpoint/2010/main" val="42156152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Can’t do any better than your base timing system</a:t>
            </a:r>
          </a:p>
        </p:txBody>
      </p:sp>
      <p:sp>
        <p:nvSpPr>
          <p:cNvPr id="4" name="Slide Number Placeholder 3"/>
          <p:cNvSpPr>
            <a:spLocks noGrp="1"/>
          </p:cNvSpPr>
          <p:nvPr>
            <p:ph type="sldNum" sz="quarter" idx="10"/>
          </p:nvPr>
        </p:nvSpPr>
        <p:spPr/>
        <p:txBody>
          <a:bodyPr/>
          <a:lstStyle/>
          <a:p>
            <a:fld id="{C2629E62-5722-9043-8138-85E6D575965A}" type="slidenum">
              <a:rPr lang="en-US" smtClean="0"/>
              <a:t>7</a:t>
            </a:fld>
            <a:endParaRPr lang="en-US" dirty="0"/>
          </a:p>
        </p:txBody>
      </p:sp>
    </p:spTree>
    <p:extLst>
      <p:ext uri="{BB962C8B-B14F-4D97-AF65-F5344CB8AC3E}">
        <p14:creationId xmlns:p14="http://schemas.microsoft.com/office/powerpoint/2010/main" val="33157252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710FC6-66B4-419F-B845-52B716A5D1D6}" type="slidenum">
              <a:rPr lang="en-US" smtClean="0"/>
              <a:t>13</a:t>
            </a:fld>
            <a:endParaRPr lang="en-US"/>
          </a:p>
        </p:txBody>
      </p:sp>
    </p:spTree>
    <p:extLst>
      <p:ext uri="{BB962C8B-B14F-4D97-AF65-F5344CB8AC3E}">
        <p14:creationId xmlns:p14="http://schemas.microsoft.com/office/powerpoint/2010/main" val="42289263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14Goddard%20w_rocket.gif%20%20%20%20%20%20%20%20%20%20%20%20%20%20%20%20%20%20%20%20%20%20%20%20%20%20%20%20%20%20%20%20%20%20%20%20%20%20%20%20%20%20%200000158E%0eSTAAC%20Graphics%20%20%20%20%20%20%20%20%20%20%20%20%20%20%20%20%20B29BEE7D:" TargetMode="Externa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endParaRPr lang="en-US" dirty="0"/>
          </a:p>
        </p:txBody>
      </p:sp>
      <p:sp>
        <p:nvSpPr>
          <p:cNvPr id="5" name="Footer Placeholder 4"/>
          <p:cNvSpPr>
            <a:spLocks noGrp="1"/>
          </p:cNvSpPr>
          <p:nvPr>
            <p:ph type="ftr" sz="quarter" idx="11"/>
          </p:nvPr>
        </p:nvSpPr>
        <p:spPr/>
        <p:txBody>
          <a:bodyPr/>
          <a:lstStyle/>
          <a:p>
            <a:r>
              <a:rPr lang="en-US"/>
              <a:t>4th Planetary CubeSat Science Symposium, NASA GSFC, June 27-28, 2019</a:t>
            </a:r>
            <a:endParaRPr lang="en-US" dirty="0"/>
          </a:p>
        </p:txBody>
      </p:sp>
      <p:sp>
        <p:nvSpPr>
          <p:cNvPr id="6" name="Slide Number Placeholder 5"/>
          <p:cNvSpPr>
            <a:spLocks noGrp="1"/>
          </p:cNvSpPr>
          <p:nvPr>
            <p:ph type="sldNum" sz="quarter" idx="12"/>
          </p:nvPr>
        </p:nvSpPr>
        <p:spPr/>
        <p:txBody>
          <a:bodyPr/>
          <a:lstStyle/>
          <a:p>
            <a:fld id="{5620C7ED-1DB3-4187-A041-8A6564B76B78}" type="slidenum">
              <a:rPr lang="en-US" smtClean="0"/>
              <a:t>‹#›</a:t>
            </a:fld>
            <a:endParaRPr lang="en-US" dirty="0"/>
          </a:p>
        </p:txBody>
      </p:sp>
    </p:spTree>
    <p:extLst>
      <p:ext uri="{BB962C8B-B14F-4D97-AF65-F5344CB8AC3E}">
        <p14:creationId xmlns:p14="http://schemas.microsoft.com/office/powerpoint/2010/main" val="6364841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endParaRPr lang="en-US" dirty="0"/>
          </a:p>
        </p:txBody>
      </p:sp>
      <p:sp>
        <p:nvSpPr>
          <p:cNvPr id="5" name="Footer Placeholder 4"/>
          <p:cNvSpPr>
            <a:spLocks noGrp="1"/>
          </p:cNvSpPr>
          <p:nvPr>
            <p:ph type="ftr" sz="quarter" idx="11"/>
          </p:nvPr>
        </p:nvSpPr>
        <p:spPr/>
        <p:txBody>
          <a:bodyPr/>
          <a:lstStyle/>
          <a:p>
            <a:r>
              <a:rPr lang="en-US"/>
              <a:t>4th Planetary CubeSat Science Symposium, NASA GSFC, June 27-28, 2019</a:t>
            </a:r>
            <a:endParaRPr lang="en-US" dirty="0"/>
          </a:p>
        </p:txBody>
      </p:sp>
      <p:sp>
        <p:nvSpPr>
          <p:cNvPr id="6" name="Slide Number Placeholder 5"/>
          <p:cNvSpPr>
            <a:spLocks noGrp="1"/>
          </p:cNvSpPr>
          <p:nvPr>
            <p:ph type="sldNum" sz="quarter" idx="12"/>
          </p:nvPr>
        </p:nvSpPr>
        <p:spPr/>
        <p:txBody>
          <a:bodyPr/>
          <a:lstStyle/>
          <a:p>
            <a:fld id="{5620C7ED-1DB3-4187-A041-8A6564B76B78}" type="slidenum">
              <a:rPr lang="en-US" smtClean="0"/>
              <a:t>‹#›</a:t>
            </a:fld>
            <a:endParaRPr lang="en-US" dirty="0"/>
          </a:p>
        </p:txBody>
      </p:sp>
    </p:spTree>
    <p:extLst>
      <p:ext uri="{BB962C8B-B14F-4D97-AF65-F5344CB8AC3E}">
        <p14:creationId xmlns:p14="http://schemas.microsoft.com/office/powerpoint/2010/main" val="35397589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endParaRPr lang="en-US" dirty="0"/>
          </a:p>
        </p:txBody>
      </p:sp>
      <p:sp>
        <p:nvSpPr>
          <p:cNvPr id="5" name="Footer Placeholder 4"/>
          <p:cNvSpPr>
            <a:spLocks noGrp="1"/>
          </p:cNvSpPr>
          <p:nvPr>
            <p:ph type="ftr" sz="quarter" idx="11"/>
          </p:nvPr>
        </p:nvSpPr>
        <p:spPr/>
        <p:txBody>
          <a:bodyPr/>
          <a:lstStyle/>
          <a:p>
            <a:r>
              <a:rPr lang="en-US"/>
              <a:t>4th Planetary CubeSat Science Symposium, NASA GSFC, June 27-28, 2019</a:t>
            </a:r>
            <a:endParaRPr lang="en-US" dirty="0"/>
          </a:p>
        </p:txBody>
      </p:sp>
      <p:sp>
        <p:nvSpPr>
          <p:cNvPr id="6" name="Slide Number Placeholder 5"/>
          <p:cNvSpPr>
            <a:spLocks noGrp="1"/>
          </p:cNvSpPr>
          <p:nvPr>
            <p:ph type="sldNum" sz="quarter" idx="12"/>
          </p:nvPr>
        </p:nvSpPr>
        <p:spPr/>
        <p:txBody>
          <a:bodyPr/>
          <a:lstStyle/>
          <a:p>
            <a:fld id="{5620C7ED-1DB3-4187-A041-8A6564B76B78}" type="slidenum">
              <a:rPr lang="en-US" smtClean="0"/>
              <a:t>‹#›</a:t>
            </a:fld>
            <a:endParaRPr lang="en-US" dirty="0"/>
          </a:p>
        </p:txBody>
      </p:sp>
    </p:spTree>
    <p:extLst>
      <p:ext uri="{BB962C8B-B14F-4D97-AF65-F5344CB8AC3E}">
        <p14:creationId xmlns:p14="http://schemas.microsoft.com/office/powerpoint/2010/main" val="42286075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02800" y="1034284"/>
            <a:ext cx="11411293" cy="49631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endParaRPr lang="en-US" dirty="0"/>
          </a:p>
        </p:txBody>
      </p:sp>
      <p:sp>
        <p:nvSpPr>
          <p:cNvPr id="5" name="Footer Placeholder 4"/>
          <p:cNvSpPr>
            <a:spLocks noGrp="1"/>
          </p:cNvSpPr>
          <p:nvPr>
            <p:ph type="ftr" sz="quarter" idx="11"/>
          </p:nvPr>
        </p:nvSpPr>
        <p:spPr/>
        <p:txBody>
          <a:bodyPr/>
          <a:lstStyle/>
          <a:p>
            <a:r>
              <a:rPr lang="en-US"/>
              <a:t>4th Planetary CubeSat Science Symposium, NASA GSFC, June 27-28, 2019</a:t>
            </a:r>
            <a:endParaRPr lang="en-US" dirty="0"/>
          </a:p>
        </p:txBody>
      </p:sp>
      <p:sp>
        <p:nvSpPr>
          <p:cNvPr id="6" name="Slide Number Placeholder 5"/>
          <p:cNvSpPr>
            <a:spLocks noGrp="1"/>
          </p:cNvSpPr>
          <p:nvPr>
            <p:ph type="sldNum" sz="quarter" idx="12"/>
          </p:nvPr>
        </p:nvSpPr>
        <p:spPr/>
        <p:txBody>
          <a:bodyPr/>
          <a:lstStyle/>
          <a:p>
            <a:fld id="{5620C7ED-1DB3-4187-A041-8A6564B76B78}" type="slidenum">
              <a:rPr lang="en-US" smtClean="0"/>
              <a:t>‹#›</a:t>
            </a:fld>
            <a:endParaRPr lang="en-US" dirty="0"/>
          </a:p>
        </p:txBody>
      </p:sp>
      <p:pic>
        <p:nvPicPr>
          <p:cNvPr id="8" name="Picture 7">
            <a:extLst>
              <a:ext uri="{FF2B5EF4-FFF2-40B4-BE49-F238E27FC236}">
                <a16:creationId xmlns:a16="http://schemas.microsoft.com/office/drawing/2014/main" id="{94ECAE03-1B76-0242-A262-CA0D10436416}"/>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296047" y="0"/>
            <a:ext cx="10174294" cy="878890"/>
          </a:xfrm>
          <a:prstGeom prst="rect">
            <a:avLst/>
          </a:prstGeom>
        </p:spPr>
      </p:pic>
      <p:pic>
        <p:nvPicPr>
          <p:cNvPr id="9" name="Picture 8">
            <a:extLst>
              <a:ext uri="{FF2B5EF4-FFF2-40B4-BE49-F238E27FC236}">
                <a16:creationId xmlns:a16="http://schemas.microsoft.com/office/drawing/2014/main" id="{12AFEADF-801D-6B43-904E-E6C6C14B36F9}"/>
              </a:ext>
            </a:extLst>
          </p:cNvPr>
          <p:cNvPicPr>
            <a:picLocks noChangeAspect="1"/>
          </p:cNvPicPr>
          <p:nvPr/>
        </p:nvPicPr>
        <p:blipFill>
          <a:blip r:embed="rId3"/>
          <a:stretch>
            <a:fillRect/>
          </a:stretch>
        </p:blipFill>
        <p:spPr>
          <a:xfrm>
            <a:off x="11277600" y="0"/>
            <a:ext cx="914400" cy="885825"/>
          </a:xfrm>
          <a:prstGeom prst="rect">
            <a:avLst/>
          </a:prstGeom>
        </p:spPr>
      </p:pic>
      <p:grpSp>
        <p:nvGrpSpPr>
          <p:cNvPr id="10" name="Group 9">
            <a:extLst>
              <a:ext uri="{FF2B5EF4-FFF2-40B4-BE49-F238E27FC236}">
                <a16:creationId xmlns:a16="http://schemas.microsoft.com/office/drawing/2014/main" id="{7ECD25C7-2503-874E-B6F8-8EC02C71CDDA}"/>
              </a:ext>
            </a:extLst>
          </p:cNvPr>
          <p:cNvGrpSpPr/>
          <p:nvPr/>
        </p:nvGrpSpPr>
        <p:grpSpPr>
          <a:xfrm>
            <a:off x="0" y="15585"/>
            <a:ext cx="1296047" cy="893427"/>
            <a:chOff x="133165" y="1083076"/>
            <a:chExt cx="1152629" cy="873729"/>
          </a:xfrm>
        </p:grpSpPr>
        <p:sp>
          <p:nvSpPr>
            <p:cNvPr id="11" name="Rectangle 10">
              <a:extLst>
                <a:ext uri="{FF2B5EF4-FFF2-40B4-BE49-F238E27FC236}">
                  <a16:creationId xmlns:a16="http://schemas.microsoft.com/office/drawing/2014/main" id="{1A01DC68-DE1B-B143-A322-7169BEF3413D}"/>
                </a:ext>
              </a:extLst>
            </p:cNvPr>
            <p:cNvSpPr/>
            <p:nvPr/>
          </p:nvSpPr>
          <p:spPr>
            <a:xfrm>
              <a:off x="213064" y="1083076"/>
              <a:ext cx="1072730" cy="8737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24" descr="Goddard w_rocket.gif                                           0000158ESTAAC Graphics                 B29BEE7D:">
              <a:extLst>
                <a:ext uri="{FF2B5EF4-FFF2-40B4-BE49-F238E27FC236}">
                  <a16:creationId xmlns:a16="http://schemas.microsoft.com/office/drawing/2014/main" id="{DD3FF1F6-5F75-564D-80C5-10F6BFE53259}"/>
                </a:ext>
              </a:extLst>
            </p:cNvPr>
            <p:cNvPicPr>
              <a:picLocks noChangeAspect="1" noChangeArrowheads="1"/>
            </p:cNvPicPr>
            <p:nvPr/>
          </p:nvPicPr>
          <p:blipFill>
            <a:blip r:embed="rId4" r:link="rId5" cstate="print">
              <a:lum bright="-8000" contrast="8000"/>
              <a:extLst>
                <a:ext uri="{28A0092B-C50C-407E-A947-70E740481C1C}">
                  <a14:useLocalDpi xmlns:a14="http://schemas.microsoft.com/office/drawing/2010/main"/>
                </a:ext>
              </a:extLst>
            </a:blip>
            <a:srcRect/>
            <a:stretch>
              <a:fillRect/>
            </a:stretch>
          </p:blipFill>
          <p:spPr bwMode="auto">
            <a:xfrm>
              <a:off x="580327" y="1297287"/>
              <a:ext cx="338205" cy="510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a:extLst>
                <a:ext uri="{FF2B5EF4-FFF2-40B4-BE49-F238E27FC236}">
                  <a16:creationId xmlns:a16="http://schemas.microsoft.com/office/drawing/2014/main" id="{697CCBB4-F13D-0C4D-B7B9-03DCE4F1C7C6}"/>
                </a:ext>
              </a:extLst>
            </p:cNvPr>
            <p:cNvSpPr txBox="1"/>
            <p:nvPr/>
          </p:nvSpPr>
          <p:spPr>
            <a:xfrm>
              <a:off x="133165" y="1756750"/>
              <a:ext cx="1109416" cy="195644"/>
            </a:xfrm>
            <a:prstGeom prst="rect">
              <a:avLst/>
            </a:prstGeom>
            <a:noFill/>
          </p:spPr>
          <p:txBody>
            <a:bodyPr wrap="none" rtlCol="0">
              <a:spAutoFit/>
            </a:bodyPr>
            <a:lstStyle/>
            <a:p>
              <a:r>
                <a:rPr lang="en-US" sz="700" b="1" dirty="0"/>
                <a:t>Goddard Space Flight Center</a:t>
              </a:r>
            </a:p>
          </p:txBody>
        </p:sp>
      </p:grpSp>
      <p:sp>
        <p:nvSpPr>
          <p:cNvPr id="2" name="Title 1"/>
          <p:cNvSpPr>
            <a:spLocks noGrp="1"/>
          </p:cNvSpPr>
          <p:nvPr>
            <p:ph type="title"/>
          </p:nvPr>
        </p:nvSpPr>
        <p:spPr>
          <a:xfrm>
            <a:off x="1709006" y="248360"/>
            <a:ext cx="6933553" cy="375882"/>
          </a:xfrm>
          <a:prstGeom prst="rect">
            <a:avLst/>
          </a:prstGeom>
        </p:spPr>
        <p:txBody>
          <a:bodyPr/>
          <a:lstStyle>
            <a:lvl1pPr>
              <a:defRPr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5354847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endParaRPr lang="en-US" dirty="0"/>
          </a:p>
        </p:txBody>
      </p:sp>
      <p:sp>
        <p:nvSpPr>
          <p:cNvPr id="5" name="Footer Placeholder 4"/>
          <p:cNvSpPr>
            <a:spLocks noGrp="1"/>
          </p:cNvSpPr>
          <p:nvPr>
            <p:ph type="ftr" sz="quarter" idx="11"/>
          </p:nvPr>
        </p:nvSpPr>
        <p:spPr/>
        <p:txBody>
          <a:bodyPr/>
          <a:lstStyle/>
          <a:p>
            <a:r>
              <a:rPr lang="en-US"/>
              <a:t>4th Planetary CubeSat Science Symposium, NASA GSFC, June 27-28, 2019</a:t>
            </a:r>
            <a:endParaRPr lang="en-US" dirty="0"/>
          </a:p>
        </p:txBody>
      </p:sp>
      <p:sp>
        <p:nvSpPr>
          <p:cNvPr id="6" name="Slide Number Placeholder 5"/>
          <p:cNvSpPr>
            <a:spLocks noGrp="1"/>
          </p:cNvSpPr>
          <p:nvPr>
            <p:ph type="sldNum" sz="quarter" idx="12"/>
          </p:nvPr>
        </p:nvSpPr>
        <p:spPr/>
        <p:txBody>
          <a:bodyPr/>
          <a:lstStyle/>
          <a:p>
            <a:fld id="{5620C7ED-1DB3-4187-A041-8A6564B76B78}" type="slidenum">
              <a:rPr lang="en-US" smtClean="0"/>
              <a:t>‹#›</a:t>
            </a:fld>
            <a:endParaRPr lang="en-US" dirty="0"/>
          </a:p>
        </p:txBody>
      </p:sp>
    </p:spTree>
    <p:extLst>
      <p:ext uri="{BB962C8B-B14F-4D97-AF65-F5344CB8AC3E}">
        <p14:creationId xmlns:p14="http://schemas.microsoft.com/office/powerpoint/2010/main" val="23914750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38200" y="6356350"/>
            <a:ext cx="2743200" cy="365125"/>
          </a:xfrm>
          <a:prstGeom prst="rect">
            <a:avLst/>
          </a:prstGeom>
        </p:spPr>
        <p:txBody>
          <a:bodyPr/>
          <a:lstStyle/>
          <a:p>
            <a:endParaRPr lang="en-US" dirty="0"/>
          </a:p>
        </p:txBody>
      </p:sp>
      <p:sp>
        <p:nvSpPr>
          <p:cNvPr id="6" name="Footer Placeholder 5"/>
          <p:cNvSpPr>
            <a:spLocks noGrp="1"/>
          </p:cNvSpPr>
          <p:nvPr>
            <p:ph type="ftr" sz="quarter" idx="11"/>
          </p:nvPr>
        </p:nvSpPr>
        <p:spPr/>
        <p:txBody>
          <a:bodyPr/>
          <a:lstStyle/>
          <a:p>
            <a:r>
              <a:rPr lang="en-US"/>
              <a:t>4th Planetary CubeSat Science Symposium, NASA GSFC, June 27-28, 2019</a:t>
            </a:r>
            <a:endParaRPr lang="en-US" dirty="0"/>
          </a:p>
        </p:txBody>
      </p:sp>
      <p:sp>
        <p:nvSpPr>
          <p:cNvPr id="7" name="Slide Number Placeholder 6"/>
          <p:cNvSpPr>
            <a:spLocks noGrp="1"/>
          </p:cNvSpPr>
          <p:nvPr>
            <p:ph type="sldNum" sz="quarter" idx="12"/>
          </p:nvPr>
        </p:nvSpPr>
        <p:spPr/>
        <p:txBody>
          <a:bodyPr/>
          <a:lstStyle/>
          <a:p>
            <a:fld id="{5620C7ED-1DB3-4187-A041-8A6564B76B78}" type="slidenum">
              <a:rPr lang="en-US" smtClean="0"/>
              <a:t>‹#›</a:t>
            </a:fld>
            <a:endParaRPr lang="en-US" dirty="0"/>
          </a:p>
        </p:txBody>
      </p:sp>
    </p:spTree>
    <p:extLst>
      <p:ext uri="{BB962C8B-B14F-4D97-AF65-F5344CB8AC3E}">
        <p14:creationId xmlns:p14="http://schemas.microsoft.com/office/powerpoint/2010/main" val="34830481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838200" y="6356350"/>
            <a:ext cx="2743200" cy="365125"/>
          </a:xfrm>
          <a:prstGeom prst="rect">
            <a:avLst/>
          </a:prstGeom>
        </p:spPr>
        <p:txBody>
          <a:bodyPr/>
          <a:lstStyle/>
          <a:p>
            <a:endParaRPr lang="en-US" dirty="0"/>
          </a:p>
        </p:txBody>
      </p:sp>
      <p:sp>
        <p:nvSpPr>
          <p:cNvPr id="8" name="Footer Placeholder 7"/>
          <p:cNvSpPr>
            <a:spLocks noGrp="1"/>
          </p:cNvSpPr>
          <p:nvPr>
            <p:ph type="ftr" sz="quarter" idx="11"/>
          </p:nvPr>
        </p:nvSpPr>
        <p:spPr/>
        <p:txBody>
          <a:bodyPr/>
          <a:lstStyle/>
          <a:p>
            <a:r>
              <a:rPr lang="en-US"/>
              <a:t>4th Planetary CubeSat Science Symposium, NASA GSFC, June 27-28, 2019</a:t>
            </a:r>
            <a:endParaRPr lang="en-US" dirty="0"/>
          </a:p>
        </p:txBody>
      </p:sp>
      <p:sp>
        <p:nvSpPr>
          <p:cNvPr id="9" name="Slide Number Placeholder 8"/>
          <p:cNvSpPr>
            <a:spLocks noGrp="1"/>
          </p:cNvSpPr>
          <p:nvPr>
            <p:ph type="sldNum" sz="quarter" idx="12"/>
          </p:nvPr>
        </p:nvSpPr>
        <p:spPr/>
        <p:txBody>
          <a:bodyPr/>
          <a:lstStyle/>
          <a:p>
            <a:fld id="{5620C7ED-1DB3-4187-A041-8A6564B76B78}" type="slidenum">
              <a:rPr lang="en-US" smtClean="0"/>
              <a:t>‹#›</a:t>
            </a:fld>
            <a:endParaRPr lang="en-US" dirty="0"/>
          </a:p>
        </p:txBody>
      </p:sp>
    </p:spTree>
    <p:extLst>
      <p:ext uri="{BB962C8B-B14F-4D97-AF65-F5344CB8AC3E}">
        <p14:creationId xmlns:p14="http://schemas.microsoft.com/office/powerpoint/2010/main" val="1102519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838200" y="6356350"/>
            <a:ext cx="2743200" cy="365125"/>
          </a:xfrm>
          <a:prstGeom prst="rect">
            <a:avLst/>
          </a:prstGeom>
        </p:spPr>
        <p:txBody>
          <a:bodyPr/>
          <a:lstStyle/>
          <a:p>
            <a:endParaRPr lang="en-US" dirty="0"/>
          </a:p>
        </p:txBody>
      </p:sp>
      <p:sp>
        <p:nvSpPr>
          <p:cNvPr id="4" name="Footer Placeholder 3"/>
          <p:cNvSpPr>
            <a:spLocks noGrp="1"/>
          </p:cNvSpPr>
          <p:nvPr>
            <p:ph type="ftr" sz="quarter" idx="11"/>
          </p:nvPr>
        </p:nvSpPr>
        <p:spPr/>
        <p:txBody>
          <a:bodyPr/>
          <a:lstStyle/>
          <a:p>
            <a:r>
              <a:rPr lang="en-US"/>
              <a:t>4th Planetary CubeSat Science Symposium, NASA GSFC, June 27-28, 2019</a:t>
            </a:r>
            <a:endParaRPr lang="en-US" dirty="0"/>
          </a:p>
        </p:txBody>
      </p:sp>
      <p:sp>
        <p:nvSpPr>
          <p:cNvPr id="5" name="Slide Number Placeholder 4"/>
          <p:cNvSpPr>
            <a:spLocks noGrp="1"/>
          </p:cNvSpPr>
          <p:nvPr>
            <p:ph type="sldNum" sz="quarter" idx="12"/>
          </p:nvPr>
        </p:nvSpPr>
        <p:spPr/>
        <p:txBody>
          <a:bodyPr/>
          <a:lstStyle/>
          <a:p>
            <a:fld id="{5620C7ED-1DB3-4187-A041-8A6564B76B78}" type="slidenum">
              <a:rPr lang="en-US" smtClean="0"/>
              <a:t>‹#›</a:t>
            </a:fld>
            <a:endParaRPr lang="en-US" dirty="0"/>
          </a:p>
        </p:txBody>
      </p:sp>
    </p:spTree>
    <p:extLst>
      <p:ext uri="{BB962C8B-B14F-4D97-AF65-F5344CB8AC3E}">
        <p14:creationId xmlns:p14="http://schemas.microsoft.com/office/powerpoint/2010/main" val="25161691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endParaRPr lang="en-US" dirty="0"/>
          </a:p>
        </p:txBody>
      </p:sp>
      <p:sp>
        <p:nvSpPr>
          <p:cNvPr id="3" name="Footer Placeholder 2"/>
          <p:cNvSpPr>
            <a:spLocks noGrp="1"/>
          </p:cNvSpPr>
          <p:nvPr>
            <p:ph type="ftr" sz="quarter" idx="11"/>
          </p:nvPr>
        </p:nvSpPr>
        <p:spPr/>
        <p:txBody>
          <a:bodyPr/>
          <a:lstStyle/>
          <a:p>
            <a:r>
              <a:rPr lang="en-US"/>
              <a:t>4th Planetary CubeSat Science Symposium, NASA GSFC, June 27-28, 2019</a:t>
            </a:r>
            <a:endParaRPr lang="en-US" dirty="0"/>
          </a:p>
        </p:txBody>
      </p:sp>
      <p:sp>
        <p:nvSpPr>
          <p:cNvPr id="4" name="Slide Number Placeholder 3"/>
          <p:cNvSpPr>
            <a:spLocks noGrp="1"/>
          </p:cNvSpPr>
          <p:nvPr>
            <p:ph type="sldNum" sz="quarter" idx="12"/>
          </p:nvPr>
        </p:nvSpPr>
        <p:spPr/>
        <p:txBody>
          <a:bodyPr/>
          <a:lstStyle/>
          <a:p>
            <a:fld id="{5620C7ED-1DB3-4187-A041-8A6564B76B78}" type="slidenum">
              <a:rPr lang="en-US" smtClean="0"/>
              <a:t>‹#›</a:t>
            </a:fld>
            <a:endParaRPr lang="en-US" dirty="0"/>
          </a:p>
        </p:txBody>
      </p:sp>
    </p:spTree>
    <p:extLst>
      <p:ext uri="{BB962C8B-B14F-4D97-AF65-F5344CB8AC3E}">
        <p14:creationId xmlns:p14="http://schemas.microsoft.com/office/powerpoint/2010/main" val="9666674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endParaRPr lang="en-US" dirty="0"/>
          </a:p>
        </p:txBody>
      </p:sp>
      <p:sp>
        <p:nvSpPr>
          <p:cNvPr id="6" name="Footer Placeholder 5"/>
          <p:cNvSpPr>
            <a:spLocks noGrp="1"/>
          </p:cNvSpPr>
          <p:nvPr>
            <p:ph type="ftr" sz="quarter" idx="11"/>
          </p:nvPr>
        </p:nvSpPr>
        <p:spPr/>
        <p:txBody>
          <a:bodyPr/>
          <a:lstStyle/>
          <a:p>
            <a:r>
              <a:rPr lang="en-US"/>
              <a:t>4th Planetary CubeSat Science Symposium, NASA GSFC, June 27-28, 2019</a:t>
            </a:r>
            <a:endParaRPr lang="en-US" dirty="0"/>
          </a:p>
        </p:txBody>
      </p:sp>
      <p:sp>
        <p:nvSpPr>
          <p:cNvPr id="7" name="Slide Number Placeholder 6"/>
          <p:cNvSpPr>
            <a:spLocks noGrp="1"/>
          </p:cNvSpPr>
          <p:nvPr>
            <p:ph type="sldNum" sz="quarter" idx="12"/>
          </p:nvPr>
        </p:nvSpPr>
        <p:spPr/>
        <p:txBody>
          <a:bodyPr/>
          <a:lstStyle/>
          <a:p>
            <a:fld id="{5620C7ED-1DB3-4187-A041-8A6564B76B78}" type="slidenum">
              <a:rPr lang="en-US" smtClean="0"/>
              <a:t>‹#›</a:t>
            </a:fld>
            <a:endParaRPr lang="en-US" dirty="0"/>
          </a:p>
        </p:txBody>
      </p:sp>
    </p:spTree>
    <p:extLst>
      <p:ext uri="{BB962C8B-B14F-4D97-AF65-F5344CB8AC3E}">
        <p14:creationId xmlns:p14="http://schemas.microsoft.com/office/powerpoint/2010/main" val="13454133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endParaRPr lang="en-US" dirty="0"/>
          </a:p>
        </p:txBody>
      </p:sp>
      <p:sp>
        <p:nvSpPr>
          <p:cNvPr id="6" name="Footer Placeholder 5"/>
          <p:cNvSpPr>
            <a:spLocks noGrp="1"/>
          </p:cNvSpPr>
          <p:nvPr>
            <p:ph type="ftr" sz="quarter" idx="11"/>
          </p:nvPr>
        </p:nvSpPr>
        <p:spPr/>
        <p:txBody>
          <a:bodyPr/>
          <a:lstStyle/>
          <a:p>
            <a:r>
              <a:rPr lang="en-US"/>
              <a:t>4th Planetary CubeSat Science Symposium, NASA GSFC, June 27-28, 2019</a:t>
            </a:r>
            <a:endParaRPr lang="en-US" dirty="0"/>
          </a:p>
        </p:txBody>
      </p:sp>
      <p:sp>
        <p:nvSpPr>
          <p:cNvPr id="7" name="Slide Number Placeholder 6"/>
          <p:cNvSpPr>
            <a:spLocks noGrp="1"/>
          </p:cNvSpPr>
          <p:nvPr>
            <p:ph type="sldNum" sz="quarter" idx="12"/>
          </p:nvPr>
        </p:nvSpPr>
        <p:spPr/>
        <p:txBody>
          <a:bodyPr/>
          <a:lstStyle/>
          <a:p>
            <a:fld id="{5620C7ED-1DB3-4187-A041-8A6564B76B78}" type="slidenum">
              <a:rPr lang="en-US" smtClean="0"/>
              <a:t>‹#›</a:t>
            </a:fld>
            <a:endParaRPr lang="en-US" dirty="0"/>
          </a:p>
        </p:txBody>
      </p:sp>
    </p:spTree>
    <p:extLst>
      <p:ext uri="{BB962C8B-B14F-4D97-AF65-F5344CB8AC3E}">
        <p14:creationId xmlns:p14="http://schemas.microsoft.com/office/powerpoint/2010/main" val="35666520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14Goddard%20w_rocket.gif%20%20%20%20%20%20%20%20%20%20%20%20%20%20%20%20%20%20%20%20%20%20%20%20%20%20%20%20%20%20%20%20%20%20%20%20%20%20%20%20%20%20%200000158E%0eSTAAC%20Graphics%20%20%20%20%20%20%20%20%20%20%20%20%20%20%20%20%20B29BEE7D:"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9316F"/>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2388" y="909012"/>
            <a:ext cx="11577918" cy="53181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3698264" y="6439087"/>
            <a:ext cx="536985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b="1" dirty="0"/>
              <a:t>4</a:t>
            </a:r>
            <a:r>
              <a:rPr lang="en-US" b="1" baseline="30000" dirty="0"/>
              <a:t>th</a:t>
            </a:r>
            <a:r>
              <a:rPr lang="en-US" b="1" dirty="0"/>
              <a:t> Planetary CubeSat Science Symposium, NASA GSFC, June 27-28, 2019</a:t>
            </a:r>
            <a:endParaRPr lang="en-US" dirty="0"/>
          </a:p>
        </p:txBody>
      </p:sp>
      <p:sp>
        <p:nvSpPr>
          <p:cNvPr id="6" name="Slide Number Placeholder 5"/>
          <p:cNvSpPr>
            <a:spLocks noGrp="1"/>
          </p:cNvSpPr>
          <p:nvPr>
            <p:ph type="sldNum" sz="quarter" idx="4"/>
          </p:nvPr>
        </p:nvSpPr>
        <p:spPr>
          <a:xfrm>
            <a:off x="10623176" y="6452533"/>
            <a:ext cx="123713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20C7ED-1DB3-4187-A041-8A6564B76B78}" type="slidenum">
              <a:rPr lang="en-US" smtClean="0"/>
              <a:t>‹#›</a:t>
            </a:fld>
            <a:endParaRPr lang="en-US" dirty="0"/>
          </a:p>
        </p:txBody>
      </p:sp>
      <p:pic>
        <p:nvPicPr>
          <p:cNvPr id="7" name="Picture 6">
            <a:extLst>
              <a:ext uri="{FF2B5EF4-FFF2-40B4-BE49-F238E27FC236}">
                <a16:creationId xmlns:a16="http://schemas.microsoft.com/office/drawing/2014/main" id="{8B917F2F-AA22-3247-B233-B362A88E2A74}"/>
              </a:ext>
            </a:extLst>
          </p:cNvPr>
          <p:cNvPicPr>
            <a:picLocks noChangeAspect="1"/>
          </p:cNvPicPr>
          <p:nvPr userDrawn="1"/>
        </p:nvPicPr>
        <p:blipFill rotWithShape="1">
          <a:blip r:embed="rId13" cstate="print">
            <a:extLst>
              <a:ext uri="{28A0092B-C50C-407E-A947-70E740481C1C}">
                <a14:useLocalDpi xmlns:a14="http://schemas.microsoft.com/office/drawing/2010/main"/>
              </a:ext>
            </a:extLst>
          </a:blip>
          <a:srcRect/>
          <a:stretch/>
        </p:blipFill>
        <p:spPr>
          <a:xfrm>
            <a:off x="1296047" y="0"/>
            <a:ext cx="10174294" cy="878890"/>
          </a:xfrm>
          <a:prstGeom prst="rect">
            <a:avLst/>
          </a:prstGeom>
        </p:spPr>
      </p:pic>
      <p:pic>
        <p:nvPicPr>
          <p:cNvPr id="8" name="Picture 7">
            <a:extLst>
              <a:ext uri="{FF2B5EF4-FFF2-40B4-BE49-F238E27FC236}">
                <a16:creationId xmlns:a16="http://schemas.microsoft.com/office/drawing/2014/main" id="{4C6504DB-96E3-9C4E-809D-0971111F9A3B}"/>
              </a:ext>
            </a:extLst>
          </p:cNvPr>
          <p:cNvPicPr>
            <a:picLocks noChangeAspect="1"/>
          </p:cNvPicPr>
          <p:nvPr userDrawn="1"/>
        </p:nvPicPr>
        <p:blipFill>
          <a:blip r:embed="rId14"/>
          <a:stretch>
            <a:fillRect/>
          </a:stretch>
        </p:blipFill>
        <p:spPr>
          <a:xfrm>
            <a:off x="11277600" y="0"/>
            <a:ext cx="914400" cy="885825"/>
          </a:xfrm>
          <a:prstGeom prst="rect">
            <a:avLst/>
          </a:prstGeom>
        </p:spPr>
      </p:pic>
      <p:grpSp>
        <p:nvGrpSpPr>
          <p:cNvPr id="9" name="Group 8">
            <a:extLst>
              <a:ext uri="{FF2B5EF4-FFF2-40B4-BE49-F238E27FC236}">
                <a16:creationId xmlns:a16="http://schemas.microsoft.com/office/drawing/2014/main" id="{AF7656E4-61DE-CF4E-A654-313170CF90A2}"/>
              </a:ext>
            </a:extLst>
          </p:cNvPr>
          <p:cNvGrpSpPr/>
          <p:nvPr userDrawn="1"/>
        </p:nvGrpSpPr>
        <p:grpSpPr>
          <a:xfrm>
            <a:off x="0" y="15585"/>
            <a:ext cx="1296047" cy="893427"/>
            <a:chOff x="133165" y="1083076"/>
            <a:chExt cx="1152629" cy="873729"/>
          </a:xfrm>
        </p:grpSpPr>
        <p:sp>
          <p:nvSpPr>
            <p:cNvPr id="10" name="Rectangle 9">
              <a:extLst>
                <a:ext uri="{FF2B5EF4-FFF2-40B4-BE49-F238E27FC236}">
                  <a16:creationId xmlns:a16="http://schemas.microsoft.com/office/drawing/2014/main" id="{97BA0EC2-E523-294F-80FA-3343F004E2D0}"/>
                </a:ext>
              </a:extLst>
            </p:cNvPr>
            <p:cNvSpPr/>
            <p:nvPr/>
          </p:nvSpPr>
          <p:spPr>
            <a:xfrm>
              <a:off x="213064" y="1083076"/>
              <a:ext cx="1072730" cy="8737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24" descr="Goddard w_rocket.gif                                           0000158ESTAAC Graphics                 B29BEE7D:">
              <a:extLst>
                <a:ext uri="{FF2B5EF4-FFF2-40B4-BE49-F238E27FC236}">
                  <a16:creationId xmlns:a16="http://schemas.microsoft.com/office/drawing/2014/main" id="{B61A6C98-9983-3A4E-84AB-56517FBDE489}"/>
                </a:ext>
              </a:extLst>
            </p:cNvPr>
            <p:cNvPicPr>
              <a:picLocks noChangeAspect="1" noChangeArrowheads="1"/>
            </p:cNvPicPr>
            <p:nvPr/>
          </p:nvPicPr>
          <p:blipFill>
            <a:blip r:embed="rId15" r:link="rId16" cstate="print">
              <a:lum bright="-8000" contrast="8000"/>
              <a:extLst>
                <a:ext uri="{28A0092B-C50C-407E-A947-70E740481C1C}">
                  <a14:useLocalDpi xmlns:a14="http://schemas.microsoft.com/office/drawing/2010/main"/>
                </a:ext>
              </a:extLst>
            </a:blip>
            <a:srcRect/>
            <a:stretch>
              <a:fillRect/>
            </a:stretch>
          </p:blipFill>
          <p:spPr bwMode="auto">
            <a:xfrm>
              <a:off x="580327" y="1297287"/>
              <a:ext cx="338205" cy="510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260B3AB8-6E2C-4A48-ACE2-B2F8C0BD76BA}"/>
                </a:ext>
              </a:extLst>
            </p:cNvPr>
            <p:cNvSpPr txBox="1"/>
            <p:nvPr/>
          </p:nvSpPr>
          <p:spPr>
            <a:xfrm>
              <a:off x="133165" y="1756750"/>
              <a:ext cx="1109416" cy="195644"/>
            </a:xfrm>
            <a:prstGeom prst="rect">
              <a:avLst/>
            </a:prstGeom>
            <a:noFill/>
          </p:spPr>
          <p:txBody>
            <a:bodyPr wrap="none" rtlCol="0">
              <a:spAutoFit/>
            </a:bodyPr>
            <a:lstStyle/>
            <a:p>
              <a:r>
                <a:rPr lang="en-US" sz="700" b="1" dirty="0"/>
                <a:t>Goddard Space Flight Center</a:t>
              </a:r>
            </a:p>
          </p:txBody>
        </p:sp>
      </p:grpSp>
    </p:spTree>
    <p:extLst>
      <p:ext uri="{BB962C8B-B14F-4D97-AF65-F5344CB8AC3E}">
        <p14:creationId xmlns:p14="http://schemas.microsoft.com/office/powerpoint/2010/main" val="188623728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tiff"/><Relationship Id="rId3" Type="http://schemas.openxmlformats.org/officeDocument/2006/relationships/image" Target="../media/image35.png"/><Relationship Id="rId7" Type="http://schemas.openxmlformats.org/officeDocument/2006/relationships/image" Target="../media/image40.png"/><Relationship Id="rId12" Type="http://schemas.openxmlformats.org/officeDocument/2006/relationships/image" Target="../media/image45.jpeg"/><Relationship Id="rId2" Type="http://schemas.openxmlformats.org/officeDocument/2006/relationships/image" Target="../media/image37.emf"/><Relationship Id="rId1" Type="http://schemas.openxmlformats.org/officeDocument/2006/relationships/slideLayout" Target="../slideLayouts/slideLayout2.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4.png"/><Relationship Id="rId10" Type="http://schemas.openxmlformats.org/officeDocument/2006/relationships/image" Target="../media/image43.png"/><Relationship Id="rId4" Type="http://schemas.openxmlformats.org/officeDocument/2006/relationships/image" Target="../media/image38.png"/><Relationship Id="rId9" Type="http://schemas.openxmlformats.org/officeDocument/2006/relationships/image" Target="../media/image42.png"/><Relationship Id="rId14" Type="http://schemas.openxmlformats.org/officeDocument/2006/relationships/image" Target="../media/image47.tiff"/></Relationships>
</file>

<file path=ppt/slides/_rels/slide13.xml.rels><?xml version="1.0" encoding="UTF-8" standalone="yes"?>
<Relationships xmlns="http://schemas.openxmlformats.org/package/2006/relationships"><Relationship Id="rId3" Type="http://schemas.openxmlformats.org/officeDocument/2006/relationships/image" Target="../media/image48.tif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tiff"/><Relationship Id="rId4" Type="http://schemas.openxmlformats.org/officeDocument/2006/relationships/image" Target="../media/image49.jpeg"/></Relationships>
</file>

<file path=ppt/slides/_rels/slide14.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4.jp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3.png"/><Relationship Id="rId5" Type="http://schemas.microsoft.com/office/2007/relationships/hdphoto" Target="../media/hdphoto2.wdp"/><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em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6.tiff"/><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jpeg"/><Relationship Id="rId10" Type="http://schemas.openxmlformats.org/officeDocument/2006/relationships/image" Target="../media/image28.tiff"/><Relationship Id="rId4" Type="http://schemas.openxmlformats.org/officeDocument/2006/relationships/image" Target="../media/image22.png"/><Relationship Id="rId9" Type="http://schemas.openxmlformats.org/officeDocument/2006/relationships/image" Target="../media/image2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2"/>
            <a:ext cx="12192000" cy="6882615"/>
          </a:xfrm>
          <a:prstGeom prst="rect">
            <a:avLst/>
          </a:prstGeom>
        </p:spPr>
      </p:pic>
      <p:pic>
        <p:nvPicPr>
          <p:cNvPr id="5" name="Picture 4"/>
          <p:cNvPicPr>
            <a:picLocks noChangeAspect="1"/>
          </p:cNvPicPr>
          <p:nvPr/>
        </p:nvPicPr>
        <p:blipFill>
          <a:blip r:embed="rId3"/>
          <a:stretch>
            <a:fillRect/>
          </a:stretch>
        </p:blipFill>
        <p:spPr>
          <a:xfrm>
            <a:off x="1524001" y="4357208"/>
            <a:ext cx="9143999" cy="2525405"/>
          </a:xfrm>
          <a:prstGeom prst="rect">
            <a:avLst/>
          </a:prstGeom>
        </p:spPr>
      </p:pic>
      <p:sp>
        <p:nvSpPr>
          <p:cNvPr id="3" name="Subtitle 2"/>
          <p:cNvSpPr>
            <a:spLocks noGrp="1"/>
          </p:cNvSpPr>
          <p:nvPr>
            <p:ph type="subTitle" idx="1"/>
          </p:nvPr>
        </p:nvSpPr>
        <p:spPr>
          <a:xfrm>
            <a:off x="2441983" y="3026730"/>
            <a:ext cx="6858000" cy="4346888"/>
          </a:xfrm>
          <a:noFill/>
        </p:spPr>
        <p:txBody>
          <a:bodyPr>
            <a:noAutofit/>
          </a:bodyPr>
          <a:lstStyle/>
          <a:p>
            <a:r>
              <a:rPr lang="en-US" sz="3600" b="1" dirty="0">
                <a:solidFill>
                  <a:schemeClr val="bg1"/>
                </a:solidFill>
              </a:rPr>
              <a:t>Deep Space Navigation</a:t>
            </a:r>
            <a:endParaRPr lang="en-US" sz="2000" dirty="0">
              <a:solidFill>
                <a:srgbClr val="FFC000"/>
              </a:solidFill>
            </a:endParaRPr>
          </a:p>
          <a:p>
            <a:endParaRPr lang="en-US" sz="1000" dirty="0">
              <a:solidFill>
                <a:srgbClr val="FFC000"/>
              </a:solidFill>
            </a:endParaRPr>
          </a:p>
          <a:p>
            <a:endParaRPr lang="en-US" sz="1000" dirty="0">
              <a:solidFill>
                <a:srgbClr val="FFC000"/>
              </a:solidFill>
            </a:endParaRPr>
          </a:p>
          <a:p>
            <a:endParaRPr lang="en-US" sz="1000" dirty="0">
              <a:solidFill>
                <a:srgbClr val="FFC000"/>
              </a:solidFill>
            </a:endParaRPr>
          </a:p>
          <a:p>
            <a:endParaRPr lang="en-US" sz="1000" dirty="0">
              <a:solidFill>
                <a:srgbClr val="FFC000"/>
              </a:solidFill>
            </a:endParaRPr>
          </a:p>
          <a:p>
            <a:pPr>
              <a:lnSpc>
                <a:spcPct val="100000"/>
              </a:lnSpc>
              <a:spcBef>
                <a:spcPts val="300"/>
              </a:spcBef>
            </a:pPr>
            <a:r>
              <a:rPr lang="en-US" dirty="0" err="1">
                <a:solidFill>
                  <a:srgbClr val="FFC000"/>
                </a:solidFill>
              </a:rPr>
              <a:t>Cheryl.J.Gramling@nasa.gov</a:t>
            </a:r>
            <a:endParaRPr lang="en-US" dirty="0">
              <a:solidFill>
                <a:srgbClr val="FFC000"/>
              </a:solidFill>
            </a:endParaRPr>
          </a:p>
          <a:p>
            <a:pPr>
              <a:lnSpc>
                <a:spcPct val="100000"/>
              </a:lnSpc>
              <a:spcBef>
                <a:spcPts val="300"/>
              </a:spcBef>
            </a:pPr>
            <a:r>
              <a:rPr lang="en-US" sz="2000" dirty="0">
                <a:solidFill>
                  <a:srgbClr val="FFC000"/>
                </a:solidFill>
              </a:rPr>
              <a:t>Navigation and Mission Design  Branch</a:t>
            </a:r>
          </a:p>
          <a:p>
            <a:pPr>
              <a:lnSpc>
                <a:spcPct val="100000"/>
              </a:lnSpc>
              <a:spcBef>
                <a:spcPts val="300"/>
              </a:spcBef>
            </a:pPr>
            <a:r>
              <a:rPr lang="en-US" sz="2000" dirty="0">
                <a:solidFill>
                  <a:srgbClr val="FFC000"/>
                </a:solidFill>
              </a:rPr>
              <a:t>NASA Goddard Space Flight Center</a:t>
            </a:r>
          </a:p>
          <a:p>
            <a:endParaRPr lang="en-US" sz="700" dirty="0">
              <a:solidFill>
                <a:srgbClr val="FFC000"/>
              </a:solidFill>
            </a:endParaRPr>
          </a:p>
          <a:p>
            <a:pPr>
              <a:spcBef>
                <a:spcPts val="0"/>
              </a:spcBef>
            </a:pPr>
            <a:r>
              <a:rPr lang="en-US" sz="2000" dirty="0">
                <a:solidFill>
                  <a:srgbClr val="FFC000"/>
                </a:solidFill>
              </a:rPr>
              <a:t>4th Planetary CubeSat Science Symposium</a:t>
            </a:r>
          </a:p>
          <a:p>
            <a:pPr>
              <a:spcBef>
                <a:spcPts val="0"/>
              </a:spcBef>
            </a:pPr>
            <a:r>
              <a:rPr lang="en-US" sz="2000" dirty="0">
                <a:solidFill>
                  <a:srgbClr val="FFC000"/>
                </a:solidFill>
              </a:rPr>
              <a:t>28 June, 2019</a:t>
            </a:r>
          </a:p>
          <a:p>
            <a:endParaRPr lang="en-US" sz="2800" dirty="0">
              <a:solidFill>
                <a:srgbClr val="FFFF00"/>
              </a:solidFill>
            </a:endParaRPr>
          </a:p>
          <a:p>
            <a:endParaRPr lang="en-US" sz="3200" dirty="0">
              <a:solidFill>
                <a:srgbClr val="FFFF00"/>
              </a:solidFill>
            </a:endParaRPr>
          </a:p>
          <a:p>
            <a:endParaRPr lang="en-US" sz="3200" dirty="0">
              <a:solidFill>
                <a:srgbClr val="FFFF00"/>
              </a:solidFill>
            </a:endParaRPr>
          </a:p>
          <a:p>
            <a:endParaRPr lang="en-US" sz="3200" dirty="0">
              <a:solidFill>
                <a:srgbClr val="FFFF00"/>
              </a:solidFill>
            </a:endParaRPr>
          </a:p>
          <a:p>
            <a:endParaRPr lang="en-US" sz="3200" dirty="0">
              <a:solidFill>
                <a:srgbClr val="FFFF00"/>
              </a:solidFill>
            </a:endParaRPr>
          </a:p>
        </p:txBody>
      </p:sp>
    </p:spTree>
    <p:extLst>
      <p:ext uri="{BB962C8B-B14F-4D97-AF65-F5344CB8AC3E}">
        <p14:creationId xmlns:p14="http://schemas.microsoft.com/office/powerpoint/2010/main" val="22049248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19342B3-4BE1-1B43-9C68-EF9B41B3A8F2}"/>
              </a:ext>
            </a:extLst>
          </p:cNvPr>
          <p:cNvSpPr>
            <a:spLocks noGrp="1"/>
          </p:cNvSpPr>
          <p:nvPr>
            <p:ph type="ftr" sz="quarter" idx="11"/>
          </p:nvPr>
        </p:nvSpPr>
        <p:spPr/>
        <p:txBody>
          <a:bodyPr/>
          <a:lstStyle/>
          <a:p>
            <a:r>
              <a:rPr lang="en-US"/>
              <a:t>4th Planetary CubeSat Science Symposium, NASA GSFC, June 27-28, 2019</a:t>
            </a:r>
            <a:endParaRPr lang="en-US" dirty="0"/>
          </a:p>
        </p:txBody>
      </p:sp>
      <p:sp>
        <p:nvSpPr>
          <p:cNvPr id="4" name="Slide Number Placeholder 3">
            <a:extLst>
              <a:ext uri="{FF2B5EF4-FFF2-40B4-BE49-F238E27FC236}">
                <a16:creationId xmlns:a16="http://schemas.microsoft.com/office/drawing/2014/main" id="{76CE5105-808C-064E-81BC-859172BCA66A}"/>
              </a:ext>
            </a:extLst>
          </p:cNvPr>
          <p:cNvSpPr>
            <a:spLocks noGrp="1"/>
          </p:cNvSpPr>
          <p:nvPr>
            <p:ph type="sldNum" sz="quarter" idx="12"/>
          </p:nvPr>
        </p:nvSpPr>
        <p:spPr/>
        <p:txBody>
          <a:bodyPr/>
          <a:lstStyle/>
          <a:p>
            <a:fld id="{5620C7ED-1DB3-4187-A041-8A6564B76B78}" type="slidenum">
              <a:rPr lang="en-US" smtClean="0"/>
              <a:t>10</a:t>
            </a:fld>
            <a:endParaRPr lang="en-US" dirty="0"/>
          </a:p>
        </p:txBody>
      </p:sp>
      <p:sp>
        <p:nvSpPr>
          <p:cNvPr id="5" name="Title 4">
            <a:extLst>
              <a:ext uri="{FF2B5EF4-FFF2-40B4-BE49-F238E27FC236}">
                <a16:creationId xmlns:a16="http://schemas.microsoft.com/office/drawing/2014/main" id="{A3DFD1C0-392E-1B4F-906E-4DA030FAAE6F}"/>
              </a:ext>
            </a:extLst>
          </p:cNvPr>
          <p:cNvSpPr>
            <a:spLocks noGrp="1"/>
          </p:cNvSpPr>
          <p:nvPr>
            <p:ph type="title"/>
          </p:nvPr>
        </p:nvSpPr>
        <p:spPr>
          <a:xfrm>
            <a:off x="1290994" y="249611"/>
            <a:ext cx="8584525" cy="375882"/>
          </a:xfrm>
        </p:spPr>
        <p:txBody>
          <a:bodyPr/>
          <a:lstStyle/>
          <a:p>
            <a:r>
              <a:rPr lang="en-US" sz="4000" dirty="0"/>
              <a:t>Optical </a:t>
            </a:r>
            <a:r>
              <a:rPr lang="en-US" sz="4000" dirty="0" err="1"/>
              <a:t>Comm</a:t>
            </a:r>
            <a:r>
              <a:rPr lang="en-US" sz="4000" dirty="0"/>
              <a:t>: </a:t>
            </a:r>
            <a:r>
              <a:rPr lang="en-US" sz="4000" dirty="0" err="1"/>
              <a:t>Optimetrics</a:t>
            </a:r>
            <a:r>
              <a:rPr lang="en-US" sz="4000" dirty="0"/>
              <a:t> at the Moon</a:t>
            </a:r>
          </a:p>
        </p:txBody>
      </p:sp>
      <p:pic>
        <p:nvPicPr>
          <p:cNvPr id="6" name="Picture 5" descr="A close up of a map&#10;&#10;Description automatically generated">
            <a:extLst>
              <a:ext uri="{FF2B5EF4-FFF2-40B4-BE49-F238E27FC236}">
                <a16:creationId xmlns:a16="http://schemas.microsoft.com/office/drawing/2014/main" id="{8392882D-CA03-604C-A1D3-CFC3F604A800}"/>
              </a:ext>
            </a:extLst>
          </p:cNvPr>
          <p:cNvPicPr/>
          <p:nvPr/>
        </p:nvPicPr>
        <p:blipFill rotWithShape="1">
          <a:blip r:embed="rId2" cstate="print">
            <a:extLst>
              <a:ext uri="{28A0092B-C50C-407E-A947-70E740481C1C}">
                <a14:useLocalDpi xmlns:a14="http://schemas.microsoft.com/office/drawing/2010/main"/>
              </a:ext>
            </a:extLst>
          </a:blip>
          <a:srcRect/>
          <a:stretch/>
        </p:blipFill>
        <p:spPr bwMode="auto">
          <a:xfrm>
            <a:off x="152362" y="1987623"/>
            <a:ext cx="5130420" cy="4416885"/>
          </a:xfrm>
          <a:prstGeom prst="rect">
            <a:avLst/>
          </a:prstGeom>
          <a:ln>
            <a:noFill/>
          </a:ln>
          <a:extLst>
            <a:ext uri="{53640926-AAD7-44D8-BBD7-CCE9431645EC}">
              <a14:shadowObscured xmlns:a14="http://schemas.microsoft.com/office/drawing/2010/main"/>
            </a:ext>
          </a:extLst>
        </p:spPr>
      </p:pic>
      <p:sp>
        <p:nvSpPr>
          <p:cNvPr id="7" name="TextBox 6">
            <a:extLst>
              <a:ext uri="{FF2B5EF4-FFF2-40B4-BE49-F238E27FC236}">
                <a16:creationId xmlns:a16="http://schemas.microsoft.com/office/drawing/2014/main" id="{01C54A77-7EC4-A448-A1E9-E7F3AA6D6566}"/>
              </a:ext>
            </a:extLst>
          </p:cNvPr>
          <p:cNvSpPr txBox="1"/>
          <p:nvPr/>
        </p:nvSpPr>
        <p:spPr>
          <a:xfrm>
            <a:off x="152362" y="1139643"/>
            <a:ext cx="2789546" cy="830997"/>
          </a:xfrm>
          <a:prstGeom prst="rect">
            <a:avLst/>
          </a:prstGeom>
          <a:noFill/>
        </p:spPr>
        <p:txBody>
          <a:bodyPr wrap="none" rtlCol="0">
            <a:spAutoFit/>
          </a:bodyPr>
          <a:lstStyle/>
          <a:p>
            <a:r>
              <a:rPr lang="en-US" sz="1600" dirty="0">
                <a:solidFill>
                  <a:schemeClr val="bg1"/>
                </a:solidFill>
              </a:rPr>
              <a:t>Gateway (NRHO)</a:t>
            </a:r>
          </a:p>
          <a:p>
            <a:r>
              <a:rPr lang="en-US" sz="1600" dirty="0">
                <a:solidFill>
                  <a:schemeClr val="bg1"/>
                </a:solidFill>
              </a:rPr>
              <a:t>MC Max RSS position error: </a:t>
            </a:r>
          </a:p>
          <a:p>
            <a:r>
              <a:rPr lang="en-US" sz="1600" dirty="0">
                <a:solidFill>
                  <a:schemeClr val="bg1"/>
                </a:solidFill>
              </a:rPr>
              <a:t>1.5 m apolune, 17.6 m </a:t>
            </a:r>
            <a:r>
              <a:rPr lang="en-US" sz="1600" dirty="0" err="1">
                <a:solidFill>
                  <a:schemeClr val="bg1"/>
                </a:solidFill>
              </a:rPr>
              <a:t>perilune</a:t>
            </a:r>
            <a:endParaRPr lang="en-US" sz="1600" dirty="0">
              <a:solidFill>
                <a:schemeClr val="bg1"/>
              </a:solidFill>
            </a:endParaRPr>
          </a:p>
        </p:txBody>
      </p:sp>
      <p:pic>
        <p:nvPicPr>
          <p:cNvPr id="9" name="Picture 8">
            <a:extLst>
              <a:ext uri="{FF2B5EF4-FFF2-40B4-BE49-F238E27FC236}">
                <a16:creationId xmlns:a16="http://schemas.microsoft.com/office/drawing/2014/main" id="{2FC0A62D-10B2-1543-BBF3-D689435D3085}"/>
              </a:ext>
            </a:extLst>
          </p:cNvPr>
          <p:cNvPicPr/>
          <p:nvPr/>
        </p:nvPicPr>
        <p:blipFill rotWithShape="1">
          <a:blip r:embed="rId3" cstate="print">
            <a:extLst>
              <a:ext uri="{28A0092B-C50C-407E-A947-70E740481C1C}">
                <a14:useLocalDpi xmlns:a14="http://schemas.microsoft.com/office/drawing/2010/main"/>
              </a:ext>
            </a:extLst>
          </a:blip>
          <a:srcRect/>
          <a:stretch/>
        </p:blipFill>
        <p:spPr bwMode="auto">
          <a:xfrm>
            <a:off x="6657512" y="2903239"/>
            <a:ext cx="5316648" cy="3501269"/>
          </a:xfrm>
          <a:prstGeom prst="rect">
            <a:avLst/>
          </a:prstGeom>
          <a:ln>
            <a:noFill/>
          </a:ln>
          <a:extLst>
            <a:ext uri="{53640926-AAD7-44D8-BBD7-CCE9431645EC}">
              <a14:shadowObscured xmlns:a14="http://schemas.microsoft.com/office/drawing/2010/main"/>
            </a:ext>
          </a:extLst>
        </p:spPr>
      </p:pic>
      <p:sp>
        <p:nvSpPr>
          <p:cNvPr id="8" name="TextBox 7">
            <a:extLst>
              <a:ext uri="{FF2B5EF4-FFF2-40B4-BE49-F238E27FC236}">
                <a16:creationId xmlns:a16="http://schemas.microsoft.com/office/drawing/2014/main" id="{B8C656C1-42BD-464D-9B90-3E068AFA332D}"/>
              </a:ext>
            </a:extLst>
          </p:cNvPr>
          <p:cNvSpPr txBox="1"/>
          <p:nvPr/>
        </p:nvSpPr>
        <p:spPr>
          <a:xfrm>
            <a:off x="7485687" y="2256908"/>
            <a:ext cx="4488473" cy="646331"/>
          </a:xfrm>
          <a:prstGeom prst="rect">
            <a:avLst/>
          </a:prstGeom>
          <a:noFill/>
        </p:spPr>
        <p:txBody>
          <a:bodyPr wrap="none" rtlCol="0">
            <a:spAutoFit/>
          </a:bodyPr>
          <a:lstStyle/>
          <a:p>
            <a:r>
              <a:rPr lang="en-US" dirty="0">
                <a:solidFill>
                  <a:schemeClr val="bg1"/>
                </a:solidFill>
              </a:rPr>
              <a:t>Lander During Descent (with maneuvers)</a:t>
            </a:r>
          </a:p>
          <a:p>
            <a:r>
              <a:rPr lang="en-US" dirty="0">
                <a:solidFill>
                  <a:schemeClr val="bg1"/>
                </a:solidFill>
              </a:rPr>
              <a:t>RSS position error: 1-5m, 157m @ touchdown</a:t>
            </a:r>
          </a:p>
        </p:txBody>
      </p:sp>
      <p:sp>
        <p:nvSpPr>
          <p:cNvPr id="10" name="TextBox 9">
            <a:extLst>
              <a:ext uri="{FF2B5EF4-FFF2-40B4-BE49-F238E27FC236}">
                <a16:creationId xmlns:a16="http://schemas.microsoft.com/office/drawing/2014/main" id="{9F6D5FA4-9AAD-D24A-934E-433C37C1A1BD}"/>
              </a:ext>
            </a:extLst>
          </p:cNvPr>
          <p:cNvSpPr txBox="1"/>
          <p:nvPr/>
        </p:nvSpPr>
        <p:spPr>
          <a:xfrm>
            <a:off x="3767393" y="854624"/>
            <a:ext cx="5780237" cy="923330"/>
          </a:xfrm>
          <a:prstGeom prst="rect">
            <a:avLst/>
          </a:prstGeom>
          <a:noFill/>
        </p:spPr>
        <p:txBody>
          <a:bodyPr wrap="none" rtlCol="0">
            <a:spAutoFit/>
          </a:bodyPr>
          <a:lstStyle/>
          <a:p>
            <a:pPr marL="285750" indent="-285750">
              <a:buFont typeface="Arial" panose="020B0604020202020204" pitchFamily="34" charset="0"/>
              <a:buChar char="•"/>
            </a:pPr>
            <a:r>
              <a:rPr lang="en-US" dirty="0">
                <a:solidFill>
                  <a:schemeClr val="bg1"/>
                </a:solidFill>
              </a:rPr>
              <a:t>1-way forward laser signal to vehicle from Earth stations.</a:t>
            </a:r>
          </a:p>
          <a:p>
            <a:pPr marL="285750" indent="-285750">
              <a:buFont typeface="Arial" panose="020B0604020202020204" pitchFamily="34" charset="0"/>
              <a:buChar char="•"/>
            </a:pPr>
            <a:r>
              <a:rPr lang="en-US" dirty="0">
                <a:solidFill>
                  <a:schemeClr val="bg1"/>
                </a:solidFill>
              </a:rPr>
              <a:t>Observations taken and processed onboard in real time.</a:t>
            </a:r>
          </a:p>
          <a:p>
            <a:pPr marL="285750" indent="-285750">
              <a:buFont typeface="Arial" panose="020B0604020202020204" pitchFamily="34" charset="0"/>
              <a:buChar char="•"/>
            </a:pPr>
            <a:r>
              <a:rPr lang="en-US" dirty="0">
                <a:solidFill>
                  <a:schemeClr val="bg1"/>
                </a:solidFill>
              </a:rPr>
              <a:t>Can be complemented with other data types (GPS, TRN)</a:t>
            </a:r>
          </a:p>
        </p:txBody>
      </p:sp>
    </p:spTree>
    <p:extLst>
      <p:ext uri="{BB962C8B-B14F-4D97-AF65-F5344CB8AC3E}">
        <p14:creationId xmlns:p14="http://schemas.microsoft.com/office/powerpoint/2010/main" val="36360181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extBox 5"/>
          <p:cNvSpPr txBox="1">
            <a:spLocks noChangeArrowheads="1"/>
          </p:cNvSpPr>
          <p:nvPr/>
        </p:nvSpPr>
        <p:spPr bwMode="auto">
          <a:xfrm>
            <a:off x="9039226" y="2421586"/>
            <a:ext cx="3167063"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B70000"/>
              </a:buClr>
              <a:buFont typeface="Wingdings" panose="05000000000000000000" pitchFamily="2" charset="2"/>
              <a:buChar char="Ø"/>
              <a:defRPr sz="2000">
                <a:solidFill>
                  <a:srgbClr val="003399"/>
                </a:solidFill>
                <a:latin typeface="Arial" panose="020B0604020202020204" pitchFamily="34" charset="0"/>
                <a:ea typeface="ＭＳ Ｐゴシック" panose="020B0600070205080204" pitchFamily="34" charset="-128"/>
              </a:defRPr>
            </a:lvl1pPr>
            <a:lvl2pPr marL="742950" indent="-285750">
              <a:spcBef>
                <a:spcPct val="20000"/>
              </a:spcBef>
              <a:buClr>
                <a:srgbClr val="B70000"/>
              </a:buClr>
              <a:buSzPct val="100000"/>
              <a:buFont typeface="Lucida Grande" pitchFamily="1" charset="0"/>
              <a:buChar char="•"/>
              <a:defRPr>
                <a:solidFill>
                  <a:srgbClr val="003399"/>
                </a:solidFill>
                <a:latin typeface="Arial" panose="020B0604020202020204" pitchFamily="34" charset="0"/>
                <a:ea typeface="ＭＳ Ｐゴシック" panose="020B0600070205080204" pitchFamily="34" charset="-128"/>
              </a:defRPr>
            </a:lvl2pPr>
            <a:lvl3pPr marL="1143000" indent="-228600">
              <a:spcBef>
                <a:spcPct val="20000"/>
              </a:spcBef>
              <a:buClr>
                <a:srgbClr val="B70000"/>
              </a:buClr>
              <a:buFont typeface="Courier New" panose="02070309020205020404" pitchFamily="49" charset="0"/>
              <a:buChar char="o"/>
              <a:defRPr sz="1600">
                <a:solidFill>
                  <a:srgbClr val="003399"/>
                </a:solidFill>
                <a:latin typeface="Arial" panose="020B0604020202020204" pitchFamily="34" charset="0"/>
                <a:ea typeface="ヒラギノ角ゴ Pro W3" pitchFamily="1" charset="-128"/>
              </a:defRPr>
            </a:lvl3pPr>
            <a:lvl4pPr marL="1600200" indent="-228600">
              <a:spcBef>
                <a:spcPct val="20000"/>
              </a:spcBef>
              <a:buClr>
                <a:srgbClr val="1E4649"/>
              </a:buClr>
              <a:buChar char="–"/>
              <a:defRPr sz="1400">
                <a:solidFill>
                  <a:srgbClr val="003399"/>
                </a:solidFill>
                <a:latin typeface="Arial" panose="020B0604020202020204" pitchFamily="34" charset="0"/>
                <a:ea typeface="ヒラギノ角ゴ Pro W3" pitchFamily="1" charset="-128"/>
              </a:defRPr>
            </a:lvl4pPr>
            <a:lvl5pPr marL="2057400" indent="-228600">
              <a:spcBef>
                <a:spcPct val="20000"/>
              </a:spcBef>
              <a:buClr>
                <a:srgbClr val="000090"/>
              </a:buClr>
              <a:buChar char="»"/>
              <a:defRPr sz="1200">
                <a:solidFill>
                  <a:srgbClr val="003399"/>
                </a:solidFill>
                <a:latin typeface="Arial" panose="020B0604020202020204" pitchFamily="34" charset="0"/>
                <a:ea typeface="ヒラギノ角ゴ Pro W3" pitchFamily="1" charset="-128"/>
              </a:defRPr>
            </a:lvl5pPr>
            <a:lvl6pPr marL="2514600" indent="-228600" defTabSz="457200" eaLnBrk="0" fontAlgn="base" hangingPunct="0">
              <a:spcBef>
                <a:spcPct val="20000"/>
              </a:spcBef>
              <a:spcAft>
                <a:spcPct val="0"/>
              </a:spcAft>
              <a:buClr>
                <a:srgbClr val="000090"/>
              </a:buClr>
              <a:buChar char="»"/>
              <a:defRPr sz="1200">
                <a:solidFill>
                  <a:srgbClr val="003399"/>
                </a:solidFill>
                <a:latin typeface="Arial" panose="020B0604020202020204" pitchFamily="34" charset="0"/>
                <a:ea typeface="ヒラギノ角ゴ Pro W3" pitchFamily="1" charset="-128"/>
              </a:defRPr>
            </a:lvl6pPr>
            <a:lvl7pPr marL="2971800" indent="-228600" defTabSz="457200" eaLnBrk="0" fontAlgn="base" hangingPunct="0">
              <a:spcBef>
                <a:spcPct val="20000"/>
              </a:spcBef>
              <a:spcAft>
                <a:spcPct val="0"/>
              </a:spcAft>
              <a:buClr>
                <a:srgbClr val="000090"/>
              </a:buClr>
              <a:buChar char="»"/>
              <a:defRPr sz="1200">
                <a:solidFill>
                  <a:srgbClr val="003399"/>
                </a:solidFill>
                <a:latin typeface="Arial" panose="020B0604020202020204" pitchFamily="34" charset="0"/>
                <a:ea typeface="ヒラギノ角ゴ Pro W3" pitchFamily="1" charset="-128"/>
              </a:defRPr>
            </a:lvl7pPr>
            <a:lvl8pPr marL="3429000" indent="-228600" defTabSz="457200" eaLnBrk="0" fontAlgn="base" hangingPunct="0">
              <a:spcBef>
                <a:spcPct val="20000"/>
              </a:spcBef>
              <a:spcAft>
                <a:spcPct val="0"/>
              </a:spcAft>
              <a:buClr>
                <a:srgbClr val="000090"/>
              </a:buClr>
              <a:buChar char="»"/>
              <a:defRPr sz="1200">
                <a:solidFill>
                  <a:srgbClr val="003399"/>
                </a:solidFill>
                <a:latin typeface="Arial" panose="020B0604020202020204" pitchFamily="34" charset="0"/>
                <a:ea typeface="ヒラギノ角ゴ Pro W3" pitchFamily="1" charset="-128"/>
              </a:defRPr>
            </a:lvl8pPr>
            <a:lvl9pPr marL="3886200" indent="-228600" defTabSz="457200" eaLnBrk="0" fontAlgn="base" hangingPunct="0">
              <a:spcBef>
                <a:spcPct val="20000"/>
              </a:spcBef>
              <a:spcAft>
                <a:spcPct val="0"/>
              </a:spcAft>
              <a:buClr>
                <a:srgbClr val="000090"/>
              </a:buClr>
              <a:buChar char="»"/>
              <a:defRPr sz="1200">
                <a:solidFill>
                  <a:srgbClr val="003399"/>
                </a:solidFill>
                <a:latin typeface="Arial" panose="020B0604020202020204" pitchFamily="34" charset="0"/>
                <a:ea typeface="ヒラギノ角ゴ Pro W3" pitchFamily="1" charset="-128"/>
              </a:defRPr>
            </a:lvl9pPr>
          </a:lstStyle>
          <a:p>
            <a:pPr algn="ctr">
              <a:spcBef>
                <a:spcPct val="0"/>
              </a:spcBef>
              <a:buClrTx/>
              <a:buFontTx/>
              <a:buNone/>
            </a:pPr>
            <a:r>
              <a:rPr lang="en-US" altLang="en-US" sz="1600" dirty="0">
                <a:solidFill>
                  <a:schemeClr val="bg1"/>
                </a:solidFill>
                <a:ea typeface="ヒラギノ角ゴ Pro W3" pitchFamily="1" charset="-128"/>
              </a:rPr>
              <a:t>Relative </a:t>
            </a:r>
            <a:r>
              <a:rPr lang="en-US" altLang="en-US" sz="1600" dirty="0" err="1">
                <a:solidFill>
                  <a:schemeClr val="bg1"/>
                </a:solidFill>
                <a:ea typeface="ヒラギノ角ゴ Pro W3" pitchFamily="1" charset="-128"/>
              </a:rPr>
              <a:t>OpNav</a:t>
            </a:r>
            <a:r>
              <a:rPr lang="en-US" altLang="en-US" sz="1600" dirty="0">
                <a:solidFill>
                  <a:schemeClr val="bg1"/>
                </a:solidFill>
                <a:ea typeface="ヒラギノ角ゴ Pro W3" pitchFamily="1" charset="-128"/>
              </a:rPr>
              <a:t> (</a:t>
            </a:r>
            <a:r>
              <a:rPr lang="en-US" altLang="en-US" sz="1600" dirty="0" err="1">
                <a:solidFill>
                  <a:schemeClr val="bg1"/>
                </a:solidFill>
                <a:ea typeface="ヒラギノ角ゴ Pro W3" pitchFamily="1" charset="-128"/>
              </a:rPr>
              <a:t>RelNav</a:t>
            </a:r>
            <a:r>
              <a:rPr lang="en-US" altLang="en-US" sz="1600" dirty="0">
                <a:solidFill>
                  <a:schemeClr val="bg1"/>
                </a:solidFill>
                <a:ea typeface="ヒラギノ角ゴ Pro W3" pitchFamily="1" charset="-128"/>
              </a:rPr>
              <a:t>) generates bearing/position estimates to an observed object   </a:t>
            </a:r>
          </a:p>
        </p:txBody>
      </p:sp>
      <p:sp>
        <p:nvSpPr>
          <p:cNvPr id="41989" name="Title 1"/>
          <p:cNvSpPr>
            <a:spLocks noGrp="1" noChangeArrowheads="1"/>
          </p:cNvSpPr>
          <p:nvPr>
            <p:ph type="title"/>
          </p:nvPr>
        </p:nvSpPr>
        <p:spPr>
          <a:xfrm>
            <a:off x="1316923" y="262590"/>
            <a:ext cx="6933553" cy="375882"/>
          </a:xfrm>
        </p:spPr>
        <p:txBody>
          <a:bodyPr/>
          <a:lstStyle/>
          <a:p>
            <a:r>
              <a:rPr lang="en-US" altLang="en-US" dirty="0">
                <a:ea typeface="ＭＳ Ｐゴシック" panose="020B0600070205080204" pitchFamily="34" charset="-128"/>
              </a:rPr>
              <a:t>Optical Navigation, 1</a:t>
            </a:r>
          </a:p>
        </p:txBody>
      </p:sp>
      <p:sp>
        <p:nvSpPr>
          <p:cNvPr id="41990" name="Content Placeholder 2"/>
          <p:cNvSpPr>
            <a:spLocks noGrp="1" noChangeArrowheads="1"/>
          </p:cNvSpPr>
          <p:nvPr>
            <p:ph idx="1"/>
          </p:nvPr>
        </p:nvSpPr>
        <p:spPr>
          <a:xfrm>
            <a:off x="340994" y="1902584"/>
            <a:ext cx="3426251" cy="4406900"/>
          </a:xfrm>
        </p:spPr>
        <p:txBody>
          <a:bodyPr/>
          <a:lstStyle/>
          <a:p>
            <a:pPr marL="0" indent="0">
              <a:spcBef>
                <a:spcPct val="0"/>
              </a:spcBef>
              <a:buNone/>
            </a:pPr>
            <a:r>
              <a:rPr lang="en-US" altLang="en-US" dirty="0">
                <a:solidFill>
                  <a:schemeClr val="bg1"/>
                </a:solidFill>
                <a:ea typeface="ＭＳ Ｐゴシック" panose="020B0600070205080204" pitchFamily="34" charset="-128"/>
              </a:rPr>
              <a:t>There are 3 primary types of </a:t>
            </a:r>
            <a:r>
              <a:rPr lang="en-US" altLang="en-US" dirty="0" err="1">
                <a:solidFill>
                  <a:schemeClr val="accent2"/>
                </a:solidFill>
                <a:ea typeface="ＭＳ Ｐゴシック" panose="020B0600070205080204" pitchFamily="34" charset="-128"/>
              </a:rPr>
              <a:t>OpNav</a:t>
            </a:r>
            <a:r>
              <a:rPr lang="en-US" altLang="en-US" dirty="0">
                <a:solidFill>
                  <a:schemeClr val="bg1"/>
                </a:solidFill>
                <a:ea typeface="ＭＳ Ｐゴシック" panose="020B0600070205080204" pitchFamily="34" charset="-128"/>
              </a:rPr>
              <a:t>:</a:t>
            </a:r>
            <a:br>
              <a:rPr lang="en-US" altLang="en-US" dirty="0">
                <a:solidFill>
                  <a:schemeClr val="bg1"/>
                </a:solidFill>
                <a:ea typeface="ＭＳ Ｐゴシック" panose="020B0600070205080204" pitchFamily="34" charset="-128"/>
              </a:rPr>
            </a:br>
            <a:r>
              <a:rPr lang="en-US" altLang="en-US" dirty="0">
                <a:solidFill>
                  <a:schemeClr val="bg1"/>
                </a:solidFill>
                <a:ea typeface="ＭＳ Ｐゴシック" panose="020B0600070205080204" pitchFamily="34" charset="-128"/>
              </a:rPr>
              <a:t>star-based, celestial, and relative.</a:t>
            </a:r>
          </a:p>
        </p:txBody>
      </p:sp>
      <p:sp>
        <p:nvSpPr>
          <p:cNvPr id="41992" name="TextBox 4"/>
          <p:cNvSpPr txBox="1">
            <a:spLocks noChangeArrowheads="1"/>
          </p:cNvSpPr>
          <p:nvPr/>
        </p:nvSpPr>
        <p:spPr bwMode="auto">
          <a:xfrm>
            <a:off x="3461553" y="2414410"/>
            <a:ext cx="29400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B70000"/>
              </a:buClr>
              <a:buFont typeface="Wingdings" panose="05000000000000000000" pitchFamily="2" charset="2"/>
              <a:buChar char="Ø"/>
              <a:defRPr sz="2000">
                <a:solidFill>
                  <a:srgbClr val="003399"/>
                </a:solidFill>
                <a:latin typeface="Arial" panose="020B0604020202020204" pitchFamily="34" charset="0"/>
                <a:ea typeface="ＭＳ Ｐゴシック" panose="020B0600070205080204" pitchFamily="34" charset="-128"/>
              </a:defRPr>
            </a:lvl1pPr>
            <a:lvl2pPr marL="742950" indent="-285750">
              <a:spcBef>
                <a:spcPct val="20000"/>
              </a:spcBef>
              <a:buClr>
                <a:srgbClr val="B70000"/>
              </a:buClr>
              <a:buSzPct val="100000"/>
              <a:buFont typeface="Lucida Grande" pitchFamily="1" charset="0"/>
              <a:buChar char="•"/>
              <a:defRPr>
                <a:solidFill>
                  <a:srgbClr val="003399"/>
                </a:solidFill>
                <a:latin typeface="Arial" panose="020B0604020202020204" pitchFamily="34" charset="0"/>
                <a:ea typeface="ＭＳ Ｐゴシック" panose="020B0600070205080204" pitchFamily="34" charset="-128"/>
              </a:defRPr>
            </a:lvl2pPr>
            <a:lvl3pPr marL="1143000" indent="-228600">
              <a:spcBef>
                <a:spcPct val="20000"/>
              </a:spcBef>
              <a:buClr>
                <a:srgbClr val="B70000"/>
              </a:buClr>
              <a:buFont typeface="Courier New" panose="02070309020205020404" pitchFamily="49" charset="0"/>
              <a:buChar char="o"/>
              <a:defRPr sz="1600">
                <a:solidFill>
                  <a:srgbClr val="003399"/>
                </a:solidFill>
                <a:latin typeface="Arial" panose="020B0604020202020204" pitchFamily="34" charset="0"/>
                <a:ea typeface="ヒラギノ角ゴ Pro W3" pitchFamily="1" charset="-128"/>
              </a:defRPr>
            </a:lvl3pPr>
            <a:lvl4pPr marL="1600200" indent="-228600">
              <a:spcBef>
                <a:spcPct val="20000"/>
              </a:spcBef>
              <a:buClr>
                <a:srgbClr val="1E4649"/>
              </a:buClr>
              <a:buChar char="–"/>
              <a:defRPr sz="1400">
                <a:solidFill>
                  <a:srgbClr val="003399"/>
                </a:solidFill>
                <a:latin typeface="Arial" panose="020B0604020202020204" pitchFamily="34" charset="0"/>
                <a:ea typeface="ヒラギノ角ゴ Pro W3" pitchFamily="1" charset="-128"/>
              </a:defRPr>
            </a:lvl4pPr>
            <a:lvl5pPr marL="2057400" indent="-228600">
              <a:spcBef>
                <a:spcPct val="20000"/>
              </a:spcBef>
              <a:buClr>
                <a:srgbClr val="000090"/>
              </a:buClr>
              <a:buChar char="»"/>
              <a:defRPr sz="1200">
                <a:solidFill>
                  <a:srgbClr val="003399"/>
                </a:solidFill>
                <a:latin typeface="Arial" panose="020B0604020202020204" pitchFamily="34" charset="0"/>
                <a:ea typeface="ヒラギノ角ゴ Pro W3" pitchFamily="1" charset="-128"/>
              </a:defRPr>
            </a:lvl5pPr>
            <a:lvl6pPr marL="2514600" indent="-228600" defTabSz="457200" eaLnBrk="0" fontAlgn="base" hangingPunct="0">
              <a:spcBef>
                <a:spcPct val="20000"/>
              </a:spcBef>
              <a:spcAft>
                <a:spcPct val="0"/>
              </a:spcAft>
              <a:buClr>
                <a:srgbClr val="000090"/>
              </a:buClr>
              <a:buChar char="»"/>
              <a:defRPr sz="1200">
                <a:solidFill>
                  <a:srgbClr val="003399"/>
                </a:solidFill>
                <a:latin typeface="Arial" panose="020B0604020202020204" pitchFamily="34" charset="0"/>
                <a:ea typeface="ヒラギノ角ゴ Pro W3" pitchFamily="1" charset="-128"/>
              </a:defRPr>
            </a:lvl6pPr>
            <a:lvl7pPr marL="2971800" indent="-228600" defTabSz="457200" eaLnBrk="0" fontAlgn="base" hangingPunct="0">
              <a:spcBef>
                <a:spcPct val="20000"/>
              </a:spcBef>
              <a:spcAft>
                <a:spcPct val="0"/>
              </a:spcAft>
              <a:buClr>
                <a:srgbClr val="000090"/>
              </a:buClr>
              <a:buChar char="»"/>
              <a:defRPr sz="1200">
                <a:solidFill>
                  <a:srgbClr val="003399"/>
                </a:solidFill>
                <a:latin typeface="Arial" panose="020B0604020202020204" pitchFamily="34" charset="0"/>
                <a:ea typeface="ヒラギノ角ゴ Pro W3" pitchFamily="1" charset="-128"/>
              </a:defRPr>
            </a:lvl7pPr>
            <a:lvl8pPr marL="3429000" indent="-228600" defTabSz="457200" eaLnBrk="0" fontAlgn="base" hangingPunct="0">
              <a:spcBef>
                <a:spcPct val="20000"/>
              </a:spcBef>
              <a:spcAft>
                <a:spcPct val="0"/>
              </a:spcAft>
              <a:buClr>
                <a:srgbClr val="000090"/>
              </a:buClr>
              <a:buChar char="»"/>
              <a:defRPr sz="1200">
                <a:solidFill>
                  <a:srgbClr val="003399"/>
                </a:solidFill>
                <a:latin typeface="Arial" panose="020B0604020202020204" pitchFamily="34" charset="0"/>
                <a:ea typeface="ヒラギノ角ゴ Pro W3" pitchFamily="1" charset="-128"/>
              </a:defRPr>
            </a:lvl8pPr>
            <a:lvl9pPr marL="3886200" indent="-228600" defTabSz="457200" eaLnBrk="0" fontAlgn="base" hangingPunct="0">
              <a:spcBef>
                <a:spcPct val="20000"/>
              </a:spcBef>
              <a:spcAft>
                <a:spcPct val="0"/>
              </a:spcAft>
              <a:buClr>
                <a:srgbClr val="000090"/>
              </a:buClr>
              <a:buChar char="»"/>
              <a:defRPr sz="1200">
                <a:solidFill>
                  <a:srgbClr val="003399"/>
                </a:solidFill>
                <a:latin typeface="Arial" panose="020B0604020202020204" pitchFamily="34" charset="0"/>
                <a:ea typeface="ヒラギノ角ゴ Pro W3" pitchFamily="1" charset="-128"/>
              </a:defRPr>
            </a:lvl9pPr>
          </a:lstStyle>
          <a:p>
            <a:pPr algn="ctr">
              <a:spcBef>
                <a:spcPct val="0"/>
              </a:spcBef>
              <a:buClrTx/>
              <a:buFontTx/>
              <a:buNone/>
            </a:pPr>
            <a:r>
              <a:rPr lang="en-US" altLang="en-US" sz="1600" dirty="0">
                <a:solidFill>
                  <a:schemeClr val="bg1"/>
                </a:solidFill>
                <a:ea typeface="ヒラギノ角ゴ Pro W3" pitchFamily="1" charset="-128"/>
              </a:rPr>
              <a:t>Star based </a:t>
            </a:r>
            <a:r>
              <a:rPr lang="en-US" altLang="en-US" sz="1600" dirty="0" err="1">
                <a:solidFill>
                  <a:schemeClr val="bg1"/>
                </a:solidFill>
                <a:ea typeface="ヒラギノ角ゴ Pro W3" pitchFamily="1" charset="-128"/>
              </a:rPr>
              <a:t>OpNav</a:t>
            </a:r>
            <a:r>
              <a:rPr lang="en-US" altLang="en-US" sz="1600" dirty="0">
                <a:solidFill>
                  <a:schemeClr val="bg1"/>
                </a:solidFill>
                <a:ea typeface="ヒラギノ角ゴ Pro W3" pitchFamily="1" charset="-128"/>
              </a:rPr>
              <a:t> generates inertial pointing measurements</a:t>
            </a:r>
          </a:p>
        </p:txBody>
      </p:sp>
      <p:pic>
        <p:nvPicPr>
          <p:cNvPr id="41997" name="Picture 3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283904" y="3246260"/>
            <a:ext cx="305435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8" name="Rectangle 20"/>
          <p:cNvSpPr>
            <a:spLocks noChangeArrowheads="1"/>
          </p:cNvSpPr>
          <p:nvPr/>
        </p:nvSpPr>
        <p:spPr bwMode="auto">
          <a:xfrm>
            <a:off x="3274377" y="6116167"/>
            <a:ext cx="6777038" cy="372415"/>
          </a:xfrm>
          <a:prstGeom prst="rect">
            <a:avLst/>
          </a:prstGeom>
          <a:solidFill>
            <a:srgbClr val="92D050"/>
          </a:solidFill>
          <a:ln w="9525" algn="ctr">
            <a:solidFill>
              <a:schemeClr val="tx1"/>
            </a:solidFill>
            <a:round/>
            <a:headEnd/>
            <a:tailEnd/>
          </a:ln>
        </p:spPr>
        <p:txBody>
          <a:bodyPr/>
          <a:lstStyle>
            <a:lvl1pPr>
              <a:spcBef>
                <a:spcPct val="20000"/>
              </a:spcBef>
              <a:buClr>
                <a:srgbClr val="B70000"/>
              </a:buClr>
              <a:buFont typeface="Wingdings" panose="05000000000000000000" pitchFamily="2" charset="2"/>
              <a:buChar char="Ø"/>
              <a:defRPr sz="2000">
                <a:solidFill>
                  <a:srgbClr val="003399"/>
                </a:solidFill>
                <a:latin typeface="Arial" panose="020B0604020202020204" pitchFamily="34" charset="0"/>
                <a:ea typeface="ＭＳ Ｐゴシック" panose="020B0600070205080204" pitchFamily="34" charset="-128"/>
              </a:defRPr>
            </a:lvl1pPr>
            <a:lvl2pPr marL="742950" indent="-285750">
              <a:spcBef>
                <a:spcPct val="20000"/>
              </a:spcBef>
              <a:buClr>
                <a:srgbClr val="B70000"/>
              </a:buClr>
              <a:buSzPct val="100000"/>
              <a:buFont typeface="Lucida Grande" pitchFamily="1" charset="0"/>
              <a:buChar char="•"/>
              <a:defRPr>
                <a:solidFill>
                  <a:srgbClr val="003399"/>
                </a:solidFill>
                <a:latin typeface="Arial" panose="020B0604020202020204" pitchFamily="34" charset="0"/>
                <a:ea typeface="ＭＳ Ｐゴシック" panose="020B0600070205080204" pitchFamily="34" charset="-128"/>
              </a:defRPr>
            </a:lvl2pPr>
            <a:lvl3pPr marL="1143000" indent="-228600">
              <a:spcBef>
                <a:spcPct val="20000"/>
              </a:spcBef>
              <a:buClr>
                <a:srgbClr val="B70000"/>
              </a:buClr>
              <a:buFont typeface="Courier New" panose="02070309020205020404" pitchFamily="49" charset="0"/>
              <a:buChar char="o"/>
              <a:defRPr sz="1600">
                <a:solidFill>
                  <a:srgbClr val="003399"/>
                </a:solidFill>
                <a:latin typeface="Arial" panose="020B0604020202020204" pitchFamily="34" charset="0"/>
                <a:ea typeface="ヒラギノ角ゴ Pro W3" pitchFamily="1" charset="-128"/>
              </a:defRPr>
            </a:lvl3pPr>
            <a:lvl4pPr marL="1600200" indent="-228600">
              <a:spcBef>
                <a:spcPct val="20000"/>
              </a:spcBef>
              <a:buClr>
                <a:srgbClr val="1E4649"/>
              </a:buClr>
              <a:buChar char="–"/>
              <a:defRPr sz="1400">
                <a:solidFill>
                  <a:srgbClr val="003399"/>
                </a:solidFill>
                <a:latin typeface="Arial" panose="020B0604020202020204" pitchFamily="34" charset="0"/>
                <a:ea typeface="ヒラギノ角ゴ Pro W3" pitchFamily="1" charset="-128"/>
              </a:defRPr>
            </a:lvl4pPr>
            <a:lvl5pPr marL="2057400" indent="-228600">
              <a:spcBef>
                <a:spcPct val="20000"/>
              </a:spcBef>
              <a:buClr>
                <a:srgbClr val="000090"/>
              </a:buClr>
              <a:buChar char="»"/>
              <a:defRPr sz="1200">
                <a:solidFill>
                  <a:srgbClr val="003399"/>
                </a:solidFill>
                <a:latin typeface="Arial" panose="020B0604020202020204" pitchFamily="34" charset="0"/>
                <a:ea typeface="ヒラギノ角ゴ Pro W3" pitchFamily="1" charset="-128"/>
              </a:defRPr>
            </a:lvl5pPr>
            <a:lvl6pPr marL="2514600" indent="-228600" defTabSz="457200" eaLnBrk="0" fontAlgn="base" hangingPunct="0">
              <a:spcBef>
                <a:spcPct val="20000"/>
              </a:spcBef>
              <a:spcAft>
                <a:spcPct val="0"/>
              </a:spcAft>
              <a:buClr>
                <a:srgbClr val="000090"/>
              </a:buClr>
              <a:buChar char="»"/>
              <a:defRPr sz="1200">
                <a:solidFill>
                  <a:srgbClr val="003399"/>
                </a:solidFill>
                <a:latin typeface="Arial" panose="020B0604020202020204" pitchFamily="34" charset="0"/>
                <a:ea typeface="ヒラギノ角ゴ Pro W3" pitchFamily="1" charset="-128"/>
              </a:defRPr>
            </a:lvl6pPr>
            <a:lvl7pPr marL="2971800" indent="-228600" defTabSz="457200" eaLnBrk="0" fontAlgn="base" hangingPunct="0">
              <a:spcBef>
                <a:spcPct val="20000"/>
              </a:spcBef>
              <a:spcAft>
                <a:spcPct val="0"/>
              </a:spcAft>
              <a:buClr>
                <a:srgbClr val="000090"/>
              </a:buClr>
              <a:buChar char="»"/>
              <a:defRPr sz="1200">
                <a:solidFill>
                  <a:srgbClr val="003399"/>
                </a:solidFill>
                <a:latin typeface="Arial" panose="020B0604020202020204" pitchFamily="34" charset="0"/>
                <a:ea typeface="ヒラギノ角ゴ Pro W3" pitchFamily="1" charset="-128"/>
              </a:defRPr>
            </a:lvl7pPr>
            <a:lvl8pPr marL="3429000" indent="-228600" defTabSz="457200" eaLnBrk="0" fontAlgn="base" hangingPunct="0">
              <a:spcBef>
                <a:spcPct val="20000"/>
              </a:spcBef>
              <a:spcAft>
                <a:spcPct val="0"/>
              </a:spcAft>
              <a:buClr>
                <a:srgbClr val="000090"/>
              </a:buClr>
              <a:buChar char="»"/>
              <a:defRPr sz="1200">
                <a:solidFill>
                  <a:srgbClr val="003399"/>
                </a:solidFill>
                <a:latin typeface="Arial" panose="020B0604020202020204" pitchFamily="34" charset="0"/>
                <a:ea typeface="ヒラギノ角ゴ Pro W3" pitchFamily="1" charset="-128"/>
              </a:defRPr>
            </a:lvl8pPr>
            <a:lvl9pPr marL="3886200" indent="-228600" defTabSz="457200" eaLnBrk="0" fontAlgn="base" hangingPunct="0">
              <a:spcBef>
                <a:spcPct val="20000"/>
              </a:spcBef>
              <a:spcAft>
                <a:spcPct val="0"/>
              </a:spcAft>
              <a:buClr>
                <a:srgbClr val="000090"/>
              </a:buClr>
              <a:buChar char="»"/>
              <a:defRPr sz="1200">
                <a:solidFill>
                  <a:srgbClr val="003399"/>
                </a:solidFill>
                <a:latin typeface="Arial" panose="020B0604020202020204" pitchFamily="34" charset="0"/>
                <a:ea typeface="ヒラギノ角ゴ Pro W3" pitchFamily="1" charset="-128"/>
              </a:defRPr>
            </a:lvl9pPr>
          </a:lstStyle>
          <a:p>
            <a:pPr algn="ctr">
              <a:spcBef>
                <a:spcPct val="0"/>
              </a:spcBef>
              <a:buClrTx/>
              <a:buFontTx/>
              <a:buNone/>
            </a:pPr>
            <a:r>
              <a:rPr lang="en-US" altLang="en-US" sz="1600">
                <a:solidFill>
                  <a:schemeClr val="tx1"/>
                </a:solidFill>
              </a:rPr>
              <a:t>CelNav</a:t>
            </a:r>
          </a:p>
        </p:txBody>
      </p:sp>
      <p:sp>
        <p:nvSpPr>
          <p:cNvPr id="42000" name="TextBox 6"/>
          <p:cNvSpPr txBox="1">
            <a:spLocks noChangeArrowheads="1"/>
          </p:cNvSpPr>
          <p:nvPr/>
        </p:nvSpPr>
        <p:spPr bwMode="auto">
          <a:xfrm>
            <a:off x="6420940" y="2421586"/>
            <a:ext cx="26289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B70000"/>
              </a:buClr>
              <a:buFont typeface="Wingdings" panose="05000000000000000000" pitchFamily="2" charset="2"/>
              <a:buChar char="Ø"/>
              <a:defRPr sz="2000">
                <a:solidFill>
                  <a:srgbClr val="003399"/>
                </a:solidFill>
                <a:latin typeface="Arial" panose="020B0604020202020204" pitchFamily="34" charset="0"/>
                <a:ea typeface="ＭＳ Ｐゴシック" panose="020B0600070205080204" pitchFamily="34" charset="-128"/>
              </a:defRPr>
            </a:lvl1pPr>
            <a:lvl2pPr marL="742950" indent="-285750">
              <a:spcBef>
                <a:spcPct val="20000"/>
              </a:spcBef>
              <a:buClr>
                <a:srgbClr val="B70000"/>
              </a:buClr>
              <a:buSzPct val="100000"/>
              <a:buFont typeface="Lucida Grande" pitchFamily="1" charset="0"/>
              <a:buChar char="•"/>
              <a:defRPr>
                <a:solidFill>
                  <a:srgbClr val="003399"/>
                </a:solidFill>
                <a:latin typeface="Arial" panose="020B0604020202020204" pitchFamily="34" charset="0"/>
                <a:ea typeface="ＭＳ Ｐゴシック" panose="020B0600070205080204" pitchFamily="34" charset="-128"/>
              </a:defRPr>
            </a:lvl2pPr>
            <a:lvl3pPr marL="1143000" indent="-228600">
              <a:spcBef>
                <a:spcPct val="20000"/>
              </a:spcBef>
              <a:buClr>
                <a:srgbClr val="B70000"/>
              </a:buClr>
              <a:buFont typeface="Courier New" panose="02070309020205020404" pitchFamily="49" charset="0"/>
              <a:buChar char="o"/>
              <a:defRPr sz="1600">
                <a:solidFill>
                  <a:srgbClr val="003399"/>
                </a:solidFill>
                <a:latin typeface="Arial" panose="020B0604020202020204" pitchFamily="34" charset="0"/>
                <a:ea typeface="ヒラギノ角ゴ Pro W3" pitchFamily="1" charset="-128"/>
              </a:defRPr>
            </a:lvl3pPr>
            <a:lvl4pPr marL="1600200" indent="-228600">
              <a:spcBef>
                <a:spcPct val="20000"/>
              </a:spcBef>
              <a:buClr>
                <a:srgbClr val="1E4649"/>
              </a:buClr>
              <a:buChar char="–"/>
              <a:defRPr sz="1400">
                <a:solidFill>
                  <a:srgbClr val="003399"/>
                </a:solidFill>
                <a:latin typeface="Arial" panose="020B0604020202020204" pitchFamily="34" charset="0"/>
                <a:ea typeface="ヒラギノ角ゴ Pro W3" pitchFamily="1" charset="-128"/>
              </a:defRPr>
            </a:lvl4pPr>
            <a:lvl5pPr marL="2057400" indent="-228600">
              <a:spcBef>
                <a:spcPct val="20000"/>
              </a:spcBef>
              <a:buClr>
                <a:srgbClr val="000090"/>
              </a:buClr>
              <a:buChar char="»"/>
              <a:defRPr sz="1200">
                <a:solidFill>
                  <a:srgbClr val="003399"/>
                </a:solidFill>
                <a:latin typeface="Arial" panose="020B0604020202020204" pitchFamily="34" charset="0"/>
                <a:ea typeface="ヒラギノ角ゴ Pro W3" pitchFamily="1" charset="-128"/>
              </a:defRPr>
            </a:lvl5pPr>
            <a:lvl6pPr marL="2514600" indent="-228600" defTabSz="457200" eaLnBrk="0" fontAlgn="base" hangingPunct="0">
              <a:spcBef>
                <a:spcPct val="20000"/>
              </a:spcBef>
              <a:spcAft>
                <a:spcPct val="0"/>
              </a:spcAft>
              <a:buClr>
                <a:srgbClr val="000090"/>
              </a:buClr>
              <a:buChar char="»"/>
              <a:defRPr sz="1200">
                <a:solidFill>
                  <a:srgbClr val="003399"/>
                </a:solidFill>
                <a:latin typeface="Arial" panose="020B0604020202020204" pitchFamily="34" charset="0"/>
                <a:ea typeface="ヒラギノ角ゴ Pro W3" pitchFamily="1" charset="-128"/>
              </a:defRPr>
            </a:lvl6pPr>
            <a:lvl7pPr marL="2971800" indent="-228600" defTabSz="457200" eaLnBrk="0" fontAlgn="base" hangingPunct="0">
              <a:spcBef>
                <a:spcPct val="20000"/>
              </a:spcBef>
              <a:spcAft>
                <a:spcPct val="0"/>
              </a:spcAft>
              <a:buClr>
                <a:srgbClr val="000090"/>
              </a:buClr>
              <a:buChar char="»"/>
              <a:defRPr sz="1200">
                <a:solidFill>
                  <a:srgbClr val="003399"/>
                </a:solidFill>
                <a:latin typeface="Arial" panose="020B0604020202020204" pitchFamily="34" charset="0"/>
                <a:ea typeface="ヒラギノ角ゴ Pro W3" pitchFamily="1" charset="-128"/>
              </a:defRPr>
            </a:lvl7pPr>
            <a:lvl8pPr marL="3429000" indent="-228600" defTabSz="457200" eaLnBrk="0" fontAlgn="base" hangingPunct="0">
              <a:spcBef>
                <a:spcPct val="20000"/>
              </a:spcBef>
              <a:spcAft>
                <a:spcPct val="0"/>
              </a:spcAft>
              <a:buClr>
                <a:srgbClr val="000090"/>
              </a:buClr>
              <a:buChar char="»"/>
              <a:defRPr sz="1200">
                <a:solidFill>
                  <a:srgbClr val="003399"/>
                </a:solidFill>
                <a:latin typeface="Arial" panose="020B0604020202020204" pitchFamily="34" charset="0"/>
                <a:ea typeface="ヒラギノ角ゴ Pro W3" pitchFamily="1" charset="-128"/>
              </a:defRPr>
            </a:lvl8pPr>
            <a:lvl9pPr marL="3886200" indent="-228600" defTabSz="457200" eaLnBrk="0" fontAlgn="base" hangingPunct="0">
              <a:spcBef>
                <a:spcPct val="20000"/>
              </a:spcBef>
              <a:spcAft>
                <a:spcPct val="0"/>
              </a:spcAft>
              <a:buClr>
                <a:srgbClr val="000090"/>
              </a:buClr>
              <a:buChar char="»"/>
              <a:defRPr sz="1200">
                <a:solidFill>
                  <a:srgbClr val="003399"/>
                </a:solidFill>
                <a:latin typeface="Arial" panose="020B0604020202020204" pitchFamily="34" charset="0"/>
                <a:ea typeface="ヒラギノ角ゴ Pro W3" pitchFamily="1" charset="-128"/>
              </a:defRPr>
            </a:lvl9pPr>
          </a:lstStyle>
          <a:p>
            <a:pPr algn="ctr">
              <a:spcBef>
                <a:spcPct val="0"/>
              </a:spcBef>
              <a:buClrTx/>
              <a:buFontTx/>
              <a:buNone/>
            </a:pPr>
            <a:r>
              <a:rPr lang="en-US" altLang="en-US" sz="1600" dirty="0" err="1">
                <a:solidFill>
                  <a:schemeClr val="bg1"/>
                </a:solidFill>
                <a:ea typeface="ヒラギノ角ゴ Pro W3" pitchFamily="1" charset="-128"/>
              </a:rPr>
              <a:t>CelNav</a:t>
            </a:r>
            <a:r>
              <a:rPr lang="en-US" altLang="en-US" sz="1600" dirty="0">
                <a:solidFill>
                  <a:schemeClr val="bg1"/>
                </a:solidFill>
                <a:ea typeface="ヒラギノ角ゴ Pro W3" pitchFamily="1" charset="-128"/>
              </a:rPr>
              <a:t> produces bearing measurements to a number of objects</a:t>
            </a:r>
          </a:p>
        </p:txBody>
      </p:sp>
      <p:sp>
        <p:nvSpPr>
          <p:cNvPr id="42010" name="Rectangle 12"/>
          <p:cNvSpPr>
            <a:spLocks noChangeArrowheads="1"/>
          </p:cNvSpPr>
          <p:nvPr/>
        </p:nvSpPr>
        <p:spPr bwMode="auto">
          <a:xfrm>
            <a:off x="168165" y="997006"/>
            <a:ext cx="1183095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B70000"/>
              </a:buClr>
              <a:buFont typeface="Wingdings" panose="05000000000000000000" pitchFamily="2" charset="2"/>
              <a:buChar char="Ø"/>
              <a:defRPr sz="2000">
                <a:solidFill>
                  <a:srgbClr val="003399"/>
                </a:solidFill>
                <a:latin typeface="Arial" panose="020B0604020202020204" pitchFamily="34" charset="0"/>
                <a:ea typeface="ＭＳ Ｐゴシック" panose="020B0600070205080204" pitchFamily="34" charset="-128"/>
              </a:defRPr>
            </a:lvl1pPr>
            <a:lvl2pPr marL="742950" indent="-285750">
              <a:spcBef>
                <a:spcPct val="20000"/>
              </a:spcBef>
              <a:buClr>
                <a:srgbClr val="B70000"/>
              </a:buClr>
              <a:buSzPct val="100000"/>
              <a:buFont typeface="Lucida Grande" pitchFamily="1" charset="0"/>
              <a:buChar char="•"/>
              <a:defRPr>
                <a:solidFill>
                  <a:srgbClr val="003399"/>
                </a:solidFill>
                <a:latin typeface="Arial" panose="020B0604020202020204" pitchFamily="34" charset="0"/>
                <a:ea typeface="ＭＳ Ｐゴシック" panose="020B0600070205080204" pitchFamily="34" charset="-128"/>
              </a:defRPr>
            </a:lvl2pPr>
            <a:lvl3pPr marL="1143000" indent="-228600">
              <a:spcBef>
                <a:spcPct val="20000"/>
              </a:spcBef>
              <a:buClr>
                <a:srgbClr val="B70000"/>
              </a:buClr>
              <a:buFont typeface="Courier New" panose="02070309020205020404" pitchFamily="49" charset="0"/>
              <a:buChar char="o"/>
              <a:defRPr sz="1600">
                <a:solidFill>
                  <a:srgbClr val="003399"/>
                </a:solidFill>
                <a:latin typeface="Arial" panose="020B0604020202020204" pitchFamily="34" charset="0"/>
                <a:ea typeface="ヒラギノ角ゴ Pro W3" pitchFamily="1" charset="-128"/>
              </a:defRPr>
            </a:lvl3pPr>
            <a:lvl4pPr marL="1600200" indent="-228600">
              <a:spcBef>
                <a:spcPct val="20000"/>
              </a:spcBef>
              <a:buClr>
                <a:srgbClr val="1E4649"/>
              </a:buClr>
              <a:buChar char="–"/>
              <a:defRPr sz="1400">
                <a:solidFill>
                  <a:srgbClr val="003399"/>
                </a:solidFill>
                <a:latin typeface="Arial" panose="020B0604020202020204" pitchFamily="34" charset="0"/>
                <a:ea typeface="ヒラギノ角ゴ Pro W3" pitchFamily="1" charset="-128"/>
              </a:defRPr>
            </a:lvl4pPr>
            <a:lvl5pPr marL="2057400" indent="-228600">
              <a:spcBef>
                <a:spcPct val="20000"/>
              </a:spcBef>
              <a:buClr>
                <a:srgbClr val="000090"/>
              </a:buClr>
              <a:buChar char="»"/>
              <a:defRPr sz="1200">
                <a:solidFill>
                  <a:srgbClr val="003399"/>
                </a:solidFill>
                <a:latin typeface="Arial" panose="020B0604020202020204" pitchFamily="34" charset="0"/>
                <a:ea typeface="ヒラギノ角ゴ Pro W3" pitchFamily="1" charset="-128"/>
              </a:defRPr>
            </a:lvl5pPr>
            <a:lvl6pPr marL="2514600" indent="-228600" defTabSz="457200" eaLnBrk="0" fontAlgn="base" hangingPunct="0">
              <a:spcBef>
                <a:spcPct val="20000"/>
              </a:spcBef>
              <a:spcAft>
                <a:spcPct val="0"/>
              </a:spcAft>
              <a:buClr>
                <a:srgbClr val="000090"/>
              </a:buClr>
              <a:buChar char="»"/>
              <a:defRPr sz="1200">
                <a:solidFill>
                  <a:srgbClr val="003399"/>
                </a:solidFill>
                <a:latin typeface="Arial" panose="020B0604020202020204" pitchFamily="34" charset="0"/>
                <a:ea typeface="ヒラギノ角ゴ Pro W3" pitchFamily="1" charset="-128"/>
              </a:defRPr>
            </a:lvl6pPr>
            <a:lvl7pPr marL="2971800" indent="-228600" defTabSz="457200" eaLnBrk="0" fontAlgn="base" hangingPunct="0">
              <a:spcBef>
                <a:spcPct val="20000"/>
              </a:spcBef>
              <a:spcAft>
                <a:spcPct val="0"/>
              </a:spcAft>
              <a:buClr>
                <a:srgbClr val="000090"/>
              </a:buClr>
              <a:buChar char="»"/>
              <a:defRPr sz="1200">
                <a:solidFill>
                  <a:srgbClr val="003399"/>
                </a:solidFill>
                <a:latin typeface="Arial" panose="020B0604020202020204" pitchFamily="34" charset="0"/>
                <a:ea typeface="ヒラギノ角ゴ Pro W3" pitchFamily="1" charset="-128"/>
              </a:defRPr>
            </a:lvl7pPr>
            <a:lvl8pPr marL="3429000" indent="-228600" defTabSz="457200" eaLnBrk="0" fontAlgn="base" hangingPunct="0">
              <a:spcBef>
                <a:spcPct val="20000"/>
              </a:spcBef>
              <a:spcAft>
                <a:spcPct val="0"/>
              </a:spcAft>
              <a:buClr>
                <a:srgbClr val="000090"/>
              </a:buClr>
              <a:buChar char="»"/>
              <a:defRPr sz="1200">
                <a:solidFill>
                  <a:srgbClr val="003399"/>
                </a:solidFill>
                <a:latin typeface="Arial" panose="020B0604020202020204" pitchFamily="34" charset="0"/>
                <a:ea typeface="ヒラギノ角ゴ Pro W3" pitchFamily="1" charset="-128"/>
              </a:defRPr>
            </a:lvl8pPr>
            <a:lvl9pPr marL="3886200" indent="-228600" defTabSz="457200" eaLnBrk="0" fontAlgn="base" hangingPunct="0">
              <a:spcBef>
                <a:spcPct val="20000"/>
              </a:spcBef>
              <a:spcAft>
                <a:spcPct val="0"/>
              </a:spcAft>
              <a:buClr>
                <a:srgbClr val="000090"/>
              </a:buClr>
              <a:buChar char="»"/>
              <a:defRPr sz="1200">
                <a:solidFill>
                  <a:srgbClr val="003399"/>
                </a:solidFill>
                <a:latin typeface="Arial" panose="020B0604020202020204" pitchFamily="34" charset="0"/>
                <a:ea typeface="ヒラギノ角ゴ Pro W3" pitchFamily="1" charset="-128"/>
              </a:defRPr>
            </a:lvl9pPr>
          </a:lstStyle>
          <a:p>
            <a:pPr>
              <a:spcBef>
                <a:spcPct val="0"/>
              </a:spcBef>
              <a:buClrTx/>
              <a:buFontTx/>
              <a:buNone/>
            </a:pPr>
            <a:r>
              <a:rPr lang="en-US" altLang="en-US" b="1" dirty="0">
                <a:solidFill>
                  <a:schemeClr val="bg1"/>
                </a:solidFill>
                <a:ea typeface="ヒラギノ角ゴ Pro W3" pitchFamily="1" charset="-128"/>
              </a:rPr>
              <a:t>Optical Navigation (</a:t>
            </a:r>
            <a:r>
              <a:rPr lang="en-US" altLang="en-US" b="1" dirty="0" err="1">
                <a:solidFill>
                  <a:schemeClr val="bg1"/>
                </a:solidFill>
                <a:ea typeface="ヒラギノ角ゴ Pro W3" pitchFamily="1" charset="-128"/>
              </a:rPr>
              <a:t>OpNav</a:t>
            </a:r>
            <a:r>
              <a:rPr lang="en-US" altLang="en-US" b="1" dirty="0">
                <a:solidFill>
                  <a:schemeClr val="bg1"/>
                </a:solidFill>
                <a:ea typeface="ヒラギノ角ゴ Pro W3" pitchFamily="1" charset="-128"/>
              </a:rPr>
              <a:t>) </a:t>
            </a:r>
            <a:r>
              <a:rPr lang="en-US" altLang="en-US" dirty="0">
                <a:solidFill>
                  <a:schemeClr val="bg1"/>
                </a:solidFill>
                <a:ea typeface="ヒラギノ角ゴ Pro W3" pitchFamily="1" charset="-128"/>
              </a:rPr>
              <a:t>is a technique by which digital </a:t>
            </a:r>
            <a:r>
              <a:rPr lang="en-US" altLang="en-US" b="1" dirty="0">
                <a:solidFill>
                  <a:schemeClr val="accent2"/>
                </a:solidFill>
                <a:ea typeface="ヒラギノ角ゴ Pro W3" pitchFamily="1" charset="-128"/>
              </a:rPr>
              <a:t>images</a:t>
            </a:r>
            <a:r>
              <a:rPr lang="en-US" altLang="en-US" dirty="0">
                <a:solidFill>
                  <a:schemeClr val="accent2"/>
                </a:solidFill>
                <a:ea typeface="ヒラギノ角ゴ Pro W3" pitchFamily="1" charset="-128"/>
              </a:rPr>
              <a:t> </a:t>
            </a:r>
            <a:r>
              <a:rPr lang="en-US" altLang="en-US" dirty="0">
                <a:solidFill>
                  <a:schemeClr val="bg1"/>
                </a:solidFill>
                <a:ea typeface="ヒラギノ角ゴ Pro W3" pitchFamily="1" charset="-128"/>
              </a:rPr>
              <a:t>can be used to determine the </a:t>
            </a:r>
            <a:r>
              <a:rPr lang="en-US" altLang="en-US" b="1" dirty="0">
                <a:solidFill>
                  <a:schemeClr val="accent2"/>
                </a:solidFill>
                <a:ea typeface="ヒラギノ角ゴ Pro W3" pitchFamily="1" charset="-128"/>
              </a:rPr>
              <a:t>relative position </a:t>
            </a:r>
            <a:r>
              <a:rPr lang="en-US" altLang="en-US" dirty="0">
                <a:solidFill>
                  <a:schemeClr val="bg1"/>
                </a:solidFill>
                <a:ea typeface="ヒラギノ角ゴ Pro W3" pitchFamily="1" charset="-128"/>
              </a:rPr>
              <a:t>and</a:t>
            </a:r>
            <a:r>
              <a:rPr lang="en-US" altLang="en-US" b="1" dirty="0">
                <a:solidFill>
                  <a:schemeClr val="bg1"/>
                </a:solidFill>
                <a:ea typeface="ヒラギノ角ゴ Pro W3" pitchFamily="1" charset="-128"/>
              </a:rPr>
              <a:t> </a:t>
            </a:r>
            <a:r>
              <a:rPr lang="en-US" altLang="en-US" b="1" dirty="0">
                <a:solidFill>
                  <a:schemeClr val="accent2"/>
                </a:solidFill>
                <a:ea typeface="ヒラギノ角ゴ Pro W3" pitchFamily="1" charset="-128"/>
              </a:rPr>
              <a:t>orientation</a:t>
            </a:r>
            <a:r>
              <a:rPr lang="en-US" altLang="en-US" b="1" dirty="0">
                <a:solidFill>
                  <a:schemeClr val="bg1"/>
                </a:solidFill>
                <a:ea typeface="ヒラギノ角ゴ Pro W3" pitchFamily="1" charset="-128"/>
              </a:rPr>
              <a:t> </a:t>
            </a:r>
            <a:r>
              <a:rPr lang="en-US" altLang="en-US" dirty="0">
                <a:solidFill>
                  <a:schemeClr val="bg1"/>
                </a:solidFill>
                <a:ea typeface="ヒラギノ角ゴ Pro W3" pitchFamily="1" charset="-128"/>
              </a:rPr>
              <a:t>of a camera with respect to something observed in the image</a:t>
            </a:r>
          </a:p>
        </p:txBody>
      </p:sp>
      <p:sp>
        <p:nvSpPr>
          <p:cNvPr id="38" name="Rectangle 37"/>
          <p:cNvSpPr/>
          <p:nvPr/>
        </p:nvSpPr>
        <p:spPr>
          <a:xfrm>
            <a:off x="6392031" y="3255972"/>
            <a:ext cx="2628900" cy="23780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 name="Group 8"/>
          <p:cNvGrpSpPr>
            <a:grpSpLocks noChangeAspect="1"/>
          </p:cNvGrpSpPr>
          <p:nvPr/>
        </p:nvGrpSpPr>
        <p:grpSpPr bwMode="auto">
          <a:xfrm>
            <a:off x="9111458" y="3253581"/>
            <a:ext cx="3014662" cy="2378075"/>
            <a:chOff x="2692400" y="2473324"/>
            <a:chExt cx="3365500" cy="2593976"/>
          </a:xfrm>
        </p:grpSpPr>
        <p:grpSp>
          <p:nvGrpSpPr>
            <p:cNvPr id="40" name="Group 9"/>
            <p:cNvGrpSpPr>
              <a:grpSpLocks/>
            </p:cNvGrpSpPr>
            <p:nvPr/>
          </p:nvGrpSpPr>
          <p:grpSpPr bwMode="auto">
            <a:xfrm>
              <a:off x="2692400" y="2473324"/>
              <a:ext cx="3365500" cy="2593976"/>
              <a:chOff x="2324100" y="2460624"/>
              <a:chExt cx="3835400" cy="2876550"/>
            </a:xfrm>
          </p:grpSpPr>
          <p:pic>
            <p:nvPicPr>
              <p:cNvPr id="43" name="Picture 1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24100" y="2460624"/>
                <a:ext cx="3835400" cy="287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19"/>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822700" y="3441700"/>
                <a:ext cx="7366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1" name="Freeform 16"/>
            <p:cNvSpPr>
              <a:spLocks/>
            </p:cNvSpPr>
            <p:nvPr/>
          </p:nvSpPr>
          <p:spPr bwMode="auto">
            <a:xfrm>
              <a:off x="4147977" y="3520873"/>
              <a:ext cx="432837" cy="405439"/>
            </a:xfrm>
            <a:custGeom>
              <a:avLst/>
              <a:gdLst>
                <a:gd name="T0" fmla="*/ 5342 w 432837"/>
                <a:gd name="T1" fmla="*/ 257307 h 405439"/>
                <a:gd name="T2" fmla="*/ 8691 w 432837"/>
                <a:gd name="T3" fmla="*/ 203716 h 405439"/>
                <a:gd name="T4" fmla="*/ 38836 w 432837"/>
                <a:gd name="T5" fmla="*/ 106582 h 405439"/>
                <a:gd name="T6" fmla="*/ 95777 w 432837"/>
                <a:gd name="T7" fmla="*/ 49641 h 405439"/>
                <a:gd name="T8" fmla="*/ 118878 w 432837"/>
                <a:gd name="T9" fmla="*/ 19496 h 405439"/>
                <a:gd name="T10" fmla="*/ 165020 w 432837"/>
                <a:gd name="T11" fmla="*/ 150 h 405439"/>
                <a:gd name="T12" fmla="*/ 263249 w 432837"/>
                <a:gd name="T13" fmla="*/ 29545 h 405439"/>
                <a:gd name="T14" fmla="*/ 336937 w 432837"/>
                <a:gd name="T15" fmla="*/ 86485 h 405439"/>
                <a:gd name="T16" fmla="*/ 387179 w 432837"/>
                <a:gd name="T17" fmla="*/ 140076 h 405439"/>
                <a:gd name="T18" fmla="*/ 427372 w 432837"/>
                <a:gd name="T19" fmla="*/ 264006 h 405439"/>
                <a:gd name="T20" fmla="*/ 259900 w 432837"/>
                <a:gd name="T21" fmla="*/ 394635 h 405439"/>
                <a:gd name="T22" fmla="*/ 75680 w 432837"/>
                <a:gd name="T23" fmla="*/ 384586 h 405439"/>
                <a:gd name="T24" fmla="*/ 5342 w 432837"/>
                <a:gd name="T25" fmla="*/ 257307 h 40543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32837" h="405439">
                  <a:moveTo>
                    <a:pt x="5342" y="257307"/>
                  </a:moveTo>
                  <a:cubicBezTo>
                    <a:pt x="-5823" y="227162"/>
                    <a:pt x="3109" y="228837"/>
                    <a:pt x="8691" y="203716"/>
                  </a:cubicBezTo>
                  <a:cubicBezTo>
                    <a:pt x="14273" y="178595"/>
                    <a:pt x="24322" y="132261"/>
                    <a:pt x="38836" y="106582"/>
                  </a:cubicBezTo>
                  <a:cubicBezTo>
                    <a:pt x="53350" y="80903"/>
                    <a:pt x="82437" y="64155"/>
                    <a:pt x="95777" y="49641"/>
                  </a:cubicBezTo>
                  <a:cubicBezTo>
                    <a:pt x="109117" y="35127"/>
                    <a:pt x="107338" y="27745"/>
                    <a:pt x="118878" y="19496"/>
                  </a:cubicBezTo>
                  <a:cubicBezTo>
                    <a:pt x="130419" y="11248"/>
                    <a:pt x="140958" y="-1525"/>
                    <a:pt x="165020" y="150"/>
                  </a:cubicBezTo>
                  <a:cubicBezTo>
                    <a:pt x="189082" y="1825"/>
                    <a:pt x="234596" y="15156"/>
                    <a:pt x="263249" y="29545"/>
                  </a:cubicBezTo>
                  <a:cubicBezTo>
                    <a:pt x="291902" y="43934"/>
                    <a:pt x="316282" y="68063"/>
                    <a:pt x="336937" y="86485"/>
                  </a:cubicBezTo>
                  <a:cubicBezTo>
                    <a:pt x="357592" y="104907"/>
                    <a:pt x="372107" y="110489"/>
                    <a:pt x="387179" y="140076"/>
                  </a:cubicBezTo>
                  <a:cubicBezTo>
                    <a:pt x="402251" y="169663"/>
                    <a:pt x="448585" y="221580"/>
                    <a:pt x="427372" y="264006"/>
                  </a:cubicBezTo>
                  <a:cubicBezTo>
                    <a:pt x="406159" y="306432"/>
                    <a:pt x="318515" y="374538"/>
                    <a:pt x="259900" y="394635"/>
                  </a:cubicBezTo>
                  <a:cubicBezTo>
                    <a:pt x="201285" y="414732"/>
                    <a:pt x="119223" y="404125"/>
                    <a:pt x="75680" y="384586"/>
                  </a:cubicBezTo>
                  <a:cubicBezTo>
                    <a:pt x="32137" y="365048"/>
                    <a:pt x="16507" y="287452"/>
                    <a:pt x="5342" y="257307"/>
                  </a:cubicBezTo>
                  <a:close/>
                </a:path>
              </a:pathLst>
            </a:custGeom>
            <a:noFill/>
            <a:ln w="9525" cap="flat" cmpd="sng" algn="ctr">
              <a:solidFill>
                <a:srgbClr val="FFFF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2" name="7-Point Star 41">
              <a:extLst>
                <a:ext uri="{FF2B5EF4-FFF2-40B4-BE49-F238E27FC236}">
                  <a16:creationId xmlns:a16="http://schemas.microsoft.com/office/drawing/2014/main" id="{DE14898B-5A85-F146-96AD-1256A95334E7}"/>
                </a:ext>
              </a:extLst>
            </p:cNvPr>
            <p:cNvSpPr/>
            <p:nvPr/>
          </p:nvSpPr>
          <p:spPr bwMode="auto">
            <a:xfrm>
              <a:off x="4326413" y="3698257"/>
              <a:ext cx="53167" cy="57644"/>
            </a:xfrm>
            <a:prstGeom prst="star7">
              <a:avLst/>
            </a:prstGeom>
            <a:solidFill>
              <a:srgbClr val="92D050"/>
            </a:solidFill>
            <a:ln w="9525" cap="flat" cmpd="sng" algn="ctr">
              <a:solidFill>
                <a:schemeClr val="tx1"/>
              </a:solidFill>
              <a:prstDash val="solid"/>
              <a:round/>
              <a:headEnd type="none" w="med" len="med"/>
              <a:tailEnd type="none" w="med" len="med"/>
            </a:ln>
            <a:effectLst/>
          </p:spPr>
          <p:txBody>
            <a:bodyPr/>
            <a:lstStyle/>
            <a:p>
              <a:pPr>
                <a:defRPr/>
              </a:pPr>
              <a:endParaRPr lang="en-US">
                <a:latin typeface="Arial" pitchFamily="-108" charset="0"/>
                <a:ea typeface="ＭＳ Ｐゴシック" pitchFamily="-108" charset="-128"/>
                <a:cs typeface="ＭＳ Ｐゴシック" pitchFamily="-108" charset="-128"/>
              </a:endParaRPr>
            </a:p>
          </p:txBody>
        </p:sp>
      </p:grpSp>
      <p:pic>
        <p:nvPicPr>
          <p:cNvPr id="45" name="Picture 2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1571028" y="5439050"/>
            <a:ext cx="642937"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6" name="Straight Arrow Connector 21"/>
          <p:cNvCxnSpPr>
            <a:cxnSpLocks noChangeAspect="1"/>
          </p:cNvCxnSpPr>
          <p:nvPr/>
        </p:nvCxnSpPr>
        <p:spPr bwMode="auto">
          <a:xfrm>
            <a:off x="3283904" y="5740675"/>
            <a:ext cx="8274425" cy="0"/>
          </a:xfrm>
          <a:prstGeom prst="straightConnector1">
            <a:avLst/>
          </a:prstGeom>
          <a:noFill/>
          <a:ln w="76200" algn="ctr">
            <a:solidFill>
              <a:srgbClr val="2996C3"/>
            </a:solidFill>
            <a:round/>
            <a:headEnd/>
            <a:tailEnd type="arrow" w="med" len="med"/>
          </a:ln>
          <a:extLst>
            <a:ext uri="{909E8E84-426E-40DD-AFC4-6F175D3DCCD1}">
              <a14:hiddenFill xmlns:a14="http://schemas.microsoft.com/office/drawing/2010/main">
                <a:noFill/>
              </a14:hiddenFill>
            </a:ext>
          </a:extLst>
        </p:spPr>
      </p:cxnSp>
      <p:pic>
        <p:nvPicPr>
          <p:cNvPr id="47" name="Picture 25"/>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flipH="1">
            <a:off x="7556240" y="5680350"/>
            <a:ext cx="161925"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Rectangle 26"/>
          <p:cNvSpPr>
            <a:spLocks noChangeArrowheads="1"/>
          </p:cNvSpPr>
          <p:nvPr/>
        </p:nvSpPr>
        <p:spPr bwMode="auto">
          <a:xfrm>
            <a:off x="3283904" y="5822027"/>
            <a:ext cx="6772274" cy="333828"/>
          </a:xfrm>
          <a:prstGeom prst="rect">
            <a:avLst/>
          </a:prstGeom>
          <a:solidFill>
            <a:srgbClr val="650D88"/>
          </a:solidFill>
          <a:ln w="9525" algn="ctr">
            <a:solidFill>
              <a:schemeClr val="tx1"/>
            </a:solidFill>
            <a:round/>
            <a:headEnd/>
            <a:tailEnd/>
          </a:ln>
        </p:spPr>
        <p:txBody>
          <a:bodyPr/>
          <a:lstStyle>
            <a:lvl1pPr>
              <a:spcBef>
                <a:spcPct val="20000"/>
              </a:spcBef>
              <a:buClr>
                <a:srgbClr val="B70000"/>
              </a:buClr>
              <a:buFont typeface="Wingdings" panose="05000000000000000000" pitchFamily="2" charset="2"/>
              <a:buChar char="Ø"/>
              <a:defRPr sz="2000">
                <a:solidFill>
                  <a:srgbClr val="003399"/>
                </a:solidFill>
                <a:latin typeface="Arial" panose="020B0604020202020204" pitchFamily="34" charset="0"/>
                <a:ea typeface="ＭＳ Ｐゴシック" panose="020B0600070205080204" pitchFamily="34" charset="-128"/>
              </a:defRPr>
            </a:lvl1pPr>
            <a:lvl2pPr marL="742950" indent="-285750">
              <a:spcBef>
                <a:spcPct val="20000"/>
              </a:spcBef>
              <a:buClr>
                <a:srgbClr val="B70000"/>
              </a:buClr>
              <a:buSzPct val="100000"/>
              <a:buFont typeface="Lucida Grande" pitchFamily="1" charset="0"/>
              <a:buChar char="•"/>
              <a:defRPr>
                <a:solidFill>
                  <a:srgbClr val="003399"/>
                </a:solidFill>
                <a:latin typeface="Arial" panose="020B0604020202020204" pitchFamily="34" charset="0"/>
                <a:ea typeface="ＭＳ Ｐゴシック" panose="020B0600070205080204" pitchFamily="34" charset="-128"/>
              </a:defRPr>
            </a:lvl2pPr>
            <a:lvl3pPr marL="1143000" indent="-228600">
              <a:spcBef>
                <a:spcPct val="20000"/>
              </a:spcBef>
              <a:buClr>
                <a:srgbClr val="B70000"/>
              </a:buClr>
              <a:buFont typeface="Courier New" panose="02070309020205020404" pitchFamily="49" charset="0"/>
              <a:buChar char="o"/>
              <a:defRPr sz="1600">
                <a:solidFill>
                  <a:srgbClr val="003399"/>
                </a:solidFill>
                <a:latin typeface="Arial" panose="020B0604020202020204" pitchFamily="34" charset="0"/>
                <a:ea typeface="ヒラギノ角ゴ Pro W3" pitchFamily="1" charset="-128"/>
              </a:defRPr>
            </a:lvl3pPr>
            <a:lvl4pPr marL="1600200" indent="-228600">
              <a:spcBef>
                <a:spcPct val="20000"/>
              </a:spcBef>
              <a:buClr>
                <a:srgbClr val="1E4649"/>
              </a:buClr>
              <a:buChar char="–"/>
              <a:defRPr sz="1400">
                <a:solidFill>
                  <a:srgbClr val="003399"/>
                </a:solidFill>
                <a:latin typeface="Arial" panose="020B0604020202020204" pitchFamily="34" charset="0"/>
                <a:ea typeface="ヒラギノ角ゴ Pro W3" pitchFamily="1" charset="-128"/>
              </a:defRPr>
            </a:lvl4pPr>
            <a:lvl5pPr marL="2057400" indent="-228600">
              <a:spcBef>
                <a:spcPct val="20000"/>
              </a:spcBef>
              <a:buClr>
                <a:srgbClr val="000090"/>
              </a:buClr>
              <a:buChar char="»"/>
              <a:defRPr sz="1200">
                <a:solidFill>
                  <a:srgbClr val="003399"/>
                </a:solidFill>
                <a:latin typeface="Arial" panose="020B0604020202020204" pitchFamily="34" charset="0"/>
                <a:ea typeface="ヒラギノ角ゴ Pro W3" pitchFamily="1" charset="-128"/>
              </a:defRPr>
            </a:lvl5pPr>
            <a:lvl6pPr marL="2514600" indent="-228600" defTabSz="457200" eaLnBrk="0" fontAlgn="base" hangingPunct="0">
              <a:spcBef>
                <a:spcPct val="20000"/>
              </a:spcBef>
              <a:spcAft>
                <a:spcPct val="0"/>
              </a:spcAft>
              <a:buClr>
                <a:srgbClr val="000090"/>
              </a:buClr>
              <a:buChar char="»"/>
              <a:defRPr sz="1200">
                <a:solidFill>
                  <a:srgbClr val="003399"/>
                </a:solidFill>
                <a:latin typeface="Arial" panose="020B0604020202020204" pitchFamily="34" charset="0"/>
                <a:ea typeface="ヒラギノ角ゴ Pro W3" pitchFamily="1" charset="-128"/>
              </a:defRPr>
            </a:lvl6pPr>
            <a:lvl7pPr marL="2971800" indent="-228600" defTabSz="457200" eaLnBrk="0" fontAlgn="base" hangingPunct="0">
              <a:spcBef>
                <a:spcPct val="20000"/>
              </a:spcBef>
              <a:spcAft>
                <a:spcPct val="0"/>
              </a:spcAft>
              <a:buClr>
                <a:srgbClr val="000090"/>
              </a:buClr>
              <a:buChar char="»"/>
              <a:defRPr sz="1200">
                <a:solidFill>
                  <a:srgbClr val="003399"/>
                </a:solidFill>
                <a:latin typeface="Arial" panose="020B0604020202020204" pitchFamily="34" charset="0"/>
                <a:ea typeface="ヒラギノ角ゴ Pro W3" pitchFamily="1" charset="-128"/>
              </a:defRPr>
            </a:lvl7pPr>
            <a:lvl8pPr marL="3429000" indent="-228600" defTabSz="457200" eaLnBrk="0" fontAlgn="base" hangingPunct="0">
              <a:spcBef>
                <a:spcPct val="20000"/>
              </a:spcBef>
              <a:spcAft>
                <a:spcPct val="0"/>
              </a:spcAft>
              <a:buClr>
                <a:srgbClr val="000090"/>
              </a:buClr>
              <a:buChar char="»"/>
              <a:defRPr sz="1200">
                <a:solidFill>
                  <a:srgbClr val="003399"/>
                </a:solidFill>
                <a:latin typeface="Arial" panose="020B0604020202020204" pitchFamily="34" charset="0"/>
                <a:ea typeface="ヒラギノ角ゴ Pro W3" pitchFamily="1" charset="-128"/>
              </a:defRPr>
            </a:lvl8pPr>
            <a:lvl9pPr marL="3886200" indent="-228600" defTabSz="457200" eaLnBrk="0" fontAlgn="base" hangingPunct="0">
              <a:spcBef>
                <a:spcPct val="20000"/>
              </a:spcBef>
              <a:spcAft>
                <a:spcPct val="0"/>
              </a:spcAft>
              <a:buClr>
                <a:srgbClr val="000090"/>
              </a:buClr>
              <a:buChar char="»"/>
              <a:defRPr sz="1200">
                <a:solidFill>
                  <a:srgbClr val="003399"/>
                </a:solidFill>
                <a:latin typeface="Arial" panose="020B0604020202020204" pitchFamily="34" charset="0"/>
                <a:ea typeface="ヒラギノ角ゴ Pro W3" pitchFamily="1" charset="-128"/>
              </a:defRPr>
            </a:lvl9pPr>
          </a:lstStyle>
          <a:p>
            <a:pPr algn="ctr">
              <a:spcBef>
                <a:spcPct val="0"/>
              </a:spcBef>
              <a:buClrTx/>
              <a:buFontTx/>
              <a:buNone/>
            </a:pPr>
            <a:r>
              <a:rPr lang="en-US" altLang="en-US" sz="1600">
                <a:solidFill>
                  <a:schemeClr val="bg1"/>
                </a:solidFill>
              </a:rPr>
              <a:t>Star based</a:t>
            </a:r>
          </a:p>
        </p:txBody>
      </p:sp>
      <p:pic>
        <p:nvPicPr>
          <p:cNvPr id="49" name="Picture 30"/>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flipH="1">
            <a:off x="9496165" y="5537475"/>
            <a:ext cx="42386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7-Point Star 49">
            <a:extLst>
              <a:ext uri="{FF2B5EF4-FFF2-40B4-BE49-F238E27FC236}">
                <a16:creationId xmlns:a16="http://schemas.microsoft.com/office/drawing/2014/main" id="{C88834B6-92F2-B349-A429-0DA596C8209C}"/>
              </a:ext>
            </a:extLst>
          </p:cNvPr>
          <p:cNvSpPr/>
          <p:nvPr/>
        </p:nvSpPr>
        <p:spPr bwMode="auto">
          <a:xfrm>
            <a:off x="7550693" y="4374646"/>
            <a:ext cx="41275" cy="47625"/>
          </a:xfrm>
          <a:prstGeom prst="star7">
            <a:avLst/>
          </a:prstGeom>
          <a:solidFill>
            <a:srgbClr val="92D050"/>
          </a:solidFill>
          <a:ln w="9525" cap="flat" cmpd="sng" algn="ctr">
            <a:solidFill>
              <a:schemeClr val="tx1"/>
            </a:solidFill>
            <a:prstDash val="solid"/>
            <a:round/>
            <a:headEnd type="none" w="med" len="med"/>
            <a:tailEnd type="none" w="med" len="med"/>
          </a:ln>
          <a:effectLst/>
        </p:spPr>
        <p:txBody>
          <a:bodyPr/>
          <a:lstStyle/>
          <a:p>
            <a:pPr>
              <a:defRPr/>
            </a:pPr>
            <a:endParaRPr lang="en-US">
              <a:latin typeface="Arial" pitchFamily="-108" charset="0"/>
              <a:ea typeface="ＭＳ Ｐゴシック" pitchFamily="-108" charset="-128"/>
              <a:cs typeface="ＭＳ Ｐゴシック" pitchFamily="-108" charset="-128"/>
            </a:endParaRPr>
          </a:p>
        </p:txBody>
      </p:sp>
      <p:sp>
        <p:nvSpPr>
          <p:cNvPr id="51" name="5-Point Star 50">
            <a:extLst>
              <a:ext uri="{FF2B5EF4-FFF2-40B4-BE49-F238E27FC236}">
                <a16:creationId xmlns:a16="http://schemas.microsoft.com/office/drawing/2014/main" id="{DD8E88C3-379C-3540-9AF6-31D3080926C0}"/>
              </a:ext>
            </a:extLst>
          </p:cNvPr>
          <p:cNvSpPr/>
          <p:nvPr/>
        </p:nvSpPr>
        <p:spPr bwMode="auto">
          <a:xfrm>
            <a:off x="6813051" y="3665536"/>
            <a:ext cx="131218" cy="100064"/>
          </a:xfrm>
          <a:prstGeom prst="star5">
            <a:avLst/>
          </a:prstGeom>
          <a:solidFill>
            <a:schemeClr val="accent1"/>
          </a:solidFill>
          <a:ln w="9525" cap="flat" cmpd="sng" algn="ctr">
            <a:solidFill>
              <a:schemeClr val="tx1"/>
            </a:solidFill>
            <a:prstDash val="solid"/>
            <a:round/>
            <a:headEnd type="none" w="med" len="med"/>
            <a:tailEnd type="none" w="med" len="med"/>
          </a:ln>
          <a:effectLst/>
        </p:spPr>
        <p:txBody>
          <a:bodyPr/>
          <a:lstStyle/>
          <a:p>
            <a:pPr>
              <a:defRPr/>
            </a:pPr>
            <a:endParaRPr lang="en-US" sz="2400">
              <a:latin typeface="Arial" pitchFamily="-108" charset="0"/>
              <a:ea typeface="ＭＳ Ｐゴシック" pitchFamily="-108" charset="-128"/>
              <a:cs typeface="ＭＳ Ｐゴシック" pitchFamily="-108" charset="-128"/>
            </a:endParaRPr>
          </a:p>
        </p:txBody>
      </p:sp>
      <p:sp>
        <p:nvSpPr>
          <p:cNvPr id="52" name="5-Point Star 51">
            <a:extLst>
              <a:ext uri="{FF2B5EF4-FFF2-40B4-BE49-F238E27FC236}">
                <a16:creationId xmlns:a16="http://schemas.microsoft.com/office/drawing/2014/main" id="{281A7EB2-4D55-F54C-9FF6-084F4956EB0E}"/>
              </a:ext>
            </a:extLst>
          </p:cNvPr>
          <p:cNvSpPr/>
          <p:nvPr/>
        </p:nvSpPr>
        <p:spPr bwMode="auto">
          <a:xfrm>
            <a:off x="7058841" y="4968090"/>
            <a:ext cx="105298" cy="123015"/>
          </a:xfrm>
          <a:prstGeom prst="star5">
            <a:avLst/>
          </a:prstGeom>
          <a:solidFill>
            <a:schemeClr val="accent1"/>
          </a:solidFill>
          <a:ln w="9525" cap="flat" cmpd="sng" algn="ctr">
            <a:solidFill>
              <a:schemeClr val="tx1"/>
            </a:solidFill>
            <a:prstDash val="solid"/>
            <a:round/>
            <a:headEnd type="none" w="med" len="med"/>
            <a:tailEnd type="none" w="med" len="med"/>
          </a:ln>
          <a:effectLst/>
        </p:spPr>
        <p:txBody>
          <a:bodyPr/>
          <a:lstStyle/>
          <a:p>
            <a:pPr>
              <a:defRPr/>
            </a:pPr>
            <a:endParaRPr lang="en-US" sz="2400">
              <a:latin typeface="Arial" pitchFamily="-108" charset="0"/>
              <a:ea typeface="ＭＳ Ｐゴシック" pitchFamily="-108" charset="-128"/>
              <a:cs typeface="ＭＳ Ｐゴシック" pitchFamily="-108" charset="-128"/>
            </a:endParaRPr>
          </a:p>
        </p:txBody>
      </p:sp>
      <p:sp>
        <p:nvSpPr>
          <p:cNvPr id="53" name="TextBox 10"/>
          <p:cNvSpPr txBox="1">
            <a:spLocks noChangeArrowheads="1"/>
          </p:cNvSpPr>
          <p:nvPr/>
        </p:nvSpPr>
        <p:spPr bwMode="auto">
          <a:xfrm>
            <a:off x="8310490" y="4167236"/>
            <a:ext cx="6207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B70000"/>
              </a:buClr>
              <a:buFont typeface="Wingdings" panose="05000000000000000000" pitchFamily="2" charset="2"/>
              <a:buChar char="Ø"/>
              <a:defRPr sz="2000">
                <a:solidFill>
                  <a:srgbClr val="003399"/>
                </a:solidFill>
                <a:latin typeface="Arial" panose="020B0604020202020204" pitchFamily="34" charset="0"/>
                <a:ea typeface="ＭＳ Ｐゴシック" panose="020B0600070205080204" pitchFamily="34" charset="-128"/>
              </a:defRPr>
            </a:lvl1pPr>
            <a:lvl2pPr marL="742950" indent="-285750">
              <a:spcBef>
                <a:spcPct val="20000"/>
              </a:spcBef>
              <a:buClr>
                <a:srgbClr val="B70000"/>
              </a:buClr>
              <a:buSzPct val="100000"/>
              <a:buFont typeface="Lucida Grande" pitchFamily="1" charset="0"/>
              <a:buChar char="•"/>
              <a:defRPr>
                <a:solidFill>
                  <a:srgbClr val="003399"/>
                </a:solidFill>
                <a:latin typeface="Arial" panose="020B0604020202020204" pitchFamily="34" charset="0"/>
                <a:ea typeface="ＭＳ Ｐゴシック" panose="020B0600070205080204" pitchFamily="34" charset="-128"/>
              </a:defRPr>
            </a:lvl2pPr>
            <a:lvl3pPr marL="1143000" indent="-228600">
              <a:spcBef>
                <a:spcPct val="20000"/>
              </a:spcBef>
              <a:buClr>
                <a:srgbClr val="B70000"/>
              </a:buClr>
              <a:buFont typeface="Courier New" panose="02070309020205020404" pitchFamily="49" charset="0"/>
              <a:buChar char="o"/>
              <a:defRPr sz="1600">
                <a:solidFill>
                  <a:srgbClr val="003399"/>
                </a:solidFill>
                <a:latin typeface="Arial" panose="020B0604020202020204" pitchFamily="34" charset="0"/>
                <a:ea typeface="ヒラギノ角ゴ Pro W3" pitchFamily="1" charset="-128"/>
              </a:defRPr>
            </a:lvl3pPr>
            <a:lvl4pPr marL="1600200" indent="-228600">
              <a:spcBef>
                <a:spcPct val="20000"/>
              </a:spcBef>
              <a:buClr>
                <a:srgbClr val="1E4649"/>
              </a:buClr>
              <a:buChar char="–"/>
              <a:defRPr sz="1400">
                <a:solidFill>
                  <a:srgbClr val="003399"/>
                </a:solidFill>
                <a:latin typeface="Arial" panose="020B0604020202020204" pitchFamily="34" charset="0"/>
                <a:ea typeface="ヒラギノ角ゴ Pro W3" pitchFamily="1" charset="-128"/>
              </a:defRPr>
            </a:lvl4pPr>
            <a:lvl5pPr marL="2057400" indent="-228600">
              <a:spcBef>
                <a:spcPct val="20000"/>
              </a:spcBef>
              <a:buClr>
                <a:srgbClr val="000090"/>
              </a:buClr>
              <a:buChar char="»"/>
              <a:defRPr sz="1200">
                <a:solidFill>
                  <a:srgbClr val="003399"/>
                </a:solidFill>
                <a:latin typeface="Arial" panose="020B0604020202020204" pitchFamily="34" charset="0"/>
                <a:ea typeface="ヒラギノ角ゴ Pro W3" pitchFamily="1" charset="-128"/>
              </a:defRPr>
            </a:lvl5pPr>
            <a:lvl6pPr marL="2514600" indent="-228600" defTabSz="457200" eaLnBrk="0" fontAlgn="base" hangingPunct="0">
              <a:spcBef>
                <a:spcPct val="20000"/>
              </a:spcBef>
              <a:spcAft>
                <a:spcPct val="0"/>
              </a:spcAft>
              <a:buClr>
                <a:srgbClr val="000090"/>
              </a:buClr>
              <a:buChar char="»"/>
              <a:defRPr sz="1200">
                <a:solidFill>
                  <a:srgbClr val="003399"/>
                </a:solidFill>
                <a:latin typeface="Arial" panose="020B0604020202020204" pitchFamily="34" charset="0"/>
                <a:ea typeface="ヒラギノ角ゴ Pro W3" pitchFamily="1" charset="-128"/>
              </a:defRPr>
            </a:lvl6pPr>
            <a:lvl7pPr marL="2971800" indent="-228600" defTabSz="457200" eaLnBrk="0" fontAlgn="base" hangingPunct="0">
              <a:spcBef>
                <a:spcPct val="20000"/>
              </a:spcBef>
              <a:spcAft>
                <a:spcPct val="0"/>
              </a:spcAft>
              <a:buClr>
                <a:srgbClr val="000090"/>
              </a:buClr>
              <a:buChar char="»"/>
              <a:defRPr sz="1200">
                <a:solidFill>
                  <a:srgbClr val="003399"/>
                </a:solidFill>
                <a:latin typeface="Arial" panose="020B0604020202020204" pitchFamily="34" charset="0"/>
                <a:ea typeface="ヒラギノ角ゴ Pro W3" pitchFamily="1" charset="-128"/>
              </a:defRPr>
            </a:lvl7pPr>
            <a:lvl8pPr marL="3429000" indent="-228600" defTabSz="457200" eaLnBrk="0" fontAlgn="base" hangingPunct="0">
              <a:spcBef>
                <a:spcPct val="20000"/>
              </a:spcBef>
              <a:spcAft>
                <a:spcPct val="0"/>
              </a:spcAft>
              <a:buClr>
                <a:srgbClr val="000090"/>
              </a:buClr>
              <a:buChar char="»"/>
              <a:defRPr sz="1200">
                <a:solidFill>
                  <a:srgbClr val="003399"/>
                </a:solidFill>
                <a:latin typeface="Arial" panose="020B0604020202020204" pitchFamily="34" charset="0"/>
                <a:ea typeface="ヒラギノ角ゴ Pro W3" pitchFamily="1" charset="-128"/>
              </a:defRPr>
            </a:lvl8pPr>
            <a:lvl9pPr marL="3886200" indent="-228600" defTabSz="457200" eaLnBrk="0" fontAlgn="base" hangingPunct="0">
              <a:spcBef>
                <a:spcPct val="20000"/>
              </a:spcBef>
              <a:spcAft>
                <a:spcPct val="0"/>
              </a:spcAft>
              <a:buClr>
                <a:srgbClr val="000090"/>
              </a:buClr>
              <a:buChar char="»"/>
              <a:defRPr sz="1200">
                <a:solidFill>
                  <a:srgbClr val="003399"/>
                </a:solidFill>
                <a:latin typeface="Arial" panose="020B0604020202020204" pitchFamily="34" charset="0"/>
                <a:ea typeface="ヒラギノ角ゴ Pro W3" pitchFamily="1" charset="-128"/>
              </a:defRPr>
            </a:lvl9pPr>
          </a:lstStyle>
          <a:p>
            <a:pPr>
              <a:spcBef>
                <a:spcPct val="0"/>
              </a:spcBef>
              <a:buClrTx/>
              <a:buFontTx/>
              <a:buNone/>
            </a:pPr>
            <a:r>
              <a:rPr lang="en-US" altLang="en-US" sz="1400" dirty="0">
                <a:solidFill>
                  <a:schemeClr val="bg1"/>
                </a:solidFill>
                <a:ea typeface="ヒラギノ角ゴ Pro W3" pitchFamily="1" charset="-128"/>
              </a:rPr>
              <a:t>Mars</a:t>
            </a:r>
          </a:p>
        </p:txBody>
      </p:sp>
      <p:sp>
        <p:nvSpPr>
          <p:cNvPr id="54" name="TextBox 36"/>
          <p:cNvSpPr txBox="1">
            <a:spLocks noChangeArrowheads="1"/>
          </p:cNvSpPr>
          <p:nvPr/>
        </p:nvSpPr>
        <p:spPr bwMode="auto">
          <a:xfrm>
            <a:off x="7205169" y="5234787"/>
            <a:ext cx="7842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B70000"/>
              </a:buClr>
              <a:buFont typeface="Wingdings" panose="05000000000000000000" pitchFamily="2" charset="2"/>
              <a:buChar char="Ø"/>
              <a:defRPr sz="2000">
                <a:solidFill>
                  <a:srgbClr val="003399"/>
                </a:solidFill>
                <a:latin typeface="Arial" panose="020B0604020202020204" pitchFamily="34" charset="0"/>
                <a:ea typeface="ＭＳ Ｐゴシック" panose="020B0600070205080204" pitchFamily="34" charset="-128"/>
              </a:defRPr>
            </a:lvl1pPr>
            <a:lvl2pPr marL="742950" indent="-285750">
              <a:spcBef>
                <a:spcPct val="20000"/>
              </a:spcBef>
              <a:buClr>
                <a:srgbClr val="B70000"/>
              </a:buClr>
              <a:buSzPct val="100000"/>
              <a:buFont typeface="Lucida Grande" pitchFamily="1" charset="0"/>
              <a:buChar char="•"/>
              <a:defRPr>
                <a:solidFill>
                  <a:srgbClr val="003399"/>
                </a:solidFill>
                <a:latin typeface="Arial" panose="020B0604020202020204" pitchFamily="34" charset="0"/>
                <a:ea typeface="ＭＳ Ｐゴシック" panose="020B0600070205080204" pitchFamily="34" charset="-128"/>
              </a:defRPr>
            </a:lvl2pPr>
            <a:lvl3pPr marL="1143000" indent="-228600">
              <a:spcBef>
                <a:spcPct val="20000"/>
              </a:spcBef>
              <a:buClr>
                <a:srgbClr val="B70000"/>
              </a:buClr>
              <a:buFont typeface="Courier New" panose="02070309020205020404" pitchFamily="49" charset="0"/>
              <a:buChar char="o"/>
              <a:defRPr sz="1600">
                <a:solidFill>
                  <a:srgbClr val="003399"/>
                </a:solidFill>
                <a:latin typeface="Arial" panose="020B0604020202020204" pitchFamily="34" charset="0"/>
                <a:ea typeface="ヒラギノ角ゴ Pro W3" pitchFamily="1" charset="-128"/>
              </a:defRPr>
            </a:lvl3pPr>
            <a:lvl4pPr marL="1600200" indent="-228600">
              <a:spcBef>
                <a:spcPct val="20000"/>
              </a:spcBef>
              <a:buClr>
                <a:srgbClr val="1E4649"/>
              </a:buClr>
              <a:buChar char="–"/>
              <a:defRPr sz="1400">
                <a:solidFill>
                  <a:srgbClr val="003399"/>
                </a:solidFill>
                <a:latin typeface="Arial" panose="020B0604020202020204" pitchFamily="34" charset="0"/>
                <a:ea typeface="ヒラギノ角ゴ Pro W3" pitchFamily="1" charset="-128"/>
              </a:defRPr>
            </a:lvl4pPr>
            <a:lvl5pPr marL="2057400" indent="-228600">
              <a:spcBef>
                <a:spcPct val="20000"/>
              </a:spcBef>
              <a:buClr>
                <a:srgbClr val="000090"/>
              </a:buClr>
              <a:buChar char="»"/>
              <a:defRPr sz="1200">
                <a:solidFill>
                  <a:srgbClr val="003399"/>
                </a:solidFill>
                <a:latin typeface="Arial" panose="020B0604020202020204" pitchFamily="34" charset="0"/>
                <a:ea typeface="ヒラギノ角ゴ Pro W3" pitchFamily="1" charset="-128"/>
              </a:defRPr>
            </a:lvl5pPr>
            <a:lvl6pPr marL="2514600" indent="-228600" defTabSz="457200" eaLnBrk="0" fontAlgn="base" hangingPunct="0">
              <a:spcBef>
                <a:spcPct val="20000"/>
              </a:spcBef>
              <a:spcAft>
                <a:spcPct val="0"/>
              </a:spcAft>
              <a:buClr>
                <a:srgbClr val="000090"/>
              </a:buClr>
              <a:buChar char="»"/>
              <a:defRPr sz="1200">
                <a:solidFill>
                  <a:srgbClr val="003399"/>
                </a:solidFill>
                <a:latin typeface="Arial" panose="020B0604020202020204" pitchFamily="34" charset="0"/>
                <a:ea typeface="ヒラギノ角ゴ Pro W3" pitchFamily="1" charset="-128"/>
              </a:defRPr>
            </a:lvl6pPr>
            <a:lvl7pPr marL="2971800" indent="-228600" defTabSz="457200" eaLnBrk="0" fontAlgn="base" hangingPunct="0">
              <a:spcBef>
                <a:spcPct val="20000"/>
              </a:spcBef>
              <a:spcAft>
                <a:spcPct val="0"/>
              </a:spcAft>
              <a:buClr>
                <a:srgbClr val="000090"/>
              </a:buClr>
              <a:buChar char="»"/>
              <a:defRPr sz="1200">
                <a:solidFill>
                  <a:srgbClr val="003399"/>
                </a:solidFill>
                <a:latin typeface="Arial" panose="020B0604020202020204" pitchFamily="34" charset="0"/>
                <a:ea typeface="ヒラギノ角ゴ Pro W3" pitchFamily="1" charset="-128"/>
              </a:defRPr>
            </a:lvl7pPr>
            <a:lvl8pPr marL="3429000" indent="-228600" defTabSz="457200" eaLnBrk="0" fontAlgn="base" hangingPunct="0">
              <a:spcBef>
                <a:spcPct val="20000"/>
              </a:spcBef>
              <a:spcAft>
                <a:spcPct val="0"/>
              </a:spcAft>
              <a:buClr>
                <a:srgbClr val="000090"/>
              </a:buClr>
              <a:buChar char="»"/>
              <a:defRPr sz="1200">
                <a:solidFill>
                  <a:srgbClr val="003399"/>
                </a:solidFill>
                <a:latin typeface="Arial" panose="020B0604020202020204" pitchFamily="34" charset="0"/>
                <a:ea typeface="ヒラギノ角ゴ Pro W3" pitchFamily="1" charset="-128"/>
              </a:defRPr>
            </a:lvl8pPr>
            <a:lvl9pPr marL="3886200" indent="-228600" defTabSz="457200" eaLnBrk="0" fontAlgn="base" hangingPunct="0">
              <a:spcBef>
                <a:spcPct val="20000"/>
              </a:spcBef>
              <a:spcAft>
                <a:spcPct val="0"/>
              </a:spcAft>
              <a:buClr>
                <a:srgbClr val="000090"/>
              </a:buClr>
              <a:buChar char="»"/>
              <a:defRPr sz="1200">
                <a:solidFill>
                  <a:srgbClr val="003399"/>
                </a:solidFill>
                <a:latin typeface="Arial" panose="020B0604020202020204" pitchFamily="34" charset="0"/>
                <a:ea typeface="ヒラギノ角ゴ Pro W3" pitchFamily="1" charset="-128"/>
              </a:defRPr>
            </a:lvl9pPr>
          </a:lstStyle>
          <a:p>
            <a:pPr>
              <a:spcBef>
                <a:spcPct val="0"/>
              </a:spcBef>
              <a:buClrTx/>
              <a:buFontTx/>
              <a:buNone/>
            </a:pPr>
            <a:r>
              <a:rPr lang="en-US" altLang="en-US" sz="1400" dirty="0">
                <a:solidFill>
                  <a:schemeClr val="bg1"/>
                </a:solidFill>
                <a:ea typeface="ヒラギノ角ゴ Pro W3" pitchFamily="1" charset="-128"/>
              </a:rPr>
              <a:t>Jupiter</a:t>
            </a:r>
          </a:p>
        </p:txBody>
      </p:sp>
      <p:sp>
        <p:nvSpPr>
          <p:cNvPr id="55" name="Oval 11"/>
          <p:cNvSpPr>
            <a:spLocks noChangeArrowheads="1"/>
          </p:cNvSpPr>
          <p:nvPr/>
        </p:nvSpPr>
        <p:spPr bwMode="auto">
          <a:xfrm>
            <a:off x="7969800" y="3765600"/>
            <a:ext cx="522288" cy="376237"/>
          </a:xfrm>
          <a:prstGeom prst="ellipse">
            <a:avLst/>
          </a:prstGeom>
          <a:noFill/>
          <a:ln w="28575" algn="ctr">
            <a:solidFill>
              <a:srgbClr val="00B05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rgbClr val="B70000"/>
              </a:buClr>
              <a:buFont typeface="Wingdings" panose="05000000000000000000" pitchFamily="2" charset="2"/>
              <a:buChar char="Ø"/>
              <a:defRPr sz="2000">
                <a:solidFill>
                  <a:srgbClr val="003399"/>
                </a:solidFill>
                <a:latin typeface="Arial" panose="020B0604020202020204" pitchFamily="34" charset="0"/>
                <a:ea typeface="ＭＳ Ｐゴシック" panose="020B0600070205080204" pitchFamily="34" charset="-128"/>
              </a:defRPr>
            </a:lvl1pPr>
            <a:lvl2pPr marL="742950" indent="-285750">
              <a:spcBef>
                <a:spcPct val="20000"/>
              </a:spcBef>
              <a:buClr>
                <a:srgbClr val="B70000"/>
              </a:buClr>
              <a:buSzPct val="100000"/>
              <a:buFont typeface="Lucida Grande" pitchFamily="1" charset="0"/>
              <a:buChar char="•"/>
              <a:defRPr>
                <a:solidFill>
                  <a:srgbClr val="003399"/>
                </a:solidFill>
                <a:latin typeface="Arial" panose="020B0604020202020204" pitchFamily="34" charset="0"/>
                <a:ea typeface="ＭＳ Ｐゴシック" panose="020B0600070205080204" pitchFamily="34" charset="-128"/>
              </a:defRPr>
            </a:lvl2pPr>
            <a:lvl3pPr marL="1143000" indent="-228600">
              <a:spcBef>
                <a:spcPct val="20000"/>
              </a:spcBef>
              <a:buClr>
                <a:srgbClr val="B70000"/>
              </a:buClr>
              <a:buFont typeface="Courier New" panose="02070309020205020404" pitchFamily="49" charset="0"/>
              <a:buChar char="o"/>
              <a:defRPr sz="1600">
                <a:solidFill>
                  <a:srgbClr val="003399"/>
                </a:solidFill>
                <a:latin typeface="Arial" panose="020B0604020202020204" pitchFamily="34" charset="0"/>
                <a:ea typeface="ヒラギノ角ゴ Pro W3" pitchFamily="1" charset="-128"/>
              </a:defRPr>
            </a:lvl3pPr>
            <a:lvl4pPr marL="1600200" indent="-228600">
              <a:spcBef>
                <a:spcPct val="20000"/>
              </a:spcBef>
              <a:buClr>
                <a:srgbClr val="1E4649"/>
              </a:buClr>
              <a:buChar char="–"/>
              <a:defRPr sz="1400">
                <a:solidFill>
                  <a:srgbClr val="003399"/>
                </a:solidFill>
                <a:latin typeface="Arial" panose="020B0604020202020204" pitchFamily="34" charset="0"/>
                <a:ea typeface="ヒラギノ角ゴ Pro W3" pitchFamily="1" charset="-128"/>
              </a:defRPr>
            </a:lvl4pPr>
            <a:lvl5pPr marL="2057400" indent="-228600">
              <a:spcBef>
                <a:spcPct val="20000"/>
              </a:spcBef>
              <a:buClr>
                <a:srgbClr val="000090"/>
              </a:buClr>
              <a:buChar char="»"/>
              <a:defRPr sz="1200">
                <a:solidFill>
                  <a:srgbClr val="003399"/>
                </a:solidFill>
                <a:latin typeface="Arial" panose="020B0604020202020204" pitchFamily="34" charset="0"/>
                <a:ea typeface="ヒラギノ角ゴ Pro W3" pitchFamily="1" charset="-128"/>
              </a:defRPr>
            </a:lvl5pPr>
            <a:lvl6pPr marL="2514600" indent="-228600" eaLnBrk="0" fontAlgn="base" hangingPunct="0">
              <a:spcBef>
                <a:spcPct val="20000"/>
              </a:spcBef>
              <a:spcAft>
                <a:spcPct val="0"/>
              </a:spcAft>
              <a:buClr>
                <a:srgbClr val="000090"/>
              </a:buClr>
              <a:buChar char="»"/>
              <a:defRPr sz="1200">
                <a:solidFill>
                  <a:srgbClr val="003399"/>
                </a:solidFill>
                <a:latin typeface="Arial" panose="020B0604020202020204" pitchFamily="34" charset="0"/>
                <a:ea typeface="ヒラギノ角ゴ Pro W3" pitchFamily="1" charset="-128"/>
              </a:defRPr>
            </a:lvl6pPr>
            <a:lvl7pPr marL="2971800" indent="-228600" eaLnBrk="0" fontAlgn="base" hangingPunct="0">
              <a:spcBef>
                <a:spcPct val="20000"/>
              </a:spcBef>
              <a:spcAft>
                <a:spcPct val="0"/>
              </a:spcAft>
              <a:buClr>
                <a:srgbClr val="000090"/>
              </a:buClr>
              <a:buChar char="»"/>
              <a:defRPr sz="1200">
                <a:solidFill>
                  <a:srgbClr val="003399"/>
                </a:solidFill>
                <a:latin typeface="Arial" panose="020B0604020202020204" pitchFamily="34" charset="0"/>
                <a:ea typeface="ヒラギノ角ゴ Pro W3" pitchFamily="1" charset="-128"/>
              </a:defRPr>
            </a:lvl7pPr>
            <a:lvl8pPr marL="3429000" indent="-228600" eaLnBrk="0" fontAlgn="base" hangingPunct="0">
              <a:spcBef>
                <a:spcPct val="20000"/>
              </a:spcBef>
              <a:spcAft>
                <a:spcPct val="0"/>
              </a:spcAft>
              <a:buClr>
                <a:srgbClr val="000090"/>
              </a:buClr>
              <a:buChar char="»"/>
              <a:defRPr sz="1200">
                <a:solidFill>
                  <a:srgbClr val="003399"/>
                </a:solidFill>
                <a:latin typeface="Arial" panose="020B0604020202020204" pitchFamily="34" charset="0"/>
                <a:ea typeface="ヒラギノ角ゴ Pro W3" pitchFamily="1" charset="-128"/>
              </a:defRPr>
            </a:lvl8pPr>
            <a:lvl9pPr marL="3886200" indent="-228600" eaLnBrk="0" fontAlgn="base" hangingPunct="0">
              <a:spcBef>
                <a:spcPct val="20000"/>
              </a:spcBef>
              <a:spcAft>
                <a:spcPct val="0"/>
              </a:spcAft>
              <a:buClr>
                <a:srgbClr val="000090"/>
              </a:buClr>
              <a:buChar char="»"/>
              <a:defRPr sz="1200">
                <a:solidFill>
                  <a:srgbClr val="003399"/>
                </a:solidFill>
                <a:latin typeface="Arial" panose="020B0604020202020204" pitchFamily="34" charset="0"/>
                <a:ea typeface="ヒラギノ角ゴ Pro W3" pitchFamily="1" charset="-128"/>
              </a:defRPr>
            </a:lvl9pPr>
          </a:lstStyle>
          <a:p>
            <a:pPr>
              <a:spcBef>
                <a:spcPct val="0"/>
              </a:spcBef>
              <a:buClrTx/>
              <a:buNone/>
            </a:pPr>
            <a:endParaRPr lang="en-US" altLang="en-US" sz="2400">
              <a:solidFill>
                <a:schemeClr val="tx1"/>
              </a:solidFill>
            </a:endParaRPr>
          </a:p>
        </p:txBody>
      </p:sp>
      <p:sp>
        <p:nvSpPr>
          <p:cNvPr id="56" name="Oval 38"/>
          <p:cNvSpPr>
            <a:spLocks noChangeArrowheads="1"/>
          </p:cNvSpPr>
          <p:nvPr/>
        </p:nvSpPr>
        <p:spPr bwMode="auto">
          <a:xfrm>
            <a:off x="6878660" y="4871250"/>
            <a:ext cx="522288" cy="376238"/>
          </a:xfrm>
          <a:prstGeom prst="ellipse">
            <a:avLst/>
          </a:prstGeom>
          <a:noFill/>
          <a:ln w="28575" algn="ctr">
            <a:solidFill>
              <a:srgbClr val="00B05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rgbClr val="B70000"/>
              </a:buClr>
              <a:buFont typeface="Wingdings" panose="05000000000000000000" pitchFamily="2" charset="2"/>
              <a:buChar char="Ø"/>
              <a:defRPr sz="2000">
                <a:solidFill>
                  <a:srgbClr val="003399"/>
                </a:solidFill>
                <a:latin typeface="Arial" panose="020B0604020202020204" pitchFamily="34" charset="0"/>
                <a:ea typeface="ＭＳ Ｐゴシック" panose="020B0600070205080204" pitchFamily="34" charset="-128"/>
              </a:defRPr>
            </a:lvl1pPr>
            <a:lvl2pPr marL="742950" indent="-285750">
              <a:spcBef>
                <a:spcPct val="20000"/>
              </a:spcBef>
              <a:buClr>
                <a:srgbClr val="B70000"/>
              </a:buClr>
              <a:buSzPct val="100000"/>
              <a:buFont typeface="Lucida Grande" pitchFamily="1" charset="0"/>
              <a:buChar char="•"/>
              <a:defRPr>
                <a:solidFill>
                  <a:srgbClr val="003399"/>
                </a:solidFill>
                <a:latin typeface="Arial" panose="020B0604020202020204" pitchFamily="34" charset="0"/>
                <a:ea typeface="ＭＳ Ｐゴシック" panose="020B0600070205080204" pitchFamily="34" charset="-128"/>
              </a:defRPr>
            </a:lvl2pPr>
            <a:lvl3pPr marL="1143000" indent="-228600">
              <a:spcBef>
                <a:spcPct val="20000"/>
              </a:spcBef>
              <a:buClr>
                <a:srgbClr val="B70000"/>
              </a:buClr>
              <a:buFont typeface="Courier New" panose="02070309020205020404" pitchFamily="49" charset="0"/>
              <a:buChar char="o"/>
              <a:defRPr sz="1600">
                <a:solidFill>
                  <a:srgbClr val="003399"/>
                </a:solidFill>
                <a:latin typeface="Arial" panose="020B0604020202020204" pitchFamily="34" charset="0"/>
                <a:ea typeface="ヒラギノ角ゴ Pro W3" pitchFamily="1" charset="-128"/>
              </a:defRPr>
            </a:lvl3pPr>
            <a:lvl4pPr marL="1600200" indent="-228600">
              <a:spcBef>
                <a:spcPct val="20000"/>
              </a:spcBef>
              <a:buClr>
                <a:srgbClr val="1E4649"/>
              </a:buClr>
              <a:buChar char="–"/>
              <a:defRPr sz="1400">
                <a:solidFill>
                  <a:srgbClr val="003399"/>
                </a:solidFill>
                <a:latin typeface="Arial" panose="020B0604020202020204" pitchFamily="34" charset="0"/>
                <a:ea typeface="ヒラギノ角ゴ Pro W3" pitchFamily="1" charset="-128"/>
              </a:defRPr>
            </a:lvl4pPr>
            <a:lvl5pPr marL="2057400" indent="-228600">
              <a:spcBef>
                <a:spcPct val="20000"/>
              </a:spcBef>
              <a:buClr>
                <a:srgbClr val="000090"/>
              </a:buClr>
              <a:buChar char="»"/>
              <a:defRPr sz="1200">
                <a:solidFill>
                  <a:srgbClr val="003399"/>
                </a:solidFill>
                <a:latin typeface="Arial" panose="020B0604020202020204" pitchFamily="34" charset="0"/>
                <a:ea typeface="ヒラギノ角ゴ Pro W3" pitchFamily="1" charset="-128"/>
              </a:defRPr>
            </a:lvl5pPr>
            <a:lvl6pPr marL="2514600" indent="-228600" eaLnBrk="0" fontAlgn="base" hangingPunct="0">
              <a:spcBef>
                <a:spcPct val="20000"/>
              </a:spcBef>
              <a:spcAft>
                <a:spcPct val="0"/>
              </a:spcAft>
              <a:buClr>
                <a:srgbClr val="000090"/>
              </a:buClr>
              <a:buChar char="»"/>
              <a:defRPr sz="1200">
                <a:solidFill>
                  <a:srgbClr val="003399"/>
                </a:solidFill>
                <a:latin typeface="Arial" panose="020B0604020202020204" pitchFamily="34" charset="0"/>
                <a:ea typeface="ヒラギノ角ゴ Pro W3" pitchFamily="1" charset="-128"/>
              </a:defRPr>
            </a:lvl6pPr>
            <a:lvl7pPr marL="2971800" indent="-228600" eaLnBrk="0" fontAlgn="base" hangingPunct="0">
              <a:spcBef>
                <a:spcPct val="20000"/>
              </a:spcBef>
              <a:spcAft>
                <a:spcPct val="0"/>
              </a:spcAft>
              <a:buClr>
                <a:srgbClr val="000090"/>
              </a:buClr>
              <a:buChar char="»"/>
              <a:defRPr sz="1200">
                <a:solidFill>
                  <a:srgbClr val="003399"/>
                </a:solidFill>
                <a:latin typeface="Arial" panose="020B0604020202020204" pitchFamily="34" charset="0"/>
                <a:ea typeface="ヒラギノ角ゴ Pro W3" pitchFamily="1" charset="-128"/>
              </a:defRPr>
            </a:lvl7pPr>
            <a:lvl8pPr marL="3429000" indent="-228600" eaLnBrk="0" fontAlgn="base" hangingPunct="0">
              <a:spcBef>
                <a:spcPct val="20000"/>
              </a:spcBef>
              <a:spcAft>
                <a:spcPct val="0"/>
              </a:spcAft>
              <a:buClr>
                <a:srgbClr val="000090"/>
              </a:buClr>
              <a:buChar char="»"/>
              <a:defRPr sz="1200">
                <a:solidFill>
                  <a:srgbClr val="003399"/>
                </a:solidFill>
                <a:latin typeface="Arial" panose="020B0604020202020204" pitchFamily="34" charset="0"/>
                <a:ea typeface="ヒラギノ角ゴ Pro W3" pitchFamily="1" charset="-128"/>
              </a:defRPr>
            </a:lvl8pPr>
            <a:lvl9pPr marL="3886200" indent="-228600" eaLnBrk="0" fontAlgn="base" hangingPunct="0">
              <a:spcBef>
                <a:spcPct val="20000"/>
              </a:spcBef>
              <a:spcAft>
                <a:spcPct val="0"/>
              </a:spcAft>
              <a:buClr>
                <a:srgbClr val="000090"/>
              </a:buClr>
              <a:buChar char="»"/>
              <a:defRPr sz="1200">
                <a:solidFill>
                  <a:srgbClr val="003399"/>
                </a:solidFill>
                <a:latin typeface="Arial" panose="020B0604020202020204" pitchFamily="34" charset="0"/>
                <a:ea typeface="ヒラギノ角ゴ Pro W3" pitchFamily="1" charset="-128"/>
              </a:defRPr>
            </a:lvl9pPr>
          </a:lstStyle>
          <a:p>
            <a:pPr>
              <a:spcBef>
                <a:spcPct val="0"/>
              </a:spcBef>
              <a:buClrTx/>
              <a:buNone/>
            </a:pPr>
            <a:endParaRPr lang="en-US" altLang="en-US" sz="2400">
              <a:solidFill>
                <a:schemeClr val="tx1"/>
              </a:solidFill>
            </a:endParaRPr>
          </a:p>
        </p:txBody>
      </p:sp>
      <p:sp>
        <p:nvSpPr>
          <p:cNvPr id="57" name="5-Point Star 56">
            <a:extLst>
              <a:ext uri="{FF2B5EF4-FFF2-40B4-BE49-F238E27FC236}">
                <a16:creationId xmlns:a16="http://schemas.microsoft.com/office/drawing/2014/main" id="{DD8E88C3-379C-3540-9AF6-31D3080926C0}"/>
              </a:ext>
            </a:extLst>
          </p:cNvPr>
          <p:cNvSpPr/>
          <p:nvPr/>
        </p:nvSpPr>
        <p:spPr bwMode="auto">
          <a:xfrm>
            <a:off x="8190462" y="3871961"/>
            <a:ext cx="120028" cy="127794"/>
          </a:xfrm>
          <a:prstGeom prst="star5">
            <a:avLst/>
          </a:prstGeom>
          <a:solidFill>
            <a:schemeClr val="accent1"/>
          </a:solidFill>
          <a:ln w="9525" cap="flat" cmpd="sng" algn="ctr">
            <a:solidFill>
              <a:schemeClr val="tx1"/>
            </a:solidFill>
            <a:prstDash val="solid"/>
            <a:round/>
            <a:headEnd type="none" w="med" len="med"/>
            <a:tailEnd type="none" w="med" len="med"/>
          </a:ln>
          <a:effectLst/>
        </p:spPr>
        <p:txBody>
          <a:bodyPr/>
          <a:lstStyle/>
          <a:p>
            <a:pPr>
              <a:defRPr/>
            </a:pPr>
            <a:endParaRPr lang="en-US" sz="2400">
              <a:latin typeface="Arial" pitchFamily="-108" charset="0"/>
              <a:ea typeface="ＭＳ Ｐゴシック" pitchFamily="-108" charset="-128"/>
              <a:cs typeface="ＭＳ Ｐゴシック" pitchFamily="-108" charset="-128"/>
            </a:endParaRPr>
          </a:p>
        </p:txBody>
      </p:sp>
      <p:sp>
        <p:nvSpPr>
          <p:cNvPr id="58" name="Oval 38"/>
          <p:cNvSpPr>
            <a:spLocks noChangeArrowheads="1"/>
          </p:cNvSpPr>
          <p:nvPr/>
        </p:nvSpPr>
        <p:spPr bwMode="auto">
          <a:xfrm>
            <a:off x="6641851" y="3519492"/>
            <a:ext cx="522288" cy="376238"/>
          </a:xfrm>
          <a:prstGeom prst="ellipse">
            <a:avLst/>
          </a:prstGeom>
          <a:noFill/>
          <a:ln w="28575" algn="ctr">
            <a:solidFill>
              <a:srgbClr val="00B05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rgbClr val="B70000"/>
              </a:buClr>
              <a:buFont typeface="Wingdings" panose="05000000000000000000" pitchFamily="2" charset="2"/>
              <a:buChar char="Ø"/>
              <a:defRPr sz="2000">
                <a:solidFill>
                  <a:srgbClr val="003399"/>
                </a:solidFill>
                <a:latin typeface="Arial" panose="020B0604020202020204" pitchFamily="34" charset="0"/>
                <a:ea typeface="ＭＳ Ｐゴシック" panose="020B0600070205080204" pitchFamily="34" charset="-128"/>
              </a:defRPr>
            </a:lvl1pPr>
            <a:lvl2pPr marL="742950" indent="-285750">
              <a:spcBef>
                <a:spcPct val="20000"/>
              </a:spcBef>
              <a:buClr>
                <a:srgbClr val="B70000"/>
              </a:buClr>
              <a:buSzPct val="100000"/>
              <a:buFont typeface="Lucida Grande" pitchFamily="1" charset="0"/>
              <a:buChar char="•"/>
              <a:defRPr>
                <a:solidFill>
                  <a:srgbClr val="003399"/>
                </a:solidFill>
                <a:latin typeface="Arial" panose="020B0604020202020204" pitchFamily="34" charset="0"/>
                <a:ea typeface="ＭＳ Ｐゴシック" panose="020B0600070205080204" pitchFamily="34" charset="-128"/>
              </a:defRPr>
            </a:lvl2pPr>
            <a:lvl3pPr marL="1143000" indent="-228600">
              <a:spcBef>
                <a:spcPct val="20000"/>
              </a:spcBef>
              <a:buClr>
                <a:srgbClr val="B70000"/>
              </a:buClr>
              <a:buFont typeface="Courier New" panose="02070309020205020404" pitchFamily="49" charset="0"/>
              <a:buChar char="o"/>
              <a:defRPr sz="1600">
                <a:solidFill>
                  <a:srgbClr val="003399"/>
                </a:solidFill>
                <a:latin typeface="Arial" panose="020B0604020202020204" pitchFamily="34" charset="0"/>
                <a:ea typeface="ヒラギノ角ゴ Pro W3" pitchFamily="1" charset="-128"/>
              </a:defRPr>
            </a:lvl3pPr>
            <a:lvl4pPr marL="1600200" indent="-228600">
              <a:spcBef>
                <a:spcPct val="20000"/>
              </a:spcBef>
              <a:buClr>
                <a:srgbClr val="1E4649"/>
              </a:buClr>
              <a:buChar char="–"/>
              <a:defRPr sz="1400">
                <a:solidFill>
                  <a:srgbClr val="003399"/>
                </a:solidFill>
                <a:latin typeface="Arial" panose="020B0604020202020204" pitchFamily="34" charset="0"/>
                <a:ea typeface="ヒラギノ角ゴ Pro W3" pitchFamily="1" charset="-128"/>
              </a:defRPr>
            </a:lvl4pPr>
            <a:lvl5pPr marL="2057400" indent="-228600">
              <a:spcBef>
                <a:spcPct val="20000"/>
              </a:spcBef>
              <a:buClr>
                <a:srgbClr val="000090"/>
              </a:buClr>
              <a:buChar char="»"/>
              <a:defRPr sz="1200">
                <a:solidFill>
                  <a:srgbClr val="003399"/>
                </a:solidFill>
                <a:latin typeface="Arial" panose="020B0604020202020204" pitchFamily="34" charset="0"/>
                <a:ea typeface="ヒラギノ角ゴ Pro W3" pitchFamily="1" charset="-128"/>
              </a:defRPr>
            </a:lvl5pPr>
            <a:lvl6pPr marL="2514600" indent="-228600" eaLnBrk="0" fontAlgn="base" hangingPunct="0">
              <a:spcBef>
                <a:spcPct val="20000"/>
              </a:spcBef>
              <a:spcAft>
                <a:spcPct val="0"/>
              </a:spcAft>
              <a:buClr>
                <a:srgbClr val="000090"/>
              </a:buClr>
              <a:buChar char="»"/>
              <a:defRPr sz="1200">
                <a:solidFill>
                  <a:srgbClr val="003399"/>
                </a:solidFill>
                <a:latin typeface="Arial" panose="020B0604020202020204" pitchFamily="34" charset="0"/>
                <a:ea typeface="ヒラギノ角ゴ Pro W3" pitchFamily="1" charset="-128"/>
              </a:defRPr>
            </a:lvl6pPr>
            <a:lvl7pPr marL="2971800" indent="-228600" eaLnBrk="0" fontAlgn="base" hangingPunct="0">
              <a:spcBef>
                <a:spcPct val="20000"/>
              </a:spcBef>
              <a:spcAft>
                <a:spcPct val="0"/>
              </a:spcAft>
              <a:buClr>
                <a:srgbClr val="000090"/>
              </a:buClr>
              <a:buChar char="»"/>
              <a:defRPr sz="1200">
                <a:solidFill>
                  <a:srgbClr val="003399"/>
                </a:solidFill>
                <a:latin typeface="Arial" panose="020B0604020202020204" pitchFamily="34" charset="0"/>
                <a:ea typeface="ヒラギノ角ゴ Pro W3" pitchFamily="1" charset="-128"/>
              </a:defRPr>
            </a:lvl7pPr>
            <a:lvl8pPr marL="3429000" indent="-228600" eaLnBrk="0" fontAlgn="base" hangingPunct="0">
              <a:spcBef>
                <a:spcPct val="20000"/>
              </a:spcBef>
              <a:spcAft>
                <a:spcPct val="0"/>
              </a:spcAft>
              <a:buClr>
                <a:srgbClr val="000090"/>
              </a:buClr>
              <a:buChar char="»"/>
              <a:defRPr sz="1200">
                <a:solidFill>
                  <a:srgbClr val="003399"/>
                </a:solidFill>
                <a:latin typeface="Arial" panose="020B0604020202020204" pitchFamily="34" charset="0"/>
                <a:ea typeface="ヒラギノ角ゴ Pro W3" pitchFamily="1" charset="-128"/>
              </a:defRPr>
            </a:lvl8pPr>
            <a:lvl9pPr marL="3886200" indent="-228600" eaLnBrk="0" fontAlgn="base" hangingPunct="0">
              <a:spcBef>
                <a:spcPct val="20000"/>
              </a:spcBef>
              <a:spcAft>
                <a:spcPct val="0"/>
              </a:spcAft>
              <a:buClr>
                <a:srgbClr val="000090"/>
              </a:buClr>
              <a:buChar char="»"/>
              <a:defRPr sz="1200">
                <a:solidFill>
                  <a:srgbClr val="003399"/>
                </a:solidFill>
                <a:latin typeface="Arial" panose="020B0604020202020204" pitchFamily="34" charset="0"/>
                <a:ea typeface="ヒラギノ角ゴ Pro W3" pitchFamily="1" charset="-128"/>
              </a:defRPr>
            </a:lvl9pPr>
          </a:lstStyle>
          <a:p>
            <a:pPr>
              <a:spcBef>
                <a:spcPct val="0"/>
              </a:spcBef>
              <a:buClrTx/>
              <a:buNone/>
            </a:pPr>
            <a:endParaRPr lang="en-US" altLang="en-US" sz="2400">
              <a:solidFill>
                <a:schemeClr val="tx1"/>
              </a:solidFill>
            </a:endParaRPr>
          </a:p>
        </p:txBody>
      </p:sp>
      <p:sp>
        <p:nvSpPr>
          <p:cNvPr id="59" name="TextBox 36"/>
          <p:cNvSpPr txBox="1">
            <a:spLocks noChangeArrowheads="1"/>
          </p:cNvSpPr>
          <p:nvPr/>
        </p:nvSpPr>
        <p:spPr bwMode="auto">
          <a:xfrm>
            <a:off x="6944269" y="3838582"/>
            <a:ext cx="7842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B70000"/>
              </a:buClr>
              <a:buFont typeface="Wingdings" panose="05000000000000000000" pitchFamily="2" charset="2"/>
              <a:buChar char="Ø"/>
              <a:defRPr sz="2000">
                <a:solidFill>
                  <a:srgbClr val="003399"/>
                </a:solidFill>
                <a:latin typeface="Arial" panose="020B0604020202020204" pitchFamily="34" charset="0"/>
                <a:ea typeface="ＭＳ Ｐゴシック" panose="020B0600070205080204" pitchFamily="34" charset="-128"/>
              </a:defRPr>
            </a:lvl1pPr>
            <a:lvl2pPr marL="742950" indent="-285750">
              <a:spcBef>
                <a:spcPct val="20000"/>
              </a:spcBef>
              <a:buClr>
                <a:srgbClr val="B70000"/>
              </a:buClr>
              <a:buSzPct val="100000"/>
              <a:buFont typeface="Lucida Grande" pitchFamily="1" charset="0"/>
              <a:buChar char="•"/>
              <a:defRPr>
                <a:solidFill>
                  <a:srgbClr val="003399"/>
                </a:solidFill>
                <a:latin typeface="Arial" panose="020B0604020202020204" pitchFamily="34" charset="0"/>
                <a:ea typeface="ＭＳ Ｐゴシック" panose="020B0600070205080204" pitchFamily="34" charset="-128"/>
              </a:defRPr>
            </a:lvl2pPr>
            <a:lvl3pPr marL="1143000" indent="-228600">
              <a:spcBef>
                <a:spcPct val="20000"/>
              </a:spcBef>
              <a:buClr>
                <a:srgbClr val="B70000"/>
              </a:buClr>
              <a:buFont typeface="Courier New" panose="02070309020205020404" pitchFamily="49" charset="0"/>
              <a:buChar char="o"/>
              <a:defRPr sz="1600">
                <a:solidFill>
                  <a:srgbClr val="003399"/>
                </a:solidFill>
                <a:latin typeface="Arial" panose="020B0604020202020204" pitchFamily="34" charset="0"/>
                <a:ea typeface="ヒラギノ角ゴ Pro W3" pitchFamily="1" charset="-128"/>
              </a:defRPr>
            </a:lvl3pPr>
            <a:lvl4pPr marL="1600200" indent="-228600">
              <a:spcBef>
                <a:spcPct val="20000"/>
              </a:spcBef>
              <a:buClr>
                <a:srgbClr val="1E4649"/>
              </a:buClr>
              <a:buChar char="–"/>
              <a:defRPr sz="1400">
                <a:solidFill>
                  <a:srgbClr val="003399"/>
                </a:solidFill>
                <a:latin typeface="Arial" panose="020B0604020202020204" pitchFamily="34" charset="0"/>
                <a:ea typeface="ヒラギノ角ゴ Pro W3" pitchFamily="1" charset="-128"/>
              </a:defRPr>
            </a:lvl4pPr>
            <a:lvl5pPr marL="2057400" indent="-228600">
              <a:spcBef>
                <a:spcPct val="20000"/>
              </a:spcBef>
              <a:buClr>
                <a:srgbClr val="000090"/>
              </a:buClr>
              <a:buChar char="»"/>
              <a:defRPr sz="1200">
                <a:solidFill>
                  <a:srgbClr val="003399"/>
                </a:solidFill>
                <a:latin typeface="Arial" panose="020B0604020202020204" pitchFamily="34" charset="0"/>
                <a:ea typeface="ヒラギノ角ゴ Pro W3" pitchFamily="1" charset="-128"/>
              </a:defRPr>
            </a:lvl5pPr>
            <a:lvl6pPr marL="2514600" indent="-228600" defTabSz="457200" eaLnBrk="0" fontAlgn="base" hangingPunct="0">
              <a:spcBef>
                <a:spcPct val="20000"/>
              </a:spcBef>
              <a:spcAft>
                <a:spcPct val="0"/>
              </a:spcAft>
              <a:buClr>
                <a:srgbClr val="000090"/>
              </a:buClr>
              <a:buChar char="»"/>
              <a:defRPr sz="1200">
                <a:solidFill>
                  <a:srgbClr val="003399"/>
                </a:solidFill>
                <a:latin typeface="Arial" panose="020B0604020202020204" pitchFamily="34" charset="0"/>
                <a:ea typeface="ヒラギノ角ゴ Pro W3" pitchFamily="1" charset="-128"/>
              </a:defRPr>
            </a:lvl6pPr>
            <a:lvl7pPr marL="2971800" indent="-228600" defTabSz="457200" eaLnBrk="0" fontAlgn="base" hangingPunct="0">
              <a:spcBef>
                <a:spcPct val="20000"/>
              </a:spcBef>
              <a:spcAft>
                <a:spcPct val="0"/>
              </a:spcAft>
              <a:buClr>
                <a:srgbClr val="000090"/>
              </a:buClr>
              <a:buChar char="»"/>
              <a:defRPr sz="1200">
                <a:solidFill>
                  <a:srgbClr val="003399"/>
                </a:solidFill>
                <a:latin typeface="Arial" panose="020B0604020202020204" pitchFamily="34" charset="0"/>
                <a:ea typeface="ヒラギノ角ゴ Pro W3" pitchFamily="1" charset="-128"/>
              </a:defRPr>
            </a:lvl7pPr>
            <a:lvl8pPr marL="3429000" indent="-228600" defTabSz="457200" eaLnBrk="0" fontAlgn="base" hangingPunct="0">
              <a:spcBef>
                <a:spcPct val="20000"/>
              </a:spcBef>
              <a:spcAft>
                <a:spcPct val="0"/>
              </a:spcAft>
              <a:buClr>
                <a:srgbClr val="000090"/>
              </a:buClr>
              <a:buChar char="»"/>
              <a:defRPr sz="1200">
                <a:solidFill>
                  <a:srgbClr val="003399"/>
                </a:solidFill>
                <a:latin typeface="Arial" panose="020B0604020202020204" pitchFamily="34" charset="0"/>
                <a:ea typeface="ヒラギノ角ゴ Pro W3" pitchFamily="1" charset="-128"/>
              </a:defRPr>
            </a:lvl8pPr>
            <a:lvl9pPr marL="3886200" indent="-228600" defTabSz="457200" eaLnBrk="0" fontAlgn="base" hangingPunct="0">
              <a:spcBef>
                <a:spcPct val="20000"/>
              </a:spcBef>
              <a:spcAft>
                <a:spcPct val="0"/>
              </a:spcAft>
              <a:buClr>
                <a:srgbClr val="000090"/>
              </a:buClr>
              <a:buChar char="»"/>
              <a:defRPr sz="1200">
                <a:solidFill>
                  <a:srgbClr val="003399"/>
                </a:solidFill>
                <a:latin typeface="Arial" panose="020B0604020202020204" pitchFamily="34" charset="0"/>
                <a:ea typeface="ヒラギノ角ゴ Pro W3" pitchFamily="1" charset="-128"/>
              </a:defRPr>
            </a:lvl9pPr>
          </a:lstStyle>
          <a:p>
            <a:pPr>
              <a:spcBef>
                <a:spcPct val="0"/>
              </a:spcBef>
              <a:buClrTx/>
              <a:buFontTx/>
              <a:buNone/>
            </a:pPr>
            <a:r>
              <a:rPr lang="en-US" altLang="en-US" sz="1400" dirty="0">
                <a:solidFill>
                  <a:schemeClr val="bg1"/>
                </a:solidFill>
                <a:ea typeface="ヒラギノ角ゴ Pro W3" pitchFamily="1" charset="-128"/>
              </a:rPr>
              <a:t>Venus</a:t>
            </a:r>
          </a:p>
        </p:txBody>
      </p:sp>
      <p:sp>
        <p:nvSpPr>
          <p:cNvPr id="41988" name="Rectangle 28"/>
          <p:cNvSpPr>
            <a:spLocks noChangeArrowheads="1"/>
          </p:cNvSpPr>
          <p:nvPr/>
        </p:nvSpPr>
        <p:spPr bwMode="auto">
          <a:xfrm>
            <a:off x="7452678" y="6436842"/>
            <a:ext cx="4640263" cy="322263"/>
          </a:xfrm>
          <a:prstGeom prst="rect">
            <a:avLst/>
          </a:prstGeom>
          <a:solidFill>
            <a:srgbClr val="FF870A"/>
          </a:solidFill>
          <a:ln w="9525" algn="ctr">
            <a:solidFill>
              <a:schemeClr val="tx1"/>
            </a:solidFill>
            <a:round/>
            <a:headEnd/>
            <a:tailEnd/>
          </a:ln>
        </p:spPr>
        <p:txBody>
          <a:bodyPr/>
          <a:lstStyle>
            <a:lvl1pPr>
              <a:spcBef>
                <a:spcPct val="20000"/>
              </a:spcBef>
              <a:buClr>
                <a:srgbClr val="B70000"/>
              </a:buClr>
              <a:buFont typeface="Wingdings" panose="05000000000000000000" pitchFamily="2" charset="2"/>
              <a:buChar char="Ø"/>
              <a:defRPr sz="2000">
                <a:solidFill>
                  <a:srgbClr val="003399"/>
                </a:solidFill>
                <a:latin typeface="Arial" panose="020B0604020202020204" pitchFamily="34" charset="0"/>
                <a:ea typeface="ＭＳ Ｐゴシック" panose="020B0600070205080204" pitchFamily="34" charset="-128"/>
              </a:defRPr>
            </a:lvl1pPr>
            <a:lvl2pPr marL="742950" indent="-285750">
              <a:spcBef>
                <a:spcPct val="20000"/>
              </a:spcBef>
              <a:buClr>
                <a:srgbClr val="B70000"/>
              </a:buClr>
              <a:buSzPct val="100000"/>
              <a:buFont typeface="Lucida Grande" pitchFamily="1" charset="0"/>
              <a:buChar char="•"/>
              <a:defRPr>
                <a:solidFill>
                  <a:srgbClr val="003399"/>
                </a:solidFill>
                <a:latin typeface="Arial" panose="020B0604020202020204" pitchFamily="34" charset="0"/>
                <a:ea typeface="ＭＳ Ｐゴシック" panose="020B0600070205080204" pitchFamily="34" charset="-128"/>
              </a:defRPr>
            </a:lvl2pPr>
            <a:lvl3pPr marL="1143000" indent="-228600">
              <a:spcBef>
                <a:spcPct val="20000"/>
              </a:spcBef>
              <a:buClr>
                <a:srgbClr val="B70000"/>
              </a:buClr>
              <a:buFont typeface="Courier New" panose="02070309020205020404" pitchFamily="49" charset="0"/>
              <a:buChar char="o"/>
              <a:defRPr sz="1600">
                <a:solidFill>
                  <a:srgbClr val="003399"/>
                </a:solidFill>
                <a:latin typeface="Arial" panose="020B0604020202020204" pitchFamily="34" charset="0"/>
                <a:ea typeface="ヒラギノ角ゴ Pro W3" pitchFamily="1" charset="-128"/>
              </a:defRPr>
            </a:lvl3pPr>
            <a:lvl4pPr marL="1600200" indent="-228600">
              <a:spcBef>
                <a:spcPct val="20000"/>
              </a:spcBef>
              <a:buClr>
                <a:srgbClr val="1E4649"/>
              </a:buClr>
              <a:buChar char="–"/>
              <a:defRPr sz="1400">
                <a:solidFill>
                  <a:srgbClr val="003399"/>
                </a:solidFill>
                <a:latin typeface="Arial" panose="020B0604020202020204" pitchFamily="34" charset="0"/>
                <a:ea typeface="ヒラギノ角ゴ Pro W3" pitchFamily="1" charset="-128"/>
              </a:defRPr>
            </a:lvl4pPr>
            <a:lvl5pPr marL="2057400" indent="-228600">
              <a:spcBef>
                <a:spcPct val="20000"/>
              </a:spcBef>
              <a:buClr>
                <a:srgbClr val="000090"/>
              </a:buClr>
              <a:buChar char="»"/>
              <a:defRPr sz="1200">
                <a:solidFill>
                  <a:srgbClr val="003399"/>
                </a:solidFill>
                <a:latin typeface="Arial" panose="020B0604020202020204" pitchFamily="34" charset="0"/>
                <a:ea typeface="ヒラギノ角ゴ Pro W3" pitchFamily="1" charset="-128"/>
              </a:defRPr>
            </a:lvl5pPr>
            <a:lvl6pPr marL="2514600" indent="-228600" defTabSz="457200" eaLnBrk="0" fontAlgn="base" hangingPunct="0">
              <a:spcBef>
                <a:spcPct val="20000"/>
              </a:spcBef>
              <a:spcAft>
                <a:spcPct val="0"/>
              </a:spcAft>
              <a:buClr>
                <a:srgbClr val="000090"/>
              </a:buClr>
              <a:buChar char="»"/>
              <a:defRPr sz="1200">
                <a:solidFill>
                  <a:srgbClr val="003399"/>
                </a:solidFill>
                <a:latin typeface="Arial" panose="020B0604020202020204" pitchFamily="34" charset="0"/>
                <a:ea typeface="ヒラギノ角ゴ Pro W3" pitchFamily="1" charset="-128"/>
              </a:defRPr>
            </a:lvl6pPr>
            <a:lvl7pPr marL="2971800" indent="-228600" defTabSz="457200" eaLnBrk="0" fontAlgn="base" hangingPunct="0">
              <a:spcBef>
                <a:spcPct val="20000"/>
              </a:spcBef>
              <a:spcAft>
                <a:spcPct val="0"/>
              </a:spcAft>
              <a:buClr>
                <a:srgbClr val="000090"/>
              </a:buClr>
              <a:buChar char="»"/>
              <a:defRPr sz="1200">
                <a:solidFill>
                  <a:srgbClr val="003399"/>
                </a:solidFill>
                <a:latin typeface="Arial" panose="020B0604020202020204" pitchFamily="34" charset="0"/>
                <a:ea typeface="ヒラギノ角ゴ Pro W3" pitchFamily="1" charset="-128"/>
              </a:defRPr>
            </a:lvl7pPr>
            <a:lvl8pPr marL="3429000" indent="-228600" defTabSz="457200" eaLnBrk="0" fontAlgn="base" hangingPunct="0">
              <a:spcBef>
                <a:spcPct val="20000"/>
              </a:spcBef>
              <a:spcAft>
                <a:spcPct val="0"/>
              </a:spcAft>
              <a:buClr>
                <a:srgbClr val="000090"/>
              </a:buClr>
              <a:buChar char="»"/>
              <a:defRPr sz="1200">
                <a:solidFill>
                  <a:srgbClr val="003399"/>
                </a:solidFill>
                <a:latin typeface="Arial" panose="020B0604020202020204" pitchFamily="34" charset="0"/>
                <a:ea typeface="ヒラギノ角ゴ Pro W3" pitchFamily="1" charset="-128"/>
              </a:defRPr>
            </a:lvl8pPr>
            <a:lvl9pPr marL="3886200" indent="-228600" defTabSz="457200" eaLnBrk="0" fontAlgn="base" hangingPunct="0">
              <a:spcBef>
                <a:spcPct val="20000"/>
              </a:spcBef>
              <a:spcAft>
                <a:spcPct val="0"/>
              </a:spcAft>
              <a:buClr>
                <a:srgbClr val="000090"/>
              </a:buClr>
              <a:buChar char="»"/>
              <a:defRPr sz="1200">
                <a:solidFill>
                  <a:srgbClr val="003399"/>
                </a:solidFill>
                <a:latin typeface="Arial" panose="020B0604020202020204" pitchFamily="34" charset="0"/>
                <a:ea typeface="ヒラギノ角ゴ Pro W3" pitchFamily="1" charset="-128"/>
              </a:defRPr>
            </a:lvl9pPr>
          </a:lstStyle>
          <a:p>
            <a:pPr algn="ctr">
              <a:spcBef>
                <a:spcPct val="0"/>
              </a:spcBef>
              <a:buClrTx/>
              <a:buFontTx/>
              <a:buNone/>
            </a:pPr>
            <a:r>
              <a:rPr lang="en-US" altLang="en-US" sz="1600">
                <a:solidFill>
                  <a:schemeClr val="tx1"/>
                </a:solidFill>
              </a:rPr>
              <a:t>RelNav</a:t>
            </a:r>
          </a:p>
        </p:txBody>
      </p:sp>
      <p:sp>
        <p:nvSpPr>
          <p:cNvPr id="34" name="Footer Placeholder 6">
            <a:extLst>
              <a:ext uri="{FF2B5EF4-FFF2-40B4-BE49-F238E27FC236}">
                <a16:creationId xmlns:a16="http://schemas.microsoft.com/office/drawing/2014/main" id="{9853DB8D-DC11-6744-8005-31302C9A6126}"/>
              </a:ext>
            </a:extLst>
          </p:cNvPr>
          <p:cNvSpPr>
            <a:spLocks noGrp="1"/>
          </p:cNvSpPr>
          <p:nvPr>
            <p:ph type="ftr" sz="quarter" idx="11"/>
          </p:nvPr>
        </p:nvSpPr>
        <p:spPr>
          <a:xfrm>
            <a:off x="3698264" y="6439087"/>
            <a:ext cx="5369859" cy="365125"/>
          </a:xfrm>
        </p:spPr>
        <p:txBody>
          <a:bodyPr/>
          <a:lstStyle/>
          <a:p>
            <a:r>
              <a:rPr lang="en-US" dirty="0"/>
              <a:t>4th Planetary CubeSat Science Symposium, NASA GSFC, June 27-28, 2019</a:t>
            </a:r>
          </a:p>
        </p:txBody>
      </p:sp>
    </p:spTree>
    <p:extLst>
      <p:ext uri="{BB962C8B-B14F-4D97-AF65-F5344CB8AC3E}">
        <p14:creationId xmlns:p14="http://schemas.microsoft.com/office/powerpoint/2010/main" val="31172480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Content Placeholder 2">
            <a:extLst>
              <a:ext uri="{FF2B5EF4-FFF2-40B4-BE49-F238E27FC236}">
                <a16:creationId xmlns:a16="http://schemas.microsoft.com/office/drawing/2014/main" id="{A923F36D-4E74-EB46-83AF-1A067F728368}"/>
              </a:ext>
            </a:extLst>
          </p:cNvPr>
          <p:cNvSpPr txBox="1">
            <a:spLocks/>
          </p:cNvSpPr>
          <p:nvPr/>
        </p:nvSpPr>
        <p:spPr bwMode="auto">
          <a:xfrm>
            <a:off x="168166" y="983930"/>
            <a:ext cx="9325176" cy="440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a:lstStyle>
            <a:lvl1pPr marL="177800" indent="-177800" algn="l" rtl="0" eaLnBrk="0" fontAlgn="base" hangingPunct="0">
              <a:spcBef>
                <a:spcPct val="20000"/>
              </a:spcBef>
              <a:spcAft>
                <a:spcPct val="0"/>
              </a:spcAft>
              <a:buClr>
                <a:srgbClr val="2996C3"/>
              </a:buClr>
              <a:buFont typeface="Wingdings" charset="2"/>
              <a:buChar char="§"/>
              <a:tabLst>
                <a:tab pos="1600200" algn="l"/>
              </a:tabLst>
              <a:defRPr sz="2000">
                <a:solidFill>
                  <a:srgbClr val="0B2D54"/>
                </a:solidFill>
                <a:latin typeface="+mn-lt"/>
                <a:ea typeface="+mn-ea"/>
                <a:cs typeface="+mn-cs"/>
              </a:defRPr>
            </a:lvl1pPr>
            <a:lvl2pPr marL="342900" indent="-165100" algn="l" rtl="0" eaLnBrk="0" fontAlgn="base" hangingPunct="0">
              <a:spcBef>
                <a:spcPct val="20000"/>
              </a:spcBef>
              <a:spcAft>
                <a:spcPct val="0"/>
              </a:spcAft>
              <a:buClr>
                <a:srgbClr val="2996C3"/>
              </a:buClr>
              <a:buFont typeface="Lucida Grande" charset="0"/>
              <a:buChar char="-"/>
              <a:tabLst>
                <a:tab pos="1600200" algn="l"/>
              </a:tabLst>
              <a:defRPr sz="2000">
                <a:solidFill>
                  <a:srgbClr val="0B2D54"/>
                </a:solidFill>
                <a:latin typeface="+mn-lt"/>
                <a:ea typeface="+mn-ea"/>
              </a:defRPr>
            </a:lvl2pPr>
            <a:lvl3pPr marL="520700" indent="-177800" algn="l" rtl="0" eaLnBrk="0" fontAlgn="base" hangingPunct="0">
              <a:spcBef>
                <a:spcPct val="20000"/>
              </a:spcBef>
              <a:spcAft>
                <a:spcPct val="0"/>
              </a:spcAft>
              <a:buClr>
                <a:srgbClr val="2996C3"/>
              </a:buClr>
              <a:buFont typeface="Wingdings" charset="2"/>
              <a:buChar char="§"/>
              <a:tabLst>
                <a:tab pos="1600200" algn="l"/>
              </a:tabLst>
              <a:defRPr sz="2000">
                <a:solidFill>
                  <a:srgbClr val="0B2D54"/>
                </a:solidFill>
                <a:latin typeface="+mn-lt"/>
                <a:ea typeface="+mn-ea"/>
              </a:defRPr>
            </a:lvl3pPr>
            <a:lvl4pPr marL="685800" indent="-165100" algn="l" rtl="0" eaLnBrk="0" fontAlgn="base" hangingPunct="0">
              <a:spcBef>
                <a:spcPct val="20000"/>
              </a:spcBef>
              <a:spcAft>
                <a:spcPct val="0"/>
              </a:spcAft>
              <a:buClr>
                <a:srgbClr val="2996C3"/>
              </a:buClr>
              <a:buFont typeface="Lucida Grande" charset="0"/>
              <a:buChar char="-"/>
              <a:tabLst>
                <a:tab pos="1600200" algn="l"/>
              </a:tabLst>
              <a:defRPr sz="2000">
                <a:solidFill>
                  <a:srgbClr val="0B2D54"/>
                </a:solidFill>
                <a:latin typeface="+mn-lt"/>
                <a:ea typeface="+mn-ea"/>
              </a:defRPr>
            </a:lvl4pPr>
            <a:lvl5pPr marL="863600" indent="-177800" algn="l" rtl="0" eaLnBrk="0" fontAlgn="base" hangingPunct="0">
              <a:spcBef>
                <a:spcPct val="20000"/>
              </a:spcBef>
              <a:spcAft>
                <a:spcPct val="0"/>
              </a:spcAft>
              <a:buClr>
                <a:srgbClr val="2996C3"/>
              </a:buClr>
              <a:buFont typeface="Wingdings" charset="2"/>
              <a:buChar char="§"/>
              <a:tabLst>
                <a:tab pos="1600200" algn="l"/>
              </a:tabLst>
              <a:defRPr sz="2000">
                <a:solidFill>
                  <a:srgbClr val="0B2D54"/>
                </a:solidFill>
                <a:latin typeface="+mn-lt"/>
                <a:ea typeface="+mn-ea"/>
              </a:defRPr>
            </a:lvl5pPr>
            <a:lvl6pPr marL="1655763" indent="-111125" algn="l" rtl="0" fontAlgn="base">
              <a:spcBef>
                <a:spcPct val="20000"/>
              </a:spcBef>
              <a:spcAft>
                <a:spcPct val="0"/>
              </a:spcAft>
              <a:buClr>
                <a:srgbClr val="258848"/>
              </a:buClr>
              <a:buChar char="»"/>
              <a:defRPr sz="2000">
                <a:solidFill>
                  <a:schemeClr val="tx1"/>
                </a:solidFill>
                <a:latin typeface="+mn-lt"/>
                <a:ea typeface="+mn-ea"/>
              </a:defRPr>
            </a:lvl6pPr>
            <a:lvl7pPr marL="2112963" indent="-111125" algn="l" rtl="0" fontAlgn="base">
              <a:spcBef>
                <a:spcPct val="20000"/>
              </a:spcBef>
              <a:spcAft>
                <a:spcPct val="0"/>
              </a:spcAft>
              <a:buClr>
                <a:srgbClr val="258848"/>
              </a:buClr>
              <a:buChar char="»"/>
              <a:defRPr sz="2000">
                <a:solidFill>
                  <a:schemeClr val="tx1"/>
                </a:solidFill>
                <a:latin typeface="+mn-lt"/>
                <a:ea typeface="+mn-ea"/>
              </a:defRPr>
            </a:lvl7pPr>
            <a:lvl8pPr marL="2570163" indent="-111125" algn="l" rtl="0" fontAlgn="base">
              <a:spcBef>
                <a:spcPct val="20000"/>
              </a:spcBef>
              <a:spcAft>
                <a:spcPct val="0"/>
              </a:spcAft>
              <a:buClr>
                <a:srgbClr val="258848"/>
              </a:buClr>
              <a:buChar char="»"/>
              <a:defRPr sz="2000">
                <a:solidFill>
                  <a:schemeClr val="tx1"/>
                </a:solidFill>
                <a:latin typeface="+mn-lt"/>
                <a:ea typeface="+mn-ea"/>
              </a:defRPr>
            </a:lvl8pPr>
            <a:lvl9pPr marL="3027363" indent="-111125" algn="l" rtl="0" fontAlgn="base">
              <a:spcBef>
                <a:spcPct val="20000"/>
              </a:spcBef>
              <a:spcAft>
                <a:spcPct val="0"/>
              </a:spcAft>
              <a:buClr>
                <a:srgbClr val="258848"/>
              </a:buClr>
              <a:buChar char="»"/>
              <a:defRPr sz="2000">
                <a:solidFill>
                  <a:schemeClr val="tx1"/>
                </a:solidFill>
                <a:latin typeface="+mn-lt"/>
                <a:ea typeface="+mn-ea"/>
              </a:defRPr>
            </a:lvl9pPr>
          </a:lstStyle>
          <a:p>
            <a:pPr marL="0" indent="0" eaLnBrk="1" fontAlgn="auto" hangingPunct="1">
              <a:spcBef>
                <a:spcPts val="0"/>
              </a:spcBef>
              <a:spcAft>
                <a:spcPts val="0"/>
              </a:spcAft>
              <a:buClrTx/>
              <a:buNone/>
              <a:tabLst/>
              <a:defRPr/>
            </a:pPr>
            <a:r>
              <a:rPr lang="en-US" sz="2800" kern="0" dirty="0">
                <a:solidFill>
                  <a:schemeClr val="bg1"/>
                </a:solidFill>
              </a:rPr>
              <a:t>The type of </a:t>
            </a:r>
            <a:r>
              <a:rPr lang="en-US" sz="2800" b="1" kern="0" dirty="0" err="1">
                <a:solidFill>
                  <a:schemeClr val="accent2"/>
                </a:solidFill>
              </a:rPr>
              <a:t>CelNav</a:t>
            </a:r>
            <a:r>
              <a:rPr lang="en-US" sz="2800" b="1" kern="0" dirty="0">
                <a:solidFill>
                  <a:schemeClr val="accent2"/>
                </a:solidFill>
              </a:rPr>
              <a:t>/</a:t>
            </a:r>
            <a:r>
              <a:rPr lang="en-US" sz="2800" b="1" kern="0" dirty="0" err="1">
                <a:solidFill>
                  <a:schemeClr val="accent2"/>
                </a:solidFill>
              </a:rPr>
              <a:t>RelNav</a:t>
            </a:r>
            <a:r>
              <a:rPr lang="en-US" sz="2800" kern="0" dirty="0">
                <a:solidFill>
                  <a:schemeClr val="bg1"/>
                </a:solidFill>
              </a:rPr>
              <a:t> used depends on the apparent size of the body in the image. </a:t>
            </a:r>
          </a:p>
        </p:txBody>
      </p:sp>
      <p:sp>
        <p:nvSpPr>
          <p:cNvPr id="45058" name="Title 1"/>
          <p:cNvSpPr>
            <a:spLocks noGrp="1" noChangeArrowheads="1"/>
          </p:cNvSpPr>
          <p:nvPr>
            <p:ph type="title"/>
          </p:nvPr>
        </p:nvSpPr>
        <p:spPr>
          <a:xfrm>
            <a:off x="1257947" y="249103"/>
            <a:ext cx="6933553" cy="375882"/>
          </a:xfrm>
        </p:spPr>
        <p:txBody>
          <a:bodyPr/>
          <a:lstStyle/>
          <a:p>
            <a:r>
              <a:rPr lang="en-US" altLang="en-US" dirty="0">
                <a:ea typeface="ＭＳ Ｐゴシック" panose="020B0600070205080204" pitchFamily="34" charset="-128"/>
              </a:rPr>
              <a:t>Optical Navigation, 2</a:t>
            </a:r>
          </a:p>
        </p:txBody>
      </p:sp>
      <p:pic>
        <p:nvPicPr>
          <p:cNvPr id="45059" name="Content Placeholder 81"/>
          <p:cNvPicPr>
            <a:picLocks noGrp="1" noChangeAspect="1" noChangeArrowheads="1"/>
          </p:cNvPicPr>
          <p:nvPr>
            <p:ph idx="1"/>
          </p:nvPr>
        </p:nvPicPr>
        <p:blipFill>
          <a:blip r:embed="rId2" cstate="print">
            <a:extLst>
              <a:ext uri="{28A0092B-C50C-407E-A947-70E740481C1C}">
                <a14:useLocalDpi xmlns:a14="http://schemas.microsoft.com/office/drawing/2010/main"/>
              </a:ext>
            </a:extLst>
          </a:blip>
          <a:srcRect l="23679" t="24905" r="29553" b="19821"/>
          <a:stretch>
            <a:fillRect/>
          </a:stretch>
        </p:blipFill>
        <p:spPr>
          <a:xfrm>
            <a:off x="634539" y="4392613"/>
            <a:ext cx="2429845" cy="2155252"/>
          </a:xfrm>
        </p:spPr>
      </p:pic>
      <p:grpSp>
        <p:nvGrpSpPr>
          <p:cNvPr id="45061" name="Group 2"/>
          <p:cNvGrpSpPr>
            <a:grpSpLocks/>
          </p:cNvGrpSpPr>
          <p:nvPr/>
        </p:nvGrpSpPr>
        <p:grpSpPr bwMode="auto">
          <a:xfrm>
            <a:off x="210676" y="1838325"/>
            <a:ext cx="11951932" cy="2413000"/>
            <a:chOff x="189681" y="2099874"/>
            <a:chExt cx="11950801" cy="2412332"/>
          </a:xfrm>
        </p:grpSpPr>
        <p:sp>
          <p:nvSpPr>
            <p:cNvPr id="45082" name="Rectangle 4"/>
            <p:cNvSpPr>
              <a:spLocks noChangeArrowheads="1"/>
            </p:cNvSpPr>
            <p:nvPr/>
          </p:nvSpPr>
          <p:spPr bwMode="auto">
            <a:xfrm>
              <a:off x="222405" y="3229462"/>
              <a:ext cx="8631665" cy="321734"/>
            </a:xfrm>
            <a:prstGeom prst="rect">
              <a:avLst/>
            </a:prstGeom>
            <a:solidFill>
              <a:srgbClr val="FF870A"/>
            </a:solidFill>
            <a:ln w="9525" algn="ctr">
              <a:solidFill>
                <a:schemeClr val="tx1"/>
              </a:solidFill>
              <a:round/>
              <a:headEnd/>
              <a:tailEnd/>
            </a:ln>
          </p:spPr>
          <p:txBody>
            <a:bodyPr/>
            <a:lstStyle>
              <a:lvl1pPr>
                <a:spcBef>
                  <a:spcPct val="20000"/>
                </a:spcBef>
                <a:buClr>
                  <a:srgbClr val="B70000"/>
                </a:buClr>
                <a:buFont typeface="Wingdings" panose="05000000000000000000" pitchFamily="2" charset="2"/>
                <a:buChar char="Ø"/>
                <a:defRPr sz="2000">
                  <a:solidFill>
                    <a:srgbClr val="003399"/>
                  </a:solidFill>
                  <a:latin typeface="Arial" panose="020B0604020202020204" pitchFamily="34" charset="0"/>
                  <a:ea typeface="ＭＳ Ｐゴシック" panose="020B0600070205080204" pitchFamily="34" charset="-128"/>
                </a:defRPr>
              </a:lvl1pPr>
              <a:lvl2pPr marL="742950" indent="-285750">
                <a:spcBef>
                  <a:spcPct val="20000"/>
                </a:spcBef>
                <a:buClr>
                  <a:srgbClr val="B70000"/>
                </a:buClr>
                <a:buSzPct val="100000"/>
                <a:buFont typeface="Lucida Grande" pitchFamily="1" charset="0"/>
                <a:buChar char="•"/>
                <a:defRPr>
                  <a:solidFill>
                    <a:srgbClr val="003399"/>
                  </a:solidFill>
                  <a:latin typeface="Arial" panose="020B0604020202020204" pitchFamily="34" charset="0"/>
                  <a:ea typeface="ＭＳ Ｐゴシック" panose="020B0600070205080204" pitchFamily="34" charset="-128"/>
                </a:defRPr>
              </a:lvl2pPr>
              <a:lvl3pPr marL="1143000" indent="-228600">
                <a:spcBef>
                  <a:spcPct val="20000"/>
                </a:spcBef>
                <a:buClr>
                  <a:srgbClr val="B70000"/>
                </a:buClr>
                <a:buFont typeface="Courier New" panose="02070309020205020404" pitchFamily="49" charset="0"/>
                <a:buChar char="o"/>
                <a:defRPr sz="1600">
                  <a:solidFill>
                    <a:srgbClr val="003399"/>
                  </a:solidFill>
                  <a:latin typeface="Arial" panose="020B0604020202020204" pitchFamily="34" charset="0"/>
                  <a:ea typeface="ヒラギノ角ゴ Pro W3" pitchFamily="1" charset="-128"/>
                </a:defRPr>
              </a:lvl3pPr>
              <a:lvl4pPr marL="1600200" indent="-228600">
                <a:spcBef>
                  <a:spcPct val="20000"/>
                </a:spcBef>
                <a:buClr>
                  <a:srgbClr val="1E4649"/>
                </a:buClr>
                <a:buChar char="–"/>
                <a:defRPr sz="1400">
                  <a:solidFill>
                    <a:srgbClr val="003399"/>
                  </a:solidFill>
                  <a:latin typeface="Arial" panose="020B0604020202020204" pitchFamily="34" charset="0"/>
                  <a:ea typeface="ヒラギノ角ゴ Pro W3" pitchFamily="1" charset="-128"/>
                </a:defRPr>
              </a:lvl4pPr>
              <a:lvl5pPr marL="2057400" indent="-228600">
                <a:spcBef>
                  <a:spcPct val="20000"/>
                </a:spcBef>
                <a:buClr>
                  <a:srgbClr val="000090"/>
                </a:buClr>
                <a:buChar char="»"/>
                <a:defRPr sz="1200">
                  <a:solidFill>
                    <a:srgbClr val="003399"/>
                  </a:solidFill>
                  <a:latin typeface="Arial" panose="020B0604020202020204" pitchFamily="34" charset="0"/>
                  <a:ea typeface="ヒラギノ角ゴ Pro W3" pitchFamily="1" charset="-128"/>
                </a:defRPr>
              </a:lvl5pPr>
              <a:lvl6pPr marL="2514600" indent="-228600" defTabSz="457200" eaLnBrk="0" fontAlgn="base" hangingPunct="0">
                <a:spcBef>
                  <a:spcPct val="20000"/>
                </a:spcBef>
                <a:spcAft>
                  <a:spcPct val="0"/>
                </a:spcAft>
                <a:buClr>
                  <a:srgbClr val="000090"/>
                </a:buClr>
                <a:buChar char="»"/>
                <a:defRPr sz="1200">
                  <a:solidFill>
                    <a:srgbClr val="003399"/>
                  </a:solidFill>
                  <a:latin typeface="Arial" panose="020B0604020202020204" pitchFamily="34" charset="0"/>
                  <a:ea typeface="ヒラギノ角ゴ Pro W3" pitchFamily="1" charset="-128"/>
                </a:defRPr>
              </a:lvl6pPr>
              <a:lvl7pPr marL="2971800" indent="-228600" defTabSz="457200" eaLnBrk="0" fontAlgn="base" hangingPunct="0">
                <a:spcBef>
                  <a:spcPct val="20000"/>
                </a:spcBef>
                <a:spcAft>
                  <a:spcPct val="0"/>
                </a:spcAft>
                <a:buClr>
                  <a:srgbClr val="000090"/>
                </a:buClr>
                <a:buChar char="»"/>
                <a:defRPr sz="1200">
                  <a:solidFill>
                    <a:srgbClr val="003399"/>
                  </a:solidFill>
                  <a:latin typeface="Arial" panose="020B0604020202020204" pitchFamily="34" charset="0"/>
                  <a:ea typeface="ヒラギノ角ゴ Pro W3" pitchFamily="1" charset="-128"/>
                </a:defRPr>
              </a:lvl7pPr>
              <a:lvl8pPr marL="3429000" indent="-228600" defTabSz="457200" eaLnBrk="0" fontAlgn="base" hangingPunct="0">
                <a:spcBef>
                  <a:spcPct val="20000"/>
                </a:spcBef>
                <a:spcAft>
                  <a:spcPct val="0"/>
                </a:spcAft>
                <a:buClr>
                  <a:srgbClr val="000090"/>
                </a:buClr>
                <a:buChar char="»"/>
                <a:defRPr sz="1200">
                  <a:solidFill>
                    <a:srgbClr val="003399"/>
                  </a:solidFill>
                  <a:latin typeface="Arial" panose="020B0604020202020204" pitchFamily="34" charset="0"/>
                  <a:ea typeface="ヒラギノ角ゴ Pro W3" pitchFamily="1" charset="-128"/>
                </a:defRPr>
              </a:lvl8pPr>
              <a:lvl9pPr marL="3886200" indent="-228600" defTabSz="457200" eaLnBrk="0" fontAlgn="base" hangingPunct="0">
                <a:spcBef>
                  <a:spcPct val="20000"/>
                </a:spcBef>
                <a:spcAft>
                  <a:spcPct val="0"/>
                </a:spcAft>
                <a:buClr>
                  <a:srgbClr val="000090"/>
                </a:buClr>
                <a:buChar char="»"/>
                <a:defRPr sz="1200">
                  <a:solidFill>
                    <a:srgbClr val="003399"/>
                  </a:solidFill>
                  <a:latin typeface="Arial" panose="020B0604020202020204" pitchFamily="34" charset="0"/>
                  <a:ea typeface="ヒラギノ角ゴ Pro W3" pitchFamily="1" charset="-128"/>
                </a:defRPr>
              </a:lvl9pPr>
            </a:lstStyle>
            <a:p>
              <a:pPr algn="ctr">
                <a:spcBef>
                  <a:spcPct val="0"/>
                </a:spcBef>
                <a:buClrTx/>
                <a:buFontTx/>
                <a:buNone/>
              </a:pPr>
              <a:r>
                <a:rPr lang="en-US" altLang="en-US" sz="1600">
                  <a:solidFill>
                    <a:schemeClr val="tx1"/>
                  </a:solidFill>
                </a:rPr>
                <a:t>RelNav</a:t>
              </a:r>
            </a:p>
          </p:txBody>
        </p:sp>
        <p:sp>
          <p:nvSpPr>
            <p:cNvPr id="45083" name="Rectangle 5"/>
            <p:cNvSpPr>
              <a:spLocks noChangeArrowheads="1"/>
            </p:cNvSpPr>
            <p:nvPr/>
          </p:nvSpPr>
          <p:spPr bwMode="auto">
            <a:xfrm>
              <a:off x="225631" y="2564827"/>
              <a:ext cx="5829483" cy="321734"/>
            </a:xfrm>
            <a:prstGeom prst="rect">
              <a:avLst/>
            </a:prstGeom>
            <a:solidFill>
              <a:srgbClr val="650D88"/>
            </a:solidFill>
            <a:ln w="9525" algn="ctr">
              <a:solidFill>
                <a:schemeClr val="tx1"/>
              </a:solidFill>
              <a:round/>
              <a:headEnd/>
              <a:tailEnd/>
            </a:ln>
          </p:spPr>
          <p:txBody>
            <a:bodyPr/>
            <a:lstStyle>
              <a:lvl1pPr>
                <a:spcBef>
                  <a:spcPct val="20000"/>
                </a:spcBef>
                <a:buClr>
                  <a:srgbClr val="B70000"/>
                </a:buClr>
                <a:buFont typeface="Wingdings" panose="05000000000000000000" pitchFamily="2" charset="2"/>
                <a:buChar char="Ø"/>
                <a:defRPr sz="2000">
                  <a:solidFill>
                    <a:srgbClr val="003399"/>
                  </a:solidFill>
                  <a:latin typeface="Arial" panose="020B0604020202020204" pitchFamily="34" charset="0"/>
                  <a:ea typeface="ＭＳ Ｐゴシック" panose="020B0600070205080204" pitchFamily="34" charset="-128"/>
                </a:defRPr>
              </a:lvl1pPr>
              <a:lvl2pPr marL="742950" indent="-285750">
                <a:spcBef>
                  <a:spcPct val="20000"/>
                </a:spcBef>
                <a:buClr>
                  <a:srgbClr val="B70000"/>
                </a:buClr>
                <a:buSzPct val="100000"/>
                <a:buFont typeface="Lucida Grande" pitchFamily="1" charset="0"/>
                <a:buChar char="•"/>
                <a:defRPr>
                  <a:solidFill>
                    <a:srgbClr val="003399"/>
                  </a:solidFill>
                  <a:latin typeface="Arial" panose="020B0604020202020204" pitchFamily="34" charset="0"/>
                  <a:ea typeface="ＭＳ Ｐゴシック" panose="020B0600070205080204" pitchFamily="34" charset="-128"/>
                </a:defRPr>
              </a:lvl2pPr>
              <a:lvl3pPr marL="1143000" indent="-228600">
                <a:spcBef>
                  <a:spcPct val="20000"/>
                </a:spcBef>
                <a:buClr>
                  <a:srgbClr val="B70000"/>
                </a:buClr>
                <a:buFont typeface="Courier New" panose="02070309020205020404" pitchFamily="49" charset="0"/>
                <a:buChar char="o"/>
                <a:defRPr sz="1600">
                  <a:solidFill>
                    <a:srgbClr val="003399"/>
                  </a:solidFill>
                  <a:latin typeface="Arial" panose="020B0604020202020204" pitchFamily="34" charset="0"/>
                  <a:ea typeface="ヒラギノ角ゴ Pro W3" pitchFamily="1" charset="-128"/>
                </a:defRPr>
              </a:lvl3pPr>
              <a:lvl4pPr marL="1600200" indent="-228600">
                <a:spcBef>
                  <a:spcPct val="20000"/>
                </a:spcBef>
                <a:buClr>
                  <a:srgbClr val="1E4649"/>
                </a:buClr>
                <a:buChar char="–"/>
                <a:defRPr sz="1400">
                  <a:solidFill>
                    <a:srgbClr val="003399"/>
                  </a:solidFill>
                  <a:latin typeface="Arial" panose="020B0604020202020204" pitchFamily="34" charset="0"/>
                  <a:ea typeface="ヒラギノ角ゴ Pro W3" pitchFamily="1" charset="-128"/>
                </a:defRPr>
              </a:lvl4pPr>
              <a:lvl5pPr marL="2057400" indent="-228600">
                <a:spcBef>
                  <a:spcPct val="20000"/>
                </a:spcBef>
                <a:buClr>
                  <a:srgbClr val="000090"/>
                </a:buClr>
                <a:buChar char="»"/>
                <a:defRPr sz="1200">
                  <a:solidFill>
                    <a:srgbClr val="003399"/>
                  </a:solidFill>
                  <a:latin typeface="Arial" panose="020B0604020202020204" pitchFamily="34" charset="0"/>
                  <a:ea typeface="ヒラギノ角ゴ Pro W3" pitchFamily="1" charset="-128"/>
                </a:defRPr>
              </a:lvl5pPr>
              <a:lvl6pPr marL="2514600" indent="-228600" defTabSz="457200" eaLnBrk="0" fontAlgn="base" hangingPunct="0">
                <a:spcBef>
                  <a:spcPct val="20000"/>
                </a:spcBef>
                <a:spcAft>
                  <a:spcPct val="0"/>
                </a:spcAft>
                <a:buClr>
                  <a:srgbClr val="000090"/>
                </a:buClr>
                <a:buChar char="»"/>
                <a:defRPr sz="1200">
                  <a:solidFill>
                    <a:srgbClr val="003399"/>
                  </a:solidFill>
                  <a:latin typeface="Arial" panose="020B0604020202020204" pitchFamily="34" charset="0"/>
                  <a:ea typeface="ヒラギノ角ゴ Pro W3" pitchFamily="1" charset="-128"/>
                </a:defRPr>
              </a:lvl6pPr>
              <a:lvl7pPr marL="2971800" indent="-228600" defTabSz="457200" eaLnBrk="0" fontAlgn="base" hangingPunct="0">
                <a:spcBef>
                  <a:spcPct val="20000"/>
                </a:spcBef>
                <a:spcAft>
                  <a:spcPct val="0"/>
                </a:spcAft>
                <a:buClr>
                  <a:srgbClr val="000090"/>
                </a:buClr>
                <a:buChar char="»"/>
                <a:defRPr sz="1200">
                  <a:solidFill>
                    <a:srgbClr val="003399"/>
                  </a:solidFill>
                  <a:latin typeface="Arial" panose="020B0604020202020204" pitchFamily="34" charset="0"/>
                  <a:ea typeface="ヒラギノ角ゴ Pro W3" pitchFamily="1" charset="-128"/>
                </a:defRPr>
              </a:lvl7pPr>
              <a:lvl8pPr marL="3429000" indent="-228600" defTabSz="457200" eaLnBrk="0" fontAlgn="base" hangingPunct="0">
                <a:spcBef>
                  <a:spcPct val="20000"/>
                </a:spcBef>
                <a:spcAft>
                  <a:spcPct val="0"/>
                </a:spcAft>
                <a:buClr>
                  <a:srgbClr val="000090"/>
                </a:buClr>
                <a:buChar char="»"/>
                <a:defRPr sz="1200">
                  <a:solidFill>
                    <a:srgbClr val="003399"/>
                  </a:solidFill>
                  <a:latin typeface="Arial" panose="020B0604020202020204" pitchFamily="34" charset="0"/>
                  <a:ea typeface="ヒラギノ角ゴ Pro W3" pitchFamily="1" charset="-128"/>
                </a:defRPr>
              </a:lvl8pPr>
              <a:lvl9pPr marL="3886200" indent="-228600" defTabSz="457200" eaLnBrk="0" fontAlgn="base" hangingPunct="0">
                <a:spcBef>
                  <a:spcPct val="20000"/>
                </a:spcBef>
                <a:spcAft>
                  <a:spcPct val="0"/>
                </a:spcAft>
                <a:buClr>
                  <a:srgbClr val="000090"/>
                </a:buClr>
                <a:buChar char="»"/>
                <a:defRPr sz="1200">
                  <a:solidFill>
                    <a:srgbClr val="003399"/>
                  </a:solidFill>
                  <a:latin typeface="Arial" panose="020B0604020202020204" pitchFamily="34" charset="0"/>
                  <a:ea typeface="ヒラギノ角ゴ Pro W3" pitchFamily="1" charset="-128"/>
                </a:defRPr>
              </a:lvl9pPr>
            </a:lstStyle>
            <a:p>
              <a:pPr algn="ctr">
                <a:spcBef>
                  <a:spcPct val="0"/>
                </a:spcBef>
                <a:buClrTx/>
                <a:buFontTx/>
                <a:buNone/>
              </a:pPr>
              <a:r>
                <a:rPr lang="en-US" altLang="en-US" sz="1600">
                  <a:solidFill>
                    <a:schemeClr val="bg1"/>
                  </a:solidFill>
                </a:rPr>
                <a:t>Star based</a:t>
              </a:r>
            </a:p>
          </p:txBody>
        </p:sp>
        <p:cxnSp>
          <p:nvCxnSpPr>
            <p:cNvPr id="45085" name="Straight Arrow Connector 7"/>
            <p:cNvCxnSpPr>
              <a:cxnSpLocks noChangeAspect="1"/>
            </p:cNvCxnSpPr>
            <p:nvPr/>
          </p:nvCxnSpPr>
          <p:spPr bwMode="auto">
            <a:xfrm>
              <a:off x="245327" y="2389424"/>
              <a:ext cx="9631141" cy="0"/>
            </a:xfrm>
            <a:prstGeom prst="straightConnector1">
              <a:avLst/>
            </a:prstGeom>
            <a:noFill/>
            <a:ln w="76200" algn="ctr">
              <a:solidFill>
                <a:srgbClr val="2996C3"/>
              </a:solidFill>
              <a:round/>
              <a:headEnd/>
              <a:tailEnd type="arrow" w="med" len="med"/>
            </a:ln>
            <a:extLst>
              <a:ext uri="{909E8E84-426E-40DD-AFC4-6F175D3DCCD1}">
                <a14:hiddenFill xmlns:a14="http://schemas.microsoft.com/office/drawing/2010/main">
                  <a:noFill/>
                </a14:hiddenFill>
              </a:ext>
            </a:extLst>
          </p:spPr>
        </p:cxnSp>
        <p:pic>
          <p:nvPicPr>
            <p:cNvPr id="45086" name="Picture 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flipH="1">
              <a:off x="189681" y="2316246"/>
              <a:ext cx="162520" cy="146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87" name="Picture 9"/>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flipH="1">
              <a:off x="4203342" y="2212614"/>
              <a:ext cx="424160" cy="381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88" name="Rectangle 12"/>
            <p:cNvSpPr>
              <a:spLocks noChangeArrowheads="1"/>
            </p:cNvSpPr>
            <p:nvPr/>
          </p:nvSpPr>
          <p:spPr bwMode="auto">
            <a:xfrm>
              <a:off x="225631" y="3549130"/>
              <a:ext cx="2718292" cy="321734"/>
            </a:xfrm>
            <a:prstGeom prst="rect">
              <a:avLst/>
            </a:prstGeom>
            <a:solidFill>
              <a:srgbClr val="2996C3"/>
            </a:solidFill>
            <a:ln w="9525" algn="ctr">
              <a:solidFill>
                <a:schemeClr val="tx1"/>
              </a:solidFill>
              <a:round/>
              <a:headEnd/>
              <a:tailEnd/>
            </a:ln>
          </p:spPr>
          <p:txBody>
            <a:bodyPr/>
            <a:lstStyle>
              <a:lvl1pPr>
                <a:spcBef>
                  <a:spcPct val="20000"/>
                </a:spcBef>
                <a:buClr>
                  <a:srgbClr val="B70000"/>
                </a:buClr>
                <a:buFont typeface="Wingdings" panose="05000000000000000000" pitchFamily="2" charset="2"/>
                <a:buChar char="Ø"/>
                <a:defRPr sz="2000">
                  <a:solidFill>
                    <a:srgbClr val="003399"/>
                  </a:solidFill>
                  <a:latin typeface="Arial" panose="020B0604020202020204" pitchFamily="34" charset="0"/>
                  <a:ea typeface="ＭＳ Ｐゴシック" panose="020B0600070205080204" pitchFamily="34" charset="-128"/>
                </a:defRPr>
              </a:lvl1pPr>
              <a:lvl2pPr marL="742950" indent="-285750">
                <a:spcBef>
                  <a:spcPct val="20000"/>
                </a:spcBef>
                <a:buClr>
                  <a:srgbClr val="B70000"/>
                </a:buClr>
                <a:buSzPct val="100000"/>
                <a:buFont typeface="Lucida Grande" pitchFamily="1" charset="0"/>
                <a:buChar char="•"/>
                <a:defRPr>
                  <a:solidFill>
                    <a:srgbClr val="003399"/>
                  </a:solidFill>
                  <a:latin typeface="Arial" panose="020B0604020202020204" pitchFamily="34" charset="0"/>
                  <a:ea typeface="ＭＳ Ｐゴシック" panose="020B0600070205080204" pitchFamily="34" charset="-128"/>
                </a:defRPr>
              </a:lvl2pPr>
              <a:lvl3pPr marL="1143000" indent="-228600">
                <a:spcBef>
                  <a:spcPct val="20000"/>
                </a:spcBef>
                <a:buClr>
                  <a:srgbClr val="B70000"/>
                </a:buClr>
                <a:buFont typeface="Courier New" panose="02070309020205020404" pitchFamily="49" charset="0"/>
                <a:buChar char="o"/>
                <a:defRPr sz="1600">
                  <a:solidFill>
                    <a:srgbClr val="003399"/>
                  </a:solidFill>
                  <a:latin typeface="Arial" panose="020B0604020202020204" pitchFamily="34" charset="0"/>
                  <a:ea typeface="ヒラギノ角ゴ Pro W3" pitchFamily="1" charset="-128"/>
                </a:defRPr>
              </a:lvl3pPr>
              <a:lvl4pPr marL="1600200" indent="-228600">
                <a:spcBef>
                  <a:spcPct val="20000"/>
                </a:spcBef>
                <a:buClr>
                  <a:srgbClr val="1E4649"/>
                </a:buClr>
                <a:buChar char="–"/>
                <a:defRPr sz="1400">
                  <a:solidFill>
                    <a:srgbClr val="003399"/>
                  </a:solidFill>
                  <a:latin typeface="Arial" panose="020B0604020202020204" pitchFamily="34" charset="0"/>
                  <a:ea typeface="ヒラギノ角ゴ Pro W3" pitchFamily="1" charset="-128"/>
                </a:defRPr>
              </a:lvl4pPr>
              <a:lvl5pPr marL="2057400" indent="-228600">
                <a:spcBef>
                  <a:spcPct val="20000"/>
                </a:spcBef>
                <a:buClr>
                  <a:srgbClr val="000090"/>
                </a:buClr>
                <a:buChar char="»"/>
                <a:defRPr sz="1200">
                  <a:solidFill>
                    <a:srgbClr val="003399"/>
                  </a:solidFill>
                  <a:latin typeface="Arial" panose="020B0604020202020204" pitchFamily="34" charset="0"/>
                  <a:ea typeface="ヒラギノ角ゴ Pro W3" pitchFamily="1" charset="-128"/>
                </a:defRPr>
              </a:lvl5pPr>
              <a:lvl6pPr marL="2514600" indent="-228600" defTabSz="457200" eaLnBrk="0" fontAlgn="base" hangingPunct="0">
                <a:spcBef>
                  <a:spcPct val="20000"/>
                </a:spcBef>
                <a:spcAft>
                  <a:spcPct val="0"/>
                </a:spcAft>
                <a:buClr>
                  <a:srgbClr val="000090"/>
                </a:buClr>
                <a:buChar char="»"/>
                <a:defRPr sz="1200">
                  <a:solidFill>
                    <a:srgbClr val="003399"/>
                  </a:solidFill>
                  <a:latin typeface="Arial" panose="020B0604020202020204" pitchFamily="34" charset="0"/>
                  <a:ea typeface="ヒラギノ角ゴ Pro W3" pitchFamily="1" charset="-128"/>
                </a:defRPr>
              </a:lvl6pPr>
              <a:lvl7pPr marL="2971800" indent="-228600" defTabSz="457200" eaLnBrk="0" fontAlgn="base" hangingPunct="0">
                <a:spcBef>
                  <a:spcPct val="20000"/>
                </a:spcBef>
                <a:spcAft>
                  <a:spcPct val="0"/>
                </a:spcAft>
                <a:buClr>
                  <a:srgbClr val="000090"/>
                </a:buClr>
                <a:buChar char="»"/>
                <a:defRPr sz="1200">
                  <a:solidFill>
                    <a:srgbClr val="003399"/>
                  </a:solidFill>
                  <a:latin typeface="Arial" panose="020B0604020202020204" pitchFamily="34" charset="0"/>
                  <a:ea typeface="ヒラギノ角ゴ Pro W3" pitchFamily="1" charset="-128"/>
                </a:defRPr>
              </a:lvl7pPr>
              <a:lvl8pPr marL="3429000" indent="-228600" defTabSz="457200" eaLnBrk="0" fontAlgn="base" hangingPunct="0">
                <a:spcBef>
                  <a:spcPct val="20000"/>
                </a:spcBef>
                <a:spcAft>
                  <a:spcPct val="0"/>
                </a:spcAft>
                <a:buClr>
                  <a:srgbClr val="000090"/>
                </a:buClr>
                <a:buChar char="»"/>
                <a:defRPr sz="1200">
                  <a:solidFill>
                    <a:srgbClr val="003399"/>
                  </a:solidFill>
                  <a:latin typeface="Arial" panose="020B0604020202020204" pitchFamily="34" charset="0"/>
                  <a:ea typeface="ヒラギノ角ゴ Pro W3" pitchFamily="1" charset="-128"/>
                </a:defRPr>
              </a:lvl8pPr>
              <a:lvl9pPr marL="3886200" indent="-228600" defTabSz="457200" eaLnBrk="0" fontAlgn="base" hangingPunct="0">
                <a:spcBef>
                  <a:spcPct val="20000"/>
                </a:spcBef>
                <a:spcAft>
                  <a:spcPct val="0"/>
                </a:spcAft>
                <a:buClr>
                  <a:srgbClr val="000090"/>
                </a:buClr>
                <a:buChar char="»"/>
                <a:defRPr sz="1200">
                  <a:solidFill>
                    <a:srgbClr val="003399"/>
                  </a:solidFill>
                  <a:latin typeface="Arial" panose="020B0604020202020204" pitchFamily="34" charset="0"/>
                  <a:ea typeface="ヒラギノ角ゴ Pro W3" pitchFamily="1" charset="-128"/>
                </a:defRPr>
              </a:lvl9pPr>
            </a:lstStyle>
            <a:p>
              <a:pPr algn="ctr">
                <a:spcBef>
                  <a:spcPct val="0"/>
                </a:spcBef>
                <a:buClrTx/>
                <a:buFontTx/>
                <a:buNone/>
              </a:pPr>
              <a:r>
                <a:rPr lang="en-US" altLang="en-US" sz="1600">
                  <a:solidFill>
                    <a:schemeClr val="tx1"/>
                  </a:solidFill>
                </a:rPr>
                <a:t>Unresolved Body</a:t>
              </a:r>
            </a:p>
          </p:txBody>
        </p:sp>
        <p:sp>
          <p:nvSpPr>
            <p:cNvPr id="45089" name="Rectangle 13"/>
            <p:cNvSpPr>
              <a:spLocks noChangeArrowheads="1"/>
            </p:cNvSpPr>
            <p:nvPr/>
          </p:nvSpPr>
          <p:spPr bwMode="auto">
            <a:xfrm>
              <a:off x="2947020" y="3545412"/>
              <a:ext cx="5907049" cy="321734"/>
            </a:xfrm>
            <a:prstGeom prst="rect">
              <a:avLst/>
            </a:prstGeom>
            <a:solidFill>
              <a:srgbClr val="E9BF22"/>
            </a:solidFill>
            <a:ln w="9525" algn="ctr">
              <a:solidFill>
                <a:schemeClr val="tx1"/>
              </a:solidFill>
              <a:round/>
              <a:headEnd/>
              <a:tailEnd/>
            </a:ln>
          </p:spPr>
          <p:txBody>
            <a:bodyPr/>
            <a:lstStyle>
              <a:lvl1pPr>
                <a:spcBef>
                  <a:spcPct val="20000"/>
                </a:spcBef>
                <a:buClr>
                  <a:srgbClr val="B70000"/>
                </a:buClr>
                <a:buFont typeface="Wingdings" panose="05000000000000000000" pitchFamily="2" charset="2"/>
                <a:buChar char="Ø"/>
                <a:defRPr sz="2000">
                  <a:solidFill>
                    <a:srgbClr val="003399"/>
                  </a:solidFill>
                  <a:latin typeface="Arial" panose="020B0604020202020204" pitchFamily="34" charset="0"/>
                  <a:ea typeface="ＭＳ Ｐゴシック" panose="020B0600070205080204" pitchFamily="34" charset="-128"/>
                </a:defRPr>
              </a:lvl1pPr>
              <a:lvl2pPr marL="742950" indent="-285750">
                <a:spcBef>
                  <a:spcPct val="20000"/>
                </a:spcBef>
                <a:buClr>
                  <a:srgbClr val="B70000"/>
                </a:buClr>
                <a:buSzPct val="100000"/>
                <a:buFont typeface="Lucida Grande" pitchFamily="1" charset="0"/>
                <a:buChar char="•"/>
                <a:defRPr>
                  <a:solidFill>
                    <a:srgbClr val="003399"/>
                  </a:solidFill>
                  <a:latin typeface="Arial" panose="020B0604020202020204" pitchFamily="34" charset="0"/>
                  <a:ea typeface="ＭＳ Ｐゴシック" panose="020B0600070205080204" pitchFamily="34" charset="-128"/>
                </a:defRPr>
              </a:lvl2pPr>
              <a:lvl3pPr marL="1143000" indent="-228600">
                <a:spcBef>
                  <a:spcPct val="20000"/>
                </a:spcBef>
                <a:buClr>
                  <a:srgbClr val="B70000"/>
                </a:buClr>
                <a:buFont typeface="Courier New" panose="02070309020205020404" pitchFamily="49" charset="0"/>
                <a:buChar char="o"/>
                <a:defRPr sz="1600">
                  <a:solidFill>
                    <a:srgbClr val="003399"/>
                  </a:solidFill>
                  <a:latin typeface="Arial" panose="020B0604020202020204" pitchFamily="34" charset="0"/>
                  <a:ea typeface="ヒラギノ角ゴ Pro W3" pitchFamily="1" charset="-128"/>
                </a:defRPr>
              </a:lvl3pPr>
              <a:lvl4pPr marL="1600200" indent="-228600">
                <a:spcBef>
                  <a:spcPct val="20000"/>
                </a:spcBef>
                <a:buClr>
                  <a:srgbClr val="1E4649"/>
                </a:buClr>
                <a:buChar char="–"/>
                <a:defRPr sz="1400">
                  <a:solidFill>
                    <a:srgbClr val="003399"/>
                  </a:solidFill>
                  <a:latin typeface="Arial" panose="020B0604020202020204" pitchFamily="34" charset="0"/>
                  <a:ea typeface="ヒラギノ角ゴ Pro W3" pitchFamily="1" charset="-128"/>
                </a:defRPr>
              </a:lvl4pPr>
              <a:lvl5pPr marL="2057400" indent="-228600">
                <a:spcBef>
                  <a:spcPct val="20000"/>
                </a:spcBef>
                <a:buClr>
                  <a:srgbClr val="000090"/>
                </a:buClr>
                <a:buChar char="»"/>
                <a:defRPr sz="1200">
                  <a:solidFill>
                    <a:srgbClr val="003399"/>
                  </a:solidFill>
                  <a:latin typeface="Arial" panose="020B0604020202020204" pitchFamily="34" charset="0"/>
                  <a:ea typeface="ヒラギノ角ゴ Pro W3" pitchFamily="1" charset="-128"/>
                </a:defRPr>
              </a:lvl5pPr>
              <a:lvl6pPr marL="2514600" indent="-228600" defTabSz="457200" eaLnBrk="0" fontAlgn="base" hangingPunct="0">
                <a:spcBef>
                  <a:spcPct val="20000"/>
                </a:spcBef>
                <a:spcAft>
                  <a:spcPct val="0"/>
                </a:spcAft>
                <a:buClr>
                  <a:srgbClr val="000090"/>
                </a:buClr>
                <a:buChar char="»"/>
                <a:defRPr sz="1200">
                  <a:solidFill>
                    <a:srgbClr val="003399"/>
                  </a:solidFill>
                  <a:latin typeface="Arial" panose="020B0604020202020204" pitchFamily="34" charset="0"/>
                  <a:ea typeface="ヒラギノ角ゴ Pro W3" pitchFamily="1" charset="-128"/>
                </a:defRPr>
              </a:lvl6pPr>
              <a:lvl7pPr marL="2971800" indent="-228600" defTabSz="457200" eaLnBrk="0" fontAlgn="base" hangingPunct="0">
                <a:spcBef>
                  <a:spcPct val="20000"/>
                </a:spcBef>
                <a:spcAft>
                  <a:spcPct val="0"/>
                </a:spcAft>
                <a:buClr>
                  <a:srgbClr val="000090"/>
                </a:buClr>
                <a:buChar char="»"/>
                <a:defRPr sz="1200">
                  <a:solidFill>
                    <a:srgbClr val="003399"/>
                  </a:solidFill>
                  <a:latin typeface="Arial" panose="020B0604020202020204" pitchFamily="34" charset="0"/>
                  <a:ea typeface="ヒラギノ角ゴ Pro W3" pitchFamily="1" charset="-128"/>
                </a:defRPr>
              </a:lvl7pPr>
              <a:lvl8pPr marL="3429000" indent="-228600" defTabSz="457200" eaLnBrk="0" fontAlgn="base" hangingPunct="0">
                <a:spcBef>
                  <a:spcPct val="20000"/>
                </a:spcBef>
                <a:spcAft>
                  <a:spcPct val="0"/>
                </a:spcAft>
                <a:buClr>
                  <a:srgbClr val="000090"/>
                </a:buClr>
                <a:buChar char="»"/>
                <a:defRPr sz="1200">
                  <a:solidFill>
                    <a:srgbClr val="003399"/>
                  </a:solidFill>
                  <a:latin typeface="Arial" panose="020B0604020202020204" pitchFamily="34" charset="0"/>
                  <a:ea typeface="ヒラギノ角ゴ Pro W3" pitchFamily="1" charset="-128"/>
                </a:defRPr>
              </a:lvl8pPr>
              <a:lvl9pPr marL="3886200" indent="-228600" defTabSz="457200" eaLnBrk="0" fontAlgn="base" hangingPunct="0">
                <a:spcBef>
                  <a:spcPct val="20000"/>
                </a:spcBef>
                <a:spcAft>
                  <a:spcPct val="0"/>
                </a:spcAft>
                <a:buClr>
                  <a:srgbClr val="000090"/>
                </a:buClr>
                <a:buChar char="»"/>
                <a:defRPr sz="1200">
                  <a:solidFill>
                    <a:srgbClr val="003399"/>
                  </a:solidFill>
                  <a:latin typeface="Arial" panose="020B0604020202020204" pitchFamily="34" charset="0"/>
                  <a:ea typeface="ヒラギノ角ゴ Pro W3" pitchFamily="1" charset="-128"/>
                </a:defRPr>
              </a:lvl9pPr>
            </a:lstStyle>
            <a:p>
              <a:pPr algn="ctr">
                <a:spcBef>
                  <a:spcPct val="0"/>
                </a:spcBef>
                <a:buClrTx/>
                <a:buFontTx/>
                <a:buNone/>
              </a:pPr>
              <a:r>
                <a:rPr lang="en-US" altLang="en-US" sz="1600">
                  <a:solidFill>
                    <a:schemeClr val="tx1"/>
                  </a:solidFill>
                </a:rPr>
                <a:t>Extended Body</a:t>
              </a:r>
            </a:p>
          </p:txBody>
        </p:sp>
        <p:sp>
          <p:nvSpPr>
            <p:cNvPr id="17" name="Rectangle 16">
              <a:extLst>
                <a:ext uri="{FF2B5EF4-FFF2-40B4-BE49-F238E27FC236}">
                  <a16:creationId xmlns:a16="http://schemas.microsoft.com/office/drawing/2014/main" id="{D689ACA2-E122-5F4E-8F7F-3E15A917C716}"/>
                </a:ext>
              </a:extLst>
            </p:cNvPr>
            <p:cNvSpPr/>
            <p:nvPr/>
          </p:nvSpPr>
          <p:spPr bwMode="auto">
            <a:xfrm>
              <a:off x="5575558" y="4190033"/>
              <a:ext cx="3274703" cy="322173"/>
            </a:xfrm>
            <a:prstGeom prst="rect">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a:lstStyle/>
            <a:p>
              <a:pPr algn="ctr">
                <a:defRPr/>
              </a:pPr>
              <a:r>
                <a:rPr lang="en-US" sz="1600" dirty="0">
                  <a:latin typeface="Arial" pitchFamily="-108" charset="0"/>
                  <a:ea typeface="ＭＳ Ｐゴシック" pitchFamily="-108" charset="-128"/>
                  <a:cs typeface="ＭＳ Ｐゴシック" pitchFamily="-108" charset="-128"/>
                </a:rPr>
                <a:t>Surface Feature Navigation (SFN)</a:t>
              </a:r>
            </a:p>
          </p:txBody>
        </p:sp>
        <p:sp>
          <p:nvSpPr>
            <p:cNvPr id="20" name="Rectangle 19">
              <a:extLst>
                <a:ext uri="{FF2B5EF4-FFF2-40B4-BE49-F238E27FC236}">
                  <a16:creationId xmlns:a16="http://schemas.microsoft.com/office/drawing/2014/main" id="{287B6AC7-38C4-7043-B71A-C89C997F5926}"/>
                </a:ext>
              </a:extLst>
            </p:cNvPr>
            <p:cNvSpPr/>
            <p:nvPr/>
          </p:nvSpPr>
          <p:spPr bwMode="auto">
            <a:xfrm>
              <a:off x="2940558" y="3875795"/>
              <a:ext cx="3727097" cy="320586"/>
            </a:xfrm>
            <a:prstGeom prst="rect">
              <a:avLst/>
            </a:prstGeom>
            <a:solidFill>
              <a:schemeClr val="accent6">
                <a:lumMod val="20000"/>
                <a:lumOff val="80000"/>
              </a:schemeClr>
            </a:solidFill>
            <a:ln w="9525" cap="flat" cmpd="sng" algn="ctr">
              <a:solidFill>
                <a:schemeClr val="tx1"/>
              </a:solidFill>
              <a:prstDash val="solid"/>
              <a:round/>
              <a:headEnd type="none" w="med" len="med"/>
              <a:tailEnd type="none" w="med" len="med"/>
            </a:ln>
            <a:effectLst/>
          </p:spPr>
          <p:txBody>
            <a:bodyPr/>
            <a:lstStyle/>
            <a:p>
              <a:pPr algn="ctr">
                <a:defRPr/>
              </a:pPr>
              <a:r>
                <a:rPr lang="en-US" sz="1600" dirty="0">
                  <a:latin typeface="Arial" pitchFamily="-108" charset="0"/>
                  <a:ea typeface="ＭＳ Ｐゴシック" pitchFamily="-108" charset="-128"/>
                  <a:cs typeface="ＭＳ Ｐゴシック" pitchFamily="-108" charset="-128"/>
                </a:rPr>
                <a:t>Center Finding</a:t>
              </a:r>
            </a:p>
          </p:txBody>
        </p:sp>
        <p:sp>
          <p:nvSpPr>
            <p:cNvPr id="22" name="Rectangle 21">
              <a:extLst>
                <a:ext uri="{FF2B5EF4-FFF2-40B4-BE49-F238E27FC236}">
                  <a16:creationId xmlns:a16="http://schemas.microsoft.com/office/drawing/2014/main" id="{F787AD4A-7B54-7F4E-8C8F-AE783147F418}"/>
                </a:ext>
              </a:extLst>
            </p:cNvPr>
            <p:cNvSpPr/>
            <p:nvPr/>
          </p:nvSpPr>
          <p:spPr bwMode="auto">
            <a:xfrm>
              <a:off x="226190" y="3869447"/>
              <a:ext cx="2717543" cy="320586"/>
            </a:xfrm>
            <a:prstGeom prst="rect">
              <a:avLst/>
            </a:prstGeom>
            <a:solidFill>
              <a:schemeClr val="accent5">
                <a:lumMod val="90000"/>
              </a:schemeClr>
            </a:solidFill>
            <a:ln w="9525" cap="flat" cmpd="sng" algn="ctr">
              <a:solidFill>
                <a:schemeClr val="tx1"/>
              </a:solidFill>
              <a:prstDash val="solid"/>
              <a:round/>
              <a:headEnd type="none" w="med" len="med"/>
              <a:tailEnd type="none" w="med" len="med"/>
            </a:ln>
            <a:effectLst/>
          </p:spPr>
          <p:txBody>
            <a:bodyPr/>
            <a:lstStyle/>
            <a:p>
              <a:pPr algn="ctr">
                <a:defRPr/>
              </a:pPr>
              <a:r>
                <a:rPr lang="en-US" sz="1600" dirty="0">
                  <a:latin typeface="Arial" pitchFamily="-108" charset="0"/>
                  <a:ea typeface="ＭＳ Ｐゴシック" pitchFamily="-108" charset="-128"/>
                  <a:cs typeface="ＭＳ Ｐゴシック" pitchFamily="-108" charset="-128"/>
                </a:rPr>
                <a:t>Model Fitting</a:t>
              </a:r>
            </a:p>
          </p:txBody>
        </p:sp>
        <p:pic>
          <p:nvPicPr>
            <p:cNvPr id="45084" name="Picture 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478644" y="2099874"/>
              <a:ext cx="643054" cy="57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 name="Rectangle 66">
              <a:extLst>
                <a:ext uri="{FF2B5EF4-FFF2-40B4-BE49-F238E27FC236}">
                  <a16:creationId xmlns:a16="http://schemas.microsoft.com/office/drawing/2014/main" id="{A34833F7-4134-D746-8EA0-6A2A1F81669B}"/>
                </a:ext>
              </a:extLst>
            </p:cNvPr>
            <p:cNvSpPr/>
            <p:nvPr/>
          </p:nvSpPr>
          <p:spPr bwMode="auto">
            <a:xfrm>
              <a:off x="8865779" y="4183322"/>
              <a:ext cx="3274703" cy="322173"/>
            </a:xfrm>
            <a:prstGeom prst="rect">
              <a:avLst/>
            </a:prstGeom>
            <a:solidFill>
              <a:schemeClr val="bg2">
                <a:lumMod val="90000"/>
              </a:schemeClr>
            </a:solidFill>
            <a:ln w="9525" cap="flat" cmpd="sng" algn="ctr">
              <a:solidFill>
                <a:schemeClr val="tx1"/>
              </a:solidFill>
              <a:prstDash val="solid"/>
              <a:round/>
              <a:headEnd type="none" w="med" len="med"/>
              <a:tailEnd type="none" w="med" len="med"/>
            </a:ln>
            <a:effectLst/>
          </p:spPr>
          <p:txBody>
            <a:bodyPr/>
            <a:lstStyle/>
            <a:p>
              <a:pPr algn="ctr">
                <a:defRPr/>
              </a:pPr>
              <a:r>
                <a:rPr lang="en-US" sz="1600" dirty="0">
                  <a:latin typeface="Arial" pitchFamily="-108" charset="0"/>
                  <a:ea typeface="ＭＳ Ｐゴシック" pitchFamily="-108" charset="-128"/>
                  <a:cs typeface="ＭＳ Ｐゴシック" pitchFamily="-108" charset="-128"/>
                </a:rPr>
                <a:t>Terrain Relative Navigation (TRN)</a:t>
              </a:r>
            </a:p>
          </p:txBody>
        </p:sp>
      </p:grpSp>
      <p:grpSp>
        <p:nvGrpSpPr>
          <p:cNvPr id="45062" name="Group 22"/>
          <p:cNvGrpSpPr>
            <a:grpSpLocks noChangeAspect="1"/>
          </p:cNvGrpSpPr>
          <p:nvPr/>
        </p:nvGrpSpPr>
        <p:grpSpPr bwMode="auto">
          <a:xfrm>
            <a:off x="3641264" y="4529137"/>
            <a:ext cx="2614677" cy="1984217"/>
            <a:chOff x="2692400" y="2473324"/>
            <a:chExt cx="3365500" cy="2593976"/>
          </a:xfrm>
        </p:grpSpPr>
        <p:grpSp>
          <p:nvGrpSpPr>
            <p:cNvPr id="45077" name="Group 23"/>
            <p:cNvGrpSpPr>
              <a:grpSpLocks/>
            </p:cNvGrpSpPr>
            <p:nvPr/>
          </p:nvGrpSpPr>
          <p:grpSpPr bwMode="auto">
            <a:xfrm>
              <a:off x="2692400" y="2473324"/>
              <a:ext cx="3365500" cy="2593976"/>
              <a:chOff x="2324100" y="2460624"/>
              <a:chExt cx="3835400" cy="2876550"/>
            </a:xfrm>
          </p:grpSpPr>
          <p:pic>
            <p:nvPicPr>
              <p:cNvPr id="45080" name="Picture 26"/>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324100" y="2460624"/>
                <a:ext cx="3835400" cy="287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81" name="Picture 27"/>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822700" y="3441700"/>
                <a:ext cx="7366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5078" name="Freeform 24"/>
            <p:cNvSpPr>
              <a:spLocks/>
            </p:cNvSpPr>
            <p:nvPr/>
          </p:nvSpPr>
          <p:spPr bwMode="auto">
            <a:xfrm>
              <a:off x="4147977" y="3520873"/>
              <a:ext cx="432837" cy="405439"/>
            </a:xfrm>
            <a:custGeom>
              <a:avLst/>
              <a:gdLst>
                <a:gd name="T0" fmla="*/ 5342 w 432837"/>
                <a:gd name="T1" fmla="*/ 257307 h 405439"/>
                <a:gd name="T2" fmla="*/ 8691 w 432837"/>
                <a:gd name="T3" fmla="*/ 203716 h 405439"/>
                <a:gd name="T4" fmla="*/ 38836 w 432837"/>
                <a:gd name="T5" fmla="*/ 106582 h 405439"/>
                <a:gd name="T6" fmla="*/ 95777 w 432837"/>
                <a:gd name="T7" fmla="*/ 49641 h 405439"/>
                <a:gd name="T8" fmla="*/ 118878 w 432837"/>
                <a:gd name="T9" fmla="*/ 19496 h 405439"/>
                <a:gd name="T10" fmla="*/ 165020 w 432837"/>
                <a:gd name="T11" fmla="*/ 150 h 405439"/>
                <a:gd name="T12" fmla="*/ 263249 w 432837"/>
                <a:gd name="T13" fmla="*/ 29545 h 405439"/>
                <a:gd name="T14" fmla="*/ 336937 w 432837"/>
                <a:gd name="T15" fmla="*/ 86485 h 405439"/>
                <a:gd name="T16" fmla="*/ 387179 w 432837"/>
                <a:gd name="T17" fmla="*/ 140076 h 405439"/>
                <a:gd name="T18" fmla="*/ 427372 w 432837"/>
                <a:gd name="T19" fmla="*/ 264006 h 405439"/>
                <a:gd name="T20" fmla="*/ 259900 w 432837"/>
                <a:gd name="T21" fmla="*/ 394635 h 405439"/>
                <a:gd name="T22" fmla="*/ 75680 w 432837"/>
                <a:gd name="T23" fmla="*/ 384586 h 405439"/>
                <a:gd name="T24" fmla="*/ 5342 w 432837"/>
                <a:gd name="T25" fmla="*/ 257307 h 40543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32837" h="405439">
                  <a:moveTo>
                    <a:pt x="5342" y="257307"/>
                  </a:moveTo>
                  <a:cubicBezTo>
                    <a:pt x="-5823" y="227162"/>
                    <a:pt x="3109" y="228837"/>
                    <a:pt x="8691" y="203716"/>
                  </a:cubicBezTo>
                  <a:cubicBezTo>
                    <a:pt x="14273" y="178595"/>
                    <a:pt x="24322" y="132261"/>
                    <a:pt x="38836" y="106582"/>
                  </a:cubicBezTo>
                  <a:cubicBezTo>
                    <a:pt x="53350" y="80903"/>
                    <a:pt x="82437" y="64155"/>
                    <a:pt x="95777" y="49641"/>
                  </a:cubicBezTo>
                  <a:cubicBezTo>
                    <a:pt x="109117" y="35127"/>
                    <a:pt x="107338" y="27745"/>
                    <a:pt x="118878" y="19496"/>
                  </a:cubicBezTo>
                  <a:cubicBezTo>
                    <a:pt x="130419" y="11248"/>
                    <a:pt x="140958" y="-1525"/>
                    <a:pt x="165020" y="150"/>
                  </a:cubicBezTo>
                  <a:cubicBezTo>
                    <a:pt x="189082" y="1825"/>
                    <a:pt x="234596" y="15156"/>
                    <a:pt x="263249" y="29545"/>
                  </a:cubicBezTo>
                  <a:cubicBezTo>
                    <a:pt x="291902" y="43934"/>
                    <a:pt x="316282" y="68063"/>
                    <a:pt x="336937" y="86485"/>
                  </a:cubicBezTo>
                  <a:cubicBezTo>
                    <a:pt x="357592" y="104907"/>
                    <a:pt x="372107" y="110489"/>
                    <a:pt x="387179" y="140076"/>
                  </a:cubicBezTo>
                  <a:cubicBezTo>
                    <a:pt x="402251" y="169663"/>
                    <a:pt x="448585" y="221580"/>
                    <a:pt x="427372" y="264006"/>
                  </a:cubicBezTo>
                  <a:cubicBezTo>
                    <a:pt x="406159" y="306432"/>
                    <a:pt x="318515" y="374538"/>
                    <a:pt x="259900" y="394635"/>
                  </a:cubicBezTo>
                  <a:cubicBezTo>
                    <a:pt x="201285" y="414732"/>
                    <a:pt x="119223" y="404125"/>
                    <a:pt x="75680" y="384586"/>
                  </a:cubicBezTo>
                  <a:cubicBezTo>
                    <a:pt x="32137" y="365048"/>
                    <a:pt x="16507" y="287452"/>
                    <a:pt x="5342" y="257307"/>
                  </a:cubicBezTo>
                  <a:close/>
                </a:path>
              </a:pathLst>
            </a:custGeom>
            <a:noFill/>
            <a:ln w="9525" cap="flat" cmpd="sng" algn="ctr">
              <a:solidFill>
                <a:srgbClr val="FFFF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 name="7-Point Star 25">
              <a:extLst>
                <a:ext uri="{FF2B5EF4-FFF2-40B4-BE49-F238E27FC236}">
                  <a16:creationId xmlns:a16="http://schemas.microsoft.com/office/drawing/2014/main" id="{5C7E5332-02D7-2043-B302-79973D2293DD}"/>
                </a:ext>
              </a:extLst>
            </p:cNvPr>
            <p:cNvSpPr/>
            <p:nvPr/>
          </p:nvSpPr>
          <p:spPr bwMode="auto">
            <a:xfrm>
              <a:off x="4279271" y="3658819"/>
              <a:ext cx="141734" cy="135485"/>
            </a:xfrm>
            <a:prstGeom prst="star7">
              <a:avLst/>
            </a:prstGeom>
            <a:solidFill>
              <a:srgbClr val="92D050"/>
            </a:solidFill>
            <a:ln w="9525" cap="flat" cmpd="sng" algn="ctr">
              <a:noFill/>
              <a:prstDash val="solid"/>
              <a:round/>
              <a:headEnd type="none" w="med" len="med"/>
              <a:tailEnd type="none" w="med" len="med"/>
            </a:ln>
            <a:effectLst/>
          </p:spPr>
          <p:txBody>
            <a:bodyPr/>
            <a:lstStyle/>
            <a:p>
              <a:pPr>
                <a:defRPr/>
              </a:pPr>
              <a:endParaRPr lang="en-US">
                <a:latin typeface="Arial" pitchFamily="-108" charset="0"/>
                <a:ea typeface="ＭＳ Ｐゴシック" pitchFamily="-108" charset="-128"/>
                <a:cs typeface="ＭＳ Ｐゴシック" pitchFamily="-108" charset="-128"/>
              </a:endParaRPr>
            </a:p>
          </p:txBody>
        </p:sp>
      </p:grpSp>
      <p:grpSp>
        <p:nvGrpSpPr>
          <p:cNvPr id="45063" name="Group 80"/>
          <p:cNvGrpSpPr>
            <a:grpSpLocks noChangeAspect="1"/>
          </p:cNvGrpSpPr>
          <p:nvPr/>
        </p:nvGrpSpPr>
        <p:grpSpPr bwMode="auto">
          <a:xfrm>
            <a:off x="6447964" y="4532312"/>
            <a:ext cx="2640012" cy="2014687"/>
            <a:chOff x="-130629" y="2533830"/>
            <a:chExt cx="5669280" cy="4324170"/>
          </a:xfrm>
        </p:grpSpPr>
        <p:pic>
          <p:nvPicPr>
            <p:cNvPr id="45066" name="Picture 69"/>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130629" y="2533830"/>
              <a:ext cx="5669280" cy="4251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 name="Rectangle 70">
              <a:extLst>
                <a:ext uri="{FF2B5EF4-FFF2-40B4-BE49-F238E27FC236}">
                  <a16:creationId xmlns:a16="http://schemas.microsoft.com/office/drawing/2014/main" id="{17118275-B45D-7043-9224-4AC13F416B5F}"/>
                </a:ext>
              </a:extLst>
            </p:cNvPr>
            <p:cNvSpPr/>
            <p:nvPr/>
          </p:nvSpPr>
          <p:spPr>
            <a:xfrm>
              <a:off x="2966435" y="4400547"/>
              <a:ext cx="373537" cy="382797"/>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72" name="Straight Connector 71">
              <a:extLst>
                <a:ext uri="{FF2B5EF4-FFF2-40B4-BE49-F238E27FC236}">
                  <a16:creationId xmlns:a16="http://schemas.microsoft.com/office/drawing/2014/main" id="{BF34350E-220F-3A4E-A082-2F04FDC257C3}"/>
                </a:ext>
              </a:extLst>
            </p:cNvPr>
            <p:cNvCxnSpPr/>
            <p:nvPr/>
          </p:nvCxnSpPr>
          <p:spPr>
            <a:xfrm flipV="1">
              <a:off x="276008" y="4400547"/>
              <a:ext cx="2690426" cy="879012"/>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F47224D8-BE76-8040-9A23-313B3CF55944}"/>
                </a:ext>
              </a:extLst>
            </p:cNvPr>
            <p:cNvCxnSpPr/>
            <p:nvPr/>
          </p:nvCxnSpPr>
          <p:spPr>
            <a:xfrm flipV="1">
              <a:off x="1581030" y="4405275"/>
              <a:ext cx="1758942" cy="893188"/>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3D42B656-EA00-0242-9EBE-C07E9A3C46FE}"/>
                </a:ext>
              </a:extLst>
            </p:cNvPr>
            <p:cNvCxnSpPr/>
            <p:nvPr/>
          </p:nvCxnSpPr>
          <p:spPr>
            <a:xfrm flipV="1">
              <a:off x="276008" y="4783344"/>
              <a:ext cx="2690426" cy="1819459"/>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19E14563-7C96-8B4D-93BC-6935237E2156}"/>
                </a:ext>
              </a:extLst>
            </p:cNvPr>
            <p:cNvCxnSpPr/>
            <p:nvPr/>
          </p:nvCxnSpPr>
          <p:spPr>
            <a:xfrm flipV="1">
              <a:off x="1581030" y="4783344"/>
              <a:ext cx="1758942" cy="1838362"/>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pic>
          <p:nvPicPr>
            <p:cNvPr id="45072" name="Picture 75"/>
            <p:cNvPicPr>
              <a:picLocks noChangeAspect="1"/>
            </p:cNvPicPr>
            <p:nvPr/>
          </p:nvPicPr>
          <p:blipFill>
            <a:blip r:embed="rId9">
              <a:extLst>
                <a:ext uri="{28A0092B-C50C-407E-A947-70E740481C1C}">
                  <a14:useLocalDpi xmlns:a14="http://schemas.microsoft.com/office/drawing/2010/main"/>
                </a:ext>
              </a:extLst>
            </a:blip>
            <a:srcRect/>
            <a:stretch>
              <a:fillRect/>
            </a:stretch>
          </p:blipFill>
          <p:spPr bwMode="auto">
            <a:xfrm>
              <a:off x="278238" y="5298733"/>
              <a:ext cx="1281031" cy="1304581"/>
            </a:xfrm>
            <a:prstGeom prst="rect">
              <a:avLst/>
            </a:prstGeom>
            <a:noFill/>
            <a:ln w="38100">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77" name="Picture 76">
              <a:extLst>
                <a:ext uri="{FF2B5EF4-FFF2-40B4-BE49-F238E27FC236}">
                  <a16:creationId xmlns:a16="http://schemas.microsoft.com/office/drawing/2014/main" id="{D1E44884-4900-CD44-841D-4AFFD3D309DC}"/>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1860003" y="5260656"/>
              <a:ext cx="1281378" cy="1304340"/>
            </a:xfrm>
            <a:prstGeom prst="rect">
              <a:avLst/>
            </a:prstGeom>
            <a:ln w="38100">
              <a:solidFill>
                <a:schemeClr val="accent3"/>
              </a:solidFill>
            </a:ln>
          </p:spPr>
        </p:pic>
        <p:pic>
          <p:nvPicPr>
            <p:cNvPr id="45074" name="Picture 77"/>
            <p:cNvPicPr>
              <a:picLocks noChangeAspect="1"/>
            </p:cNvPicPr>
            <p:nvPr/>
          </p:nvPicPr>
          <p:blipFill>
            <a:blip r:embed="rId9">
              <a:extLst>
                <a:ext uri="{28A0092B-C50C-407E-A947-70E740481C1C}">
                  <a14:useLocalDpi xmlns:a14="http://schemas.microsoft.com/office/drawing/2010/main"/>
                </a:ext>
              </a:extLst>
            </a:blip>
            <a:srcRect/>
            <a:stretch>
              <a:fillRect/>
            </a:stretch>
          </p:blipFill>
          <p:spPr bwMode="auto">
            <a:xfrm>
              <a:off x="4210927" y="5553419"/>
              <a:ext cx="1281031" cy="1304581"/>
            </a:xfrm>
            <a:prstGeom prst="rect">
              <a:avLst/>
            </a:prstGeom>
            <a:noFill/>
            <a:ln w="38100">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79" name="Picture 78">
              <a:extLst>
                <a:ext uri="{FF2B5EF4-FFF2-40B4-BE49-F238E27FC236}">
                  <a16:creationId xmlns:a16="http://schemas.microsoft.com/office/drawing/2014/main" id="{886F7C5B-60B5-A44A-9E89-8139852538C3}"/>
                </a:ext>
              </a:extLst>
            </p:cNvPr>
            <p:cNvPicPr>
              <a:picLocks noChangeAspect="1"/>
            </p:cNvPicPr>
            <p:nvPr/>
          </p:nvPicPr>
          <p:blipFill rotWithShape="1">
            <a:blip r:embed="rId11" cstate="screen">
              <a:alphaModFix amt="71000"/>
              <a:extLst>
                <a:ext uri="{28A0092B-C50C-407E-A947-70E740481C1C}">
                  <a14:useLocalDpi xmlns:a14="http://schemas.microsoft.com/office/drawing/2010/main"/>
                </a:ext>
              </a:extLst>
            </a:blip>
            <a:srcRect/>
            <a:stretch/>
          </p:blipFill>
          <p:spPr>
            <a:xfrm>
              <a:off x="3916829" y="5161414"/>
              <a:ext cx="1276652" cy="1304340"/>
            </a:xfrm>
            <a:prstGeom prst="rect">
              <a:avLst/>
            </a:prstGeom>
            <a:ln w="38100">
              <a:solidFill>
                <a:schemeClr val="accent3"/>
              </a:solidFill>
            </a:ln>
          </p:spPr>
        </p:pic>
        <p:sp>
          <p:nvSpPr>
            <p:cNvPr id="80" name="Right Arrow 79">
              <a:extLst>
                <a:ext uri="{FF2B5EF4-FFF2-40B4-BE49-F238E27FC236}">
                  <a16:creationId xmlns:a16="http://schemas.microsoft.com/office/drawing/2014/main" id="{130ECDCE-8114-9F47-8A14-1C2BBC82F421}"/>
                </a:ext>
              </a:extLst>
            </p:cNvPr>
            <p:cNvSpPr/>
            <p:nvPr/>
          </p:nvSpPr>
          <p:spPr>
            <a:xfrm>
              <a:off x="3287962" y="5912826"/>
              <a:ext cx="468104" cy="23629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45064" name="Oval 82"/>
          <p:cNvSpPr>
            <a:spLocks noChangeArrowheads="1"/>
          </p:cNvSpPr>
          <p:nvPr/>
        </p:nvSpPr>
        <p:spPr bwMode="auto">
          <a:xfrm>
            <a:off x="1418577" y="4372715"/>
            <a:ext cx="1360488" cy="1360488"/>
          </a:xfrm>
          <a:prstGeom prst="ellipse">
            <a:avLst/>
          </a:prstGeom>
          <a:noFill/>
          <a:ln w="57150" algn="ctr">
            <a:solidFill>
              <a:srgbClr val="FFC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rgbClr val="B70000"/>
              </a:buClr>
              <a:buFont typeface="Wingdings" panose="05000000000000000000" pitchFamily="2" charset="2"/>
              <a:buChar char="Ø"/>
              <a:defRPr sz="2000">
                <a:solidFill>
                  <a:srgbClr val="003399"/>
                </a:solidFill>
                <a:latin typeface="Arial" panose="020B0604020202020204" pitchFamily="34" charset="0"/>
                <a:ea typeface="ＭＳ Ｐゴシック" panose="020B0600070205080204" pitchFamily="34" charset="-128"/>
              </a:defRPr>
            </a:lvl1pPr>
            <a:lvl2pPr marL="742950" indent="-285750">
              <a:spcBef>
                <a:spcPct val="20000"/>
              </a:spcBef>
              <a:buClr>
                <a:srgbClr val="B70000"/>
              </a:buClr>
              <a:buSzPct val="100000"/>
              <a:buFont typeface="Lucida Grande" pitchFamily="1" charset="0"/>
              <a:buChar char="•"/>
              <a:defRPr>
                <a:solidFill>
                  <a:srgbClr val="003399"/>
                </a:solidFill>
                <a:latin typeface="Arial" panose="020B0604020202020204" pitchFamily="34" charset="0"/>
                <a:ea typeface="ＭＳ Ｐゴシック" panose="020B0600070205080204" pitchFamily="34" charset="-128"/>
              </a:defRPr>
            </a:lvl2pPr>
            <a:lvl3pPr marL="1143000" indent="-228600">
              <a:spcBef>
                <a:spcPct val="20000"/>
              </a:spcBef>
              <a:buClr>
                <a:srgbClr val="B70000"/>
              </a:buClr>
              <a:buFont typeface="Courier New" panose="02070309020205020404" pitchFamily="49" charset="0"/>
              <a:buChar char="o"/>
              <a:defRPr sz="1600">
                <a:solidFill>
                  <a:srgbClr val="003399"/>
                </a:solidFill>
                <a:latin typeface="Arial" panose="020B0604020202020204" pitchFamily="34" charset="0"/>
                <a:ea typeface="ヒラギノ角ゴ Pro W3" pitchFamily="1" charset="-128"/>
              </a:defRPr>
            </a:lvl3pPr>
            <a:lvl4pPr marL="1600200" indent="-228600">
              <a:spcBef>
                <a:spcPct val="20000"/>
              </a:spcBef>
              <a:buClr>
                <a:srgbClr val="1E4649"/>
              </a:buClr>
              <a:buChar char="–"/>
              <a:defRPr sz="1400">
                <a:solidFill>
                  <a:srgbClr val="003399"/>
                </a:solidFill>
                <a:latin typeface="Arial" panose="020B0604020202020204" pitchFamily="34" charset="0"/>
                <a:ea typeface="ヒラギノ角ゴ Pro W3" pitchFamily="1" charset="-128"/>
              </a:defRPr>
            </a:lvl4pPr>
            <a:lvl5pPr marL="2057400" indent="-228600">
              <a:spcBef>
                <a:spcPct val="20000"/>
              </a:spcBef>
              <a:buClr>
                <a:srgbClr val="000090"/>
              </a:buClr>
              <a:buChar char="»"/>
              <a:defRPr sz="1200">
                <a:solidFill>
                  <a:srgbClr val="003399"/>
                </a:solidFill>
                <a:latin typeface="Arial" panose="020B0604020202020204" pitchFamily="34" charset="0"/>
                <a:ea typeface="ヒラギノ角ゴ Pro W3" pitchFamily="1" charset="-128"/>
              </a:defRPr>
            </a:lvl5pPr>
            <a:lvl6pPr marL="2514600" indent="-228600" defTabSz="457200" eaLnBrk="0" fontAlgn="base" hangingPunct="0">
              <a:spcBef>
                <a:spcPct val="20000"/>
              </a:spcBef>
              <a:spcAft>
                <a:spcPct val="0"/>
              </a:spcAft>
              <a:buClr>
                <a:srgbClr val="000090"/>
              </a:buClr>
              <a:buChar char="»"/>
              <a:defRPr sz="1200">
                <a:solidFill>
                  <a:srgbClr val="003399"/>
                </a:solidFill>
                <a:latin typeface="Arial" panose="020B0604020202020204" pitchFamily="34" charset="0"/>
                <a:ea typeface="ヒラギノ角ゴ Pro W3" pitchFamily="1" charset="-128"/>
              </a:defRPr>
            </a:lvl6pPr>
            <a:lvl7pPr marL="2971800" indent="-228600" defTabSz="457200" eaLnBrk="0" fontAlgn="base" hangingPunct="0">
              <a:spcBef>
                <a:spcPct val="20000"/>
              </a:spcBef>
              <a:spcAft>
                <a:spcPct val="0"/>
              </a:spcAft>
              <a:buClr>
                <a:srgbClr val="000090"/>
              </a:buClr>
              <a:buChar char="»"/>
              <a:defRPr sz="1200">
                <a:solidFill>
                  <a:srgbClr val="003399"/>
                </a:solidFill>
                <a:latin typeface="Arial" panose="020B0604020202020204" pitchFamily="34" charset="0"/>
                <a:ea typeface="ヒラギノ角ゴ Pro W3" pitchFamily="1" charset="-128"/>
              </a:defRPr>
            </a:lvl7pPr>
            <a:lvl8pPr marL="3429000" indent="-228600" defTabSz="457200" eaLnBrk="0" fontAlgn="base" hangingPunct="0">
              <a:spcBef>
                <a:spcPct val="20000"/>
              </a:spcBef>
              <a:spcAft>
                <a:spcPct val="0"/>
              </a:spcAft>
              <a:buClr>
                <a:srgbClr val="000090"/>
              </a:buClr>
              <a:buChar char="»"/>
              <a:defRPr sz="1200">
                <a:solidFill>
                  <a:srgbClr val="003399"/>
                </a:solidFill>
                <a:latin typeface="Arial" panose="020B0604020202020204" pitchFamily="34" charset="0"/>
                <a:ea typeface="ヒラギノ角ゴ Pro W3" pitchFamily="1" charset="-128"/>
              </a:defRPr>
            </a:lvl8pPr>
            <a:lvl9pPr marL="3886200" indent="-228600" defTabSz="457200" eaLnBrk="0" fontAlgn="base" hangingPunct="0">
              <a:spcBef>
                <a:spcPct val="20000"/>
              </a:spcBef>
              <a:spcAft>
                <a:spcPct val="0"/>
              </a:spcAft>
              <a:buClr>
                <a:srgbClr val="000090"/>
              </a:buClr>
              <a:buChar char="»"/>
              <a:defRPr sz="1200">
                <a:solidFill>
                  <a:srgbClr val="003399"/>
                </a:solidFill>
                <a:latin typeface="Arial" panose="020B0604020202020204" pitchFamily="34" charset="0"/>
                <a:ea typeface="ヒラギノ角ゴ Pro W3" pitchFamily="1" charset="-128"/>
              </a:defRPr>
            </a:lvl9pPr>
          </a:lstStyle>
          <a:p>
            <a:pPr>
              <a:spcBef>
                <a:spcPct val="0"/>
              </a:spcBef>
              <a:buClrTx/>
              <a:buFontTx/>
              <a:buNone/>
            </a:pPr>
            <a:endParaRPr lang="en-US" altLang="en-US" sz="1800">
              <a:solidFill>
                <a:schemeClr val="tx1"/>
              </a:solidFill>
            </a:endParaRPr>
          </a:p>
        </p:txBody>
      </p:sp>
      <p:sp>
        <p:nvSpPr>
          <p:cNvPr id="45065" name="Rectangle 36"/>
          <p:cNvSpPr>
            <a:spLocks noChangeArrowheads="1"/>
          </p:cNvSpPr>
          <p:nvPr/>
        </p:nvSpPr>
        <p:spPr bwMode="auto">
          <a:xfrm>
            <a:off x="580112" y="2635250"/>
            <a:ext cx="2706688" cy="336550"/>
          </a:xfrm>
          <a:prstGeom prst="rect">
            <a:avLst/>
          </a:prstGeom>
          <a:solidFill>
            <a:srgbClr val="92D050"/>
          </a:solidFill>
          <a:ln w="9525" algn="ctr">
            <a:solidFill>
              <a:schemeClr val="tx1"/>
            </a:solidFill>
            <a:round/>
            <a:headEnd/>
            <a:tailEnd/>
          </a:ln>
        </p:spPr>
        <p:txBody>
          <a:bodyPr/>
          <a:lstStyle>
            <a:lvl1pPr>
              <a:spcBef>
                <a:spcPct val="20000"/>
              </a:spcBef>
              <a:buClr>
                <a:srgbClr val="B70000"/>
              </a:buClr>
              <a:buFont typeface="Wingdings" panose="05000000000000000000" pitchFamily="2" charset="2"/>
              <a:buChar char="Ø"/>
              <a:defRPr sz="2000">
                <a:solidFill>
                  <a:srgbClr val="003399"/>
                </a:solidFill>
                <a:latin typeface="Arial" panose="020B0604020202020204" pitchFamily="34" charset="0"/>
                <a:ea typeface="ＭＳ Ｐゴシック" panose="020B0600070205080204" pitchFamily="34" charset="-128"/>
              </a:defRPr>
            </a:lvl1pPr>
            <a:lvl2pPr marL="742950" indent="-285750">
              <a:spcBef>
                <a:spcPct val="20000"/>
              </a:spcBef>
              <a:buClr>
                <a:srgbClr val="B70000"/>
              </a:buClr>
              <a:buSzPct val="100000"/>
              <a:buFont typeface="Lucida Grande" pitchFamily="1" charset="0"/>
              <a:buChar char="•"/>
              <a:defRPr>
                <a:solidFill>
                  <a:srgbClr val="003399"/>
                </a:solidFill>
                <a:latin typeface="Arial" panose="020B0604020202020204" pitchFamily="34" charset="0"/>
                <a:ea typeface="ＭＳ Ｐゴシック" panose="020B0600070205080204" pitchFamily="34" charset="-128"/>
              </a:defRPr>
            </a:lvl2pPr>
            <a:lvl3pPr marL="1143000" indent="-228600">
              <a:spcBef>
                <a:spcPct val="20000"/>
              </a:spcBef>
              <a:buClr>
                <a:srgbClr val="B70000"/>
              </a:buClr>
              <a:buFont typeface="Courier New" panose="02070309020205020404" pitchFamily="49" charset="0"/>
              <a:buChar char="o"/>
              <a:defRPr sz="1600">
                <a:solidFill>
                  <a:srgbClr val="003399"/>
                </a:solidFill>
                <a:latin typeface="Arial" panose="020B0604020202020204" pitchFamily="34" charset="0"/>
                <a:ea typeface="ヒラギノ角ゴ Pro W3" pitchFamily="1" charset="-128"/>
              </a:defRPr>
            </a:lvl3pPr>
            <a:lvl4pPr marL="1600200" indent="-228600">
              <a:spcBef>
                <a:spcPct val="20000"/>
              </a:spcBef>
              <a:buClr>
                <a:srgbClr val="1E4649"/>
              </a:buClr>
              <a:buChar char="–"/>
              <a:defRPr sz="1400">
                <a:solidFill>
                  <a:srgbClr val="003399"/>
                </a:solidFill>
                <a:latin typeface="Arial" panose="020B0604020202020204" pitchFamily="34" charset="0"/>
                <a:ea typeface="ヒラギノ角ゴ Pro W3" pitchFamily="1" charset="-128"/>
              </a:defRPr>
            </a:lvl4pPr>
            <a:lvl5pPr marL="2057400" indent="-228600">
              <a:spcBef>
                <a:spcPct val="20000"/>
              </a:spcBef>
              <a:buClr>
                <a:srgbClr val="000090"/>
              </a:buClr>
              <a:buChar char="»"/>
              <a:defRPr sz="1200">
                <a:solidFill>
                  <a:srgbClr val="003399"/>
                </a:solidFill>
                <a:latin typeface="Arial" panose="020B0604020202020204" pitchFamily="34" charset="0"/>
                <a:ea typeface="ヒラギノ角ゴ Pro W3" pitchFamily="1" charset="-128"/>
              </a:defRPr>
            </a:lvl5pPr>
            <a:lvl6pPr marL="2514600" indent="-228600" defTabSz="457200" eaLnBrk="0" fontAlgn="base" hangingPunct="0">
              <a:spcBef>
                <a:spcPct val="20000"/>
              </a:spcBef>
              <a:spcAft>
                <a:spcPct val="0"/>
              </a:spcAft>
              <a:buClr>
                <a:srgbClr val="000090"/>
              </a:buClr>
              <a:buChar char="»"/>
              <a:defRPr sz="1200">
                <a:solidFill>
                  <a:srgbClr val="003399"/>
                </a:solidFill>
                <a:latin typeface="Arial" panose="020B0604020202020204" pitchFamily="34" charset="0"/>
                <a:ea typeface="ヒラギノ角ゴ Pro W3" pitchFamily="1" charset="-128"/>
              </a:defRPr>
            </a:lvl6pPr>
            <a:lvl7pPr marL="2971800" indent="-228600" defTabSz="457200" eaLnBrk="0" fontAlgn="base" hangingPunct="0">
              <a:spcBef>
                <a:spcPct val="20000"/>
              </a:spcBef>
              <a:spcAft>
                <a:spcPct val="0"/>
              </a:spcAft>
              <a:buClr>
                <a:srgbClr val="000090"/>
              </a:buClr>
              <a:buChar char="»"/>
              <a:defRPr sz="1200">
                <a:solidFill>
                  <a:srgbClr val="003399"/>
                </a:solidFill>
                <a:latin typeface="Arial" panose="020B0604020202020204" pitchFamily="34" charset="0"/>
                <a:ea typeface="ヒラギノ角ゴ Pro W3" pitchFamily="1" charset="-128"/>
              </a:defRPr>
            </a:lvl7pPr>
            <a:lvl8pPr marL="3429000" indent="-228600" defTabSz="457200" eaLnBrk="0" fontAlgn="base" hangingPunct="0">
              <a:spcBef>
                <a:spcPct val="20000"/>
              </a:spcBef>
              <a:spcAft>
                <a:spcPct val="0"/>
              </a:spcAft>
              <a:buClr>
                <a:srgbClr val="000090"/>
              </a:buClr>
              <a:buChar char="»"/>
              <a:defRPr sz="1200">
                <a:solidFill>
                  <a:srgbClr val="003399"/>
                </a:solidFill>
                <a:latin typeface="Arial" panose="020B0604020202020204" pitchFamily="34" charset="0"/>
                <a:ea typeface="ヒラギノ角ゴ Pro W3" pitchFamily="1" charset="-128"/>
              </a:defRPr>
            </a:lvl8pPr>
            <a:lvl9pPr marL="3886200" indent="-228600" defTabSz="457200" eaLnBrk="0" fontAlgn="base" hangingPunct="0">
              <a:spcBef>
                <a:spcPct val="20000"/>
              </a:spcBef>
              <a:spcAft>
                <a:spcPct val="0"/>
              </a:spcAft>
              <a:buClr>
                <a:srgbClr val="000090"/>
              </a:buClr>
              <a:buChar char="»"/>
              <a:defRPr sz="1200">
                <a:solidFill>
                  <a:srgbClr val="003399"/>
                </a:solidFill>
                <a:latin typeface="Arial" panose="020B0604020202020204" pitchFamily="34" charset="0"/>
                <a:ea typeface="ヒラギノ角ゴ Pro W3" pitchFamily="1" charset="-128"/>
              </a:defRPr>
            </a:lvl9pPr>
          </a:lstStyle>
          <a:p>
            <a:pPr algn="ctr">
              <a:spcBef>
                <a:spcPct val="0"/>
              </a:spcBef>
              <a:buClrTx/>
              <a:buFontTx/>
              <a:buNone/>
            </a:pPr>
            <a:r>
              <a:rPr lang="en-US" altLang="en-US" sz="1600">
                <a:solidFill>
                  <a:schemeClr val="tx1"/>
                </a:solidFill>
              </a:rPr>
              <a:t>CelNav</a:t>
            </a:r>
          </a:p>
        </p:txBody>
      </p:sp>
      <p:sp>
        <p:nvSpPr>
          <p:cNvPr id="39" name="Footer Placeholder 6">
            <a:extLst>
              <a:ext uri="{FF2B5EF4-FFF2-40B4-BE49-F238E27FC236}">
                <a16:creationId xmlns:a16="http://schemas.microsoft.com/office/drawing/2014/main" id="{941CAEA3-3573-A94F-90C7-9BECF2D38722}"/>
              </a:ext>
            </a:extLst>
          </p:cNvPr>
          <p:cNvSpPr>
            <a:spLocks noGrp="1"/>
          </p:cNvSpPr>
          <p:nvPr>
            <p:ph type="ftr" sz="quarter" idx="11"/>
          </p:nvPr>
        </p:nvSpPr>
        <p:spPr>
          <a:xfrm>
            <a:off x="3698264" y="6439087"/>
            <a:ext cx="5369859" cy="365125"/>
          </a:xfrm>
        </p:spPr>
        <p:txBody>
          <a:bodyPr/>
          <a:lstStyle/>
          <a:p>
            <a:r>
              <a:rPr lang="en-US" dirty="0"/>
              <a:t>4th Planetary CubeSat Science Symposium, NASA GSFC, June 27-28, 2019</a:t>
            </a:r>
          </a:p>
        </p:txBody>
      </p:sp>
      <p:pic>
        <p:nvPicPr>
          <p:cNvPr id="40" name="Content Placeholder 6">
            <a:extLst>
              <a:ext uri="{FF2B5EF4-FFF2-40B4-BE49-F238E27FC236}">
                <a16:creationId xmlns:a16="http://schemas.microsoft.com/office/drawing/2014/main" id="{DCA4A557-E1CB-FF4C-BAE9-C9EC70B39F76}"/>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9731158" y="4529137"/>
            <a:ext cx="1975938" cy="1975938"/>
          </a:xfrm>
          <a:prstGeom prst="rect">
            <a:avLst/>
          </a:prstGeom>
        </p:spPr>
      </p:pic>
      <p:sp>
        <p:nvSpPr>
          <p:cNvPr id="41" name="TextBox 40">
            <a:extLst>
              <a:ext uri="{FF2B5EF4-FFF2-40B4-BE49-F238E27FC236}">
                <a16:creationId xmlns:a16="http://schemas.microsoft.com/office/drawing/2014/main" id="{9D730626-A0E6-7F4F-82DC-C558C7A38877}"/>
              </a:ext>
            </a:extLst>
          </p:cNvPr>
          <p:cNvSpPr txBox="1"/>
          <p:nvPr/>
        </p:nvSpPr>
        <p:spPr>
          <a:xfrm>
            <a:off x="10185581" y="4495720"/>
            <a:ext cx="1383045" cy="646331"/>
          </a:xfrm>
          <a:prstGeom prst="rect">
            <a:avLst/>
          </a:prstGeom>
          <a:noFill/>
        </p:spPr>
        <p:txBody>
          <a:bodyPr wrap="square" rtlCol="0">
            <a:spAutoFit/>
          </a:bodyPr>
          <a:lstStyle/>
          <a:p>
            <a:r>
              <a:rPr lang="en-US" dirty="0">
                <a:solidFill>
                  <a:schemeClr val="bg1"/>
                </a:solidFill>
              </a:rPr>
              <a:t>LROC image, April 2019</a:t>
            </a:r>
          </a:p>
        </p:txBody>
      </p:sp>
      <p:pic>
        <p:nvPicPr>
          <p:cNvPr id="42" name="Picture 41">
            <a:extLst>
              <a:ext uri="{FF2B5EF4-FFF2-40B4-BE49-F238E27FC236}">
                <a16:creationId xmlns:a16="http://schemas.microsoft.com/office/drawing/2014/main" id="{9B00AE22-2649-4E47-A4A1-176CBDBC0CEF}"/>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9898379" y="1670301"/>
            <a:ext cx="2117450" cy="1133224"/>
          </a:xfrm>
          <a:prstGeom prst="rect">
            <a:avLst/>
          </a:prstGeom>
          <a:ln w="19050">
            <a:solidFill>
              <a:schemeClr val="bg1"/>
            </a:solidFill>
          </a:ln>
        </p:spPr>
      </p:pic>
      <p:pic>
        <p:nvPicPr>
          <p:cNvPr id="43" name="Picture 42">
            <a:extLst>
              <a:ext uri="{FF2B5EF4-FFF2-40B4-BE49-F238E27FC236}">
                <a16:creationId xmlns:a16="http://schemas.microsoft.com/office/drawing/2014/main" id="{26122D0D-C3BC-2C4F-8789-47A08B0C6A77}"/>
              </a:ext>
            </a:extLst>
          </p:cNvPr>
          <p:cNvPicPr>
            <a:picLocks noChangeAspect="1"/>
          </p:cNvPicPr>
          <p:nvPr/>
        </p:nvPicPr>
        <p:blipFill rotWithShape="1">
          <a:blip r:embed="rId14" cstate="print">
            <a:alphaModFix amt="75000"/>
            <a:extLst>
              <a:ext uri="{28A0092B-C50C-407E-A947-70E740481C1C}">
                <a14:useLocalDpi xmlns:a14="http://schemas.microsoft.com/office/drawing/2010/main"/>
              </a:ext>
            </a:extLst>
          </a:blip>
          <a:srcRect/>
          <a:stretch/>
        </p:blipFill>
        <p:spPr>
          <a:xfrm>
            <a:off x="10532566" y="1690994"/>
            <a:ext cx="344537" cy="363763"/>
          </a:xfrm>
          <a:prstGeom prst="rect">
            <a:avLst/>
          </a:prstGeom>
        </p:spPr>
      </p:pic>
      <p:sp>
        <p:nvSpPr>
          <p:cNvPr id="3" name="Arc 2">
            <a:extLst>
              <a:ext uri="{FF2B5EF4-FFF2-40B4-BE49-F238E27FC236}">
                <a16:creationId xmlns:a16="http://schemas.microsoft.com/office/drawing/2014/main" id="{E02F28FE-FDE6-FC49-B786-B6E3F88B3767}"/>
              </a:ext>
            </a:extLst>
          </p:cNvPr>
          <p:cNvSpPr/>
          <p:nvPr/>
        </p:nvSpPr>
        <p:spPr>
          <a:xfrm flipH="1">
            <a:off x="10460826" y="1951096"/>
            <a:ext cx="129403" cy="724157"/>
          </a:xfrm>
          <a:prstGeom prst="arc">
            <a:avLst/>
          </a:prstGeom>
          <a:ln>
            <a:solidFill>
              <a:srgbClr val="C0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TextBox 3">
            <a:extLst>
              <a:ext uri="{FF2B5EF4-FFF2-40B4-BE49-F238E27FC236}">
                <a16:creationId xmlns:a16="http://schemas.microsoft.com/office/drawing/2014/main" id="{946CEC2D-7EF7-C148-827E-490CD1AB4602}"/>
              </a:ext>
            </a:extLst>
          </p:cNvPr>
          <p:cNvSpPr txBox="1"/>
          <p:nvPr/>
        </p:nvSpPr>
        <p:spPr>
          <a:xfrm>
            <a:off x="10338237" y="2303407"/>
            <a:ext cx="251992" cy="246221"/>
          </a:xfrm>
          <a:prstGeom prst="rect">
            <a:avLst/>
          </a:prstGeom>
          <a:noFill/>
        </p:spPr>
        <p:txBody>
          <a:bodyPr wrap="none" rtlCol="0">
            <a:spAutoFit/>
          </a:bodyPr>
          <a:lstStyle/>
          <a:p>
            <a:r>
              <a:rPr lang="en-US" sz="1000" i="1" dirty="0">
                <a:solidFill>
                  <a:srgbClr val="FF0000"/>
                </a:solidFill>
              </a:rPr>
              <a:t>X</a:t>
            </a:r>
          </a:p>
        </p:txBody>
      </p:sp>
      <p:sp>
        <p:nvSpPr>
          <p:cNvPr id="5" name="Rectangle 4">
            <a:extLst>
              <a:ext uri="{FF2B5EF4-FFF2-40B4-BE49-F238E27FC236}">
                <a16:creationId xmlns:a16="http://schemas.microsoft.com/office/drawing/2014/main" id="{EFE5728D-4CD1-7749-8586-B524B6655F5C}"/>
              </a:ext>
            </a:extLst>
          </p:cNvPr>
          <p:cNvSpPr/>
          <p:nvPr/>
        </p:nvSpPr>
        <p:spPr>
          <a:xfrm>
            <a:off x="10456568" y="5065698"/>
            <a:ext cx="1112057" cy="1040931"/>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6C71612D-00B5-244B-84BB-69C3E660E075}"/>
              </a:ext>
            </a:extLst>
          </p:cNvPr>
          <p:cNvCxnSpPr>
            <a:endCxn id="43" idx="2"/>
          </p:cNvCxnSpPr>
          <p:nvPr/>
        </p:nvCxnSpPr>
        <p:spPr>
          <a:xfrm flipV="1">
            <a:off x="10511968" y="2054757"/>
            <a:ext cx="192867" cy="3525633"/>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15025415-27D7-9148-BD20-9C791AF64E77}"/>
              </a:ext>
            </a:extLst>
          </p:cNvPr>
          <p:cNvCxnSpPr>
            <a:cxnSpLocks/>
            <a:stCxn id="5" idx="3"/>
          </p:cNvCxnSpPr>
          <p:nvPr/>
        </p:nvCxnSpPr>
        <p:spPr>
          <a:xfrm flipH="1" flipV="1">
            <a:off x="10712819" y="2075452"/>
            <a:ext cx="855806" cy="3510712"/>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2F66FEE1-EBFA-1946-8B4A-D6306D1CBACD}"/>
              </a:ext>
            </a:extLst>
          </p:cNvPr>
          <p:cNvCxnSpPr>
            <a:cxnSpLocks/>
          </p:cNvCxnSpPr>
          <p:nvPr/>
        </p:nvCxnSpPr>
        <p:spPr>
          <a:xfrm flipH="1" flipV="1">
            <a:off x="10667400" y="2054758"/>
            <a:ext cx="710349" cy="3984670"/>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0D5A79F6-AD4B-2741-A989-9D1408E42B82}"/>
              </a:ext>
            </a:extLst>
          </p:cNvPr>
          <p:cNvCxnSpPr>
            <a:cxnSpLocks/>
            <a:endCxn id="43" idx="2"/>
          </p:cNvCxnSpPr>
          <p:nvPr/>
        </p:nvCxnSpPr>
        <p:spPr>
          <a:xfrm flipH="1" flipV="1">
            <a:off x="10704835" y="2054757"/>
            <a:ext cx="769970" cy="3917838"/>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B2AE6374-3555-9545-A2DC-A7A69ACE2633}"/>
              </a:ext>
            </a:extLst>
          </p:cNvPr>
          <p:cNvSpPr/>
          <p:nvPr/>
        </p:nvSpPr>
        <p:spPr>
          <a:xfrm>
            <a:off x="10479360" y="5065322"/>
            <a:ext cx="1001272" cy="940689"/>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8F5AE52D-FC13-A049-B2CD-2AE1D40DE28B}"/>
              </a:ext>
            </a:extLst>
          </p:cNvPr>
          <p:cNvSpPr/>
          <p:nvPr/>
        </p:nvSpPr>
        <p:spPr>
          <a:xfrm rot="20893532">
            <a:off x="10742600" y="2078549"/>
            <a:ext cx="1232018" cy="521664"/>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1" name="Straight Connector 60">
            <a:extLst>
              <a:ext uri="{FF2B5EF4-FFF2-40B4-BE49-F238E27FC236}">
                <a16:creationId xmlns:a16="http://schemas.microsoft.com/office/drawing/2014/main" id="{6B400ECA-39CC-3E40-8231-A90CDAB7770F}"/>
              </a:ext>
            </a:extLst>
          </p:cNvPr>
          <p:cNvCxnSpPr>
            <a:cxnSpLocks/>
            <a:endCxn id="43" idx="2"/>
          </p:cNvCxnSpPr>
          <p:nvPr/>
        </p:nvCxnSpPr>
        <p:spPr>
          <a:xfrm flipH="1" flipV="1">
            <a:off x="10704835" y="2054757"/>
            <a:ext cx="519581" cy="580493"/>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936789B1-3896-6F47-9C62-CA30594C5E6E}"/>
              </a:ext>
            </a:extLst>
          </p:cNvPr>
          <p:cNvCxnSpPr>
            <a:cxnSpLocks/>
            <a:stCxn id="42" idx="3"/>
            <a:endCxn id="43" idx="2"/>
          </p:cNvCxnSpPr>
          <p:nvPr/>
        </p:nvCxnSpPr>
        <p:spPr>
          <a:xfrm flipH="1" flipV="1">
            <a:off x="10704835" y="2054757"/>
            <a:ext cx="1310994" cy="182156"/>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67732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880AD-CB4C-C34E-A58C-EBCB3F165282}"/>
              </a:ext>
            </a:extLst>
          </p:cNvPr>
          <p:cNvSpPr>
            <a:spLocks noGrp="1"/>
          </p:cNvSpPr>
          <p:nvPr>
            <p:ph type="title"/>
          </p:nvPr>
        </p:nvSpPr>
        <p:spPr>
          <a:xfrm>
            <a:off x="1290995" y="247893"/>
            <a:ext cx="6933553" cy="375882"/>
          </a:xfrm>
        </p:spPr>
        <p:txBody>
          <a:bodyPr/>
          <a:lstStyle/>
          <a:p>
            <a:r>
              <a:rPr lang="en-US" dirty="0"/>
              <a:t>Pulsar Navigation – X-</a:t>
            </a:r>
            <a:r>
              <a:rPr lang="en-US" dirty="0" err="1"/>
              <a:t>Nav</a:t>
            </a:r>
            <a:endParaRPr lang="en-US" dirty="0"/>
          </a:p>
        </p:txBody>
      </p:sp>
      <p:pic>
        <p:nvPicPr>
          <p:cNvPr id="5" name="Content Placeholder 4">
            <a:extLst>
              <a:ext uri="{FF2B5EF4-FFF2-40B4-BE49-F238E27FC236}">
                <a16:creationId xmlns:a16="http://schemas.microsoft.com/office/drawing/2014/main" id="{9DAD7F78-3F7D-3C44-ACBC-E1A2CCBC30AB}"/>
              </a:ext>
            </a:extLst>
          </p:cNvPr>
          <p:cNvPicPr>
            <a:picLocks noGrp="1" noChangeAspect="1"/>
          </p:cNvPicPr>
          <p:nvPr>
            <p:ph idx="1"/>
          </p:nvPr>
        </p:nvPicPr>
        <p:blipFill>
          <a:blip r:embed="rId3"/>
          <a:stretch>
            <a:fillRect/>
          </a:stretch>
        </p:blipFill>
        <p:spPr>
          <a:xfrm>
            <a:off x="7886700" y="1934914"/>
            <a:ext cx="1905000" cy="1066800"/>
          </a:xfrm>
        </p:spPr>
      </p:pic>
      <p:pic>
        <p:nvPicPr>
          <p:cNvPr id="4" name="Picture 3">
            <a:extLst>
              <a:ext uri="{FF2B5EF4-FFF2-40B4-BE49-F238E27FC236}">
                <a16:creationId xmlns:a16="http://schemas.microsoft.com/office/drawing/2014/main" id="{2F3F3B24-7998-8E4F-BA9C-C5BA150EDB56}"/>
              </a:ext>
            </a:extLst>
          </p:cNvPr>
          <p:cNvPicPr/>
          <p:nvPr/>
        </p:nvPicPr>
        <p:blipFill rotWithShape="1">
          <a:blip r:embed="rId4" cstate="print">
            <a:extLst>
              <a:ext uri="{28A0092B-C50C-407E-A947-70E740481C1C}">
                <a14:useLocalDpi xmlns:a14="http://schemas.microsoft.com/office/drawing/2010/main"/>
              </a:ext>
            </a:extLst>
          </a:blip>
          <a:srcRect/>
          <a:stretch/>
        </p:blipFill>
        <p:spPr>
          <a:xfrm rot="16381874">
            <a:off x="7829550" y="4599344"/>
            <a:ext cx="1619250" cy="1238250"/>
          </a:xfrm>
          <a:prstGeom prst="rect">
            <a:avLst/>
          </a:prstGeom>
        </p:spPr>
      </p:pic>
      <p:pic>
        <p:nvPicPr>
          <p:cNvPr id="7" name="Content Placeholder 4">
            <a:extLst>
              <a:ext uri="{FF2B5EF4-FFF2-40B4-BE49-F238E27FC236}">
                <a16:creationId xmlns:a16="http://schemas.microsoft.com/office/drawing/2014/main" id="{2C6E2637-D66F-AD42-90E4-151AB46FB2A4}"/>
              </a:ext>
            </a:extLst>
          </p:cNvPr>
          <p:cNvPicPr>
            <a:picLocks noChangeAspect="1"/>
          </p:cNvPicPr>
          <p:nvPr/>
        </p:nvPicPr>
        <p:blipFill>
          <a:blip r:embed="rId3"/>
          <a:stretch>
            <a:fillRect/>
          </a:stretch>
        </p:blipFill>
        <p:spPr>
          <a:xfrm>
            <a:off x="10109200" y="1284288"/>
            <a:ext cx="1905000" cy="1066800"/>
          </a:xfrm>
          <a:prstGeom prst="rect">
            <a:avLst/>
          </a:prstGeom>
        </p:spPr>
      </p:pic>
      <p:pic>
        <p:nvPicPr>
          <p:cNvPr id="8" name="Content Placeholder 4">
            <a:extLst>
              <a:ext uri="{FF2B5EF4-FFF2-40B4-BE49-F238E27FC236}">
                <a16:creationId xmlns:a16="http://schemas.microsoft.com/office/drawing/2014/main" id="{09A79EC3-1939-4B43-9B27-D8CBBE315F06}"/>
              </a:ext>
            </a:extLst>
          </p:cNvPr>
          <p:cNvPicPr>
            <a:picLocks noChangeAspect="1"/>
          </p:cNvPicPr>
          <p:nvPr/>
        </p:nvPicPr>
        <p:blipFill>
          <a:blip r:embed="rId3"/>
          <a:stretch>
            <a:fillRect/>
          </a:stretch>
        </p:blipFill>
        <p:spPr>
          <a:xfrm>
            <a:off x="10109200" y="3671888"/>
            <a:ext cx="1905000" cy="1066800"/>
          </a:xfrm>
          <a:prstGeom prst="rect">
            <a:avLst/>
          </a:prstGeom>
        </p:spPr>
      </p:pic>
      <p:cxnSp>
        <p:nvCxnSpPr>
          <p:cNvPr id="10" name="Straight Connector 9">
            <a:extLst>
              <a:ext uri="{FF2B5EF4-FFF2-40B4-BE49-F238E27FC236}">
                <a16:creationId xmlns:a16="http://schemas.microsoft.com/office/drawing/2014/main" id="{5A356D72-1C22-BC46-8935-7352ABB39F44}"/>
              </a:ext>
            </a:extLst>
          </p:cNvPr>
          <p:cNvCxnSpPr>
            <a:cxnSpLocks/>
          </p:cNvCxnSpPr>
          <p:nvPr/>
        </p:nvCxnSpPr>
        <p:spPr>
          <a:xfrm>
            <a:off x="8839200" y="3036888"/>
            <a:ext cx="0" cy="1340349"/>
          </a:xfrm>
          <a:prstGeom prst="line">
            <a:avLst/>
          </a:prstGeom>
          <a:ln>
            <a:prstDash val="lgDashDot"/>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C02B679-9568-174C-8EA2-E41FE3BAC070}"/>
              </a:ext>
            </a:extLst>
          </p:cNvPr>
          <p:cNvCxnSpPr>
            <a:cxnSpLocks/>
            <a:stCxn id="7" idx="2"/>
          </p:cNvCxnSpPr>
          <p:nvPr/>
        </p:nvCxnSpPr>
        <p:spPr>
          <a:xfrm flipH="1">
            <a:off x="9207500" y="2351088"/>
            <a:ext cx="1854200" cy="2337647"/>
          </a:xfrm>
          <a:prstGeom prst="line">
            <a:avLst/>
          </a:prstGeom>
          <a:ln>
            <a:prstDash val="lgDash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0C73714-4362-6841-BE17-29A5E68AAC6A}"/>
              </a:ext>
            </a:extLst>
          </p:cNvPr>
          <p:cNvCxnSpPr>
            <a:cxnSpLocks/>
            <a:stCxn id="8" idx="1"/>
          </p:cNvCxnSpPr>
          <p:nvPr/>
        </p:nvCxnSpPr>
        <p:spPr>
          <a:xfrm flipH="1">
            <a:off x="9398000" y="4205288"/>
            <a:ext cx="711200" cy="533400"/>
          </a:xfrm>
          <a:prstGeom prst="line">
            <a:avLst/>
          </a:prstGeom>
          <a:ln>
            <a:prstDash val="lgDashDot"/>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D6B28F12-F593-BE45-8AA1-8353DF05FA6F}"/>
              </a:ext>
            </a:extLst>
          </p:cNvPr>
          <p:cNvPicPr>
            <a:picLocks noChangeAspect="1"/>
          </p:cNvPicPr>
          <p:nvPr/>
        </p:nvPicPr>
        <p:blipFill>
          <a:blip r:embed="rId5"/>
          <a:stretch>
            <a:fillRect/>
          </a:stretch>
        </p:blipFill>
        <p:spPr>
          <a:xfrm>
            <a:off x="4725853" y="2762480"/>
            <a:ext cx="3051265" cy="3952415"/>
          </a:xfrm>
          <a:prstGeom prst="rect">
            <a:avLst/>
          </a:prstGeom>
        </p:spPr>
      </p:pic>
      <p:pic>
        <p:nvPicPr>
          <p:cNvPr id="24" name="Picture 23">
            <a:extLst>
              <a:ext uri="{FF2B5EF4-FFF2-40B4-BE49-F238E27FC236}">
                <a16:creationId xmlns:a16="http://schemas.microsoft.com/office/drawing/2014/main" id="{AAFA1162-07A7-3242-B596-E69AC1873FF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98432" y="3359364"/>
            <a:ext cx="3933495" cy="2900562"/>
          </a:xfrm>
          <a:prstGeom prst="rect">
            <a:avLst/>
          </a:prstGeom>
        </p:spPr>
      </p:pic>
      <p:sp>
        <p:nvSpPr>
          <p:cNvPr id="21" name="Rectangle 3">
            <a:extLst>
              <a:ext uri="{FF2B5EF4-FFF2-40B4-BE49-F238E27FC236}">
                <a16:creationId xmlns:a16="http://schemas.microsoft.com/office/drawing/2014/main" id="{D5CD4D9F-0A3E-BE4C-9FA5-1C9972817941}"/>
              </a:ext>
            </a:extLst>
          </p:cNvPr>
          <p:cNvSpPr txBox="1">
            <a:spLocks noChangeArrowheads="1"/>
          </p:cNvSpPr>
          <p:nvPr/>
        </p:nvSpPr>
        <p:spPr>
          <a:xfrm>
            <a:off x="298432" y="994462"/>
            <a:ext cx="7588268" cy="2364902"/>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dirty="0">
                <a:solidFill>
                  <a:schemeClr val="bg1"/>
                </a:solidFill>
                <a:latin typeface="+mj-lt"/>
                <a:ea typeface="ＭＳ Ｐゴシック" panose="020B0600070205080204" pitchFamily="34" charset="-128"/>
              </a:rPr>
              <a:t>Couples precision timing of distant pulsars with geometric diversity to determine orbital state and time</a:t>
            </a:r>
          </a:p>
          <a:p>
            <a:r>
              <a:rPr lang="en-US" altLang="en-US" dirty="0">
                <a:solidFill>
                  <a:schemeClr val="bg1"/>
                </a:solidFill>
                <a:latin typeface="+mj-lt"/>
                <a:ea typeface="ＭＳ Ｐゴシック" panose="020B0600070205080204" pitchFamily="34" charset="-128"/>
              </a:rPr>
              <a:t>Provides plane of sky information</a:t>
            </a:r>
          </a:p>
          <a:p>
            <a:r>
              <a:rPr lang="en-US" altLang="en-US" dirty="0">
                <a:solidFill>
                  <a:schemeClr val="bg1"/>
                </a:solidFill>
                <a:latin typeface="+mj-lt"/>
                <a:ea typeface="ＭＳ Ｐゴシック" panose="020B0600070205080204" pitchFamily="34" charset="-128"/>
              </a:rPr>
              <a:t>Universally available</a:t>
            </a:r>
          </a:p>
          <a:p>
            <a:r>
              <a:rPr lang="en-US" altLang="en-US" dirty="0">
                <a:solidFill>
                  <a:schemeClr val="bg1"/>
                </a:solidFill>
                <a:latin typeface="+mj-lt"/>
                <a:ea typeface="ＭＳ Ｐゴシック" panose="020B0600070205080204" pitchFamily="34" charset="-128"/>
              </a:rPr>
              <a:t>Advancements expected to achieve CubeSat </a:t>
            </a:r>
            <a:r>
              <a:rPr lang="en-US" altLang="en-US" dirty="0" err="1">
                <a:solidFill>
                  <a:schemeClr val="bg1"/>
                </a:solidFill>
                <a:latin typeface="+mj-lt"/>
                <a:ea typeface="ＭＳ Ｐゴシック" panose="020B0600070205080204" pitchFamily="34" charset="-128"/>
              </a:rPr>
              <a:t>SWaP</a:t>
            </a:r>
            <a:r>
              <a:rPr lang="en-US" altLang="en-US" dirty="0">
                <a:solidFill>
                  <a:schemeClr val="bg1"/>
                </a:solidFill>
                <a:latin typeface="+mj-lt"/>
                <a:ea typeface="ＭＳ Ｐゴシック" panose="020B0600070205080204" pitchFamily="34" charset="-128"/>
              </a:rPr>
              <a:t> </a:t>
            </a:r>
          </a:p>
        </p:txBody>
      </p:sp>
    </p:spTree>
    <p:extLst>
      <p:ext uri="{BB962C8B-B14F-4D97-AF65-F5344CB8AC3E}">
        <p14:creationId xmlns:p14="http://schemas.microsoft.com/office/powerpoint/2010/main" val="7501855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8702" y="312860"/>
            <a:ext cx="9303290" cy="429919"/>
          </a:xfrm>
        </p:spPr>
        <p:txBody>
          <a:bodyPr>
            <a:noAutofit/>
          </a:bodyPr>
          <a:lstStyle/>
          <a:p>
            <a:pPr algn="ctr"/>
            <a:r>
              <a:rPr lang="en-US" sz="4000" b="1" dirty="0">
                <a:solidFill>
                  <a:schemeClr val="bg1"/>
                </a:solidFill>
              </a:rPr>
              <a:t>Autonomous  Navigation, Guidance, Control</a:t>
            </a:r>
          </a:p>
        </p:txBody>
      </p:sp>
      <p:sp>
        <p:nvSpPr>
          <p:cNvPr id="3" name="Content Placeholder 2"/>
          <p:cNvSpPr>
            <a:spLocks noGrp="1"/>
          </p:cNvSpPr>
          <p:nvPr>
            <p:ph idx="1"/>
          </p:nvPr>
        </p:nvSpPr>
        <p:spPr>
          <a:xfrm>
            <a:off x="318053" y="1033849"/>
            <a:ext cx="9462051" cy="4947200"/>
          </a:xfrm>
        </p:spPr>
        <p:txBody>
          <a:bodyPr/>
          <a:lstStyle/>
          <a:p>
            <a:r>
              <a:rPr lang="en-US" sz="2000" dirty="0">
                <a:solidFill>
                  <a:schemeClr val="bg1"/>
                </a:solidFill>
              </a:rPr>
              <a:t>Onboard navigation operational since 1999 in LEO, 2015 in HEO (formation)</a:t>
            </a:r>
          </a:p>
          <a:p>
            <a:r>
              <a:rPr lang="en-US" sz="2000" dirty="0">
                <a:solidFill>
                  <a:schemeClr val="bg1"/>
                </a:solidFill>
              </a:rPr>
              <a:t>Follow-on to onboard orbit estimation is onboard orbit control: autonomous maneuver planning, execution, and calibration</a:t>
            </a:r>
          </a:p>
          <a:p>
            <a:r>
              <a:rPr lang="en-US" sz="2000" dirty="0" err="1">
                <a:solidFill>
                  <a:schemeClr val="bg1"/>
                </a:solidFill>
              </a:rPr>
              <a:t>AutoControl</a:t>
            </a:r>
            <a:r>
              <a:rPr lang="en-US" sz="2000" dirty="0">
                <a:solidFill>
                  <a:schemeClr val="bg1"/>
                </a:solidFill>
              </a:rPr>
              <a:t> demonstrated on EO-1 in 2000; Established for single mission</a:t>
            </a:r>
          </a:p>
          <a:p>
            <a:r>
              <a:rPr lang="en-US" sz="2000" dirty="0">
                <a:solidFill>
                  <a:schemeClr val="bg1"/>
                </a:solidFill>
              </a:rPr>
              <a:t>Reduces ground ops required for maneuver planning and </a:t>
            </a:r>
          </a:p>
          <a:p>
            <a:pPr marL="0" indent="0">
              <a:buNone/>
            </a:pPr>
            <a:r>
              <a:rPr lang="en-US" sz="2000" dirty="0">
                <a:solidFill>
                  <a:schemeClr val="bg1"/>
                </a:solidFill>
              </a:rPr>
              <a:t>    execution and associated risks</a:t>
            </a:r>
          </a:p>
          <a:p>
            <a:endParaRPr lang="en-US" sz="600" dirty="0">
              <a:solidFill>
                <a:schemeClr val="bg1"/>
              </a:solidFill>
            </a:endParaRPr>
          </a:p>
          <a:p>
            <a:pPr>
              <a:lnSpc>
                <a:spcPct val="100000"/>
              </a:lnSpc>
              <a:spcBef>
                <a:spcPts val="0"/>
              </a:spcBef>
            </a:pPr>
            <a:r>
              <a:rPr lang="en-US" sz="2000" dirty="0">
                <a:solidFill>
                  <a:schemeClr val="bg1"/>
                </a:solidFill>
              </a:rPr>
              <a:t>Requires telemetry feed from the maneuver, similar to ground</a:t>
            </a:r>
          </a:p>
          <a:p>
            <a:pPr marL="0" indent="0">
              <a:lnSpc>
                <a:spcPct val="100000"/>
              </a:lnSpc>
              <a:spcBef>
                <a:spcPts val="0"/>
              </a:spcBef>
              <a:buNone/>
            </a:pPr>
            <a:r>
              <a:rPr lang="en-US" sz="2000" dirty="0">
                <a:solidFill>
                  <a:schemeClr val="bg1"/>
                </a:solidFill>
              </a:rPr>
              <a:t>    planning/execution/calibration process</a:t>
            </a:r>
          </a:p>
          <a:p>
            <a:pPr marL="0" indent="0">
              <a:lnSpc>
                <a:spcPct val="100000"/>
              </a:lnSpc>
              <a:spcBef>
                <a:spcPts val="0"/>
              </a:spcBef>
              <a:buNone/>
            </a:pPr>
            <a:endParaRPr lang="en-US" sz="800" dirty="0">
              <a:solidFill>
                <a:schemeClr val="bg1"/>
              </a:solidFill>
            </a:endParaRPr>
          </a:p>
          <a:p>
            <a:pPr>
              <a:lnSpc>
                <a:spcPct val="100000"/>
              </a:lnSpc>
              <a:spcBef>
                <a:spcPts val="0"/>
              </a:spcBef>
            </a:pPr>
            <a:r>
              <a:rPr lang="en-US" sz="2000" dirty="0">
                <a:solidFill>
                  <a:schemeClr val="bg1"/>
                </a:solidFill>
              </a:rPr>
              <a:t>Algorithms for maneuver planning and formation </a:t>
            </a:r>
          </a:p>
          <a:p>
            <a:pPr marL="0" indent="0">
              <a:lnSpc>
                <a:spcPct val="100000"/>
              </a:lnSpc>
              <a:spcBef>
                <a:spcPts val="0"/>
              </a:spcBef>
              <a:buNone/>
            </a:pPr>
            <a:r>
              <a:rPr lang="en-US" sz="2000" dirty="0">
                <a:solidFill>
                  <a:schemeClr val="bg1"/>
                </a:solidFill>
              </a:rPr>
              <a:t>    missions being implemented in FSW via IRAD</a:t>
            </a:r>
          </a:p>
          <a:p>
            <a:pPr marL="0" indent="0">
              <a:buNone/>
            </a:pPr>
            <a:endParaRPr lang="en-US" sz="2000" dirty="0">
              <a:solidFill>
                <a:schemeClr val="bg1"/>
              </a:solidFill>
            </a:endParaRPr>
          </a:p>
        </p:txBody>
      </p:sp>
      <p:sp>
        <p:nvSpPr>
          <p:cNvPr id="25" name="Slide Number Placeholder 24"/>
          <p:cNvSpPr>
            <a:spLocks noGrp="1"/>
          </p:cNvSpPr>
          <p:nvPr>
            <p:ph type="sldNum" sz="quarter" idx="12"/>
          </p:nvPr>
        </p:nvSpPr>
        <p:spPr/>
        <p:txBody>
          <a:bodyPr/>
          <a:lstStyle/>
          <a:p>
            <a:fld id="{CF1024CB-6F79-F940-9762-874F1D92711C}" type="slidenum">
              <a:rPr lang="en-US" smtClean="0"/>
              <a:t>14</a:t>
            </a:fld>
            <a:endParaRPr lang="en-US" dirty="0"/>
          </a:p>
        </p:txBody>
      </p:sp>
      <p:pic>
        <p:nvPicPr>
          <p:cNvPr id="33" name="Picture 32">
            <a:extLst>
              <a:ext uri="{FF2B5EF4-FFF2-40B4-BE49-F238E27FC236}">
                <a16:creationId xmlns:a16="http://schemas.microsoft.com/office/drawing/2014/main" id="{ADADC413-42A6-EF4C-98C2-026AF9D279CF}"/>
              </a:ext>
            </a:extLst>
          </p:cNvPr>
          <p:cNvPicPr>
            <a:picLocks noChangeAspect="1"/>
          </p:cNvPicPr>
          <p:nvPr/>
        </p:nvPicPr>
        <p:blipFill>
          <a:blip r:embed="rId2"/>
          <a:stretch>
            <a:fillRect/>
          </a:stretch>
        </p:blipFill>
        <p:spPr>
          <a:xfrm>
            <a:off x="6640034" y="2380345"/>
            <a:ext cx="5359940" cy="3829723"/>
          </a:xfrm>
          <a:prstGeom prst="rect">
            <a:avLst/>
          </a:prstGeom>
        </p:spPr>
      </p:pic>
      <p:sp>
        <p:nvSpPr>
          <p:cNvPr id="4" name="Footer Placeholder 3">
            <a:extLst>
              <a:ext uri="{FF2B5EF4-FFF2-40B4-BE49-F238E27FC236}">
                <a16:creationId xmlns:a16="http://schemas.microsoft.com/office/drawing/2014/main" id="{7DA6B383-BDD0-3D4F-8DA6-2579D14F4225}"/>
              </a:ext>
            </a:extLst>
          </p:cNvPr>
          <p:cNvSpPr>
            <a:spLocks noGrp="1"/>
          </p:cNvSpPr>
          <p:nvPr>
            <p:ph type="ftr" sz="quarter" idx="11"/>
          </p:nvPr>
        </p:nvSpPr>
        <p:spPr/>
        <p:txBody>
          <a:bodyPr/>
          <a:lstStyle/>
          <a:p>
            <a:r>
              <a:rPr lang="en-US"/>
              <a:t>4th Planetary CubeSat Science Symposium, NASA GSFC, June 27-28, 2019</a:t>
            </a:r>
            <a:endParaRPr lang="en-US" dirty="0"/>
          </a:p>
        </p:txBody>
      </p:sp>
    </p:spTree>
    <p:extLst>
      <p:ext uri="{BB962C8B-B14F-4D97-AF65-F5344CB8AC3E}">
        <p14:creationId xmlns:p14="http://schemas.microsoft.com/office/powerpoint/2010/main" val="15314690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8423" y="295595"/>
            <a:ext cx="7886700" cy="314136"/>
          </a:xfrm>
        </p:spPr>
        <p:txBody>
          <a:bodyPr>
            <a:noAutofit/>
          </a:bodyPr>
          <a:lstStyle/>
          <a:p>
            <a:r>
              <a:rPr lang="en-US" sz="4000" b="1" dirty="0">
                <a:solidFill>
                  <a:schemeClr val="bg1"/>
                </a:solidFill>
              </a:rPr>
              <a:t>Simplified Measurement Capability</a:t>
            </a:r>
          </a:p>
        </p:txBody>
      </p:sp>
      <p:sp>
        <p:nvSpPr>
          <p:cNvPr id="5" name="Content Placeholder 4"/>
          <p:cNvSpPr>
            <a:spLocks noGrp="1"/>
          </p:cNvSpPr>
          <p:nvPr>
            <p:ph idx="1"/>
          </p:nvPr>
        </p:nvSpPr>
        <p:spPr>
          <a:xfrm>
            <a:off x="1880090" y="878891"/>
            <a:ext cx="8638680" cy="1729875"/>
          </a:xfrm>
        </p:spPr>
        <p:txBody>
          <a:bodyPr>
            <a:normAutofit fontScale="92500"/>
          </a:bodyPr>
          <a:lstStyle/>
          <a:p>
            <a:r>
              <a:rPr lang="en-US" dirty="0">
                <a:solidFill>
                  <a:schemeClr val="bg1"/>
                </a:solidFill>
              </a:rPr>
              <a:t>Broad summary of measurement capability</a:t>
            </a:r>
          </a:p>
          <a:p>
            <a:pPr lvl="1"/>
            <a:r>
              <a:rPr lang="en-US" dirty="0">
                <a:solidFill>
                  <a:schemeClr val="bg1"/>
                </a:solidFill>
              </a:rPr>
              <a:t>Not intended to indicate one size fits all</a:t>
            </a:r>
          </a:p>
          <a:p>
            <a:pPr lvl="1"/>
            <a:r>
              <a:rPr lang="en-US" dirty="0">
                <a:solidFill>
                  <a:schemeClr val="bg1"/>
                </a:solidFill>
              </a:rPr>
              <a:t>Some measurements not available in real-time</a:t>
            </a:r>
          </a:p>
          <a:p>
            <a:pPr lvl="1"/>
            <a:r>
              <a:rPr lang="en-US" dirty="0">
                <a:solidFill>
                  <a:schemeClr val="bg1"/>
                </a:solidFill>
              </a:rPr>
              <a:t>Snowflake-like possible combinations for performance &amp; robustness</a:t>
            </a:r>
          </a:p>
        </p:txBody>
      </p:sp>
      <p:sp>
        <p:nvSpPr>
          <p:cNvPr id="6" name="Slide Number Placeholder 5"/>
          <p:cNvSpPr>
            <a:spLocks noGrp="1"/>
          </p:cNvSpPr>
          <p:nvPr>
            <p:ph type="sldNum" sz="quarter" idx="12"/>
          </p:nvPr>
        </p:nvSpPr>
        <p:spPr/>
        <p:txBody>
          <a:bodyPr/>
          <a:lstStyle/>
          <a:p>
            <a:fld id="{CF1024CB-6F79-F940-9762-874F1D92711C}" type="slidenum">
              <a:rPr lang="en-US" smtClean="0"/>
              <a:t>15</a:t>
            </a:fld>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4044006572"/>
              </p:ext>
            </p:extLst>
          </p:nvPr>
        </p:nvGraphicFramePr>
        <p:xfrm>
          <a:off x="744583" y="2367823"/>
          <a:ext cx="10437221" cy="4110448"/>
        </p:xfrm>
        <a:graphic>
          <a:graphicData uri="http://schemas.openxmlformats.org/drawingml/2006/table">
            <a:tbl>
              <a:tblPr/>
              <a:tblGrid>
                <a:gridCol w="1449846">
                  <a:extLst>
                    <a:ext uri="{9D8B030D-6E8A-4147-A177-3AD203B41FA5}">
                      <a16:colId xmlns:a16="http://schemas.microsoft.com/office/drawing/2014/main" val="20000"/>
                    </a:ext>
                  </a:extLst>
                </a:gridCol>
                <a:gridCol w="1246687">
                  <a:extLst>
                    <a:ext uri="{9D8B030D-6E8A-4147-A177-3AD203B41FA5}">
                      <a16:colId xmlns:a16="http://schemas.microsoft.com/office/drawing/2014/main" val="20001"/>
                    </a:ext>
                  </a:extLst>
                </a:gridCol>
                <a:gridCol w="1207317">
                  <a:extLst>
                    <a:ext uri="{9D8B030D-6E8A-4147-A177-3AD203B41FA5}">
                      <a16:colId xmlns:a16="http://schemas.microsoft.com/office/drawing/2014/main" val="20002"/>
                    </a:ext>
                  </a:extLst>
                </a:gridCol>
                <a:gridCol w="1141702">
                  <a:extLst>
                    <a:ext uri="{9D8B030D-6E8A-4147-A177-3AD203B41FA5}">
                      <a16:colId xmlns:a16="http://schemas.microsoft.com/office/drawing/2014/main" val="2656330911"/>
                    </a:ext>
                  </a:extLst>
                </a:gridCol>
                <a:gridCol w="1141702">
                  <a:extLst>
                    <a:ext uri="{9D8B030D-6E8A-4147-A177-3AD203B41FA5}">
                      <a16:colId xmlns:a16="http://schemas.microsoft.com/office/drawing/2014/main" val="20004"/>
                    </a:ext>
                  </a:extLst>
                </a:gridCol>
                <a:gridCol w="1377915">
                  <a:extLst>
                    <a:ext uri="{9D8B030D-6E8A-4147-A177-3AD203B41FA5}">
                      <a16:colId xmlns:a16="http://schemas.microsoft.com/office/drawing/2014/main" val="2582375733"/>
                    </a:ext>
                  </a:extLst>
                </a:gridCol>
                <a:gridCol w="1377915">
                  <a:extLst>
                    <a:ext uri="{9D8B030D-6E8A-4147-A177-3AD203B41FA5}">
                      <a16:colId xmlns:a16="http://schemas.microsoft.com/office/drawing/2014/main" val="20005"/>
                    </a:ext>
                  </a:extLst>
                </a:gridCol>
                <a:gridCol w="1494137">
                  <a:extLst>
                    <a:ext uri="{9D8B030D-6E8A-4147-A177-3AD203B41FA5}">
                      <a16:colId xmlns:a16="http://schemas.microsoft.com/office/drawing/2014/main" val="20006"/>
                    </a:ext>
                  </a:extLst>
                </a:gridCol>
              </a:tblGrid>
              <a:tr h="167640">
                <a:tc>
                  <a:txBody>
                    <a:bodyPr/>
                    <a:lstStyle/>
                    <a:p>
                      <a:pPr algn="ctr" fontAlgn="b"/>
                      <a:r>
                        <a:rPr lang="en-US" sz="1600" b="1" i="0" u="none" strike="noStrike" dirty="0">
                          <a:solidFill>
                            <a:srgbClr val="FFFFFF"/>
                          </a:solidFill>
                          <a:effectLst/>
                          <a:latin typeface="Calibri"/>
                        </a:rPr>
                        <a:t>Orbit</a:t>
                      </a:r>
                    </a:p>
                  </a:txBody>
                  <a:tcPr marL="10886" marR="10886" marT="10886" marB="0" anchor="b">
                    <a:lnL w="12700" cap="flat" cmpd="sng" algn="ctr">
                      <a:solidFill>
                        <a:scrgbClr r="0" g="0" b="0"/>
                      </a:solidFill>
                      <a:prstDash val="solid"/>
                      <a:round/>
                      <a:headEnd type="none" w="med" len="med"/>
                      <a:tailEnd type="none" w="med" len="med"/>
                    </a:lnL>
                    <a:lnR>
                      <a:noFill/>
                    </a:lnR>
                    <a:lnT w="12700" cap="flat" cmpd="sng" algn="ctr">
                      <a:solidFill>
                        <a:scrgbClr r="0" g="0" b="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F81BD"/>
                    </a:solidFill>
                  </a:tcPr>
                </a:tc>
                <a:tc>
                  <a:txBody>
                    <a:bodyPr/>
                    <a:lstStyle/>
                    <a:p>
                      <a:pPr algn="ctr" fontAlgn="b"/>
                      <a:r>
                        <a:rPr lang="en-US" sz="1600" b="1" i="0" u="none" strike="noStrike" dirty="0">
                          <a:solidFill>
                            <a:srgbClr val="FFFFFF"/>
                          </a:solidFill>
                          <a:effectLst/>
                          <a:latin typeface="Calibri"/>
                        </a:rPr>
                        <a:t>GPS</a:t>
                      </a:r>
                    </a:p>
                  </a:txBody>
                  <a:tcPr marL="10886" marR="10886" marT="10886" marB="0" anchor="b">
                    <a:lnL>
                      <a:noFill/>
                    </a:lnL>
                    <a:lnR>
                      <a:noFill/>
                    </a:lnR>
                    <a:lnT w="12700" cap="flat" cmpd="sng" algn="ctr">
                      <a:solidFill>
                        <a:scrgbClr r="0" g="0" b="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F81BD"/>
                    </a:solidFill>
                  </a:tcPr>
                </a:tc>
                <a:tc>
                  <a:txBody>
                    <a:bodyPr/>
                    <a:lstStyle/>
                    <a:p>
                      <a:pPr algn="ctr" fontAlgn="b"/>
                      <a:r>
                        <a:rPr lang="en-US" sz="1600" b="1" i="0" u="none" strike="noStrike" dirty="0">
                          <a:solidFill>
                            <a:srgbClr val="FFFFFF"/>
                          </a:solidFill>
                          <a:effectLst/>
                          <a:latin typeface="Calibri"/>
                        </a:rPr>
                        <a:t>NEN/DSN</a:t>
                      </a:r>
                    </a:p>
                    <a:p>
                      <a:pPr algn="ctr" fontAlgn="b"/>
                      <a:r>
                        <a:rPr lang="en-US" sz="1200" b="1" i="0" u="none" strike="noStrike" dirty="0">
                          <a:solidFill>
                            <a:srgbClr val="FFFFFF"/>
                          </a:solidFill>
                          <a:effectLst/>
                          <a:latin typeface="Calibri"/>
                        </a:rPr>
                        <a:t>(ground, radio)</a:t>
                      </a:r>
                    </a:p>
                  </a:txBody>
                  <a:tcPr marL="10886" marR="10886" marT="10886" marB="0" anchor="b">
                    <a:lnL>
                      <a:noFill/>
                    </a:lnL>
                    <a:lnR>
                      <a:noFill/>
                    </a:lnR>
                    <a:lnT w="12700" cap="flat" cmpd="sng" algn="ctr">
                      <a:solidFill>
                        <a:scrgbClr r="0" g="0" b="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F81BD"/>
                    </a:solidFill>
                  </a:tcPr>
                </a:tc>
                <a:tc>
                  <a:txBody>
                    <a:bodyPr/>
                    <a:lstStyle/>
                    <a:p>
                      <a:pPr algn="ctr" fontAlgn="b"/>
                      <a:r>
                        <a:rPr lang="en-US" sz="1600" b="1" i="0" u="none" strike="noStrike" dirty="0">
                          <a:solidFill>
                            <a:srgbClr val="FFFFFF"/>
                          </a:solidFill>
                          <a:effectLst/>
                          <a:latin typeface="Calibri"/>
                        </a:rPr>
                        <a:t>NEN/DSN</a:t>
                      </a:r>
                    </a:p>
                    <a:p>
                      <a:pPr algn="ctr" fontAlgn="b"/>
                      <a:r>
                        <a:rPr lang="en-US" sz="1200" b="1" i="0" u="none" strike="noStrike" dirty="0">
                          <a:solidFill>
                            <a:srgbClr val="FFFFFF"/>
                          </a:solidFill>
                          <a:effectLst/>
                          <a:latin typeface="Calibri"/>
                        </a:rPr>
                        <a:t>(onboard, laser)</a:t>
                      </a:r>
                    </a:p>
                  </a:txBody>
                  <a:tcPr marL="10886" marR="10886" marT="10886" marB="0" anchor="b">
                    <a:lnL>
                      <a:noFill/>
                    </a:lnL>
                    <a:lnR>
                      <a:noFill/>
                    </a:lnR>
                    <a:lnT w="12700" cap="flat" cmpd="sng" algn="ctr">
                      <a:solidFill>
                        <a:scrgbClr r="0" g="0" b="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F81BD"/>
                    </a:solidFill>
                  </a:tcPr>
                </a:tc>
                <a:tc>
                  <a:txBody>
                    <a:bodyPr/>
                    <a:lstStyle/>
                    <a:p>
                      <a:pPr algn="ctr" fontAlgn="b"/>
                      <a:r>
                        <a:rPr lang="en-US" sz="1600" b="1" i="0" u="none" strike="noStrike" dirty="0">
                          <a:solidFill>
                            <a:srgbClr val="FFFFFF"/>
                          </a:solidFill>
                          <a:effectLst/>
                          <a:latin typeface="Calibri"/>
                        </a:rPr>
                        <a:t>ΔDOR (DSN)</a:t>
                      </a:r>
                    </a:p>
                  </a:txBody>
                  <a:tcPr marL="10886" marR="10886" marT="10886" marB="0" anchor="b">
                    <a:lnL>
                      <a:noFill/>
                    </a:lnL>
                    <a:lnR>
                      <a:noFill/>
                    </a:lnR>
                    <a:lnT w="12700" cap="flat" cmpd="sng" algn="ctr">
                      <a:solidFill>
                        <a:scrgbClr r="0" g="0" b="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F81BD"/>
                    </a:solidFill>
                  </a:tcPr>
                </a:tc>
                <a:tc>
                  <a:txBody>
                    <a:bodyPr/>
                    <a:lstStyle/>
                    <a:p>
                      <a:pPr algn="ctr" fontAlgn="b"/>
                      <a:r>
                        <a:rPr lang="en-US" sz="1600" b="1" i="0" u="none" strike="noStrike" dirty="0" err="1">
                          <a:solidFill>
                            <a:srgbClr val="FFFFFF"/>
                          </a:solidFill>
                          <a:effectLst/>
                          <a:latin typeface="Calibri"/>
                        </a:rPr>
                        <a:t>OpNav</a:t>
                      </a:r>
                      <a:r>
                        <a:rPr lang="en-US" sz="1600" b="1" i="0" u="none" strike="noStrike" dirty="0">
                          <a:solidFill>
                            <a:srgbClr val="FFFFFF"/>
                          </a:solidFill>
                          <a:effectLst/>
                          <a:latin typeface="Calibri"/>
                        </a:rPr>
                        <a:t>:</a:t>
                      </a:r>
                    </a:p>
                    <a:p>
                      <a:pPr algn="ctr" fontAlgn="b"/>
                      <a:r>
                        <a:rPr lang="en-US" sz="1600" b="1" i="0" u="none" strike="noStrike" dirty="0">
                          <a:solidFill>
                            <a:srgbClr val="FFFFFF"/>
                          </a:solidFill>
                          <a:effectLst/>
                          <a:latin typeface="Calibri"/>
                        </a:rPr>
                        <a:t>CELNAV</a:t>
                      </a:r>
                    </a:p>
                  </a:txBody>
                  <a:tcPr marL="10886" marR="10886" marT="10886" marB="0" anchor="b">
                    <a:lnL>
                      <a:noFill/>
                    </a:lnL>
                    <a:lnR>
                      <a:noFill/>
                    </a:lnR>
                    <a:lnT w="12700" cap="flat" cmpd="sng" algn="ctr">
                      <a:solidFill>
                        <a:scrgbClr r="0" g="0" b="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F81BD"/>
                    </a:solidFill>
                  </a:tcPr>
                </a:tc>
                <a:tc>
                  <a:txBody>
                    <a:bodyPr/>
                    <a:lstStyle/>
                    <a:p>
                      <a:pPr algn="ctr" fontAlgn="b"/>
                      <a:r>
                        <a:rPr lang="en-US" sz="1600" b="1" i="0" u="none" strike="noStrike" dirty="0" err="1">
                          <a:solidFill>
                            <a:srgbClr val="FFFFFF"/>
                          </a:solidFill>
                          <a:effectLst/>
                          <a:latin typeface="Calibri"/>
                        </a:rPr>
                        <a:t>OpNav</a:t>
                      </a:r>
                      <a:r>
                        <a:rPr lang="en-US" sz="1600" b="1" i="0" u="none" strike="noStrike" dirty="0">
                          <a:solidFill>
                            <a:srgbClr val="FFFFFF"/>
                          </a:solidFill>
                          <a:effectLst/>
                          <a:latin typeface="Calibri"/>
                        </a:rPr>
                        <a:t>:</a:t>
                      </a:r>
                    </a:p>
                    <a:p>
                      <a:pPr algn="ctr" fontAlgn="b"/>
                      <a:r>
                        <a:rPr lang="en-US" sz="1600" b="1" i="0" u="none" strike="noStrike" dirty="0">
                          <a:solidFill>
                            <a:srgbClr val="FFFFFF"/>
                          </a:solidFill>
                          <a:effectLst/>
                          <a:latin typeface="Calibri"/>
                        </a:rPr>
                        <a:t>TRN</a:t>
                      </a:r>
                    </a:p>
                  </a:txBody>
                  <a:tcPr marL="10886" marR="10886" marT="10886" marB="0" anchor="b">
                    <a:lnL>
                      <a:noFill/>
                    </a:lnL>
                    <a:lnR>
                      <a:noFill/>
                    </a:lnR>
                    <a:lnT w="12700" cap="flat" cmpd="sng" algn="ctr">
                      <a:solidFill>
                        <a:scrgbClr r="0" g="0" b="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F81BD"/>
                    </a:solidFill>
                  </a:tcPr>
                </a:tc>
                <a:tc>
                  <a:txBody>
                    <a:bodyPr/>
                    <a:lstStyle/>
                    <a:p>
                      <a:pPr algn="ctr" fontAlgn="b"/>
                      <a:r>
                        <a:rPr lang="en-US" sz="1600" b="1" i="0" u="none" strike="noStrike" dirty="0">
                          <a:solidFill>
                            <a:srgbClr val="FFFFFF"/>
                          </a:solidFill>
                          <a:effectLst/>
                          <a:latin typeface="Calibri"/>
                        </a:rPr>
                        <a:t>Requirement/</a:t>
                      </a:r>
                    </a:p>
                    <a:p>
                      <a:pPr algn="ctr" fontAlgn="b"/>
                      <a:r>
                        <a:rPr lang="en-US" sz="1600" b="1" i="0" u="none" strike="noStrike" dirty="0">
                          <a:solidFill>
                            <a:srgbClr val="FFFFFF"/>
                          </a:solidFill>
                          <a:effectLst/>
                          <a:latin typeface="Calibri"/>
                        </a:rPr>
                        <a:t>Source</a:t>
                      </a:r>
                    </a:p>
                  </a:txBody>
                  <a:tcPr marL="10886" marR="10886" marT="10886" marB="0" anchor="b">
                    <a:lnL>
                      <a:noFill/>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F81BD"/>
                    </a:solidFill>
                  </a:tcPr>
                </a:tc>
                <a:extLst>
                  <a:ext uri="{0D108BD9-81ED-4DB2-BD59-A6C34878D82A}">
                    <a16:rowId xmlns:a16="http://schemas.microsoft.com/office/drawing/2014/main" val="10000"/>
                  </a:ext>
                </a:extLst>
              </a:tr>
              <a:tr h="167640">
                <a:tc>
                  <a:txBody>
                    <a:bodyPr/>
                    <a:lstStyle/>
                    <a:p>
                      <a:pPr algn="l" fontAlgn="b"/>
                      <a:r>
                        <a:rPr lang="en-US" sz="1600" b="0" i="0" u="none" strike="noStrike" dirty="0">
                          <a:solidFill>
                            <a:schemeClr val="tx1"/>
                          </a:solidFill>
                          <a:effectLst/>
                          <a:latin typeface="Calibri"/>
                        </a:rPr>
                        <a:t>LEO</a:t>
                      </a:r>
                    </a:p>
                  </a:txBody>
                  <a:tcPr marL="10886" marR="10886" marT="10886" marB="0" anchor="b">
                    <a:lnL w="12700" cap="flat" cmpd="sng" algn="ctr">
                      <a:solidFill>
                        <a:scrgbClr r="0" g="0" b="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n-US" sz="1600" b="0" i="0" u="none" strike="noStrike" dirty="0">
                          <a:solidFill>
                            <a:schemeClr val="tx1"/>
                          </a:solidFill>
                          <a:effectLst/>
                          <a:latin typeface="Calibri"/>
                        </a:rPr>
                        <a:t>50 cm @ 1 Hz</a:t>
                      </a:r>
                    </a:p>
                  </a:txBody>
                  <a:tcPr marL="10886" marR="10886" marT="108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n-US" sz="1600" b="0" i="0" u="none" strike="noStrike" dirty="0">
                          <a:solidFill>
                            <a:schemeClr val="tx1"/>
                          </a:solidFill>
                          <a:effectLst/>
                          <a:latin typeface="Calibri"/>
                        </a:rPr>
                        <a:t>10−20 m @ 1.5 orbit</a:t>
                      </a:r>
                    </a:p>
                  </a:txBody>
                  <a:tcPr marL="10886" marR="10886" marT="108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n-US" sz="1600" b="0" i="0" u="none" strike="noStrike" dirty="0">
                          <a:solidFill>
                            <a:schemeClr val="tx1"/>
                          </a:solidFill>
                          <a:effectLst/>
                          <a:latin typeface="Calibri"/>
                        </a:rPr>
                        <a:t>1e-3 m</a:t>
                      </a:r>
                    </a:p>
                  </a:txBody>
                  <a:tcPr marL="10886" marR="10886" marT="108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n-US" sz="1600" b="0" i="0" u="none" strike="noStrike" dirty="0">
                          <a:solidFill>
                            <a:schemeClr val="tx1"/>
                          </a:solidFill>
                          <a:effectLst/>
                          <a:latin typeface="Calibri"/>
                        </a:rPr>
                        <a:t>N/A</a:t>
                      </a:r>
                    </a:p>
                  </a:txBody>
                  <a:tcPr marL="10886" marR="10886" marT="108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n-US" sz="1600" b="0" i="0" u="none" strike="noStrike" dirty="0">
                          <a:solidFill>
                            <a:schemeClr val="tx1"/>
                          </a:solidFill>
                          <a:effectLst/>
                          <a:latin typeface="Calibri"/>
                        </a:rPr>
                        <a:t>1 km @ 2 hr</a:t>
                      </a:r>
                    </a:p>
                  </a:txBody>
                  <a:tcPr marL="10886" marR="10886" marT="108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r>
                        <a:rPr lang="en-US" dirty="0"/>
                        <a:t> -- --</a:t>
                      </a:r>
                    </a:p>
                  </a:txBody>
                  <a:tcPr marL="10886" marR="10886" marT="108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n-US" sz="1600" b="0" i="0" u="none" strike="noStrike" dirty="0">
                          <a:solidFill>
                            <a:schemeClr val="tx1"/>
                          </a:solidFill>
                          <a:effectLst/>
                          <a:latin typeface="Calibri"/>
                        </a:rPr>
                        <a:t>≤ few m</a:t>
                      </a:r>
                    </a:p>
                  </a:txBody>
                  <a:tcPr marL="10886" marR="10886" marT="10886" marB="0" anchor="b">
                    <a:lnL w="6350" cap="flat" cmpd="sng" algn="ctr">
                      <a:solidFill>
                        <a:srgbClr val="00000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0001"/>
                  </a:ext>
                </a:extLst>
              </a:tr>
              <a:tr h="167640">
                <a:tc>
                  <a:txBody>
                    <a:bodyPr/>
                    <a:lstStyle/>
                    <a:p>
                      <a:pPr algn="l" fontAlgn="b"/>
                      <a:r>
                        <a:rPr lang="en-US" sz="1600" b="0" i="0" u="none" strike="noStrike" dirty="0">
                          <a:solidFill>
                            <a:schemeClr val="bg1"/>
                          </a:solidFill>
                          <a:effectLst/>
                          <a:latin typeface="Calibri"/>
                        </a:rPr>
                        <a:t>HEO (perigee </a:t>
                      </a:r>
                    </a:p>
                    <a:p>
                      <a:pPr algn="l" fontAlgn="b"/>
                      <a:r>
                        <a:rPr lang="en-US" sz="1600" b="0" i="0" u="none" strike="noStrike" dirty="0">
                          <a:solidFill>
                            <a:schemeClr val="bg1"/>
                          </a:solidFill>
                          <a:effectLst/>
                          <a:latin typeface="Calibri"/>
                        </a:rPr>
                        <a:t>&lt; constellation)</a:t>
                      </a:r>
                    </a:p>
                  </a:txBody>
                  <a:tcPr marL="10886" marR="10886" marT="10886" marB="0" anchor="b">
                    <a:lnL w="12700" cap="flat" cmpd="sng" algn="ctr">
                      <a:solidFill>
                        <a:scrgbClr r="0" g="0" b="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dirty="0">
                          <a:solidFill>
                            <a:schemeClr val="bg1"/>
                          </a:solidFill>
                          <a:effectLst/>
                          <a:latin typeface="Calibri"/>
                        </a:rPr>
                        <a:t>10 m @ 1 Hz</a:t>
                      </a:r>
                    </a:p>
                  </a:txBody>
                  <a:tcPr marL="10886" marR="10886" marT="108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dirty="0">
                          <a:solidFill>
                            <a:schemeClr val="bg1"/>
                          </a:solidFill>
                          <a:effectLst/>
                          <a:latin typeface="Calibri"/>
                        </a:rPr>
                        <a:t>100 m</a:t>
                      </a:r>
                    </a:p>
                  </a:txBody>
                  <a:tcPr marL="10886" marR="10886" marT="108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dirty="0">
                          <a:solidFill>
                            <a:schemeClr val="bg1"/>
                          </a:solidFill>
                          <a:effectLst/>
                          <a:latin typeface="Calibri"/>
                        </a:rPr>
                        <a:t>1e-3 m</a:t>
                      </a:r>
                    </a:p>
                  </a:txBody>
                  <a:tcPr marL="10886" marR="10886" marT="108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dirty="0">
                          <a:solidFill>
                            <a:schemeClr val="bg1"/>
                          </a:solidFill>
                          <a:effectLst/>
                          <a:latin typeface="Calibri"/>
                        </a:rPr>
                        <a:t>N/A</a:t>
                      </a:r>
                    </a:p>
                  </a:txBody>
                  <a:tcPr marL="10886" marR="10886" marT="108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dirty="0">
                          <a:solidFill>
                            <a:schemeClr val="bg1"/>
                          </a:solidFill>
                          <a:effectLst/>
                          <a:latin typeface="Calibri"/>
                        </a:rPr>
                        <a:t>0.1−15 km @ 1 orbit</a:t>
                      </a:r>
                    </a:p>
                  </a:txBody>
                  <a:tcPr marL="10886" marR="10886" marT="108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r>
                        <a:rPr lang="en-US" dirty="0">
                          <a:solidFill>
                            <a:schemeClr val="bg1"/>
                          </a:solidFill>
                        </a:rPr>
                        <a:t> -- --</a:t>
                      </a:r>
                    </a:p>
                  </a:txBody>
                  <a:tcPr marL="10886" marR="10886" marT="108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dirty="0">
                          <a:solidFill>
                            <a:schemeClr val="bg1"/>
                          </a:solidFill>
                          <a:effectLst/>
                          <a:latin typeface="Calibri"/>
                        </a:rPr>
                        <a:t>&lt; 1 km / many</a:t>
                      </a:r>
                    </a:p>
                  </a:txBody>
                  <a:tcPr marL="10886" marR="10886" marT="10886" marB="0" anchor="b">
                    <a:lnL w="6350" cap="flat" cmpd="sng" algn="ctr">
                      <a:solidFill>
                        <a:srgbClr val="000000"/>
                      </a:solidFill>
                      <a:prstDash val="solid"/>
                      <a:round/>
                      <a:headEnd type="none" w="med" len="med"/>
                      <a:tailEnd type="none" w="med" len="med"/>
                    </a:lnL>
                    <a:lnR w="12700"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67640">
                <a:tc>
                  <a:txBody>
                    <a:bodyPr/>
                    <a:lstStyle/>
                    <a:p>
                      <a:pPr algn="l" fontAlgn="b"/>
                      <a:r>
                        <a:rPr lang="en-US" sz="1600" b="0" i="0" u="none" strike="noStrike" dirty="0">
                          <a:solidFill>
                            <a:schemeClr val="tx1"/>
                          </a:solidFill>
                          <a:effectLst/>
                          <a:latin typeface="Calibri"/>
                        </a:rPr>
                        <a:t>GEO</a:t>
                      </a:r>
                    </a:p>
                  </a:txBody>
                  <a:tcPr marL="10886" marR="10886" marT="10886" marB="0" anchor="b">
                    <a:lnL w="12700" cap="flat" cmpd="sng" algn="ctr">
                      <a:solidFill>
                        <a:scrgbClr r="0" g="0" b="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n-US" sz="1600" b="0" i="0" u="none" strike="noStrike" dirty="0">
                          <a:solidFill>
                            <a:schemeClr val="tx1"/>
                          </a:solidFill>
                          <a:effectLst/>
                          <a:latin typeface="Calibri"/>
                        </a:rPr>
                        <a:t>5 m @ 1 Hz</a:t>
                      </a:r>
                    </a:p>
                  </a:txBody>
                  <a:tcPr marL="10886" marR="10886" marT="108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de-DE" sz="1600" b="0" i="0" u="none" strike="noStrike" dirty="0">
                          <a:solidFill>
                            <a:schemeClr val="tx1"/>
                          </a:solidFill>
                          <a:effectLst/>
                          <a:latin typeface="Calibri"/>
                        </a:rPr>
                        <a:t>100−200 m @ 36 </a:t>
                      </a:r>
                      <a:r>
                        <a:rPr lang="de-DE" sz="1600" b="0" i="0" u="none" strike="noStrike" dirty="0" err="1">
                          <a:solidFill>
                            <a:schemeClr val="tx1"/>
                          </a:solidFill>
                          <a:effectLst/>
                          <a:latin typeface="Calibri"/>
                        </a:rPr>
                        <a:t>hrs</a:t>
                      </a:r>
                      <a:endParaRPr lang="de-DE" sz="1600" b="0" i="0" u="none" strike="noStrike" dirty="0">
                        <a:solidFill>
                          <a:schemeClr val="tx1"/>
                        </a:solidFill>
                        <a:effectLst/>
                        <a:latin typeface="Calibri"/>
                      </a:endParaRPr>
                    </a:p>
                  </a:txBody>
                  <a:tcPr marL="10886" marR="10886" marT="108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n-US" sz="1600" b="0" i="0" u="none" strike="noStrike" dirty="0">
                          <a:solidFill>
                            <a:schemeClr val="tx1"/>
                          </a:solidFill>
                          <a:effectLst/>
                          <a:latin typeface="Calibri"/>
                        </a:rPr>
                        <a:t>1e-3 m</a:t>
                      </a:r>
                    </a:p>
                  </a:txBody>
                  <a:tcPr marL="10886" marR="10886" marT="108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n-US" sz="1600" b="0" i="0" u="none" strike="noStrike" dirty="0">
                          <a:solidFill>
                            <a:schemeClr val="tx1"/>
                          </a:solidFill>
                          <a:effectLst/>
                          <a:latin typeface="Calibri"/>
                        </a:rPr>
                        <a:t>N/A</a:t>
                      </a:r>
                    </a:p>
                  </a:txBody>
                  <a:tcPr marL="10886" marR="10886" marT="108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n-US" sz="1600" b="0" i="0" u="none" strike="noStrike" dirty="0">
                          <a:solidFill>
                            <a:schemeClr val="tx1"/>
                          </a:solidFill>
                          <a:effectLst/>
                          <a:latin typeface="Calibri"/>
                        </a:rPr>
                        <a:t>1−5 km @ 1 orbit</a:t>
                      </a:r>
                    </a:p>
                  </a:txBody>
                  <a:tcPr marL="10886" marR="10886" marT="108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r>
                        <a:rPr lang="en-US" dirty="0"/>
                        <a:t> -- --</a:t>
                      </a:r>
                    </a:p>
                  </a:txBody>
                  <a:tcPr marL="10886" marR="10886" marT="108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n-US" sz="1600" b="0" i="0" u="none" strike="noStrike" dirty="0">
                          <a:solidFill>
                            <a:schemeClr val="tx1"/>
                          </a:solidFill>
                          <a:effectLst/>
                          <a:latin typeface="Calibri"/>
                        </a:rPr>
                        <a:t>10 m / many</a:t>
                      </a:r>
                    </a:p>
                  </a:txBody>
                  <a:tcPr marL="10886" marR="10886" marT="10886" marB="0" anchor="b">
                    <a:lnL w="6350" cap="flat" cmpd="sng" algn="ctr">
                      <a:solidFill>
                        <a:srgbClr val="000000"/>
                      </a:solidFill>
                      <a:prstDash val="solid"/>
                      <a:round/>
                      <a:headEnd type="none" w="med" len="med"/>
                      <a:tailEnd type="none" w="med" len="med"/>
                    </a:lnL>
                    <a:lnR w="12700"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0003"/>
                  </a:ext>
                </a:extLst>
              </a:tr>
              <a:tr h="174171">
                <a:tc>
                  <a:txBody>
                    <a:bodyPr/>
                    <a:lstStyle/>
                    <a:p>
                      <a:pPr algn="l" fontAlgn="b"/>
                      <a:r>
                        <a:rPr lang="en-US" sz="1600" b="0" i="0" u="none" strike="noStrike" dirty="0">
                          <a:solidFill>
                            <a:schemeClr val="bg1"/>
                          </a:solidFill>
                          <a:effectLst/>
                          <a:latin typeface="Calibri"/>
                        </a:rPr>
                        <a:t>Lunar, in view</a:t>
                      </a:r>
                    </a:p>
                  </a:txBody>
                  <a:tcPr marL="10886" marR="10886" marT="10886" marB="0" anchor="b">
                    <a:lnL w="12700" cap="flat" cmpd="sng" algn="ctr">
                      <a:solidFill>
                        <a:scrgbClr r="0" g="0" b="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dirty="0">
                          <a:solidFill>
                            <a:schemeClr val="bg1"/>
                          </a:solidFill>
                          <a:effectLst/>
                          <a:latin typeface="Calibri"/>
                        </a:rPr>
                        <a:t>15-26 m</a:t>
                      </a:r>
                    </a:p>
                  </a:txBody>
                  <a:tcPr marL="10886" marR="10886" marT="108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dirty="0">
                          <a:solidFill>
                            <a:schemeClr val="bg1"/>
                          </a:solidFill>
                          <a:effectLst/>
                          <a:latin typeface="Calibri"/>
                        </a:rPr>
                        <a:t>50-200m @ 2 days</a:t>
                      </a:r>
                    </a:p>
                  </a:txBody>
                  <a:tcPr marL="10886" marR="10886" marT="108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dirty="0">
                          <a:solidFill>
                            <a:schemeClr val="bg1"/>
                          </a:solidFill>
                          <a:effectLst/>
                          <a:latin typeface="Calibri"/>
                        </a:rPr>
                        <a:t>1.5 m</a:t>
                      </a:r>
                    </a:p>
                  </a:txBody>
                  <a:tcPr marL="10886" marR="10886" marT="108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dirty="0">
                          <a:solidFill>
                            <a:schemeClr val="bg1"/>
                          </a:solidFill>
                          <a:effectLst/>
                          <a:latin typeface="Calibri"/>
                        </a:rPr>
                        <a:t>1 km @ 1 day</a:t>
                      </a:r>
                    </a:p>
                  </a:txBody>
                  <a:tcPr marL="10886" marR="10886" marT="108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dirty="0">
                          <a:solidFill>
                            <a:schemeClr val="bg1"/>
                          </a:solidFill>
                          <a:effectLst/>
                          <a:latin typeface="Calibri"/>
                        </a:rPr>
                        <a:t>0.5 km @ 0.5 days</a:t>
                      </a:r>
                    </a:p>
                  </a:txBody>
                  <a:tcPr marL="10886" marR="10886" marT="108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r>
                        <a:rPr lang="en-US" dirty="0">
                          <a:solidFill>
                            <a:schemeClr val="bg1"/>
                          </a:solidFill>
                        </a:rPr>
                        <a:t>0.3 m (w NEN laser)</a:t>
                      </a:r>
                    </a:p>
                  </a:txBody>
                  <a:tcPr marL="10886" marR="10886" marT="108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dirty="0">
                          <a:solidFill>
                            <a:schemeClr val="bg1"/>
                          </a:solidFill>
                          <a:effectLst/>
                          <a:latin typeface="Calibri"/>
                        </a:rPr>
                        <a:t>500 m / LRO</a:t>
                      </a:r>
                    </a:p>
                  </a:txBody>
                  <a:tcPr marL="10886" marR="10886" marT="10886" marB="0" anchor="b">
                    <a:lnL w="6350" cap="flat" cmpd="sng" algn="ctr">
                      <a:solidFill>
                        <a:srgbClr val="000000"/>
                      </a:solidFill>
                      <a:prstDash val="solid"/>
                      <a:round/>
                      <a:headEnd type="none" w="med" len="med"/>
                      <a:tailEnd type="none" w="med" len="med"/>
                    </a:lnL>
                    <a:lnR w="12700"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67640">
                <a:tc>
                  <a:txBody>
                    <a:bodyPr/>
                    <a:lstStyle/>
                    <a:p>
                      <a:pPr algn="l" fontAlgn="b"/>
                      <a:r>
                        <a:rPr lang="en-US" sz="1600" b="0" i="0" u="none" strike="noStrike" dirty="0">
                          <a:solidFill>
                            <a:schemeClr val="tx1"/>
                          </a:solidFill>
                          <a:effectLst/>
                          <a:latin typeface="Calibri"/>
                        </a:rPr>
                        <a:t>Lunar, far side/hi lat</a:t>
                      </a:r>
                    </a:p>
                  </a:txBody>
                  <a:tcPr marL="10886" marR="10886" marT="10886" marB="0" anchor="b">
                    <a:lnL w="12700" cap="flat" cmpd="sng" algn="ctr">
                      <a:solidFill>
                        <a:scrgbClr r="0" g="0" b="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n-US" sz="1600" b="0" i="0" u="none" strike="noStrike" dirty="0">
                          <a:solidFill>
                            <a:schemeClr val="tx1"/>
                          </a:solidFill>
                          <a:effectLst/>
                          <a:latin typeface="Calibri"/>
                        </a:rPr>
                        <a:t>N/A</a:t>
                      </a:r>
                    </a:p>
                  </a:txBody>
                  <a:tcPr marL="10886" marR="10886" marT="108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n-US" sz="1600" b="0" i="0" u="none" strike="noStrike" dirty="0">
                          <a:solidFill>
                            <a:schemeClr val="tx1"/>
                          </a:solidFill>
                          <a:effectLst/>
                          <a:latin typeface="Calibri"/>
                        </a:rPr>
                        <a:t>N/A</a:t>
                      </a:r>
                    </a:p>
                  </a:txBody>
                  <a:tcPr marL="10886" marR="10886" marT="108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n-US" sz="1600" b="0" i="0" u="none" strike="noStrike" dirty="0">
                          <a:solidFill>
                            <a:schemeClr val="tx1"/>
                          </a:solidFill>
                          <a:effectLst/>
                          <a:latin typeface="Calibri"/>
                        </a:rPr>
                        <a:t>N/A</a:t>
                      </a:r>
                    </a:p>
                  </a:txBody>
                  <a:tcPr marL="10886" marR="10886" marT="108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n-US" sz="1600" b="0" i="0" u="none" strike="noStrike" dirty="0">
                          <a:solidFill>
                            <a:schemeClr val="tx1"/>
                          </a:solidFill>
                          <a:effectLst/>
                          <a:latin typeface="Calibri"/>
                        </a:rPr>
                        <a:t>N/A</a:t>
                      </a:r>
                    </a:p>
                  </a:txBody>
                  <a:tcPr marL="10886" marR="10886" marT="108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n-US" sz="1600" b="0" i="0" u="none" strike="noStrike" dirty="0">
                          <a:solidFill>
                            <a:schemeClr val="tx1"/>
                          </a:solidFill>
                          <a:effectLst/>
                          <a:latin typeface="Calibri"/>
                        </a:rPr>
                        <a:t>0.5 km @ 0.5 days</a:t>
                      </a:r>
                    </a:p>
                  </a:txBody>
                  <a:tcPr marL="10886" marR="10886" marT="108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r>
                        <a:rPr lang="en-US" dirty="0"/>
                        <a:t> 5-12 m (w maneuvers)</a:t>
                      </a:r>
                    </a:p>
                  </a:txBody>
                  <a:tcPr marL="10886" marR="10886" marT="108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n-US" sz="1600" b="0" i="0" u="none" strike="noStrike" dirty="0">
                          <a:solidFill>
                            <a:schemeClr val="tx1"/>
                          </a:solidFill>
                          <a:effectLst/>
                          <a:latin typeface="Calibri"/>
                        </a:rPr>
                        <a:t>500 m / LRO</a:t>
                      </a:r>
                    </a:p>
                  </a:txBody>
                  <a:tcPr marL="10886" marR="10886" marT="10886" marB="0" anchor="b">
                    <a:lnL w="6350" cap="flat" cmpd="sng" algn="ctr">
                      <a:solidFill>
                        <a:srgbClr val="000000"/>
                      </a:solidFill>
                      <a:prstDash val="solid"/>
                      <a:round/>
                      <a:headEnd type="none" w="med" len="med"/>
                      <a:tailEnd type="none" w="med" len="med"/>
                    </a:lnL>
                    <a:lnR w="12700"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0005"/>
                  </a:ext>
                </a:extLst>
              </a:tr>
              <a:tr h="167640">
                <a:tc>
                  <a:txBody>
                    <a:bodyPr/>
                    <a:lstStyle/>
                    <a:p>
                      <a:pPr algn="l" fontAlgn="b"/>
                      <a:r>
                        <a:rPr lang="en-US" sz="1600" b="0" i="0" u="none" strike="noStrike" dirty="0">
                          <a:solidFill>
                            <a:schemeClr val="bg1"/>
                          </a:solidFill>
                          <a:effectLst/>
                          <a:latin typeface="Calibri"/>
                        </a:rPr>
                        <a:t>Sun-Earth L1/L2</a:t>
                      </a:r>
                    </a:p>
                  </a:txBody>
                  <a:tcPr marL="10886" marR="10886" marT="10886" marB="0" anchor="b">
                    <a:lnL w="12700" cap="flat" cmpd="sng" algn="ctr">
                      <a:solidFill>
                        <a:scrgbClr r="0" g="0" b="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dirty="0">
                          <a:solidFill>
                            <a:schemeClr val="bg1"/>
                          </a:solidFill>
                          <a:effectLst/>
                          <a:latin typeface="Calibri"/>
                        </a:rPr>
                        <a:t>N/A</a:t>
                      </a:r>
                    </a:p>
                  </a:txBody>
                  <a:tcPr marL="10886" marR="10886" marT="108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dirty="0">
                          <a:solidFill>
                            <a:schemeClr val="bg1"/>
                          </a:solidFill>
                          <a:effectLst/>
                          <a:latin typeface="Calibri"/>
                        </a:rPr>
                        <a:t>4-32</a:t>
                      </a:r>
                      <a:r>
                        <a:rPr lang="pl-PL" sz="1600" b="0" i="0" u="none" strike="noStrike" dirty="0">
                          <a:solidFill>
                            <a:schemeClr val="bg1"/>
                          </a:solidFill>
                          <a:effectLst/>
                          <a:latin typeface="Calibri"/>
                        </a:rPr>
                        <a:t> km @ 3 wks</a:t>
                      </a:r>
                    </a:p>
                  </a:txBody>
                  <a:tcPr marL="10886" marR="10886" marT="108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dirty="0">
                          <a:solidFill>
                            <a:schemeClr val="bg1"/>
                          </a:solidFill>
                          <a:effectLst/>
                          <a:latin typeface="Calibri"/>
                        </a:rPr>
                        <a:t>1.5 m</a:t>
                      </a:r>
                    </a:p>
                  </a:txBody>
                  <a:tcPr marL="10886" marR="10886" marT="108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dirty="0">
                          <a:solidFill>
                            <a:schemeClr val="bg1"/>
                          </a:solidFill>
                          <a:effectLst/>
                          <a:latin typeface="Calibri"/>
                        </a:rPr>
                        <a:t>1 km @ 1 day</a:t>
                      </a:r>
                    </a:p>
                  </a:txBody>
                  <a:tcPr marL="10886" marR="10886" marT="108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dirty="0">
                          <a:solidFill>
                            <a:schemeClr val="bg1"/>
                          </a:solidFill>
                          <a:effectLst/>
                          <a:latin typeface="Calibri"/>
                        </a:rPr>
                        <a:t>5−15 km @ 3 days</a:t>
                      </a:r>
                    </a:p>
                  </a:txBody>
                  <a:tcPr marL="10886" marR="10886" marT="108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r>
                        <a:rPr lang="en-US" dirty="0">
                          <a:solidFill>
                            <a:schemeClr val="bg1"/>
                          </a:solidFill>
                        </a:rPr>
                        <a:t> -- -- </a:t>
                      </a:r>
                    </a:p>
                  </a:txBody>
                  <a:tcPr marL="10886" marR="10886" marT="108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dirty="0">
                          <a:solidFill>
                            <a:schemeClr val="bg1"/>
                          </a:solidFill>
                          <a:effectLst/>
                          <a:latin typeface="Calibri"/>
                        </a:rPr>
                        <a:t>8 km / WFIRST</a:t>
                      </a:r>
                    </a:p>
                  </a:txBody>
                  <a:tcPr marL="10886" marR="10886" marT="10886" marB="0" anchor="b">
                    <a:lnL w="6350" cap="flat" cmpd="sng" algn="ctr">
                      <a:solidFill>
                        <a:srgbClr val="000000"/>
                      </a:solidFill>
                      <a:prstDash val="solid"/>
                      <a:round/>
                      <a:headEnd type="none" w="med" len="med"/>
                      <a:tailEnd type="none" w="med" len="med"/>
                    </a:lnL>
                    <a:lnR w="12700"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167640">
                <a:tc>
                  <a:txBody>
                    <a:bodyPr/>
                    <a:lstStyle/>
                    <a:p>
                      <a:pPr algn="l" fontAlgn="b"/>
                      <a:r>
                        <a:rPr lang="en-US" sz="1600" b="0" i="0" u="none" strike="noStrike" dirty="0">
                          <a:solidFill>
                            <a:schemeClr val="tx1"/>
                          </a:solidFill>
                          <a:effectLst/>
                          <a:latin typeface="Calibri"/>
                        </a:rPr>
                        <a:t>Planetary</a:t>
                      </a:r>
                    </a:p>
                  </a:txBody>
                  <a:tcPr marL="10886" marR="10886" marT="10886" marB="0" anchor="b">
                    <a:lnL w="12700" cap="flat" cmpd="sng" algn="ctr">
                      <a:solidFill>
                        <a:scrgbClr r="0" g="0" b="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90000"/>
                      </a:schemeClr>
                    </a:solidFill>
                  </a:tcPr>
                </a:tc>
                <a:tc>
                  <a:txBody>
                    <a:bodyPr/>
                    <a:lstStyle/>
                    <a:p>
                      <a:pPr algn="l" fontAlgn="b"/>
                      <a:r>
                        <a:rPr lang="en-US" sz="1600" b="0" i="0" u="none" strike="noStrike" dirty="0">
                          <a:solidFill>
                            <a:schemeClr val="tx1"/>
                          </a:solidFill>
                          <a:effectLst/>
                          <a:latin typeface="Calibri"/>
                        </a:rPr>
                        <a:t>N/A</a:t>
                      </a:r>
                    </a:p>
                  </a:txBody>
                  <a:tcPr marL="10886" marR="10886" marT="108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90000"/>
                      </a:schemeClr>
                    </a:solidFill>
                  </a:tcPr>
                </a:tc>
                <a:tc>
                  <a:txBody>
                    <a:bodyPr/>
                    <a:lstStyle/>
                    <a:p>
                      <a:pPr algn="l" fontAlgn="b"/>
                      <a:r>
                        <a:rPr lang="en-US" sz="1600" b="0" i="0" u="none" strike="noStrike" dirty="0">
                          <a:solidFill>
                            <a:schemeClr val="tx1"/>
                          </a:solidFill>
                          <a:effectLst/>
                          <a:latin typeface="Calibri"/>
                        </a:rPr>
                        <a:t>8-15 km @ 3 wks</a:t>
                      </a:r>
                      <a:endParaRPr lang="pl-PL" sz="1600" b="0" i="0" u="none" strike="noStrike" dirty="0">
                        <a:solidFill>
                          <a:schemeClr val="tx1"/>
                        </a:solidFill>
                        <a:effectLst/>
                        <a:latin typeface="Calibri"/>
                      </a:endParaRPr>
                    </a:p>
                  </a:txBody>
                  <a:tcPr marL="10886" marR="10886" marT="108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9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600" b="0" i="0" u="none" strike="noStrike" dirty="0">
                          <a:solidFill>
                            <a:schemeClr val="tx1"/>
                          </a:solidFill>
                          <a:effectLst/>
                          <a:latin typeface="+mn-lt"/>
                        </a:rPr>
                        <a:t> -- --</a:t>
                      </a:r>
                    </a:p>
                  </a:txBody>
                  <a:tcPr marL="10886" marR="10886" marT="108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9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600" b="0" i="0" u="none" strike="noStrike" dirty="0">
                          <a:solidFill>
                            <a:schemeClr val="tx1"/>
                          </a:solidFill>
                          <a:effectLst/>
                          <a:latin typeface="+mn-lt"/>
                        </a:rPr>
                        <a:t>1 km @ 1 day</a:t>
                      </a:r>
                    </a:p>
                  </a:txBody>
                  <a:tcPr marL="10886" marR="10886" marT="108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90000"/>
                      </a:schemeClr>
                    </a:solidFill>
                  </a:tcPr>
                </a:tc>
                <a:tc>
                  <a:txBody>
                    <a:bodyPr/>
                    <a:lstStyle/>
                    <a:p>
                      <a:pPr algn="l" fontAlgn="b"/>
                      <a:r>
                        <a:rPr lang="en-US" sz="1600" b="0" i="0" u="none" strike="noStrike" dirty="0">
                          <a:solidFill>
                            <a:schemeClr val="tx1"/>
                          </a:solidFill>
                          <a:effectLst/>
                          <a:latin typeface="Calibri"/>
                        </a:rPr>
                        <a:t>5-10</a:t>
                      </a:r>
                      <a:r>
                        <a:rPr lang="en-US" sz="1600" b="0" i="0" u="none" strike="noStrike" baseline="0" dirty="0">
                          <a:solidFill>
                            <a:schemeClr val="tx1"/>
                          </a:solidFill>
                          <a:effectLst/>
                          <a:latin typeface="Calibri"/>
                        </a:rPr>
                        <a:t> km @ 3 days</a:t>
                      </a:r>
                      <a:endParaRPr lang="en-US" sz="1600" b="0" i="0" u="none" strike="noStrike" dirty="0">
                        <a:solidFill>
                          <a:schemeClr val="tx1"/>
                        </a:solidFill>
                        <a:effectLst/>
                        <a:latin typeface="Calibri"/>
                      </a:endParaRPr>
                    </a:p>
                  </a:txBody>
                  <a:tcPr marL="10886" marR="10886" marT="108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90000"/>
                      </a:schemeClr>
                    </a:solidFill>
                  </a:tcPr>
                </a:tc>
                <a:tc>
                  <a:txBody>
                    <a:bodyPr/>
                    <a:lstStyle/>
                    <a:p>
                      <a:r>
                        <a:rPr lang="en-US" dirty="0"/>
                        <a:t>1-5 m</a:t>
                      </a:r>
                    </a:p>
                  </a:txBody>
                  <a:tcPr marL="10886" marR="10886" marT="1088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90000"/>
                      </a:schemeClr>
                    </a:solidFill>
                  </a:tcPr>
                </a:tc>
                <a:tc>
                  <a:txBody>
                    <a:bodyPr/>
                    <a:lstStyle/>
                    <a:p>
                      <a:pPr algn="l" fontAlgn="b"/>
                      <a:r>
                        <a:rPr lang="en-US" sz="1600" b="0" i="0" u="none" strike="noStrike" dirty="0">
                          <a:solidFill>
                            <a:schemeClr val="tx1"/>
                          </a:solidFill>
                          <a:effectLst/>
                          <a:latin typeface="Calibri"/>
                        </a:rPr>
                        <a:t>~ 5 km / Lucy</a:t>
                      </a:r>
                    </a:p>
                  </a:txBody>
                  <a:tcPr marL="10886" marR="10886" marT="10886" marB="0" anchor="b">
                    <a:lnL w="6350" cap="flat" cmpd="sng" algn="ctr">
                      <a:solidFill>
                        <a:srgbClr val="000000"/>
                      </a:solidFill>
                      <a:prstDash val="solid"/>
                      <a:round/>
                      <a:headEnd type="none" w="med" len="med"/>
                      <a:tailEnd type="none" w="med" len="med"/>
                    </a:lnL>
                    <a:lnR w="12700" cap="flat" cmpd="sng" algn="ctr">
                      <a:solidFill>
                        <a:scrgbClr r="0" g="0" b="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0007"/>
                  </a:ext>
                </a:extLst>
              </a:tr>
            </a:tbl>
          </a:graphicData>
        </a:graphic>
      </p:graphicFrame>
      <p:sp>
        <p:nvSpPr>
          <p:cNvPr id="3" name="Footer Placeholder 2">
            <a:extLst>
              <a:ext uri="{FF2B5EF4-FFF2-40B4-BE49-F238E27FC236}">
                <a16:creationId xmlns:a16="http://schemas.microsoft.com/office/drawing/2014/main" id="{6DDA3292-0956-4445-9245-48365F7D6F99}"/>
              </a:ext>
            </a:extLst>
          </p:cNvPr>
          <p:cNvSpPr>
            <a:spLocks noGrp="1"/>
          </p:cNvSpPr>
          <p:nvPr>
            <p:ph type="ftr" sz="quarter" idx="11"/>
          </p:nvPr>
        </p:nvSpPr>
        <p:spPr/>
        <p:txBody>
          <a:bodyPr/>
          <a:lstStyle/>
          <a:p>
            <a:r>
              <a:rPr lang="en-US"/>
              <a:t>4th Planetary CubeSat Science Symposium, NASA GSFC, June 27-28, 2019</a:t>
            </a:r>
            <a:endParaRPr lang="en-US" dirty="0"/>
          </a:p>
        </p:txBody>
      </p:sp>
    </p:spTree>
    <p:extLst>
      <p:ext uri="{BB962C8B-B14F-4D97-AF65-F5344CB8AC3E}">
        <p14:creationId xmlns:p14="http://schemas.microsoft.com/office/powerpoint/2010/main" val="23749034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D2937B1-A43C-4944-99C0-900047D1703A}"/>
              </a:ext>
            </a:extLst>
          </p:cNvPr>
          <p:cNvSpPr>
            <a:spLocks noGrp="1"/>
          </p:cNvSpPr>
          <p:nvPr>
            <p:ph idx="1"/>
          </p:nvPr>
        </p:nvSpPr>
        <p:spPr>
          <a:xfrm>
            <a:off x="445235" y="5780118"/>
            <a:ext cx="11411293" cy="1076965"/>
          </a:xfrm>
        </p:spPr>
        <p:txBody>
          <a:bodyPr>
            <a:normAutofit lnSpcReduction="10000"/>
          </a:bodyPr>
          <a:lstStyle/>
          <a:p>
            <a:r>
              <a:rPr lang="en-US" sz="1200" dirty="0">
                <a:solidFill>
                  <a:schemeClr val="bg1"/>
                </a:solidFill>
              </a:rPr>
              <a:t>Assumptions</a:t>
            </a:r>
          </a:p>
          <a:p>
            <a:pPr marL="251460" indent="-251460">
              <a:spcBef>
                <a:spcPts val="0"/>
              </a:spcBef>
              <a:buFont typeface="+mj-lt"/>
              <a:buAutoNum type="arabicPeriod"/>
            </a:pPr>
            <a:r>
              <a:rPr lang="en-US" sz="1200" dirty="0">
                <a:solidFill>
                  <a:schemeClr val="bg1"/>
                </a:solidFill>
              </a:rPr>
              <a:t>Every element not applicable to all orbit regimes</a:t>
            </a:r>
          </a:p>
          <a:p>
            <a:pPr marL="251460" indent="-251460">
              <a:spcBef>
                <a:spcPts val="0"/>
              </a:spcBef>
              <a:buFont typeface="+mj-lt"/>
              <a:buAutoNum type="arabicPeriod"/>
            </a:pPr>
            <a:r>
              <a:rPr lang="en-US" sz="1200" dirty="0" err="1">
                <a:solidFill>
                  <a:schemeClr val="bg1"/>
                </a:solidFill>
              </a:rPr>
              <a:t>Comm</a:t>
            </a:r>
            <a:r>
              <a:rPr lang="en-US" sz="1200" dirty="0">
                <a:solidFill>
                  <a:schemeClr val="bg1"/>
                </a:solidFill>
              </a:rPr>
              <a:t> Receiver outputs </a:t>
            </a:r>
            <a:r>
              <a:rPr lang="en-US" sz="1200" dirty="0" err="1">
                <a:solidFill>
                  <a:schemeClr val="bg1"/>
                </a:solidFill>
              </a:rPr>
              <a:t>pseudorange</a:t>
            </a:r>
            <a:r>
              <a:rPr lang="en-US" sz="1200" dirty="0">
                <a:solidFill>
                  <a:schemeClr val="bg1"/>
                </a:solidFill>
              </a:rPr>
              <a:t> and Doppler (established techniques exist for both; soft/firmware); not included in table</a:t>
            </a:r>
          </a:p>
          <a:p>
            <a:pPr marL="251460" indent="-251460">
              <a:spcBef>
                <a:spcPts val="0"/>
              </a:spcBef>
              <a:buFont typeface="+mj-lt"/>
              <a:buAutoNum type="arabicPeriod"/>
            </a:pPr>
            <a:r>
              <a:rPr lang="en-US" sz="1200" dirty="0">
                <a:solidFill>
                  <a:schemeClr val="bg1"/>
                </a:solidFill>
              </a:rPr>
              <a:t>Camera has integrated electronics with a head for far-field (attitude estimation) &amp; at least one head for near-field imaging for </a:t>
            </a:r>
            <a:r>
              <a:rPr lang="en-US" sz="1200" dirty="0" err="1">
                <a:solidFill>
                  <a:schemeClr val="bg1"/>
                </a:solidFill>
              </a:rPr>
              <a:t>OpNav</a:t>
            </a:r>
            <a:r>
              <a:rPr lang="en-US" sz="1200" dirty="0">
                <a:solidFill>
                  <a:schemeClr val="bg1"/>
                </a:solidFill>
              </a:rPr>
              <a:t>/TRN; </a:t>
            </a:r>
          </a:p>
          <a:p>
            <a:pPr marL="251460" indent="-251460">
              <a:spcBef>
                <a:spcPts val="0"/>
              </a:spcBef>
              <a:buFont typeface="+mj-lt"/>
              <a:buAutoNum type="arabicPeriod"/>
            </a:pPr>
            <a:r>
              <a:rPr lang="en-US" sz="1200" dirty="0">
                <a:solidFill>
                  <a:schemeClr val="bg1"/>
                </a:solidFill>
              </a:rPr>
              <a:t>C&amp;DH exists on bus capable of running GEONS/</a:t>
            </a:r>
            <a:r>
              <a:rPr lang="en-US" sz="1200" dirty="0" err="1">
                <a:solidFill>
                  <a:schemeClr val="bg1"/>
                </a:solidFill>
              </a:rPr>
              <a:t>AutoNGC</a:t>
            </a:r>
            <a:endParaRPr lang="en-US" sz="1200" dirty="0">
              <a:solidFill>
                <a:schemeClr val="bg1"/>
              </a:solidFill>
            </a:endParaRPr>
          </a:p>
          <a:p>
            <a:pPr marL="251460" indent="-251460">
              <a:spcBef>
                <a:spcPts val="0"/>
              </a:spcBef>
              <a:buFont typeface="+mj-lt"/>
              <a:buAutoNum type="arabicPeriod"/>
            </a:pPr>
            <a:r>
              <a:rPr lang="en-US" sz="1200" dirty="0" err="1">
                <a:solidFill>
                  <a:schemeClr val="bg1"/>
                </a:solidFill>
              </a:rPr>
              <a:t>SWaP</a:t>
            </a:r>
            <a:r>
              <a:rPr lang="en-US" sz="1200" dirty="0">
                <a:solidFill>
                  <a:schemeClr val="bg1"/>
                </a:solidFill>
              </a:rPr>
              <a:t>-C are per unit</a:t>
            </a:r>
          </a:p>
        </p:txBody>
      </p:sp>
      <p:sp>
        <p:nvSpPr>
          <p:cNvPr id="3" name="Footer Placeholder 2">
            <a:extLst>
              <a:ext uri="{FF2B5EF4-FFF2-40B4-BE49-F238E27FC236}">
                <a16:creationId xmlns:a16="http://schemas.microsoft.com/office/drawing/2014/main" id="{C1B19F1F-03A8-6A47-9787-2648B080FE76}"/>
              </a:ext>
            </a:extLst>
          </p:cNvPr>
          <p:cNvSpPr>
            <a:spLocks noGrp="1"/>
          </p:cNvSpPr>
          <p:nvPr>
            <p:ph type="ftr" sz="quarter" idx="11"/>
          </p:nvPr>
        </p:nvSpPr>
        <p:spPr/>
        <p:txBody>
          <a:bodyPr/>
          <a:lstStyle/>
          <a:p>
            <a:r>
              <a:rPr lang="en-US"/>
              <a:t>4th Planetary CubeSat Science Symposium, NASA GSFC, June 27-28, 2019</a:t>
            </a:r>
            <a:endParaRPr lang="en-US" dirty="0"/>
          </a:p>
        </p:txBody>
      </p:sp>
      <p:sp>
        <p:nvSpPr>
          <p:cNvPr id="4" name="Slide Number Placeholder 3">
            <a:extLst>
              <a:ext uri="{FF2B5EF4-FFF2-40B4-BE49-F238E27FC236}">
                <a16:creationId xmlns:a16="http://schemas.microsoft.com/office/drawing/2014/main" id="{6F06393B-B6BE-2A4A-8BC4-7891E1A4267B}"/>
              </a:ext>
            </a:extLst>
          </p:cNvPr>
          <p:cNvSpPr>
            <a:spLocks noGrp="1"/>
          </p:cNvSpPr>
          <p:nvPr>
            <p:ph type="sldNum" sz="quarter" idx="12"/>
          </p:nvPr>
        </p:nvSpPr>
        <p:spPr/>
        <p:txBody>
          <a:bodyPr/>
          <a:lstStyle/>
          <a:p>
            <a:fld id="{5620C7ED-1DB3-4187-A041-8A6564B76B78}" type="slidenum">
              <a:rPr lang="en-US" smtClean="0"/>
              <a:t>16</a:t>
            </a:fld>
            <a:endParaRPr lang="en-US" dirty="0"/>
          </a:p>
        </p:txBody>
      </p:sp>
      <p:sp>
        <p:nvSpPr>
          <p:cNvPr id="5" name="Title 4">
            <a:extLst>
              <a:ext uri="{FF2B5EF4-FFF2-40B4-BE49-F238E27FC236}">
                <a16:creationId xmlns:a16="http://schemas.microsoft.com/office/drawing/2014/main" id="{1D3A1F99-1DC4-8C47-853F-EDF8A52F379B}"/>
              </a:ext>
            </a:extLst>
          </p:cNvPr>
          <p:cNvSpPr>
            <a:spLocks noGrp="1"/>
          </p:cNvSpPr>
          <p:nvPr>
            <p:ph type="title"/>
          </p:nvPr>
        </p:nvSpPr>
        <p:spPr>
          <a:xfrm>
            <a:off x="1351198" y="249611"/>
            <a:ext cx="6933553" cy="375882"/>
          </a:xfrm>
        </p:spPr>
        <p:txBody>
          <a:bodyPr/>
          <a:lstStyle/>
          <a:p>
            <a:r>
              <a:rPr lang="en-US" dirty="0"/>
              <a:t>Estimated </a:t>
            </a:r>
            <a:r>
              <a:rPr lang="en-US" dirty="0" err="1"/>
              <a:t>SWaP</a:t>
            </a:r>
            <a:r>
              <a:rPr lang="en-US" dirty="0"/>
              <a:t>-C</a:t>
            </a:r>
          </a:p>
        </p:txBody>
      </p:sp>
      <p:graphicFrame>
        <p:nvGraphicFramePr>
          <p:cNvPr id="7" name="Table 6">
            <a:extLst>
              <a:ext uri="{FF2B5EF4-FFF2-40B4-BE49-F238E27FC236}">
                <a16:creationId xmlns:a16="http://schemas.microsoft.com/office/drawing/2014/main" id="{414DDFDB-DCA0-4B46-8BFD-CE83DE1520A9}"/>
              </a:ext>
            </a:extLst>
          </p:cNvPr>
          <p:cNvGraphicFramePr>
            <a:graphicFrameLocks noGrp="1"/>
          </p:cNvGraphicFramePr>
          <p:nvPr>
            <p:extLst>
              <p:ext uri="{D42A27DB-BD31-4B8C-83A1-F6EECF244321}">
                <p14:modId xmlns:p14="http://schemas.microsoft.com/office/powerpoint/2010/main" val="2513114733"/>
              </p:ext>
            </p:extLst>
          </p:nvPr>
        </p:nvGraphicFramePr>
        <p:xfrm>
          <a:off x="445235" y="1004204"/>
          <a:ext cx="11415071" cy="4775914"/>
        </p:xfrm>
        <a:graphic>
          <a:graphicData uri="http://schemas.openxmlformats.org/drawingml/2006/table">
            <a:tbl>
              <a:tblPr firstRow="1" bandRow="1">
                <a:tableStyleId>{5C22544A-7EE6-4342-B048-85BDC9FD1C3A}</a:tableStyleId>
              </a:tblPr>
              <a:tblGrid>
                <a:gridCol w="1719527">
                  <a:extLst>
                    <a:ext uri="{9D8B030D-6E8A-4147-A177-3AD203B41FA5}">
                      <a16:colId xmlns:a16="http://schemas.microsoft.com/office/drawing/2014/main" val="578771324"/>
                    </a:ext>
                  </a:extLst>
                </a:gridCol>
                <a:gridCol w="2963829">
                  <a:extLst>
                    <a:ext uri="{9D8B030D-6E8A-4147-A177-3AD203B41FA5}">
                      <a16:colId xmlns:a16="http://schemas.microsoft.com/office/drawing/2014/main" val="3529372085"/>
                    </a:ext>
                  </a:extLst>
                </a:gridCol>
                <a:gridCol w="1056629">
                  <a:extLst>
                    <a:ext uri="{9D8B030D-6E8A-4147-A177-3AD203B41FA5}">
                      <a16:colId xmlns:a16="http://schemas.microsoft.com/office/drawing/2014/main" val="153721022"/>
                    </a:ext>
                  </a:extLst>
                </a:gridCol>
                <a:gridCol w="1001485">
                  <a:extLst>
                    <a:ext uri="{9D8B030D-6E8A-4147-A177-3AD203B41FA5}">
                      <a16:colId xmlns:a16="http://schemas.microsoft.com/office/drawing/2014/main" val="3747505512"/>
                    </a:ext>
                  </a:extLst>
                </a:gridCol>
                <a:gridCol w="1103086">
                  <a:extLst>
                    <a:ext uri="{9D8B030D-6E8A-4147-A177-3AD203B41FA5}">
                      <a16:colId xmlns:a16="http://schemas.microsoft.com/office/drawing/2014/main" val="977699563"/>
                    </a:ext>
                  </a:extLst>
                </a:gridCol>
                <a:gridCol w="1335314">
                  <a:extLst>
                    <a:ext uri="{9D8B030D-6E8A-4147-A177-3AD203B41FA5}">
                      <a16:colId xmlns:a16="http://schemas.microsoft.com/office/drawing/2014/main" val="1022061159"/>
                    </a:ext>
                  </a:extLst>
                </a:gridCol>
                <a:gridCol w="2235201">
                  <a:extLst>
                    <a:ext uri="{9D8B030D-6E8A-4147-A177-3AD203B41FA5}">
                      <a16:colId xmlns:a16="http://schemas.microsoft.com/office/drawing/2014/main" val="1494460837"/>
                    </a:ext>
                  </a:extLst>
                </a:gridCol>
              </a:tblGrid>
              <a:tr h="306821">
                <a:tc>
                  <a:txBody>
                    <a:bodyPr/>
                    <a:lstStyle/>
                    <a:p>
                      <a:r>
                        <a:rPr lang="en-US" sz="1600" dirty="0"/>
                        <a:t>Unit</a:t>
                      </a:r>
                    </a:p>
                  </a:txBody>
                  <a:tcPr/>
                </a:tc>
                <a:tc>
                  <a:txBody>
                    <a:bodyPr/>
                    <a:lstStyle/>
                    <a:p>
                      <a:r>
                        <a:rPr lang="en-US" sz="1600" dirty="0"/>
                        <a:t>Description</a:t>
                      </a:r>
                    </a:p>
                  </a:txBody>
                  <a:tcPr/>
                </a:tc>
                <a:tc>
                  <a:txBody>
                    <a:bodyPr/>
                    <a:lstStyle/>
                    <a:p>
                      <a:r>
                        <a:rPr lang="en-US" sz="1600" dirty="0"/>
                        <a:t>Size</a:t>
                      </a:r>
                    </a:p>
                  </a:txBody>
                  <a:tcPr/>
                </a:tc>
                <a:tc>
                  <a:txBody>
                    <a:bodyPr/>
                    <a:lstStyle/>
                    <a:p>
                      <a:r>
                        <a:rPr lang="en-US" sz="1600" dirty="0"/>
                        <a:t>Mass (kg)</a:t>
                      </a:r>
                    </a:p>
                  </a:txBody>
                  <a:tcPr/>
                </a:tc>
                <a:tc>
                  <a:txBody>
                    <a:bodyPr/>
                    <a:lstStyle/>
                    <a:p>
                      <a:r>
                        <a:rPr lang="en-US" sz="1600" dirty="0"/>
                        <a:t>Power (W)</a:t>
                      </a:r>
                    </a:p>
                  </a:txBody>
                  <a:tcPr/>
                </a:tc>
                <a:tc>
                  <a:txBody>
                    <a:bodyPr/>
                    <a:lstStyle/>
                    <a:p>
                      <a:r>
                        <a:rPr lang="en-US" sz="1600" dirty="0"/>
                        <a:t>Cost ($K/FTE)</a:t>
                      </a:r>
                    </a:p>
                  </a:txBody>
                  <a:tcPr/>
                </a:tc>
                <a:tc>
                  <a:txBody>
                    <a:bodyPr/>
                    <a:lstStyle/>
                    <a:p>
                      <a:r>
                        <a:rPr lang="en-US" sz="1600" dirty="0"/>
                        <a:t>Notes</a:t>
                      </a:r>
                    </a:p>
                  </a:txBody>
                  <a:tcPr/>
                </a:tc>
                <a:extLst>
                  <a:ext uri="{0D108BD9-81ED-4DB2-BD59-A6C34878D82A}">
                    <a16:rowId xmlns:a16="http://schemas.microsoft.com/office/drawing/2014/main" val="2660835740"/>
                  </a:ext>
                </a:extLst>
              </a:tr>
              <a:tr h="611584">
                <a:tc>
                  <a:txBody>
                    <a:bodyPr/>
                    <a:lstStyle/>
                    <a:p>
                      <a:r>
                        <a:rPr lang="en-US" sz="1600" dirty="0"/>
                        <a:t>RAFS</a:t>
                      </a:r>
                    </a:p>
                  </a:txBody>
                  <a:tcPr/>
                </a:tc>
                <a:tc rowSpan="2">
                  <a:txBody>
                    <a:bodyPr/>
                    <a:lstStyle/>
                    <a:p>
                      <a:r>
                        <a:rPr lang="en-US" sz="1100" kern="1200" dirty="0">
                          <a:solidFill>
                            <a:schemeClr val="dk1"/>
                          </a:solidFill>
                          <a:effectLst/>
                          <a:latin typeface="+mn-lt"/>
                          <a:ea typeface="+mn-ea"/>
                          <a:cs typeface="+mn-cs"/>
                        </a:rPr>
                        <a:t>Supplies uniform, common stable time and frequency reference source with synchronized distribution across all elements; synchronizes to the earth ground element reference source; acts as Master Reference onboard the GW/Lander for all subsystems and units</a:t>
                      </a:r>
                      <a:r>
                        <a:rPr lang="en-US" sz="1100" dirty="0">
                          <a:effectLst/>
                        </a:rPr>
                        <a:t> (see notes)</a:t>
                      </a:r>
                      <a:endParaRPr lang="en-US" sz="1100" dirty="0"/>
                    </a:p>
                  </a:txBody>
                  <a:tcPr/>
                </a:tc>
                <a:tc>
                  <a:txBody>
                    <a:bodyPr/>
                    <a:lstStyle/>
                    <a:p>
                      <a:r>
                        <a:rPr lang="en-US" sz="1600" dirty="0">
                          <a:solidFill>
                            <a:schemeClr val="tx1"/>
                          </a:solidFill>
                        </a:rPr>
                        <a:t>4e-4m</a:t>
                      </a:r>
                      <a:r>
                        <a:rPr lang="en-US" sz="1600" baseline="30000" dirty="0">
                          <a:solidFill>
                            <a:schemeClr val="tx1"/>
                          </a:solidFill>
                        </a:rPr>
                        <a:t>3</a:t>
                      </a:r>
                      <a:r>
                        <a:rPr lang="en-US" sz="1600" dirty="0">
                          <a:solidFill>
                            <a:schemeClr val="tx1"/>
                          </a:solidFill>
                        </a:rPr>
                        <a:t> - 2.5 Liters</a:t>
                      </a:r>
                    </a:p>
                  </a:txBody>
                  <a:tcPr/>
                </a:tc>
                <a:tc>
                  <a:txBody>
                    <a:bodyPr/>
                    <a:lstStyle/>
                    <a:p>
                      <a:r>
                        <a:rPr lang="en-US" sz="1600" dirty="0">
                          <a:solidFill>
                            <a:schemeClr val="tx1"/>
                          </a:solidFill>
                        </a:rPr>
                        <a:t>0.45 - 3.4</a:t>
                      </a:r>
                    </a:p>
                  </a:txBody>
                  <a:tcPr/>
                </a:tc>
                <a:tc>
                  <a:txBody>
                    <a:bodyPr/>
                    <a:lstStyle/>
                    <a:p>
                      <a:r>
                        <a:rPr lang="en-US" sz="1600" dirty="0">
                          <a:solidFill>
                            <a:schemeClr val="tx1"/>
                          </a:solidFill>
                        </a:rPr>
                        <a:t>10-35</a:t>
                      </a:r>
                    </a:p>
                  </a:txBody>
                  <a:tcPr/>
                </a:tc>
                <a:tc>
                  <a:txBody>
                    <a:bodyPr/>
                    <a:lstStyle/>
                    <a:p>
                      <a:r>
                        <a:rPr lang="en-US" sz="1600" dirty="0">
                          <a:solidFill>
                            <a:schemeClr val="tx1"/>
                          </a:solidFill>
                        </a:rPr>
                        <a:t>600/0.3</a:t>
                      </a:r>
                    </a:p>
                  </a:txBody>
                  <a:tcPr/>
                </a:tc>
                <a:tc rowSpan="2">
                  <a:txBody>
                    <a:bodyPr/>
                    <a:lstStyle/>
                    <a:p>
                      <a:r>
                        <a:rPr lang="en-US" sz="1100" dirty="0"/>
                        <a:t>Either a RAFS or a USO needed, not both.</a:t>
                      </a:r>
                      <a:endParaRPr lang="en-US" sz="1100" b="1" dirty="0"/>
                    </a:p>
                  </a:txBody>
                  <a:tcPr/>
                </a:tc>
                <a:extLst>
                  <a:ext uri="{0D108BD9-81ED-4DB2-BD59-A6C34878D82A}">
                    <a16:rowId xmlns:a16="http://schemas.microsoft.com/office/drawing/2014/main" val="4266765457"/>
                  </a:ext>
                </a:extLst>
              </a:tr>
              <a:tr h="383553">
                <a:tc>
                  <a:txBody>
                    <a:bodyPr/>
                    <a:lstStyle/>
                    <a:p>
                      <a:r>
                        <a:rPr lang="en-US" sz="1600" dirty="0"/>
                        <a:t>USO</a:t>
                      </a:r>
                    </a:p>
                  </a:txBody>
                  <a:tcPr/>
                </a:tc>
                <a:tc vMerge="1">
                  <a:txBody>
                    <a:bodyPr/>
                    <a:lstStyle/>
                    <a:p>
                      <a:endParaRPr lang="en-US" sz="1200" dirty="0"/>
                    </a:p>
                  </a:txBody>
                  <a:tcPr/>
                </a:tc>
                <a:tc>
                  <a:txBody>
                    <a:bodyPr/>
                    <a:lstStyle/>
                    <a:p>
                      <a:r>
                        <a:rPr lang="en-US" sz="1600" dirty="0">
                          <a:solidFill>
                            <a:schemeClr val="tx1"/>
                          </a:solidFill>
                        </a:rPr>
                        <a:t>2x2x2 cm</a:t>
                      </a:r>
                    </a:p>
                  </a:txBody>
                  <a:tcPr/>
                </a:tc>
                <a:tc>
                  <a:txBody>
                    <a:bodyPr/>
                    <a:lstStyle/>
                    <a:p>
                      <a:r>
                        <a:rPr lang="en-US" sz="1600" dirty="0">
                          <a:solidFill>
                            <a:schemeClr val="tx1"/>
                          </a:solidFill>
                        </a:rPr>
                        <a:t>0.2</a:t>
                      </a:r>
                    </a:p>
                  </a:txBody>
                  <a:tcPr/>
                </a:tc>
                <a:tc>
                  <a:txBody>
                    <a:bodyPr/>
                    <a:lstStyle/>
                    <a:p>
                      <a:r>
                        <a:rPr lang="en-US" sz="1600" dirty="0">
                          <a:solidFill>
                            <a:schemeClr val="tx1"/>
                          </a:solidFill>
                        </a:rPr>
                        <a:t>1</a:t>
                      </a:r>
                    </a:p>
                  </a:txBody>
                  <a:tcPr/>
                </a:tc>
                <a:tc>
                  <a:txBody>
                    <a:bodyPr/>
                    <a:lstStyle/>
                    <a:p>
                      <a:r>
                        <a:rPr lang="en-US" sz="1600" dirty="0">
                          <a:solidFill>
                            <a:schemeClr val="tx1"/>
                          </a:solidFill>
                        </a:rPr>
                        <a:t>20</a:t>
                      </a:r>
                    </a:p>
                  </a:txBody>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1" dirty="0"/>
                    </a:p>
                  </a:txBody>
                  <a:tcPr/>
                </a:tc>
                <a:extLst>
                  <a:ext uri="{0D108BD9-81ED-4DB2-BD59-A6C34878D82A}">
                    <a16:rowId xmlns:a16="http://schemas.microsoft.com/office/drawing/2014/main" val="2668577973"/>
                  </a:ext>
                </a:extLst>
              </a:tr>
              <a:tr h="611584">
                <a:tc>
                  <a:txBody>
                    <a:bodyPr/>
                    <a:lstStyle/>
                    <a:p>
                      <a:r>
                        <a:rPr lang="en-US" sz="1600" dirty="0"/>
                        <a:t>Miniature Integrated Star Tracker (camera)</a:t>
                      </a:r>
                    </a:p>
                  </a:txBody>
                  <a:tcPr/>
                </a:tc>
                <a:tc>
                  <a:txBody>
                    <a:bodyPr/>
                    <a:lstStyle/>
                    <a:p>
                      <a:r>
                        <a:rPr lang="en-US" sz="1100" kern="1200" dirty="0">
                          <a:solidFill>
                            <a:schemeClr val="dk1"/>
                          </a:solidFill>
                          <a:effectLst/>
                          <a:latin typeface="+mn-lt"/>
                          <a:ea typeface="+mn-ea"/>
                          <a:cs typeface="+mn-cs"/>
                        </a:rPr>
                        <a:t>Provides angular measurements to define plane-of-sky using distant sources (stars, planets), imaging of target celestial body limbs for Optical Navigation, and imaging of target (celestial object or a vehicle) surface features for Terrain Relative Navigation</a:t>
                      </a:r>
                      <a:r>
                        <a:rPr lang="en-US" sz="1100" dirty="0">
                          <a:effectLst/>
                        </a:rPr>
                        <a:t> </a:t>
                      </a:r>
                      <a:endParaRPr lang="en-US" sz="1100" dirty="0"/>
                    </a:p>
                  </a:txBody>
                  <a:tcPr/>
                </a:tc>
                <a:tc>
                  <a:txBody>
                    <a:bodyPr/>
                    <a:lstStyle/>
                    <a:p>
                      <a:r>
                        <a:rPr lang="en-US" sz="1600" dirty="0"/>
                        <a:t>0.75 U </a:t>
                      </a:r>
                      <a:r>
                        <a:rPr lang="en-US" sz="1100" dirty="0"/>
                        <a:t>(U=10x10x10 cm)</a:t>
                      </a:r>
                      <a:endParaRPr lang="en-US" sz="1600" dirty="0"/>
                    </a:p>
                  </a:txBody>
                  <a:tcPr/>
                </a:tc>
                <a:tc>
                  <a:txBody>
                    <a:bodyPr/>
                    <a:lstStyle/>
                    <a:p>
                      <a:r>
                        <a:rPr lang="en-US" sz="1600" dirty="0"/>
                        <a:t>0.7</a:t>
                      </a:r>
                    </a:p>
                  </a:txBody>
                  <a:tcPr/>
                </a:tc>
                <a:tc>
                  <a:txBody>
                    <a:bodyPr/>
                    <a:lstStyle/>
                    <a:p>
                      <a:r>
                        <a:rPr lang="en-US" sz="1600" dirty="0"/>
                        <a:t>&lt;4</a:t>
                      </a:r>
                    </a:p>
                  </a:txBody>
                  <a:tcPr/>
                </a:tc>
                <a:tc>
                  <a:txBody>
                    <a:bodyPr/>
                    <a:lstStyle/>
                    <a:p>
                      <a:r>
                        <a:rPr lang="en-US" sz="1600" dirty="0"/>
                        <a:t>500/.4</a:t>
                      </a:r>
                    </a:p>
                  </a:txBody>
                  <a:tcPr/>
                </a:tc>
                <a:tc>
                  <a:txBody>
                    <a:bodyPr/>
                    <a:lstStyle/>
                    <a:p>
                      <a:r>
                        <a:rPr lang="en-US" sz="1100" dirty="0"/>
                        <a:t>Radiation hardened; 3 heads; main unit needed for attitude quaternion; 33% of listed </a:t>
                      </a:r>
                      <a:r>
                        <a:rPr lang="en-US" sz="1100" dirty="0" err="1"/>
                        <a:t>SWaP</a:t>
                      </a:r>
                      <a:r>
                        <a:rPr lang="en-US" sz="1100" dirty="0"/>
                        <a:t>-C applies to </a:t>
                      </a:r>
                      <a:r>
                        <a:rPr lang="en-US" sz="1100" dirty="0" err="1"/>
                        <a:t>nav</a:t>
                      </a:r>
                      <a:r>
                        <a:rPr lang="en-US" sz="1100" dirty="0"/>
                        <a:t>, 67% on bus</a:t>
                      </a:r>
                    </a:p>
                  </a:txBody>
                  <a:tcPr/>
                </a:tc>
                <a:extLst>
                  <a:ext uri="{0D108BD9-81ED-4DB2-BD59-A6C34878D82A}">
                    <a16:rowId xmlns:a16="http://schemas.microsoft.com/office/drawing/2014/main" val="3487085043"/>
                  </a:ext>
                </a:extLst>
              </a:tr>
              <a:tr h="548284">
                <a:tc>
                  <a:txBody>
                    <a:bodyPr/>
                    <a:lstStyle/>
                    <a:p>
                      <a:r>
                        <a:rPr lang="en-US" sz="1600" dirty="0" err="1"/>
                        <a:t>NavCube</a:t>
                      </a:r>
                      <a:r>
                        <a:rPr lang="en-US" sz="1600" dirty="0"/>
                        <a:t> 3.0 Weak-Signal GPS Receiver</a:t>
                      </a:r>
                    </a:p>
                  </a:txBody>
                  <a:tcPr/>
                </a:tc>
                <a:tc>
                  <a:txBody>
                    <a:bodyPr/>
                    <a:lstStyle/>
                    <a:p>
                      <a:r>
                        <a:rPr lang="en-US" sz="1100" kern="1200" dirty="0">
                          <a:solidFill>
                            <a:schemeClr val="dk1"/>
                          </a:solidFill>
                          <a:effectLst/>
                          <a:latin typeface="+mn-lt"/>
                          <a:ea typeface="+mn-ea"/>
                          <a:cs typeface="+mn-cs"/>
                        </a:rPr>
                        <a:t>Observability of GNSS signals, including side-lobes, for </a:t>
                      </a:r>
                      <a:r>
                        <a:rPr lang="en-US" sz="1100" kern="1200" dirty="0" err="1">
                          <a:solidFill>
                            <a:schemeClr val="dk1"/>
                          </a:solidFill>
                          <a:effectLst/>
                          <a:latin typeface="+mn-lt"/>
                          <a:ea typeface="+mn-ea"/>
                          <a:cs typeface="+mn-cs"/>
                        </a:rPr>
                        <a:t>pseudorange</a:t>
                      </a:r>
                      <a:r>
                        <a:rPr lang="en-US" sz="1100" dirty="0">
                          <a:effectLst/>
                        </a:rPr>
                        <a:t>  -- useful in cis-lunar or lunar vicinity</a:t>
                      </a:r>
                      <a:endParaRPr lang="en-US" sz="1100" dirty="0"/>
                    </a:p>
                  </a:txBody>
                  <a:tcPr/>
                </a:tc>
                <a:tc>
                  <a:txBody>
                    <a:bodyPr/>
                    <a:lstStyle/>
                    <a:p>
                      <a:r>
                        <a:rPr lang="en-US" sz="1600" dirty="0"/>
                        <a:t>20.5x28x14 cm</a:t>
                      </a:r>
                    </a:p>
                  </a:txBody>
                  <a:tcPr/>
                </a:tc>
                <a:tc>
                  <a:txBody>
                    <a:bodyPr/>
                    <a:lstStyle/>
                    <a:p>
                      <a:r>
                        <a:rPr lang="en-US" sz="1600" dirty="0"/>
                        <a:t>6</a:t>
                      </a:r>
                    </a:p>
                  </a:txBody>
                  <a:tcPr/>
                </a:tc>
                <a:tc>
                  <a:txBody>
                    <a:bodyPr/>
                    <a:lstStyle/>
                    <a:p>
                      <a:r>
                        <a:rPr lang="en-US" sz="1600" dirty="0"/>
                        <a:t>20-25</a:t>
                      </a:r>
                    </a:p>
                  </a:txBody>
                  <a:tcPr/>
                </a:tc>
                <a:tc>
                  <a:txBody>
                    <a:bodyPr/>
                    <a:lstStyle/>
                    <a:p>
                      <a:r>
                        <a:rPr lang="en-US" sz="1600" dirty="0"/>
                        <a:t>1300/1.5</a:t>
                      </a:r>
                    </a:p>
                  </a:txBody>
                  <a:tcPr/>
                </a:tc>
                <a:tc>
                  <a:txBody>
                    <a:bodyPr/>
                    <a:lstStyle/>
                    <a:p>
                      <a:r>
                        <a:rPr lang="en-US" sz="1100" dirty="0"/>
                        <a:t>Power </a:t>
                      </a:r>
                      <a:r>
                        <a:rPr lang="en-US" sz="1100" kern="1200" dirty="0">
                          <a:solidFill>
                            <a:schemeClr val="dk1"/>
                          </a:solidFill>
                          <a:effectLst/>
                          <a:latin typeface="+mn-lt"/>
                          <a:ea typeface="+mn-ea"/>
                          <a:cs typeface="+mn-cs"/>
                        </a:rPr>
                        <a:t> depends on whether Discrete RF card of ASIC RF card is used; can be included as part of small satellite architecture</a:t>
                      </a:r>
                      <a:endParaRPr lang="en-US" sz="1100" dirty="0"/>
                    </a:p>
                  </a:txBody>
                  <a:tcPr/>
                </a:tc>
                <a:extLst>
                  <a:ext uri="{0D108BD9-81ED-4DB2-BD59-A6C34878D82A}">
                    <a16:rowId xmlns:a16="http://schemas.microsoft.com/office/drawing/2014/main" val="4164393452"/>
                  </a:ext>
                </a:extLst>
              </a:tr>
              <a:tr h="315529">
                <a:tc>
                  <a:txBody>
                    <a:bodyPr/>
                    <a:lstStyle/>
                    <a:p>
                      <a:r>
                        <a:rPr lang="en-US" sz="1600" dirty="0"/>
                        <a:t>L-Band Antenna</a:t>
                      </a:r>
                    </a:p>
                  </a:txBody>
                  <a:tcPr/>
                </a:tc>
                <a:tc>
                  <a:txBody>
                    <a:bodyPr/>
                    <a:lstStyle/>
                    <a:p>
                      <a:r>
                        <a:rPr lang="en-US" sz="1100" dirty="0"/>
                        <a:t>Patch-type antenna for GPS</a:t>
                      </a:r>
                    </a:p>
                  </a:txBody>
                  <a:tcPr/>
                </a:tc>
                <a:tc>
                  <a:txBody>
                    <a:bodyPr/>
                    <a:lstStyle/>
                    <a:p>
                      <a:r>
                        <a:rPr lang="en-US" sz="1600" dirty="0"/>
                        <a:t>TBD</a:t>
                      </a:r>
                    </a:p>
                  </a:txBody>
                  <a:tcPr/>
                </a:tc>
                <a:tc>
                  <a:txBody>
                    <a:bodyPr/>
                    <a:lstStyle/>
                    <a:p>
                      <a:r>
                        <a:rPr lang="en-US" sz="1600" dirty="0"/>
                        <a:t>TBD</a:t>
                      </a:r>
                    </a:p>
                  </a:txBody>
                  <a:tcPr/>
                </a:tc>
                <a:tc>
                  <a:txBody>
                    <a:bodyPr/>
                    <a:lstStyle/>
                    <a:p>
                      <a:r>
                        <a:rPr lang="en-US" sz="1600" dirty="0"/>
                        <a:t>TBD</a:t>
                      </a:r>
                    </a:p>
                  </a:txBody>
                  <a:tcPr/>
                </a:tc>
                <a:tc>
                  <a:txBody>
                    <a:bodyPr/>
                    <a:lstStyle/>
                    <a:p>
                      <a:r>
                        <a:rPr lang="en-US" sz="1600" dirty="0"/>
                        <a:t>TBD</a:t>
                      </a:r>
                    </a:p>
                  </a:txBody>
                  <a:tcPr/>
                </a:tc>
                <a:tc>
                  <a:txBody>
                    <a:bodyPr/>
                    <a:lstStyle/>
                    <a:p>
                      <a:endParaRPr lang="en-US" sz="1100" dirty="0"/>
                    </a:p>
                  </a:txBody>
                  <a:tcPr/>
                </a:tc>
                <a:extLst>
                  <a:ext uri="{0D108BD9-81ED-4DB2-BD59-A6C34878D82A}">
                    <a16:rowId xmlns:a16="http://schemas.microsoft.com/office/drawing/2014/main" val="1667841482"/>
                  </a:ext>
                </a:extLst>
              </a:tr>
              <a:tr h="315529">
                <a:tc>
                  <a:txBody>
                    <a:bodyPr/>
                    <a:lstStyle/>
                    <a:p>
                      <a:pPr marL="0" marR="0">
                        <a:lnSpc>
                          <a:spcPct val="115000"/>
                        </a:lnSpc>
                        <a:spcBef>
                          <a:spcPts val="0"/>
                        </a:spcBef>
                        <a:spcAft>
                          <a:spcPts val="0"/>
                        </a:spcAft>
                      </a:pPr>
                      <a:r>
                        <a:rPr lang="en-US" sz="1600" dirty="0">
                          <a:effectLst/>
                          <a:latin typeface="+mn-lt"/>
                          <a:ea typeface="Times New Roman" panose="02020603050405020304" pitchFamily="18" charset="0"/>
                          <a:cs typeface="Times New Roman" panose="02020603050405020304" pitchFamily="18" charset="0"/>
                        </a:rPr>
                        <a:t>Accelerometer</a:t>
                      </a:r>
                      <a:endParaRPr lang="en-US" sz="160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100" dirty="0">
                          <a:effectLst/>
                          <a:latin typeface="+mn-lt"/>
                          <a:ea typeface="Times New Roman" panose="02020603050405020304" pitchFamily="18" charset="0"/>
                          <a:cs typeface="Times New Roman" panose="02020603050405020304" pitchFamily="18" charset="0"/>
                        </a:rPr>
                        <a:t>Accelerometer to resolve maneuver DV</a:t>
                      </a:r>
                      <a:endParaRPr lang="en-US" sz="110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400" dirty="0">
                          <a:effectLst/>
                          <a:latin typeface="+mn-lt"/>
                          <a:ea typeface="Times New Roman" panose="02020603050405020304" pitchFamily="18" charset="0"/>
                          <a:cs typeface="Times New Roman" panose="02020603050405020304" pitchFamily="18" charset="0"/>
                        </a:rPr>
                        <a:t>24.6x25.5x38 cm/u</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400" dirty="0">
                          <a:effectLst/>
                          <a:latin typeface="+mn-lt"/>
                          <a:ea typeface="Times New Roman" panose="02020603050405020304" pitchFamily="18" charset="0"/>
                          <a:cs typeface="Times New Roman" panose="02020603050405020304" pitchFamily="18" charset="0"/>
                        </a:rPr>
                        <a:t>0.071x3=</a:t>
                      </a:r>
                      <a:endParaRPr lang="en-US" sz="1400" dirty="0">
                        <a:effectLst/>
                        <a:latin typeface="+mn-lt"/>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400" dirty="0">
                          <a:effectLst/>
                          <a:latin typeface="+mn-lt"/>
                          <a:ea typeface="Times New Roman" panose="02020603050405020304" pitchFamily="18" charset="0"/>
                          <a:cs typeface="Times New Roman" panose="02020603050405020304" pitchFamily="18" charset="0"/>
                        </a:rPr>
                        <a:t>0.213</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400" dirty="0">
                          <a:effectLst/>
                          <a:latin typeface="+mn-lt"/>
                          <a:ea typeface="Times New Roman" panose="02020603050405020304" pitchFamily="18" charset="0"/>
                          <a:cs typeface="Times New Roman" panose="02020603050405020304" pitchFamily="18" charset="0"/>
                        </a:rPr>
                        <a:t>0.48 x 3 = 1.44</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400" dirty="0">
                          <a:effectLst/>
                          <a:latin typeface="+mn-lt"/>
                          <a:ea typeface="Times New Roman" panose="02020603050405020304" pitchFamily="18" charset="0"/>
                          <a:cs typeface="Times New Roman" panose="02020603050405020304" pitchFamily="18" charset="0"/>
                        </a:rPr>
                        <a:t>10x3= 30</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100" dirty="0">
                          <a:effectLst/>
                          <a:latin typeface="+mn-lt"/>
                          <a:ea typeface="Times New Roman" panose="02020603050405020304" pitchFamily="18" charset="0"/>
                          <a:cs typeface="Times New Roman" panose="02020603050405020304" pitchFamily="18" charset="0"/>
                        </a:rPr>
                        <a:t>e.g. Honeywell QA3000, x3 units</a:t>
                      </a:r>
                      <a:endParaRPr lang="en-US" sz="1100" dirty="0">
                        <a:effectLst/>
                        <a:latin typeface="+mn-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23590741"/>
                  </a:ext>
                </a:extLst>
              </a:tr>
              <a:tr h="611584">
                <a:tc>
                  <a:txBody>
                    <a:bodyPr/>
                    <a:lstStyle/>
                    <a:p>
                      <a:r>
                        <a:rPr lang="en-US" sz="1600" dirty="0"/>
                        <a:t>GEONS</a:t>
                      </a:r>
                    </a:p>
                  </a:txBody>
                  <a:tcPr/>
                </a:tc>
                <a:tc>
                  <a:txBody>
                    <a:bodyPr/>
                    <a:lstStyle/>
                    <a:p>
                      <a:r>
                        <a:rPr lang="en-US" sz="1100" dirty="0"/>
                        <a:t>Heritage flight software </a:t>
                      </a:r>
                      <a:r>
                        <a:rPr lang="en-US" sz="1100" kern="1200" dirty="0">
                          <a:solidFill>
                            <a:schemeClr val="dk1"/>
                          </a:solidFill>
                          <a:effectLst/>
                          <a:latin typeface="+mn-lt"/>
                          <a:ea typeface="+mn-ea"/>
                          <a:cs typeface="+mn-cs"/>
                        </a:rPr>
                        <a:t>that runs under core flight system to provide autonomous navigation using a fusion of data</a:t>
                      </a:r>
                      <a:endParaRPr lang="en-US" sz="1100" dirty="0"/>
                    </a:p>
                  </a:txBody>
                  <a:tcPr/>
                </a:tc>
                <a:tc>
                  <a:txBody>
                    <a:bodyPr/>
                    <a:lstStyle/>
                    <a:p>
                      <a:r>
                        <a:rPr lang="en-US" sz="1600" dirty="0"/>
                        <a:t>NA</a:t>
                      </a:r>
                    </a:p>
                  </a:txBody>
                  <a:tcPr/>
                </a:tc>
                <a:tc>
                  <a:txBody>
                    <a:bodyPr/>
                    <a:lstStyle/>
                    <a:p>
                      <a:r>
                        <a:rPr lang="en-US" sz="1600" dirty="0"/>
                        <a:t>NA</a:t>
                      </a:r>
                    </a:p>
                  </a:txBody>
                  <a:tcPr/>
                </a:tc>
                <a:tc>
                  <a:txBody>
                    <a:bodyPr/>
                    <a:lstStyle/>
                    <a:p>
                      <a:r>
                        <a:rPr lang="en-US" sz="1600" dirty="0"/>
                        <a:t>NA</a:t>
                      </a:r>
                    </a:p>
                  </a:txBody>
                  <a:tcPr/>
                </a:tc>
                <a:tc>
                  <a:txBody>
                    <a:bodyPr/>
                    <a:lstStyle/>
                    <a:p>
                      <a:r>
                        <a:rPr lang="en-US" sz="1600" dirty="0"/>
                        <a:t>350/1</a:t>
                      </a:r>
                    </a:p>
                  </a:txBody>
                  <a:tcPr/>
                </a:tc>
                <a:tc>
                  <a:txBody>
                    <a:bodyPr/>
                    <a:lstStyle/>
                    <a:p>
                      <a:r>
                        <a:rPr lang="en-US" sz="1100" dirty="0"/>
                        <a:t>Runs on C&amp;DH processor; bus accommodates command and telemetry; tailoring</a:t>
                      </a:r>
                    </a:p>
                  </a:txBody>
                  <a:tcPr/>
                </a:tc>
                <a:extLst>
                  <a:ext uri="{0D108BD9-81ED-4DB2-BD59-A6C34878D82A}">
                    <a16:rowId xmlns:a16="http://schemas.microsoft.com/office/drawing/2014/main" val="2059638464"/>
                  </a:ext>
                </a:extLst>
              </a:tr>
            </a:tbl>
          </a:graphicData>
        </a:graphic>
      </p:graphicFrame>
    </p:spTree>
    <p:extLst>
      <p:ext uri="{BB962C8B-B14F-4D97-AF65-F5344CB8AC3E}">
        <p14:creationId xmlns:p14="http://schemas.microsoft.com/office/powerpoint/2010/main" val="37748184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20960" y="192906"/>
            <a:ext cx="6761250" cy="646566"/>
          </a:xfrm>
        </p:spPr>
        <p:txBody>
          <a:bodyPr>
            <a:noAutofit/>
          </a:bodyPr>
          <a:lstStyle/>
          <a:p>
            <a:r>
              <a:rPr lang="en-US" sz="4000" b="1" dirty="0">
                <a:solidFill>
                  <a:schemeClr val="bg1"/>
                </a:solidFill>
              </a:rPr>
              <a:t>Planetary Navigation Summary</a:t>
            </a:r>
          </a:p>
        </p:txBody>
      </p:sp>
      <p:sp>
        <p:nvSpPr>
          <p:cNvPr id="3" name="Content Placeholder 2"/>
          <p:cNvSpPr>
            <a:spLocks noGrp="1"/>
          </p:cNvSpPr>
          <p:nvPr>
            <p:ph idx="1"/>
          </p:nvPr>
        </p:nvSpPr>
        <p:spPr>
          <a:xfrm>
            <a:off x="614686" y="1010761"/>
            <a:ext cx="10967714" cy="4947200"/>
          </a:xfrm>
        </p:spPr>
        <p:txBody>
          <a:bodyPr>
            <a:normAutofit lnSpcReduction="10000"/>
          </a:bodyPr>
          <a:lstStyle/>
          <a:p>
            <a:r>
              <a:rPr lang="en-US" sz="2400" dirty="0">
                <a:solidFill>
                  <a:schemeClr val="bg1"/>
                </a:solidFill>
              </a:rPr>
              <a:t>Navigation in the near-earth regime, 2e</a:t>
            </a:r>
            <a:r>
              <a:rPr lang="en-US" sz="2400" baseline="30000" dirty="0">
                <a:solidFill>
                  <a:schemeClr val="bg1"/>
                </a:solidFill>
              </a:rPr>
              <a:t>6</a:t>
            </a:r>
            <a:r>
              <a:rPr lang="en-US" sz="2400" dirty="0">
                <a:solidFill>
                  <a:schemeClr val="bg1"/>
                </a:solidFill>
              </a:rPr>
              <a:t> km, can be performed by an array of systems to provide robust solutions with seamless transitions between orbit regimes</a:t>
            </a:r>
          </a:p>
          <a:p>
            <a:r>
              <a:rPr lang="en-US" sz="2400" dirty="0">
                <a:solidFill>
                  <a:schemeClr val="bg1"/>
                </a:solidFill>
              </a:rPr>
              <a:t>Navigation in the planetary regime has fewer options available, with traditional ground support using radiometric (or </a:t>
            </a:r>
            <a:r>
              <a:rPr lang="en-US" sz="2400" dirty="0" err="1">
                <a:solidFill>
                  <a:schemeClr val="bg1"/>
                </a:solidFill>
              </a:rPr>
              <a:t>optimetric</a:t>
            </a:r>
            <a:r>
              <a:rPr lang="en-US" sz="2400" dirty="0">
                <a:solidFill>
                  <a:schemeClr val="bg1"/>
                </a:solidFill>
              </a:rPr>
              <a:t>) tracking and onboard systems that rely on sensors and/or </a:t>
            </a:r>
            <a:r>
              <a:rPr lang="en-US" sz="2400" dirty="0" err="1">
                <a:solidFill>
                  <a:schemeClr val="bg1"/>
                </a:solidFill>
              </a:rPr>
              <a:t>comm</a:t>
            </a:r>
            <a:r>
              <a:rPr lang="en-US" sz="2400" dirty="0">
                <a:solidFill>
                  <a:schemeClr val="bg1"/>
                </a:solidFill>
              </a:rPr>
              <a:t> systems</a:t>
            </a:r>
          </a:p>
          <a:p>
            <a:r>
              <a:rPr lang="en-US" sz="2400" dirty="0">
                <a:solidFill>
                  <a:schemeClr val="bg1"/>
                </a:solidFill>
              </a:rPr>
              <a:t>Flight components are developed to meet the </a:t>
            </a:r>
            <a:r>
              <a:rPr lang="en-US" sz="2400" dirty="0" err="1">
                <a:solidFill>
                  <a:schemeClr val="bg1"/>
                </a:solidFill>
              </a:rPr>
              <a:t>CubeSate</a:t>
            </a:r>
            <a:r>
              <a:rPr lang="en-US" sz="2400" dirty="0">
                <a:solidFill>
                  <a:schemeClr val="bg1"/>
                </a:solidFill>
              </a:rPr>
              <a:t> size, weight, and power constraints</a:t>
            </a:r>
          </a:p>
          <a:p>
            <a:r>
              <a:rPr lang="en-US" sz="2400" dirty="0">
                <a:solidFill>
                  <a:schemeClr val="bg1"/>
                </a:solidFill>
              </a:rPr>
              <a:t>Components within a communications system influence the resultant radio/optimetric tracking data quality</a:t>
            </a:r>
          </a:p>
          <a:p>
            <a:r>
              <a:rPr lang="en-US" sz="2400" dirty="0">
                <a:solidFill>
                  <a:schemeClr val="bg1"/>
                </a:solidFill>
              </a:rPr>
              <a:t>GSFC Navigation offers relevant pre- and post-launch services to the planetary user and networks communities</a:t>
            </a:r>
          </a:p>
          <a:p>
            <a:r>
              <a:rPr lang="en-US" sz="2400" dirty="0">
                <a:solidFill>
                  <a:schemeClr val="bg1"/>
                </a:solidFill>
              </a:rPr>
              <a:t>Navigation needs to be an enabler for the science NASA hopes to achieve in the future – technology investments are key.</a:t>
            </a:r>
          </a:p>
          <a:p>
            <a:endParaRPr lang="en-US" sz="2400" dirty="0">
              <a:solidFill>
                <a:schemeClr val="bg1"/>
              </a:solidFill>
            </a:endParaRPr>
          </a:p>
        </p:txBody>
      </p:sp>
      <p:sp>
        <p:nvSpPr>
          <p:cNvPr id="5" name="Slide Number Placeholder 4"/>
          <p:cNvSpPr>
            <a:spLocks noGrp="1"/>
          </p:cNvSpPr>
          <p:nvPr>
            <p:ph type="sldNum" sz="quarter" idx="12"/>
          </p:nvPr>
        </p:nvSpPr>
        <p:spPr/>
        <p:txBody>
          <a:bodyPr/>
          <a:lstStyle/>
          <a:p>
            <a:fld id="{CF1024CB-6F79-F940-9762-874F1D92711C}" type="slidenum">
              <a:rPr lang="en-US" smtClean="0"/>
              <a:t>17</a:t>
            </a:fld>
            <a:endParaRPr lang="en-US" dirty="0"/>
          </a:p>
        </p:txBody>
      </p:sp>
      <p:sp>
        <p:nvSpPr>
          <p:cNvPr id="4" name="Footer Placeholder 3">
            <a:extLst>
              <a:ext uri="{FF2B5EF4-FFF2-40B4-BE49-F238E27FC236}">
                <a16:creationId xmlns:a16="http://schemas.microsoft.com/office/drawing/2014/main" id="{4E110DD9-D9C8-F542-B71C-A57A778585FD}"/>
              </a:ext>
            </a:extLst>
          </p:cNvPr>
          <p:cNvSpPr>
            <a:spLocks noGrp="1"/>
          </p:cNvSpPr>
          <p:nvPr>
            <p:ph type="ftr" sz="quarter" idx="11"/>
          </p:nvPr>
        </p:nvSpPr>
        <p:spPr/>
        <p:txBody>
          <a:bodyPr/>
          <a:lstStyle/>
          <a:p>
            <a:r>
              <a:rPr lang="en-US"/>
              <a:t>4th Planetary CubeSat Science Symposium, NASA GSFC, June 27-28, 2019</a:t>
            </a:r>
            <a:endParaRPr lang="en-US" dirty="0"/>
          </a:p>
        </p:txBody>
      </p:sp>
    </p:spTree>
    <p:extLst>
      <p:ext uri="{BB962C8B-B14F-4D97-AF65-F5344CB8AC3E}">
        <p14:creationId xmlns:p14="http://schemas.microsoft.com/office/powerpoint/2010/main" val="16952264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46264" y="2668210"/>
            <a:ext cx="8453437" cy="1308303"/>
          </a:xfrm>
        </p:spPr>
        <p:txBody>
          <a:bodyPr/>
          <a:lstStyle/>
          <a:p>
            <a:pPr marL="0" indent="0" algn="ctr">
              <a:buNone/>
            </a:pPr>
            <a:r>
              <a:rPr lang="en-US" sz="6000" b="1" dirty="0">
                <a:solidFill>
                  <a:schemeClr val="bg1"/>
                </a:solidFill>
              </a:rPr>
              <a:t>BACKUP</a:t>
            </a:r>
          </a:p>
        </p:txBody>
      </p:sp>
      <p:sp>
        <p:nvSpPr>
          <p:cNvPr id="4" name="Slide Number Placeholder 3"/>
          <p:cNvSpPr>
            <a:spLocks noGrp="1"/>
          </p:cNvSpPr>
          <p:nvPr>
            <p:ph type="sldNum" sz="quarter" idx="12"/>
          </p:nvPr>
        </p:nvSpPr>
        <p:spPr/>
        <p:txBody>
          <a:bodyPr/>
          <a:lstStyle/>
          <a:p>
            <a:fld id="{CF1024CB-6F79-F940-9762-874F1D92711C}" type="slidenum">
              <a:rPr lang="en-US" smtClean="0"/>
              <a:t>18</a:t>
            </a:fld>
            <a:endParaRPr lang="en-US" dirty="0"/>
          </a:p>
        </p:txBody>
      </p:sp>
      <p:sp>
        <p:nvSpPr>
          <p:cNvPr id="2" name="Footer Placeholder 1">
            <a:extLst>
              <a:ext uri="{FF2B5EF4-FFF2-40B4-BE49-F238E27FC236}">
                <a16:creationId xmlns:a16="http://schemas.microsoft.com/office/drawing/2014/main" id="{65DF7D1E-CC12-6B4F-9887-7B2D97F91FB6}"/>
              </a:ext>
            </a:extLst>
          </p:cNvPr>
          <p:cNvSpPr>
            <a:spLocks noGrp="1"/>
          </p:cNvSpPr>
          <p:nvPr>
            <p:ph type="ftr" sz="quarter" idx="11"/>
          </p:nvPr>
        </p:nvSpPr>
        <p:spPr/>
        <p:txBody>
          <a:bodyPr/>
          <a:lstStyle/>
          <a:p>
            <a:r>
              <a:rPr lang="en-US"/>
              <a:t>4th Planetary CubeSat Science Symposium, NASA GSFC, June 27-28, 2019</a:t>
            </a:r>
            <a:endParaRPr lang="en-US" dirty="0"/>
          </a:p>
        </p:txBody>
      </p:sp>
    </p:spTree>
    <p:extLst>
      <p:ext uri="{BB962C8B-B14F-4D97-AF65-F5344CB8AC3E}">
        <p14:creationId xmlns:p14="http://schemas.microsoft.com/office/powerpoint/2010/main" val="6542874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3564" y="274320"/>
            <a:ext cx="9734549" cy="509451"/>
          </a:xfrm>
        </p:spPr>
        <p:txBody>
          <a:bodyPr>
            <a:noAutofit/>
          </a:bodyPr>
          <a:lstStyle/>
          <a:p>
            <a:r>
              <a:rPr lang="en-US" sz="4000" b="1" dirty="0">
                <a:solidFill>
                  <a:schemeClr val="bg1"/>
                </a:solidFill>
              </a:rPr>
              <a:t>Simplified </a:t>
            </a:r>
            <a:r>
              <a:rPr lang="en-US" sz="4000" b="1" dirty="0" err="1">
                <a:solidFill>
                  <a:schemeClr val="bg1"/>
                </a:solidFill>
              </a:rPr>
              <a:t>Navigation:Science</a:t>
            </a:r>
            <a:r>
              <a:rPr lang="en-US" sz="4000" b="1" dirty="0">
                <a:solidFill>
                  <a:schemeClr val="bg1"/>
                </a:solidFill>
              </a:rPr>
              <a:t> Categories</a:t>
            </a:r>
          </a:p>
        </p:txBody>
      </p:sp>
      <p:sp>
        <p:nvSpPr>
          <p:cNvPr id="5" name="Content Placeholder 4"/>
          <p:cNvSpPr>
            <a:spLocks noGrp="1"/>
          </p:cNvSpPr>
          <p:nvPr>
            <p:ph idx="1"/>
          </p:nvPr>
        </p:nvSpPr>
        <p:spPr>
          <a:xfrm>
            <a:off x="1915562" y="877804"/>
            <a:ext cx="8360875" cy="1898650"/>
          </a:xfrm>
        </p:spPr>
        <p:txBody>
          <a:bodyPr>
            <a:noAutofit/>
          </a:bodyPr>
          <a:lstStyle/>
          <a:p>
            <a:r>
              <a:rPr lang="en-US" dirty="0">
                <a:solidFill>
                  <a:schemeClr val="bg1"/>
                </a:solidFill>
              </a:rPr>
              <a:t>Broad summary of navigation categories</a:t>
            </a:r>
          </a:p>
          <a:p>
            <a:pPr lvl="1">
              <a:spcBef>
                <a:spcPts val="0"/>
              </a:spcBef>
            </a:pPr>
            <a:r>
              <a:rPr lang="en-US" dirty="0">
                <a:solidFill>
                  <a:schemeClr val="bg1"/>
                </a:solidFill>
              </a:rPr>
              <a:t>Not intended to indicate one size fits all</a:t>
            </a:r>
          </a:p>
          <a:p>
            <a:pPr lvl="1">
              <a:spcBef>
                <a:spcPts val="0"/>
              </a:spcBef>
            </a:pPr>
            <a:r>
              <a:rPr lang="en-US" dirty="0">
                <a:solidFill>
                  <a:schemeClr val="bg1"/>
                </a:solidFill>
              </a:rPr>
              <a:t>More snowflakes</a:t>
            </a:r>
          </a:p>
          <a:p>
            <a:pPr lvl="2">
              <a:spcBef>
                <a:spcPts val="0"/>
              </a:spcBef>
            </a:pPr>
            <a:r>
              <a:rPr lang="en-US" dirty="0">
                <a:solidFill>
                  <a:schemeClr val="bg1"/>
                </a:solidFill>
              </a:rPr>
              <a:t>Mission unique elements</a:t>
            </a:r>
          </a:p>
          <a:p>
            <a:pPr lvl="2">
              <a:spcBef>
                <a:spcPts val="0"/>
              </a:spcBef>
            </a:pPr>
            <a:r>
              <a:rPr lang="en-US" dirty="0">
                <a:solidFill>
                  <a:schemeClr val="bg1"/>
                </a:solidFill>
              </a:rPr>
              <a:t>Combination of many known components</a:t>
            </a:r>
          </a:p>
        </p:txBody>
      </p:sp>
      <p:sp>
        <p:nvSpPr>
          <p:cNvPr id="4" name="Slide Number Placeholder 3"/>
          <p:cNvSpPr>
            <a:spLocks noGrp="1"/>
          </p:cNvSpPr>
          <p:nvPr>
            <p:ph type="sldNum" sz="quarter" idx="12"/>
          </p:nvPr>
        </p:nvSpPr>
        <p:spPr/>
        <p:txBody>
          <a:bodyPr/>
          <a:lstStyle/>
          <a:p>
            <a:fld id="{CF1024CB-6F79-F940-9762-874F1D92711C}" type="slidenum">
              <a:rPr lang="en-US" smtClean="0"/>
              <a:t>19</a:t>
            </a:fld>
            <a:endParaRPr lang="en-US" dirty="0"/>
          </a:p>
        </p:txBody>
      </p:sp>
      <p:graphicFrame>
        <p:nvGraphicFramePr>
          <p:cNvPr id="8" name="Table 7"/>
          <p:cNvGraphicFramePr>
            <a:graphicFrameLocks noGrp="1"/>
          </p:cNvGraphicFramePr>
          <p:nvPr>
            <p:extLst>
              <p:ext uri="{D42A27DB-BD31-4B8C-83A1-F6EECF244321}">
                <p14:modId xmlns:p14="http://schemas.microsoft.com/office/powerpoint/2010/main" val="1548730145"/>
              </p:ext>
            </p:extLst>
          </p:nvPr>
        </p:nvGraphicFramePr>
        <p:xfrm>
          <a:off x="1567543" y="2656456"/>
          <a:ext cx="8708894" cy="3579896"/>
        </p:xfrm>
        <a:graphic>
          <a:graphicData uri="http://schemas.openxmlformats.org/drawingml/2006/table">
            <a:tbl>
              <a:tblPr/>
              <a:tblGrid>
                <a:gridCol w="1748136">
                  <a:extLst>
                    <a:ext uri="{9D8B030D-6E8A-4147-A177-3AD203B41FA5}">
                      <a16:colId xmlns:a16="http://schemas.microsoft.com/office/drawing/2014/main" val="20000"/>
                    </a:ext>
                  </a:extLst>
                </a:gridCol>
                <a:gridCol w="1827597">
                  <a:extLst>
                    <a:ext uri="{9D8B030D-6E8A-4147-A177-3AD203B41FA5}">
                      <a16:colId xmlns:a16="http://schemas.microsoft.com/office/drawing/2014/main" val="20001"/>
                    </a:ext>
                  </a:extLst>
                </a:gridCol>
                <a:gridCol w="1207803">
                  <a:extLst>
                    <a:ext uri="{9D8B030D-6E8A-4147-A177-3AD203B41FA5}">
                      <a16:colId xmlns:a16="http://schemas.microsoft.com/office/drawing/2014/main" val="20002"/>
                    </a:ext>
                  </a:extLst>
                </a:gridCol>
                <a:gridCol w="1684566">
                  <a:extLst>
                    <a:ext uri="{9D8B030D-6E8A-4147-A177-3AD203B41FA5}">
                      <a16:colId xmlns:a16="http://schemas.microsoft.com/office/drawing/2014/main" val="20003"/>
                    </a:ext>
                  </a:extLst>
                </a:gridCol>
                <a:gridCol w="2240792">
                  <a:extLst>
                    <a:ext uri="{9D8B030D-6E8A-4147-A177-3AD203B41FA5}">
                      <a16:colId xmlns:a16="http://schemas.microsoft.com/office/drawing/2014/main" val="20004"/>
                    </a:ext>
                  </a:extLst>
                </a:gridCol>
              </a:tblGrid>
              <a:tr h="228567">
                <a:tc>
                  <a:txBody>
                    <a:bodyPr/>
                    <a:lstStyle/>
                    <a:p>
                      <a:pPr algn="ctr" fontAlgn="ctr"/>
                      <a:r>
                        <a:rPr lang="en-US" sz="1200" b="1" i="0" u="none" strike="noStrike" dirty="0">
                          <a:solidFill>
                            <a:srgbClr val="FFFFFF"/>
                          </a:solidFill>
                          <a:effectLst/>
                          <a:latin typeface="Arial"/>
                        </a:rPr>
                        <a:t>Category</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a:txBody>
                    <a:bodyPr/>
                    <a:lstStyle/>
                    <a:p>
                      <a:pPr algn="ctr" fontAlgn="ctr"/>
                      <a:r>
                        <a:rPr lang="en-US" sz="1200" b="1" i="0" u="none" strike="noStrike" dirty="0">
                          <a:solidFill>
                            <a:srgbClr val="FFFFFF"/>
                          </a:solidFill>
                          <a:effectLst/>
                          <a:latin typeface="Arial"/>
                        </a:rPr>
                        <a:t>Lower Accuracy</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a:txBody>
                    <a:bodyPr/>
                    <a:lstStyle/>
                    <a:p>
                      <a:pPr algn="ctr" fontAlgn="ctr"/>
                      <a:r>
                        <a:rPr lang="en-US" sz="1200" b="1" i="0" u="none" strike="noStrike" dirty="0">
                          <a:solidFill>
                            <a:srgbClr val="FFFFFF"/>
                          </a:solidFill>
                          <a:effectLst/>
                          <a:latin typeface="Arial"/>
                        </a:rPr>
                        <a:t>Accurate</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a:txBody>
                    <a:bodyPr/>
                    <a:lstStyle/>
                    <a:p>
                      <a:pPr algn="ctr" fontAlgn="ctr"/>
                      <a:r>
                        <a:rPr lang="en-US" sz="1200" b="1" i="0" u="none" strike="noStrike" dirty="0">
                          <a:solidFill>
                            <a:srgbClr val="FFFFFF"/>
                          </a:solidFill>
                          <a:effectLst/>
                          <a:latin typeface="Arial"/>
                        </a:rPr>
                        <a:t>High Accuracy</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a:txBody>
                    <a:bodyPr/>
                    <a:lstStyle/>
                    <a:p>
                      <a:pPr algn="ctr" fontAlgn="ctr"/>
                      <a:r>
                        <a:rPr lang="en-US" sz="1200" b="1" i="0" u="none" strike="noStrike" dirty="0">
                          <a:solidFill>
                            <a:srgbClr val="FFFFFF"/>
                          </a:solidFill>
                          <a:effectLst/>
                          <a:latin typeface="Arial"/>
                        </a:rPr>
                        <a:t>Precision Navigation</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extLst>
                  <a:ext uri="{0D108BD9-81ED-4DB2-BD59-A6C34878D82A}">
                    <a16:rowId xmlns:a16="http://schemas.microsoft.com/office/drawing/2014/main" val="10000"/>
                  </a:ext>
                </a:extLst>
              </a:tr>
              <a:tr h="228567">
                <a:tc>
                  <a:txBody>
                    <a:bodyPr/>
                    <a:lstStyle/>
                    <a:p>
                      <a:pPr algn="l" fontAlgn="ctr"/>
                      <a:r>
                        <a:rPr lang="en-US" sz="1200" b="0" i="0" u="none" strike="noStrike" dirty="0">
                          <a:solidFill>
                            <a:srgbClr val="000000"/>
                          </a:solidFill>
                          <a:effectLst/>
                          <a:latin typeface="Arial"/>
                        </a:rPr>
                        <a:t>Absolute Definitive</a:t>
                      </a:r>
                    </a:p>
                  </a:txBody>
                  <a:tcPr marL="12700" marR="12700" marT="1270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ctr"/>
                      <a:r>
                        <a:rPr lang="en-US" sz="1200" b="0" i="0" u="none" strike="noStrike" dirty="0">
                          <a:solidFill>
                            <a:srgbClr val="000000"/>
                          </a:solidFill>
                          <a:effectLst/>
                          <a:latin typeface="Arial"/>
                        </a:rPr>
                        <a:t>100 – 300 m</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ctr"/>
                      <a:r>
                        <a:rPr lang="en-US" sz="1200" b="0" i="0" u="none" strike="noStrike" dirty="0">
                          <a:solidFill>
                            <a:srgbClr val="000000"/>
                          </a:solidFill>
                          <a:effectLst/>
                          <a:latin typeface="Arial"/>
                        </a:rPr>
                        <a:t>5 – 40 m</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ctr"/>
                      <a:r>
                        <a:rPr lang="en-US" sz="1200" b="0" i="0" u="none" strike="noStrike" dirty="0">
                          <a:solidFill>
                            <a:srgbClr val="000000"/>
                          </a:solidFill>
                          <a:effectLst/>
                          <a:latin typeface="Arial"/>
                        </a:rPr>
                        <a:t>50 cm – 10 m</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ctr"/>
                      <a:r>
                        <a:rPr lang="en-US" sz="1200" b="0" i="0" u="none" strike="noStrike" dirty="0">
                          <a:solidFill>
                            <a:srgbClr val="000000"/>
                          </a:solidFill>
                          <a:effectLst/>
                          <a:latin typeface="Arial"/>
                        </a:rPr>
                        <a:t>&lt; 1mm – 50 cm</a:t>
                      </a:r>
                    </a:p>
                  </a:txBody>
                  <a:tcPr marL="12700" marR="12700" marT="1270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0001"/>
                  </a:ext>
                </a:extLst>
              </a:tr>
              <a:tr h="445261">
                <a:tc>
                  <a:txBody>
                    <a:bodyPr/>
                    <a:lstStyle/>
                    <a:p>
                      <a:pPr algn="l" fontAlgn="ctr"/>
                      <a:r>
                        <a:rPr lang="en-US" sz="1200" b="0" i="0" u="none" strike="noStrike" dirty="0">
                          <a:solidFill>
                            <a:schemeClr val="bg1"/>
                          </a:solidFill>
                          <a:effectLst/>
                          <a:latin typeface="Arial"/>
                        </a:rPr>
                        <a:t>Absolute Predictive (1 day)</a:t>
                      </a:r>
                    </a:p>
                  </a:txBody>
                  <a:tcPr marL="12700" marR="12700" marT="1270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0" i="0" u="none" strike="noStrike" dirty="0">
                          <a:solidFill>
                            <a:schemeClr val="bg1"/>
                          </a:solidFill>
                          <a:effectLst/>
                          <a:latin typeface="Arial"/>
                        </a:rPr>
                        <a:t>1 km</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0" i="0" u="none" strike="noStrike" dirty="0">
                          <a:solidFill>
                            <a:schemeClr val="bg1"/>
                          </a:solidFill>
                          <a:effectLst/>
                          <a:latin typeface="Arial"/>
                        </a:rPr>
                        <a:t>75 – 500 m</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0" i="0" u="none" strike="noStrike" dirty="0">
                          <a:solidFill>
                            <a:schemeClr val="bg1"/>
                          </a:solidFill>
                          <a:effectLst/>
                          <a:latin typeface="Arial"/>
                        </a:rPr>
                        <a:t>5 – 50 m</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0" i="0" u="none" strike="noStrike" dirty="0">
                          <a:solidFill>
                            <a:schemeClr val="bg1"/>
                          </a:solidFill>
                          <a:effectLst/>
                          <a:latin typeface="Arial"/>
                        </a:rPr>
                        <a:t>5 cm – 5 m</a:t>
                      </a:r>
                    </a:p>
                  </a:txBody>
                  <a:tcPr marL="12700" marR="12700" marT="1270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28567">
                <a:tc>
                  <a:txBody>
                    <a:bodyPr/>
                    <a:lstStyle/>
                    <a:p>
                      <a:pPr algn="l" fontAlgn="ctr"/>
                      <a:r>
                        <a:rPr lang="en-US" sz="1200" b="0" i="0" u="none" strike="noStrike" dirty="0">
                          <a:solidFill>
                            <a:srgbClr val="000000"/>
                          </a:solidFill>
                          <a:effectLst/>
                          <a:latin typeface="Arial"/>
                        </a:rPr>
                        <a:t>Relative Definitive</a:t>
                      </a:r>
                    </a:p>
                  </a:txBody>
                  <a:tcPr marL="12700" marR="12700" marT="1270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ctr"/>
                      <a:r>
                        <a:rPr lang="en-US" sz="1200" b="0" i="0" u="none" strike="noStrike" dirty="0">
                          <a:solidFill>
                            <a:srgbClr val="000000"/>
                          </a:solidFill>
                          <a:effectLst/>
                          <a:latin typeface="Arial"/>
                        </a:rPr>
                        <a:t>1 – 50 m</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ctr"/>
                      <a:r>
                        <a:rPr lang="en-US" sz="1200" b="0" i="0" u="none" strike="noStrike" dirty="0">
                          <a:solidFill>
                            <a:srgbClr val="000000"/>
                          </a:solidFill>
                          <a:effectLst/>
                          <a:latin typeface="Arial"/>
                        </a:rPr>
                        <a:t>1 – 10 m</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ctr"/>
                      <a:r>
                        <a:rPr lang="en-US" sz="1200" b="0" i="0" u="none" strike="noStrike" dirty="0">
                          <a:solidFill>
                            <a:srgbClr val="000000"/>
                          </a:solidFill>
                          <a:effectLst/>
                          <a:latin typeface="Arial"/>
                        </a:rPr>
                        <a:t>0.1 – 1 m</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ctr"/>
                      <a:r>
                        <a:rPr lang="en-US" sz="1200" b="0" i="0" u="none" strike="noStrike" dirty="0">
                          <a:solidFill>
                            <a:srgbClr val="000000"/>
                          </a:solidFill>
                          <a:effectLst/>
                          <a:latin typeface="Arial"/>
                        </a:rPr>
                        <a:t>&lt;0.1 mm – 1 m</a:t>
                      </a:r>
                    </a:p>
                  </a:txBody>
                  <a:tcPr marL="12700" marR="12700" marT="1270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0003"/>
                  </a:ext>
                </a:extLst>
              </a:tr>
              <a:tr h="445261">
                <a:tc>
                  <a:txBody>
                    <a:bodyPr/>
                    <a:lstStyle/>
                    <a:p>
                      <a:pPr algn="l" fontAlgn="ctr"/>
                      <a:r>
                        <a:rPr lang="en-US" sz="1200" b="0" i="0" u="none" strike="noStrike" dirty="0">
                          <a:solidFill>
                            <a:schemeClr val="bg1"/>
                          </a:solidFill>
                          <a:effectLst/>
                          <a:latin typeface="Arial"/>
                        </a:rPr>
                        <a:t>Relative Predictive (1 day)</a:t>
                      </a:r>
                    </a:p>
                  </a:txBody>
                  <a:tcPr marL="12700" marR="12700" marT="1270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0" i="0" u="none" strike="noStrike" dirty="0">
                          <a:solidFill>
                            <a:schemeClr val="bg1"/>
                          </a:solidFill>
                          <a:effectLst/>
                          <a:latin typeface="Arial"/>
                        </a:rPr>
                        <a:t>&lt;0.5 km</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0" i="0" u="none" strike="noStrike" dirty="0">
                          <a:solidFill>
                            <a:schemeClr val="bg1"/>
                          </a:solidFill>
                          <a:effectLst/>
                          <a:latin typeface="Arial"/>
                        </a:rPr>
                        <a:t>50 – 75 m</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0" i="0" u="none" strike="noStrike" dirty="0">
                          <a:solidFill>
                            <a:schemeClr val="bg1"/>
                          </a:solidFill>
                          <a:effectLst/>
                          <a:latin typeface="Arial"/>
                        </a:rPr>
                        <a:t>1 – 10 m</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0" i="0" u="none" strike="noStrike" dirty="0">
                          <a:solidFill>
                            <a:schemeClr val="bg1"/>
                          </a:solidFill>
                          <a:effectLst/>
                          <a:latin typeface="Arial"/>
                        </a:rPr>
                        <a:t>0.1 mm – 10 cm</a:t>
                      </a:r>
                    </a:p>
                  </a:txBody>
                  <a:tcPr marL="12700" marR="12700" marT="1270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890521">
                <a:tc>
                  <a:txBody>
                    <a:bodyPr/>
                    <a:lstStyle/>
                    <a:p>
                      <a:pPr algn="l" fontAlgn="ctr"/>
                      <a:r>
                        <a:rPr lang="en-US" sz="1200" b="0" i="0" u="none" strike="noStrike" dirty="0">
                          <a:solidFill>
                            <a:srgbClr val="000000"/>
                          </a:solidFill>
                          <a:effectLst/>
                          <a:latin typeface="Arial"/>
                        </a:rPr>
                        <a:t>Science Objective</a:t>
                      </a:r>
                    </a:p>
                  </a:txBody>
                  <a:tcPr marL="12700" marR="12700" marT="1270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ctr"/>
                      <a:r>
                        <a:rPr lang="en-US" sz="1200" b="0" i="0" u="none" strike="noStrike" dirty="0">
                          <a:solidFill>
                            <a:srgbClr val="000000"/>
                          </a:solidFill>
                          <a:effectLst/>
                          <a:latin typeface="Arial"/>
                        </a:rPr>
                        <a:t>Astro, Spatial, Loose temporal</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ctr"/>
                      <a:r>
                        <a:rPr lang="en-US" sz="1200" b="0" i="0" u="none" strike="noStrike" dirty="0">
                          <a:solidFill>
                            <a:srgbClr val="000000"/>
                          </a:solidFill>
                          <a:effectLst/>
                          <a:latin typeface="Arial"/>
                        </a:rPr>
                        <a:t>Temporal, Surface Observer, Human</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ctr"/>
                      <a:r>
                        <a:rPr lang="en-US" sz="1200" b="0" i="0" u="none" strike="noStrike" dirty="0">
                          <a:solidFill>
                            <a:srgbClr val="000000"/>
                          </a:solidFill>
                          <a:effectLst/>
                          <a:latin typeface="Arial"/>
                        </a:rPr>
                        <a:t>Temporal, Surface Observer/Altimetry, Human</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ctr"/>
                      <a:r>
                        <a:rPr lang="en-US" sz="1200" b="0" i="0" u="none" strike="noStrike" dirty="0">
                          <a:solidFill>
                            <a:srgbClr val="000000"/>
                          </a:solidFill>
                          <a:effectLst/>
                          <a:latin typeface="Arial"/>
                        </a:rPr>
                        <a:t>Altimetry, Gravity, Interior Composition</a:t>
                      </a:r>
                    </a:p>
                  </a:txBody>
                  <a:tcPr marL="12700" marR="12700" marT="1270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0005"/>
                  </a:ext>
                </a:extLst>
              </a:tr>
              <a:tr h="1113152">
                <a:tc>
                  <a:txBody>
                    <a:bodyPr/>
                    <a:lstStyle/>
                    <a:p>
                      <a:pPr algn="l" fontAlgn="ctr"/>
                      <a:r>
                        <a:rPr lang="en-US" sz="1200" b="0" i="0" u="none" strike="noStrike" dirty="0">
                          <a:solidFill>
                            <a:schemeClr val="bg1"/>
                          </a:solidFill>
                          <a:effectLst/>
                          <a:latin typeface="Arial"/>
                        </a:rPr>
                        <a:t>Orbit Regime</a:t>
                      </a:r>
                    </a:p>
                  </a:txBody>
                  <a:tcPr marL="12700" marR="12700" marT="1270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1200" b="0" i="0" u="none" strike="noStrike" dirty="0">
                          <a:solidFill>
                            <a:schemeClr val="bg1"/>
                          </a:solidFill>
                          <a:effectLst/>
                          <a:latin typeface="Arial"/>
                        </a:rPr>
                        <a:t>Low, libration, helio cruise, cis-lunar cruise</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1200" b="0" i="0" u="none" strike="noStrike" dirty="0">
                          <a:solidFill>
                            <a:schemeClr val="bg1"/>
                          </a:solidFill>
                          <a:effectLst/>
                          <a:latin typeface="Arial"/>
                        </a:rPr>
                        <a:t>Low, GEO, High, loose formation, precise maneuvers</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1200" b="0" i="0" u="none" strike="noStrike" dirty="0">
                          <a:solidFill>
                            <a:schemeClr val="bg1"/>
                          </a:solidFill>
                          <a:effectLst/>
                          <a:latin typeface="Arial"/>
                        </a:rPr>
                        <a:t>Low, GEO, High, approach, formation, cluster</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1200" b="0" i="0" u="none" strike="noStrike" dirty="0">
                          <a:solidFill>
                            <a:schemeClr val="bg1"/>
                          </a:solidFill>
                          <a:effectLst/>
                          <a:latin typeface="Arial"/>
                        </a:rPr>
                        <a:t>low, GEO, High, precise formation, rendezvous/docking</a:t>
                      </a:r>
                    </a:p>
                  </a:txBody>
                  <a:tcPr marL="12700" marR="12700" marT="1270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3" name="Footer Placeholder 2">
            <a:extLst>
              <a:ext uri="{FF2B5EF4-FFF2-40B4-BE49-F238E27FC236}">
                <a16:creationId xmlns:a16="http://schemas.microsoft.com/office/drawing/2014/main" id="{49334281-A570-1041-A279-04FD5D6ED438}"/>
              </a:ext>
            </a:extLst>
          </p:cNvPr>
          <p:cNvSpPr>
            <a:spLocks noGrp="1"/>
          </p:cNvSpPr>
          <p:nvPr>
            <p:ph type="ftr" sz="quarter" idx="11"/>
          </p:nvPr>
        </p:nvSpPr>
        <p:spPr/>
        <p:txBody>
          <a:bodyPr/>
          <a:lstStyle/>
          <a:p>
            <a:r>
              <a:rPr lang="en-US"/>
              <a:t>4th Planetary CubeSat Science Symposium, NASA GSFC, June 27-28, 2019</a:t>
            </a:r>
            <a:endParaRPr lang="en-US" dirty="0"/>
          </a:p>
        </p:txBody>
      </p:sp>
    </p:spTree>
    <p:extLst>
      <p:ext uri="{BB962C8B-B14F-4D97-AF65-F5344CB8AC3E}">
        <p14:creationId xmlns:p14="http://schemas.microsoft.com/office/powerpoint/2010/main" val="3160519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7068" y="190247"/>
            <a:ext cx="7097437" cy="588475"/>
          </a:xfrm>
        </p:spPr>
        <p:txBody>
          <a:bodyPr>
            <a:noAutofit/>
          </a:bodyPr>
          <a:lstStyle/>
          <a:p>
            <a:r>
              <a:rPr lang="en-US" sz="4000" b="1" dirty="0">
                <a:solidFill>
                  <a:schemeClr val="bg1"/>
                </a:solidFill>
              </a:rPr>
              <a:t>Agenda</a:t>
            </a:r>
            <a:endParaRPr lang="en-US" b="1" dirty="0">
              <a:solidFill>
                <a:schemeClr val="bg1"/>
              </a:solidFill>
            </a:endParaRPr>
          </a:p>
        </p:txBody>
      </p:sp>
      <p:sp>
        <p:nvSpPr>
          <p:cNvPr id="4" name="Slide Number Placeholder 3"/>
          <p:cNvSpPr>
            <a:spLocks noGrp="1"/>
          </p:cNvSpPr>
          <p:nvPr>
            <p:ph type="sldNum" sz="quarter" idx="12"/>
          </p:nvPr>
        </p:nvSpPr>
        <p:spPr/>
        <p:txBody>
          <a:bodyPr/>
          <a:lstStyle/>
          <a:p>
            <a:fld id="{CF1024CB-6F79-F940-9762-874F1D92711C}" type="slidenum">
              <a:rPr lang="en-US" smtClean="0"/>
              <a:t>2</a:t>
            </a:fld>
            <a:endParaRPr lang="en-US" dirty="0"/>
          </a:p>
        </p:txBody>
      </p:sp>
      <p:sp>
        <p:nvSpPr>
          <p:cNvPr id="5" name="Rectangle 4"/>
          <p:cNvSpPr/>
          <p:nvPr/>
        </p:nvSpPr>
        <p:spPr>
          <a:xfrm>
            <a:off x="3534435" y="6574260"/>
            <a:ext cx="4940070" cy="276999"/>
          </a:xfrm>
          <a:prstGeom prst="rect">
            <a:avLst/>
          </a:prstGeom>
        </p:spPr>
        <p:txBody>
          <a:bodyPr wrap="none">
            <a:spAutoFit/>
          </a:bodyPr>
          <a:lstStyle/>
          <a:p>
            <a:r>
              <a:rPr lang="en-US" sz="1200" b="1" dirty="0"/>
              <a:t>3</a:t>
            </a:r>
            <a:r>
              <a:rPr lang="en-US" sz="1200" b="1" baseline="30000" dirty="0"/>
              <a:t>rd</a:t>
            </a:r>
            <a:r>
              <a:rPr lang="en-US" sz="1200" b="1" dirty="0"/>
              <a:t> Planetary CubeSat Science Symposium, NASA GSFC, August 16-18, 2018</a:t>
            </a:r>
          </a:p>
        </p:txBody>
      </p:sp>
      <p:pic>
        <p:nvPicPr>
          <p:cNvPr id="13" name="Picture 12">
            <a:extLst>
              <a:ext uri="{FF2B5EF4-FFF2-40B4-BE49-F238E27FC236}">
                <a16:creationId xmlns:a16="http://schemas.microsoft.com/office/drawing/2014/main" id="{7A828161-7E79-DD43-A739-EA5713DD555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888918"/>
            <a:ext cx="12192000" cy="5942753"/>
          </a:xfrm>
          <a:prstGeom prst="rect">
            <a:avLst/>
          </a:prstGeom>
        </p:spPr>
      </p:pic>
      <p:pic>
        <p:nvPicPr>
          <p:cNvPr id="14" name="Picture 13">
            <a:extLst>
              <a:ext uri="{FF2B5EF4-FFF2-40B4-BE49-F238E27FC236}">
                <a16:creationId xmlns:a16="http://schemas.microsoft.com/office/drawing/2014/main" id="{63144BF9-AA91-7C47-B801-3B6808AC97A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238706" y="219041"/>
            <a:ext cx="7486988" cy="7486988"/>
          </a:xfrm>
          <a:prstGeom prst="rect">
            <a:avLst/>
          </a:prstGeom>
          <a:effectLst>
            <a:softEdge rad="76200"/>
          </a:effectLst>
        </p:spPr>
      </p:pic>
      <p:pic>
        <p:nvPicPr>
          <p:cNvPr id="15" name="Picture 14">
            <a:extLst>
              <a:ext uri="{FF2B5EF4-FFF2-40B4-BE49-F238E27FC236}">
                <a16:creationId xmlns:a16="http://schemas.microsoft.com/office/drawing/2014/main" id="{F03EE827-49D2-CB4C-BDE8-BAAE5839D6C5}"/>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485007" y="3338484"/>
            <a:ext cx="4412597" cy="3382991"/>
          </a:xfrm>
          <a:prstGeom prst="rect">
            <a:avLst/>
          </a:prstGeom>
        </p:spPr>
      </p:pic>
      <p:pic>
        <p:nvPicPr>
          <p:cNvPr id="16" name="Picture 15">
            <a:extLst>
              <a:ext uri="{FF2B5EF4-FFF2-40B4-BE49-F238E27FC236}">
                <a16:creationId xmlns:a16="http://schemas.microsoft.com/office/drawing/2014/main" id="{E6AA3B08-9123-7A4A-BD70-978B173E7F35}"/>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274016" y="893428"/>
            <a:ext cx="1762125" cy="1762125"/>
          </a:xfrm>
          <a:prstGeom prst="rect">
            <a:avLst/>
          </a:prstGeom>
          <a:effectLst>
            <a:softEdge rad="63500"/>
          </a:effectLst>
        </p:spPr>
      </p:pic>
      <p:sp>
        <p:nvSpPr>
          <p:cNvPr id="3" name="Content Placeholder 2"/>
          <p:cNvSpPr>
            <a:spLocks noGrp="1"/>
          </p:cNvSpPr>
          <p:nvPr>
            <p:ph idx="1"/>
          </p:nvPr>
        </p:nvSpPr>
        <p:spPr>
          <a:xfrm>
            <a:off x="128665" y="973084"/>
            <a:ext cx="5016686" cy="4351338"/>
          </a:xfrm>
        </p:spPr>
        <p:txBody>
          <a:bodyPr>
            <a:normAutofit/>
          </a:bodyPr>
          <a:lstStyle/>
          <a:p>
            <a:r>
              <a:rPr lang="en-US" dirty="0">
                <a:solidFill>
                  <a:schemeClr val="bg1"/>
                </a:solidFill>
              </a:rPr>
              <a:t>Navigation Regimes</a:t>
            </a:r>
          </a:p>
          <a:p>
            <a:r>
              <a:rPr lang="en-US" dirty="0">
                <a:solidFill>
                  <a:schemeClr val="bg1"/>
                </a:solidFill>
              </a:rPr>
              <a:t>Data Types and Systems </a:t>
            </a:r>
          </a:p>
          <a:p>
            <a:r>
              <a:rPr lang="en-US" dirty="0">
                <a:solidFill>
                  <a:schemeClr val="bg1"/>
                </a:solidFill>
              </a:rPr>
              <a:t>Capabilities and </a:t>
            </a:r>
            <a:r>
              <a:rPr lang="en-US" dirty="0" err="1">
                <a:solidFill>
                  <a:schemeClr val="bg1"/>
                </a:solidFill>
              </a:rPr>
              <a:t>SWaP</a:t>
            </a:r>
            <a:endParaRPr lang="en-US" dirty="0">
              <a:solidFill>
                <a:schemeClr val="bg1"/>
              </a:solidFill>
            </a:endParaRPr>
          </a:p>
          <a:p>
            <a:pPr marL="0" indent="0">
              <a:buNone/>
            </a:pPr>
            <a:endParaRPr lang="en-US" dirty="0">
              <a:solidFill>
                <a:schemeClr val="bg1"/>
              </a:solidFill>
            </a:endParaRPr>
          </a:p>
        </p:txBody>
      </p:sp>
      <p:sp>
        <p:nvSpPr>
          <p:cNvPr id="17" name="Footer Placeholder 16">
            <a:extLst>
              <a:ext uri="{FF2B5EF4-FFF2-40B4-BE49-F238E27FC236}">
                <a16:creationId xmlns:a16="http://schemas.microsoft.com/office/drawing/2014/main" id="{5F7F33C2-4DC3-7741-B261-1EAC77DFCE8A}"/>
              </a:ext>
            </a:extLst>
          </p:cNvPr>
          <p:cNvSpPr>
            <a:spLocks noGrp="1"/>
          </p:cNvSpPr>
          <p:nvPr>
            <p:ph type="ftr" sz="quarter" idx="11"/>
          </p:nvPr>
        </p:nvSpPr>
        <p:spPr/>
        <p:txBody>
          <a:bodyPr/>
          <a:lstStyle/>
          <a:p>
            <a:r>
              <a:rPr lang="en-US"/>
              <a:t>4th Planetary CubeSat Science Symposium, NASA GSFC, June 27-28, 2019</a:t>
            </a:r>
            <a:endParaRPr lang="en-US" dirty="0"/>
          </a:p>
        </p:txBody>
      </p:sp>
    </p:spTree>
    <p:extLst>
      <p:ext uri="{BB962C8B-B14F-4D97-AF65-F5344CB8AC3E}">
        <p14:creationId xmlns:p14="http://schemas.microsoft.com/office/powerpoint/2010/main" val="11578805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0533" y="130177"/>
            <a:ext cx="2460779" cy="666493"/>
          </a:xfrm>
        </p:spPr>
        <p:txBody>
          <a:bodyPr>
            <a:normAutofit/>
          </a:bodyPr>
          <a:lstStyle/>
          <a:p>
            <a:r>
              <a:rPr lang="en-US" sz="3600" b="1" dirty="0">
                <a:solidFill>
                  <a:schemeClr val="bg1"/>
                </a:solidFill>
              </a:rPr>
              <a:t>Sensors</a:t>
            </a:r>
          </a:p>
        </p:txBody>
      </p:sp>
      <p:sp>
        <p:nvSpPr>
          <p:cNvPr id="3" name="Content Placeholder 2"/>
          <p:cNvSpPr>
            <a:spLocks noGrp="1"/>
          </p:cNvSpPr>
          <p:nvPr>
            <p:ph idx="1"/>
          </p:nvPr>
        </p:nvSpPr>
        <p:spPr>
          <a:xfrm>
            <a:off x="901338" y="929553"/>
            <a:ext cx="9649532" cy="5522980"/>
          </a:xfrm>
        </p:spPr>
        <p:txBody>
          <a:bodyPr>
            <a:noAutofit/>
          </a:bodyPr>
          <a:lstStyle/>
          <a:p>
            <a:r>
              <a:rPr lang="en-US" sz="2000" dirty="0">
                <a:solidFill>
                  <a:schemeClr val="bg1"/>
                </a:solidFill>
              </a:rPr>
              <a:t>GPS/GNSS Receiver</a:t>
            </a:r>
          </a:p>
          <a:p>
            <a:pPr lvl="1"/>
            <a:r>
              <a:rPr lang="en-US" sz="1800" dirty="0">
                <a:solidFill>
                  <a:schemeClr val="bg1"/>
                </a:solidFill>
              </a:rPr>
              <a:t>GSFC developed weak-signal GPS; licensed to companies (BRE)</a:t>
            </a:r>
          </a:p>
          <a:p>
            <a:pPr lvl="1"/>
            <a:r>
              <a:rPr lang="en-US" sz="1800" dirty="0">
                <a:solidFill>
                  <a:schemeClr val="bg1"/>
                </a:solidFill>
              </a:rPr>
              <a:t>Assists in coverage in higher altitudes </a:t>
            </a:r>
            <a:r>
              <a:rPr lang="en-US" sz="1800" dirty="0" err="1">
                <a:solidFill>
                  <a:schemeClr val="bg1"/>
                </a:solidFill>
              </a:rPr>
              <a:t>ou</a:t>
            </a:r>
            <a:r>
              <a:rPr lang="en-US" sz="1800" dirty="0">
                <a:solidFill>
                  <a:schemeClr val="bg1"/>
                </a:solidFill>
              </a:rPr>
              <a:t> </a:t>
            </a:r>
            <a:r>
              <a:rPr lang="en-US" sz="1800" dirty="0" err="1">
                <a:solidFill>
                  <a:schemeClr val="bg1"/>
                </a:solidFill>
              </a:rPr>
              <a:t>tto</a:t>
            </a:r>
            <a:r>
              <a:rPr lang="en-US" sz="1800" dirty="0">
                <a:solidFill>
                  <a:schemeClr val="bg1"/>
                </a:solidFill>
              </a:rPr>
              <a:t> lunar distances</a:t>
            </a:r>
          </a:p>
          <a:p>
            <a:r>
              <a:rPr lang="en-US" sz="2000" dirty="0">
                <a:solidFill>
                  <a:schemeClr val="bg1"/>
                </a:solidFill>
              </a:rPr>
              <a:t>Crosslink</a:t>
            </a:r>
          </a:p>
          <a:p>
            <a:pPr lvl="1"/>
            <a:r>
              <a:rPr lang="en-US" sz="1800" dirty="0">
                <a:solidFill>
                  <a:schemeClr val="bg1"/>
                </a:solidFill>
              </a:rPr>
              <a:t>Developed as element integrated with weak-signal GPS receiver to TRL 5 for MMS</a:t>
            </a:r>
          </a:p>
          <a:p>
            <a:pPr lvl="1"/>
            <a:r>
              <a:rPr lang="en-US" sz="1800" dirty="0">
                <a:solidFill>
                  <a:schemeClr val="bg1"/>
                </a:solidFill>
              </a:rPr>
              <a:t>1-way range &amp; Doppler measurement for relative navigation</a:t>
            </a:r>
          </a:p>
          <a:p>
            <a:pPr lvl="1"/>
            <a:r>
              <a:rPr lang="en-US" sz="1800" dirty="0">
                <a:solidFill>
                  <a:schemeClr val="bg1"/>
                </a:solidFill>
              </a:rPr>
              <a:t>Low-rate data on signal (exchange science alerts, Health &amp; Safety, nav)</a:t>
            </a:r>
          </a:p>
          <a:p>
            <a:r>
              <a:rPr lang="en-US" sz="2000" dirty="0">
                <a:solidFill>
                  <a:schemeClr val="bg1"/>
                </a:solidFill>
              </a:rPr>
              <a:t>Autonomous Rendezvous and Docking Sensor</a:t>
            </a:r>
          </a:p>
          <a:p>
            <a:r>
              <a:rPr lang="en-US" sz="2000" dirty="0" err="1">
                <a:solidFill>
                  <a:schemeClr val="bg1"/>
                </a:solidFill>
              </a:rPr>
              <a:t>XNav</a:t>
            </a:r>
            <a:r>
              <a:rPr lang="en-US" sz="2000" dirty="0">
                <a:solidFill>
                  <a:schemeClr val="bg1"/>
                </a:solidFill>
              </a:rPr>
              <a:t> sensor (pulsar detector); translates pulsar timing to pseudo-range observation</a:t>
            </a:r>
          </a:p>
          <a:p>
            <a:r>
              <a:rPr lang="en-US" sz="2000" dirty="0">
                <a:solidFill>
                  <a:schemeClr val="bg1"/>
                </a:solidFill>
              </a:rPr>
              <a:t>Star Camera</a:t>
            </a:r>
          </a:p>
          <a:p>
            <a:r>
              <a:rPr lang="en-US" sz="2000" dirty="0">
                <a:solidFill>
                  <a:schemeClr val="bg1"/>
                </a:solidFill>
              </a:rPr>
              <a:t>Accelerometer</a:t>
            </a:r>
          </a:p>
          <a:p>
            <a:r>
              <a:rPr lang="en-US" sz="2000" dirty="0">
                <a:solidFill>
                  <a:schemeClr val="bg1"/>
                </a:solidFill>
              </a:rPr>
              <a:t>Integrate navigation sensor with communications receiver</a:t>
            </a:r>
          </a:p>
          <a:p>
            <a:pPr lvl="1"/>
            <a:endParaRPr lang="en-US" sz="1800" dirty="0">
              <a:solidFill>
                <a:schemeClr val="bg1"/>
              </a:solidFill>
            </a:endParaRPr>
          </a:p>
        </p:txBody>
      </p:sp>
      <p:sp>
        <p:nvSpPr>
          <p:cNvPr id="5" name="Slide Number Placeholder 4"/>
          <p:cNvSpPr>
            <a:spLocks noGrp="1"/>
          </p:cNvSpPr>
          <p:nvPr>
            <p:ph type="sldNum" sz="quarter" idx="12"/>
          </p:nvPr>
        </p:nvSpPr>
        <p:spPr/>
        <p:txBody>
          <a:bodyPr/>
          <a:lstStyle/>
          <a:p>
            <a:fld id="{CF1024CB-6F79-F940-9762-874F1D92711C}" type="slidenum">
              <a:rPr lang="en-US" smtClean="0"/>
              <a:t>20</a:t>
            </a:fld>
            <a:endParaRPr lang="en-US" dirty="0"/>
          </a:p>
        </p:txBody>
      </p:sp>
      <p:sp>
        <p:nvSpPr>
          <p:cNvPr id="4" name="Footer Placeholder 3">
            <a:extLst>
              <a:ext uri="{FF2B5EF4-FFF2-40B4-BE49-F238E27FC236}">
                <a16:creationId xmlns:a16="http://schemas.microsoft.com/office/drawing/2014/main" id="{3D738D99-E009-7748-BB23-1728B014AAF1}"/>
              </a:ext>
            </a:extLst>
          </p:cNvPr>
          <p:cNvSpPr>
            <a:spLocks noGrp="1"/>
          </p:cNvSpPr>
          <p:nvPr>
            <p:ph type="ftr" sz="quarter" idx="11"/>
          </p:nvPr>
        </p:nvSpPr>
        <p:spPr/>
        <p:txBody>
          <a:bodyPr/>
          <a:lstStyle/>
          <a:p>
            <a:r>
              <a:rPr lang="en-US"/>
              <a:t>4th Planetary CubeSat Science Symposium, NASA GSFC, June 27-28, 2019</a:t>
            </a:r>
            <a:endParaRPr lang="en-US" dirty="0"/>
          </a:p>
        </p:txBody>
      </p:sp>
    </p:spTree>
    <p:extLst>
      <p:ext uri="{BB962C8B-B14F-4D97-AF65-F5344CB8AC3E}">
        <p14:creationId xmlns:p14="http://schemas.microsoft.com/office/powerpoint/2010/main" val="17471290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9777" y="173784"/>
            <a:ext cx="2219418" cy="690634"/>
          </a:xfrm>
        </p:spPr>
        <p:txBody>
          <a:bodyPr>
            <a:normAutofit/>
          </a:bodyPr>
          <a:lstStyle/>
          <a:p>
            <a:r>
              <a:rPr lang="en-US" sz="4000" b="1" dirty="0">
                <a:solidFill>
                  <a:schemeClr val="bg1"/>
                </a:solidFill>
              </a:rPr>
              <a:t>Systems</a:t>
            </a:r>
          </a:p>
        </p:txBody>
      </p:sp>
      <p:sp>
        <p:nvSpPr>
          <p:cNvPr id="3" name="Content Placeholder 2"/>
          <p:cNvSpPr>
            <a:spLocks noGrp="1"/>
          </p:cNvSpPr>
          <p:nvPr>
            <p:ph idx="1"/>
          </p:nvPr>
        </p:nvSpPr>
        <p:spPr>
          <a:xfrm>
            <a:off x="460414" y="1229543"/>
            <a:ext cx="8422703" cy="5209544"/>
          </a:xfrm>
        </p:spPr>
        <p:txBody>
          <a:bodyPr>
            <a:noAutofit/>
          </a:bodyPr>
          <a:lstStyle/>
          <a:p>
            <a:r>
              <a:rPr lang="en-US" sz="2000" dirty="0">
                <a:solidFill>
                  <a:schemeClr val="bg1"/>
                </a:solidFill>
              </a:rPr>
              <a:t>Fusion of multiple data types from independent systems</a:t>
            </a:r>
          </a:p>
          <a:p>
            <a:pPr lvl="1"/>
            <a:r>
              <a:rPr lang="en-US" sz="1600" dirty="0">
                <a:solidFill>
                  <a:schemeClr val="bg1"/>
                </a:solidFill>
              </a:rPr>
              <a:t>Robust to outages or shortcomings of any one system</a:t>
            </a:r>
          </a:p>
          <a:p>
            <a:pPr lvl="1"/>
            <a:r>
              <a:rPr lang="en-US" sz="1600" dirty="0">
                <a:solidFill>
                  <a:schemeClr val="bg1"/>
                </a:solidFill>
              </a:rPr>
              <a:t>High accuracy</a:t>
            </a:r>
          </a:p>
          <a:p>
            <a:pPr lvl="1"/>
            <a:r>
              <a:rPr lang="en-US" sz="1600" dirty="0">
                <a:solidFill>
                  <a:schemeClr val="bg1"/>
                </a:solidFill>
              </a:rPr>
              <a:t>Seamless transitions across orbit regimes</a:t>
            </a:r>
          </a:p>
          <a:p>
            <a:pPr lvl="1"/>
            <a:endParaRPr lang="en-US" sz="1000" dirty="0">
              <a:solidFill>
                <a:schemeClr val="bg1"/>
              </a:solidFill>
            </a:endParaRPr>
          </a:p>
          <a:p>
            <a:r>
              <a:rPr lang="en-US" sz="2000" dirty="0">
                <a:solidFill>
                  <a:schemeClr val="bg1"/>
                </a:solidFill>
              </a:rPr>
              <a:t>GEONS flight software processes forward Doppler from ground stations and TDRSS, attitude sensor data for celestial nav, GPS, crosslink &amp; broadcast service pseudo-range, </a:t>
            </a:r>
            <a:r>
              <a:rPr lang="en-US" sz="2000" dirty="0" err="1">
                <a:solidFill>
                  <a:schemeClr val="bg1"/>
                </a:solidFill>
              </a:rPr>
              <a:t>Xnav</a:t>
            </a:r>
            <a:r>
              <a:rPr lang="en-US" sz="2000" dirty="0">
                <a:solidFill>
                  <a:schemeClr val="bg1"/>
                </a:solidFill>
              </a:rPr>
              <a:t>, </a:t>
            </a:r>
            <a:r>
              <a:rPr lang="en-US" sz="2000" dirty="0" err="1">
                <a:solidFill>
                  <a:schemeClr val="bg1"/>
                </a:solidFill>
              </a:rPr>
              <a:t>OpNav</a:t>
            </a:r>
            <a:r>
              <a:rPr lang="en-US" sz="2000" dirty="0">
                <a:solidFill>
                  <a:schemeClr val="bg1"/>
                </a:solidFill>
              </a:rPr>
              <a:t>/TRN</a:t>
            </a:r>
          </a:p>
          <a:p>
            <a:pPr lvl="1"/>
            <a:r>
              <a:rPr lang="en-US" sz="1600" dirty="0">
                <a:solidFill>
                  <a:schemeClr val="bg1"/>
                </a:solidFill>
              </a:rPr>
              <a:t>Solves for absolute and relative navigation</a:t>
            </a:r>
          </a:p>
          <a:p>
            <a:pPr lvl="1"/>
            <a:r>
              <a:rPr lang="en-US" sz="1600" dirty="0">
                <a:solidFill>
                  <a:schemeClr val="bg1"/>
                </a:solidFill>
              </a:rPr>
              <a:t>Works under core Flight System</a:t>
            </a:r>
          </a:p>
          <a:p>
            <a:pPr lvl="1"/>
            <a:endParaRPr lang="en-US" sz="1000" dirty="0">
              <a:solidFill>
                <a:schemeClr val="bg1"/>
              </a:solidFill>
            </a:endParaRPr>
          </a:p>
          <a:p>
            <a:r>
              <a:rPr lang="en-US" sz="2000" dirty="0">
                <a:solidFill>
                  <a:schemeClr val="bg1"/>
                </a:solidFill>
              </a:rPr>
              <a:t>Test Facility: Formation Flying Test Bed</a:t>
            </a:r>
          </a:p>
          <a:p>
            <a:pPr lvl="1"/>
            <a:r>
              <a:rPr lang="en-US" sz="1600" dirty="0">
                <a:solidFill>
                  <a:schemeClr val="bg1"/>
                </a:solidFill>
              </a:rPr>
              <a:t>Provides Test As You Fly simulation capability</a:t>
            </a:r>
          </a:p>
          <a:p>
            <a:pPr lvl="1"/>
            <a:r>
              <a:rPr lang="en-US" sz="1600" dirty="0">
                <a:solidFill>
                  <a:schemeClr val="bg1"/>
                </a:solidFill>
              </a:rPr>
              <a:t>GPS simulator, Path Emulator for RF Signals, User Dynamics Environment Simulator </a:t>
            </a:r>
            <a:endParaRPr lang="en-US" sz="1000" dirty="0">
              <a:solidFill>
                <a:schemeClr val="bg1"/>
              </a:solidFill>
            </a:endParaRPr>
          </a:p>
          <a:p>
            <a:r>
              <a:rPr lang="en-US" sz="2000" dirty="0">
                <a:solidFill>
                  <a:schemeClr val="bg1"/>
                </a:solidFill>
              </a:rPr>
              <a:t>From the spacecraft side, as comm subsystem is developed, nav and comm engineers need to work together to define requirements</a:t>
            </a:r>
          </a:p>
          <a:p>
            <a:pPr lvl="1">
              <a:buNone/>
            </a:pPr>
            <a:endParaRPr lang="en-US" sz="1600" dirty="0">
              <a:solidFill>
                <a:schemeClr val="bg1"/>
              </a:solidFill>
            </a:endParaRPr>
          </a:p>
          <a:p>
            <a:endParaRPr lang="en-US" sz="2000" dirty="0">
              <a:solidFill>
                <a:schemeClr val="bg1"/>
              </a:solidFill>
            </a:endParaRPr>
          </a:p>
        </p:txBody>
      </p:sp>
      <p:sp>
        <p:nvSpPr>
          <p:cNvPr id="37" name="Slide Number Placeholder 36"/>
          <p:cNvSpPr>
            <a:spLocks noGrp="1"/>
          </p:cNvSpPr>
          <p:nvPr>
            <p:ph type="sldNum" sz="quarter" idx="12"/>
          </p:nvPr>
        </p:nvSpPr>
        <p:spPr/>
        <p:txBody>
          <a:bodyPr/>
          <a:lstStyle/>
          <a:p>
            <a:fld id="{CF1024CB-6F79-F940-9762-874F1D92711C}" type="slidenum">
              <a:rPr lang="en-US" smtClean="0"/>
              <a:t>21</a:t>
            </a:fld>
            <a:endParaRPr lang="en-US" dirty="0"/>
          </a:p>
        </p:txBody>
      </p:sp>
      <p:sp>
        <p:nvSpPr>
          <p:cNvPr id="5" name="Magnetic Disk 4"/>
          <p:cNvSpPr/>
          <p:nvPr/>
        </p:nvSpPr>
        <p:spPr bwMode="auto">
          <a:xfrm>
            <a:off x="9536743" y="1886005"/>
            <a:ext cx="537749" cy="700341"/>
          </a:xfrm>
          <a:prstGeom prst="flowChartMagneticDisk">
            <a:avLst/>
          </a:prstGeom>
          <a:solidFill>
            <a:srgbClr val="2E87C9"/>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latin typeface="Arial" pitchFamily="-108" charset="0"/>
              <a:ea typeface="ＭＳ Ｐゴシック" pitchFamily="-108" charset="-128"/>
              <a:cs typeface="ＭＳ Ｐゴシック" pitchFamily="-108" charset="-128"/>
            </a:endParaRPr>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9114254" y="1039431"/>
            <a:ext cx="565727" cy="719397"/>
          </a:xfrm>
          <a:prstGeom prst="rect">
            <a:avLst/>
          </a:prstGeom>
        </p:spPr>
      </p:pic>
      <p:grpSp>
        <p:nvGrpSpPr>
          <p:cNvPr id="11" name="Group 10"/>
          <p:cNvGrpSpPr/>
          <p:nvPr/>
        </p:nvGrpSpPr>
        <p:grpSpPr>
          <a:xfrm>
            <a:off x="10237789" y="1476192"/>
            <a:ext cx="817013" cy="639632"/>
            <a:chOff x="5975248" y="3581051"/>
            <a:chExt cx="817013" cy="639632"/>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16452235">
              <a:off x="5960051" y="3752650"/>
              <a:ext cx="307329" cy="276936"/>
            </a:xfrm>
            <a:prstGeom prst="rect">
              <a:avLst/>
            </a:prstGeom>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16452235">
              <a:off x="6216210" y="3928551"/>
              <a:ext cx="307329" cy="276936"/>
            </a:xfrm>
            <a:prstGeom prst="rect">
              <a:avLst/>
            </a:prstGeom>
          </p:spPr>
        </p:pic>
        <p:pic>
          <p:nvPicPr>
            <p:cNvPr id="9" name="Picture 8"/>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16452235">
              <a:off x="6500128" y="3633772"/>
              <a:ext cx="307329" cy="276936"/>
            </a:xfrm>
            <a:prstGeom prst="rect">
              <a:avLst/>
            </a:prstGeom>
          </p:spPr>
        </p:pic>
        <p:pic>
          <p:nvPicPr>
            <p:cNvPr id="10" name="Picture 9"/>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16452235">
              <a:off x="6222290" y="3596248"/>
              <a:ext cx="307329" cy="276936"/>
            </a:xfrm>
            <a:prstGeom prst="rect">
              <a:avLst/>
            </a:prstGeom>
          </p:spPr>
        </p:pic>
      </p:grpSp>
      <p:pic>
        <p:nvPicPr>
          <p:cNvPr id="12" name="Picture 1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499640" y="1709914"/>
            <a:ext cx="642840" cy="479495"/>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394231" y="2236176"/>
            <a:ext cx="544436" cy="603225"/>
          </a:xfrm>
          <a:prstGeom prst="rect">
            <a:avLst/>
          </a:prstGeom>
        </p:spPr>
      </p:pic>
      <p:pic>
        <p:nvPicPr>
          <p:cNvPr id="14" name="Picture 13"/>
          <p:cNvPicPr>
            <a:picLocks noChangeAspect="1"/>
          </p:cNvPicPr>
          <p:nvPr/>
        </p:nvPicPr>
        <p:blipFill>
          <a:blip r:embed="rId6"/>
          <a:stretch>
            <a:fillRect/>
          </a:stretch>
        </p:blipFill>
        <p:spPr>
          <a:xfrm>
            <a:off x="8644197" y="2372682"/>
            <a:ext cx="634977" cy="545610"/>
          </a:xfrm>
          <a:prstGeom prst="rect">
            <a:avLst/>
          </a:prstGeom>
        </p:spPr>
      </p:pic>
      <p:cxnSp>
        <p:nvCxnSpPr>
          <p:cNvPr id="16" name="Straight Connector 15"/>
          <p:cNvCxnSpPr/>
          <p:nvPr/>
        </p:nvCxnSpPr>
        <p:spPr bwMode="auto">
          <a:xfrm>
            <a:off x="9536742" y="1636943"/>
            <a:ext cx="162050" cy="312718"/>
          </a:xfrm>
          <a:prstGeom prst="line">
            <a:avLst/>
          </a:prstGeom>
          <a:solidFill>
            <a:schemeClr val="accent1"/>
          </a:solidFill>
          <a:ln w="9525" cap="flat" cmpd="sng" algn="ctr">
            <a:solidFill>
              <a:srgbClr val="2E87C9"/>
            </a:solidFill>
            <a:prstDash val="solid"/>
            <a:round/>
            <a:headEnd type="none" w="med" len="med"/>
            <a:tailEnd type="none" w="med" len="med"/>
          </a:ln>
          <a:effectLst/>
        </p:spPr>
      </p:cxnSp>
      <p:cxnSp>
        <p:nvCxnSpPr>
          <p:cNvPr id="17" name="Straight Connector 16"/>
          <p:cNvCxnSpPr>
            <a:endCxn id="5" idx="2"/>
          </p:cNvCxnSpPr>
          <p:nvPr/>
        </p:nvCxnSpPr>
        <p:spPr bwMode="auto">
          <a:xfrm>
            <a:off x="8927272" y="2119451"/>
            <a:ext cx="609471" cy="116724"/>
          </a:xfrm>
          <a:prstGeom prst="line">
            <a:avLst/>
          </a:prstGeom>
          <a:solidFill>
            <a:schemeClr val="accent1"/>
          </a:solidFill>
          <a:ln w="9525" cap="flat" cmpd="sng" algn="ctr">
            <a:solidFill>
              <a:srgbClr val="2E87C9"/>
            </a:solidFill>
            <a:prstDash val="solid"/>
            <a:round/>
            <a:headEnd type="none" w="med" len="med"/>
            <a:tailEnd type="none" w="med" len="med"/>
          </a:ln>
          <a:effectLst/>
        </p:spPr>
      </p:cxnSp>
      <p:cxnSp>
        <p:nvCxnSpPr>
          <p:cNvPr id="20" name="Straight Connector 19"/>
          <p:cNvCxnSpPr/>
          <p:nvPr/>
        </p:nvCxnSpPr>
        <p:spPr bwMode="auto">
          <a:xfrm flipH="1">
            <a:off x="9196146" y="2372683"/>
            <a:ext cx="340596" cy="213663"/>
          </a:xfrm>
          <a:prstGeom prst="line">
            <a:avLst/>
          </a:prstGeom>
          <a:solidFill>
            <a:schemeClr val="accent1"/>
          </a:solidFill>
          <a:ln w="9525" cap="flat" cmpd="sng" algn="ctr">
            <a:solidFill>
              <a:srgbClr val="2E87C9"/>
            </a:solidFill>
            <a:prstDash val="solid"/>
            <a:round/>
            <a:headEnd type="none" w="med" len="med"/>
            <a:tailEnd type="none" w="med" len="med"/>
          </a:ln>
          <a:effectLst/>
        </p:spPr>
      </p:cxnSp>
      <p:cxnSp>
        <p:nvCxnSpPr>
          <p:cNvPr id="23" name="Straight Connector 22"/>
          <p:cNvCxnSpPr>
            <a:endCxn id="5" idx="4"/>
          </p:cNvCxnSpPr>
          <p:nvPr/>
        </p:nvCxnSpPr>
        <p:spPr bwMode="auto">
          <a:xfrm flipH="1">
            <a:off x="10074491" y="1949661"/>
            <a:ext cx="408564" cy="286514"/>
          </a:xfrm>
          <a:prstGeom prst="line">
            <a:avLst/>
          </a:prstGeom>
          <a:solidFill>
            <a:schemeClr val="accent1"/>
          </a:solidFill>
          <a:ln w="9525" cap="flat" cmpd="sng" algn="ctr">
            <a:solidFill>
              <a:srgbClr val="2E87C9"/>
            </a:solidFill>
            <a:prstDash val="solid"/>
            <a:round/>
            <a:headEnd type="none" w="med" len="med"/>
            <a:tailEnd type="none" w="med" len="med"/>
          </a:ln>
          <a:effectLst/>
        </p:spPr>
      </p:cxnSp>
      <p:cxnSp>
        <p:nvCxnSpPr>
          <p:cNvPr id="26" name="Straight Connector 25"/>
          <p:cNvCxnSpPr/>
          <p:nvPr/>
        </p:nvCxnSpPr>
        <p:spPr bwMode="auto">
          <a:xfrm flipH="1" flipV="1">
            <a:off x="10074491" y="2372683"/>
            <a:ext cx="451126" cy="213663"/>
          </a:xfrm>
          <a:prstGeom prst="line">
            <a:avLst/>
          </a:prstGeom>
          <a:solidFill>
            <a:schemeClr val="accent1"/>
          </a:solidFill>
          <a:ln w="9525" cap="flat" cmpd="sng" algn="ctr">
            <a:solidFill>
              <a:srgbClr val="2E87C9"/>
            </a:solidFill>
            <a:prstDash val="solid"/>
            <a:round/>
            <a:headEnd type="none" w="med" len="med"/>
            <a:tailEnd type="none" w="med" len="med"/>
          </a:ln>
          <a:effectLst/>
        </p:spPr>
      </p:cxnSp>
      <p:pic>
        <p:nvPicPr>
          <p:cNvPr id="36" name="Picture 6"/>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8835547" y="3411354"/>
            <a:ext cx="2695149" cy="21536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Footer Placeholder 3">
            <a:extLst>
              <a:ext uri="{FF2B5EF4-FFF2-40B4-BE49-F238E27FC236}">
                <a16:creationId xmlns:a16="http://schemas.microsoft.com/office/drawing/2014/main" id="{82046CF8-613C-E54D-B087-1614B2C48FE4}"/>
              </a:ext>
            </a:extLst>
          </p:cNvPr>
          <p:cNvSpPr>
            <a:spLocks noGrp="1"/>
          </p:cNvSpPr>
          <p:nvPr>
            <p:ph type="ftr" sz="quarter" idx="11"/>
          </p:nvPr>
        </p:nvSpPr>
        <p:spPr/>
        <p:txBody>
          <a:bodyPr/>
          <a:lstStyle/>
          <a:p>
            <a:r>
              <a:rPr lang="en-US"/>
              <a:t>4th Planetary CubeSat Science Symposium, NASA GSFC, June 27-28, 2019</a:t>
            </a:r>
            <a:endParaRPr lang="en-US" dirty="0"/>
          </a:p>
        </p:txBody>
      </p:sp>
    </p:spTree>
    <p:extLst>
      <p:ext uri="{BB962C8B-B14F-4D97-AF65-F5344CB8AC3E}">
        <p14:creationId xmlns:p14="http://schemas.microsoft.com/office/powerpoint/2010/main" val="11830121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9510064" y="1349431"/>
            <a:ext cx="2226223" cy="2276363"/>
          </a:xfrm>
          <a:prstGeom prst="rect">
            <a:avLst/>
          </a:prstGeom>
        </p:spPr>
      </p:pic>
      <p:sp>
        <p:nvSpPr>
          <p:cNvPr id="2" name="Title 1"/>
          <p:cNvSpPr>
            <a:spLocks noGrp="1"/>
          </p:cNvSpPr>
          <p:nvPr>
            <p:ph type="title"/>
          </p:nvPr>
        </p:nvSpPr>
        <p:spPr>
          <a:xfrm>
            <a:off x="1235534" y="155049"/>
            <a:ext cx="7886700" cy="657452"/>
          </a:xfrm>
        </p:spPr>
        <p:txBody>
          <a:bodyPr>
            <a:normAutofit/>
          </a:bodyPr>
          <a:lstStyle/>
          <a:p>
            <a:r>
              <a:rPr lang="en-US" sz="4000" b="1" dirty="0">
                <a:solidFill>
                  <a:schemeClr val="bg1"/>
                </a:solidFill>
              </a:rPr>
              <a:t>Defining Navigation Regimes</a:t>
            </a:r>
          </a:p>
        </p:txBody>
      </p:sp>
      <p:sp>
        <p:nvSpPr>
          <p:cNvPr id="3" name="Content Placeholder 2"/>
          <p:cNvSpPr>
            <a:spLocks noGrp="1"/>
          </p:cNvSpPr>
          <p:nvPr>
            <p:ph idx="1"/>
          </p:nvPr>
        </p:nvSpPr>
        <p:spPr>
          <a:xfrm>
            <a:off x="529215" y="985259"/>
            <a:ext cx="9623314" cy="5281070"/>
          </a:xfrm>
        </p:spPr>
        <p:txBody>
          <a:bodyPr>
            <a:noAutofit/>
          </a:bodyPr>
          <a:lstStyle/>
          <a:p>
            <a:r>
              <a:rPr lang="en-US" sz="2000" b="1" dirty="0"/>
              <a:t>Near Earth – central body is Earth or within 2e</a:t>
            </a:r>
            <a:r>
              <a:rPr lang="en-US" sz="2000" b="1" baseline="30000" dirty="0"/>
              <a:t>6</a:t>
            </a:r>
            <a:r>
              <a:rPr lang="en-US" sz="2000" b="1" dirty="0"/>
              <a:t> km of earth</a:t>
            </a:r>
          </a:p>
          <a:p>
            <a:r>
              <a:rPr lang="en-US" sz="2000" b="1" dirty="0"/>
              <a:t>Planetary –  Moon, Planets and their moons, Asteroid,  </a:t>
            </a:r>
          </a:p>
          <a:p>
            <a:r>
              <a:rPr lang="en-US" sz="2000" b="1" dirty="0"/>
              <a:t>Heliocentric – Non-Planetary designs, Drift away</a:t>
            </a:r>
          </a:p>
          <a:p>
            <a:pPr marL="0" indent="0">
              <a:buNone/>
            </a:pPr>
            <a:endParaRPr lang="en-US" sz="1800" dirty="0"/>
          </a:p>
          <a:p>
            <a:r>
              <a:rPr lang="en-US" sz="3200" b="1" dirty="0"/>
              <a:t>Navigation refers to: </a:t>
            </a:r>
          </a:p>
          <a:p>
            <a:pPr lvl="1"/>
            <a:r>
              <a:rPr lang="en-US" dirty="0"/>
              <a:t>Knowledge of the mission orbit wrt the central body (absolute) or  wrt another object (relative)</a:t>
            </a:r>
          </a:p>
          <a:p>
            <a:pPr lvl="1"/>
            <a:r>
              <a:rPr lang="en-US" dirty="0"/>
              <a:t>Knowledge of where the object resided or currently resides in the orbit (definitive) or will reside in the future (predictive), </a:t>
            </a:r>
          </a:p>
          <a:p>
            <a:pPr lvl="1"/>
            <a:r>
              <a:rPr lang="en-US" dirty="0"/>
              <a:t>The trajectory design associated with achieving the mission,</a:t>
            </a:r>
          </a:p>
          <a:p>
            <a:pPr lvl="1"/>
            <a:r>
              <a:rPr lang="en-US" dirty="0"/>
              <a:t>How to modify the object’s orbit to follow that trajectory,</a:t>
            </a:r>
          </a:p>
          <a:p>
            <a:pPr lvl="1"/>
            <a:r>
              <a:rPr lang="en-US" dirty="0"/>
              <a:t>And the time associated with each of these.</a:t>
            </a:r>
          </a:p>
          <a:p>
            <a:endParaRPr lang="en-US" sz="1800" dirty="0"/>
          </a:p>
        </p:txBody>
      </p:sp>
      <p:sp>
        <p:nvSpPr>
          <p:cNvPr id="7" name="Slide Number Placeholder 6"/>
          <p:cNvSpPr>
            <a:spLocks noGrp="1"/>
          </p:cNvSpPr>
          <p:nvPr>
            <p:ph type="sldNum" sz="quarter" idx="12"/>
          </p:nvPr>
        </p:nvSpPr>
        <p:spPr/>
        <p:txBody>
          <a:bodyPr/>
          <a:lstStyle/>
          <a:p>
            <a:fld id="{CF1024CB-6F79-F940-9762-874F1D92711C}" type="slidenum">
              <a:rPr lang="en-US" smtClean="0"/>
              <a:t>3</a:t>
            </a:fld>
            <a:endParaRPr lang="en-US" dirty="0"/>
          </a:p>
        </p:txBody>
      </p:sp>
      <p:sp>
        <p:nvSpPr>
          <p:cNvPr id="5" name="Footer Placeholder 4">
            <a:extLst>
              <a:ext uri="{FF2B5EF4-FFF2-40B4-BE49-F238E27FC236}">
                <a16:creationId xmlns:a16="http://schemas.microsoft.com/office/drawing/2014/main" id="{FE9B219E-93CA-5741-B3ED-9C784D591D4B}"/>
              </a:ext>
            </a:extLst>
          </p:cNvPr>
          <p:cNvSpPr>
            <a:spLocks noGrp="1"/>
          </p:cNvSpPr>
          <p:nvPr>
            <p:ph type="ftr" sz="quarter" idx="11"/>
          </p:nvPr>
        </p:nvSpPr>
        <p:spPr/>
        <p:txBody>
          <a:bodyPr/>
          <a:lstStyle/>
          <a:p>
            <a:r>
              <a:rPr lang="en-US"/>
              <a:t>4th Planetary CubeSat Science Symposium, NASA GSFC, June 27-28, 2019</a:t>
            </a:r>
            <a:endParaRPr lang="en-US" dirty="0"/>
          </a:p>
        </p:txBody>
      </p:sp>
    </p:spTree>
    <p:extLst>
      <p:ext uri="{BB962C8B-B14F-4D97-AF65-F5344CB8AC3E}">
        <p14:creationId xmlns:p14="http://schemas.microsoft.com/office/powerpoint/2010/main" val="20635090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9316F"/>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2B3642E7-92BE-1346-BCC1-29325470DC14}"/>
              </a:ext>
            </a:extLst>
          </p:cNvPr>
          <p:cNvGrpSpPr/>
          <p:nvPr/>
        </p:nvGrpSpPr>
        <p:grpSpPr>
          <a:xfrm>
            <a:off x="-1107545" y="526610"/>
            <a:ext cx="8418837" cy="7538516"/>
            <a:chOff x="-1508308" y="-177921"/>
            <a:chExt cx="10923711" cy="9601200"/>
          </a:xfrm>
        </p:grpSpPr>
        <p:sp>
          <p:nvSpPr>
            <p:cNvPr id="3" name="Rectangle 2"/>
            <p:cNvSpPr/>
            <p:nvPr/>
          </p:nvSpPr>
          <p:spPr>
            <a:xfrm>
              <a:off x="2018" y="885320"/>
              <a:ext cx="9384762" cy="5959606"/>
            </a:xfrm>
            <a:prstGeom prst="rect">
              <a:avLst/>
            </a:prstGeom>
            <a:solidFill>
              <a:srgbClr val="CCFFCC">
                <a:alpha val="38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5" name="Oval 54"/>
            <p:cNvSpPr>
              <a:spLocks noChangeAspect="1"/>
            </p:cNvSpPr>
            <p:nvPr/>
          </p:nvSpPr>
          <p:spPr>
            <a:xfrm>
              <a:off x="460192" y="2349383"/>
              <a:ext cx="4334256" cy="4334256"/>
            </a:xfrm>
            <a:prstGeom prst="ellipse">
              <a:avLst/>
            </a:prstGeom>
            <a:solidFill>
              <a:schemeClr val="accent4">
                <a:lumMod val="75000"/>
                <a:alpha val="19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0" name="Oval 39"/>
            <p:cNvSpPr>
              <a:spLocks noChangeAspect="1"/>
            </p:cNvSpPr>
            <p:nvPr/>
          </p:nvSpPr>
          <p:spPr>
            <a:xfrm>
              <a:off x="-1508308" y="-177921"/>
              <a:ext cx="9601200" cy="9601200"/>
            </a:xfrm>
            <a:prstGeom prst="ellipse">
              <a:avLst/>
            </a:prstGeom>
            <a:solidFill>
              <a:srgbClr val="FFFF00">
                <a:alpha val="19000"/>
              </a:srgb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1" name="Oval 40"/>
            <p:cNvSpPr/>
            <p:nvPr/>
          </p:nvSpPr>
          <p:spPr>
            <a:xfrm>
              <a:off x="7749992" y="3910106"/>
              <a:ext cx="1473200" cy="1498600"/>
            </a:xfrm>
            <a:prstGeom prst="ellipse">
              <a:avLst/>
            </a:prstGeom>
            <a:solidFill>
              <a:schemeClr val="accent6">
                <a:lumMod val="60000"/>
                <a:lumOff val="40000"/>
                <a:alpha val="35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 name="Picture 7"/>
            <p:cNvPicPr>
              <a:picLocks noChangeAspect="1"/>
            </p:cNvPicPr>
            <p:nvPr/>
          </p:nvPicPr>
          <p:blipFill>
            <a:blip r:embed="rId2" cstate="print">
              <a:extLst>
                <a:ext uri="{BEBA8EAE-BF5A-486C-A8C5-ECC9F3942E4B}">
                  <a14:imgProps xmlns:a14="http://schemas.microsoft.com/office/drawing/2010/main">
                    <a14:imgLayer r:embed="rId3">
                      <a14:imgEffect>
                        <a14:backgroundRemoval t="225" b="100000" l="0" r="100000"/>
                      </a14:imgEffect>
                    </a14:imgLayer>
                  </a14:imgProps>
                </a:ext>
                <a:ext uri="{28A0092B-C50C-407E-A947-70E740481C1C}">
                  <a14:useLocalDpi xmlns:a14="http://schemas.microsoft.com/office/drawing/2010/main"/>
                </a:ext>
              </a:extLst>
            </a:blip>
            <a:stretch>
              <a:fillRect/>
            </a:stretch>
          </p:blipFill>
          <p:spPr>
            <a:xfrm>
              <a:off x="8304536" y="4476526"/>
              <a:ext cx="364112" cy="365760"/>
            </a:xfrm>
            <a:prstGeom prst="rect">
              <a:avLst/>
            </a:prstGeom>
          </p:spPr>
        </p:pic>
        <p:grpSp>
          <p:nvGrpSpPr>
            <p:cNvPr id="34" name="Group 33"/>
            <p:cNvGrpSpPr/>
            <p:nvPr/>
          </p:nvGrpSpPr>
          <p:grpSpPr>
            <a:xfrm>
              <a:off x="790392" y="2364794"/>
              <a:ext cx="3657600" cy="3983712"/>
              <a:chOff x="127000" y="1934488"/>
              <a:chExt cx="3657600" cy="3983712"/>
            </a:xfrm>
          </p:grpSpPr>
          <p:sp>
            <p:nvSpPr>
              <p:cNvPr id="12" name="Oval 11"/>
              <p:cNvSpPr>
                <a:spLocks noChangeAspect="1"/>
              </p:cNvSpPr>
              <p:nvPr/>
            </p:nvSpPr>
            <p:spPr>
              <a:xfrm>
                <a:off x="127000" y="2260600"/>
                <a:ext cx="3657600" cy="3657600"/>
              </a:xfrm>
              <a:prstGeom prst="ellipse">
                <a:avLst/>
              </a:prstGeom>
              <a:solidFill>
                <a:schemeClr val="accent3">
                  <a:lumMod val="60000"/>
                  <a:lumOff val="40000"/>
                  <a:alpha val="78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2">
                      <a:lumMod val="50000"/>
                    </a:schemeClr>
                  </a:solidFill>
                </a:endParaRPr>
              </a:p>
              <a:p>
                <a:pPr algn="ctr"/>
                <a:endParaRPr lang="en-US" dirty="0">
                  <a:solidFill>
                    <a:schemeClr val="tx2">
                      <a:lumMod val="50000"/>
                    </a:schemeClr>
                  </a:solidFill>
                </a:endParaRPr>
              </a:p>
            </p:txBody>
          </p:sp>
          <p:sp>
            <p:nvSpPr>
              <p:cNvPr id="10" name="Oval 9"/>
              <p:cNvSpPr/>
              <p:nvPr/>
            </p:nvSpPr>
            <p:spPr>
              <a:xfrm>
                <a:off x="1403350" y="3536950"/>
                <a:ext cx="1104900" cy="1104900"/>
              </a:xfrm>
              <a:prstGeom prst="ellipse">
                <a:avLst/>
              </a:prstGeom>
              <a:solidFill>
                <a:schemeClr val="tx2">
                  <a:lumMod val="40000"/>
                  <a:lumOff val="60000"/>
                  <a:alpha val="78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a:p>
                <a:pPr algn="ctr"/>
                <a:endParaRPr lang="en-US" dirty="0"/>
              </a:p>
            </p:txBody>
          </p:sp>
          <p:sp>
            <p:nvSpPr>
              <p:cNvPr id="13" name="Oval 12"/>
              <p:cNvSpPr>
                <a:spLocks noChangeAspect="1"/>
              </p:cNvSpPr>
              <p:nvPr/>
            </p:nvSpPr>
            <p:spPr>
              <a:xfrm>
                <a:off x="904240" y="3037840"/>
                <a:ext cx="2103120" cy="2103120"/>
              </a:xfrm>
              <a:prstGeom prst="ellipse">
                <a:avLst/>
              </a:prstGeom>
              <a:noFill/>
              <a:ln>
                <a:solidFill>
                  <a:schemeClr val="tx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a:p>
                <a:pPr algn="ctr"/>
                <a:endParaRPr lang="en-US" dirty="0">
                  <a:noFill/>
                </a:endParaRPr>
              </a:p>
            </p:txBody>
          </p:sp>
          <p:pic>
            <p:nvPicPr>
              <p:cNvPr id="9" name="Picture 8"/>
              <p:cNvPicPr>
                <a:picLocks noChangeAspect="1"/>
              </p:cNvPicPr>
              <p:nvPr/>
            </p:nvPicPr>
            <p:blipFill>
              <a:blip r:embed="rId4" cstate="print">
                <a:extLst>
                  <a:ext uri="{BEBA8EAE-BF5A-486C-A8C5-ECC9F3942E4B}">
                    <a14:imgProps xmlns:a14="http://schemas.microsoft.com/office/drawing/2010/main">
                      <a14:imgLayer r:embed="rId5">
                        <a14:imgEffect>
                          <a14:backgroundRemoval t="679" b="98643" l="686" r="99314"/>
                        </a14:imgEffect>
                      </a14:imgLayer>
                    </a14:imgProps>
                  </a:ext>
                  <a:ext uri="{28A0092B-C50C-407E-A947-70E740481C1C}">
                    <a14:useLocalDpi xmlns:a14="http://schemas.microsoft.com/office/drawing/2010/main"/>
                  </a:ext>
                </a:extLst>
              </a:blip>
              <a:stretch>
                <a:fillRect/>
              </a:stretch>
            </p:blipFill>
            <p:spPr>
              <a:xfrm>
                <a:off x="1503772" y="3632200"/>
                <a:ext cx="904056" cy="914400"/>
              </a:xfrm>
              <a:prstGeom prst="rect">
                <a:avLst/>
              </a:prstGeom>
            </p:spPr>
          </p:pic>
          <p:sp>
            <p:nvSpPr>
              <p:cNvPr id="16" name="TextBox 15"/>
              <p:cNvSpPr txBox="1"/>
              <p:nvPr/>
            </p:nvSpPr>
            <p:spPr>
              <a:xfrm>
                <a:off x="1600200" y="1934488"/>
                <a:ext cx="595869" cy="369332"/>
              </a:xfrm>
              <a:prstGeom prst="rect">
                <a:avLst/>
              </a:prstGeom>
              <a:noFill/>
            </p:spPr>
            <p:txBody>
              <a:bodyPr wrap="none" rtlCol="0">
                <a:spAutoFit/>
              </a:bodyPr>
              <a:lstStyle/>
              <a:p>
                <a:r>
                  <a:rPr lang="en-US" b="1" dirty="0"/>
                  <a:t>GEO</a:t>
                </a:r>
              </a:p>
            </p:txBody>
          </p:sp>
          <p:sp>
            <p:nvSpPr>
              <p:cNvPr id="19" name="TextBox 18"/>
              <p:cNvSpPr txBox="1"/>
              <p:nvPr/>
            </p:nvSpPr>
            <p:spPr>
              <a:xfrm>
                <a:off x="1600200" y="2696488"/>
                <a:ext cx="564578" cy="369332"/>
              </a:xfrm>
              <a:prstGeom prst="rect">
                <a:avLst/>
              </a:prstGeom>
              <a:noFill/>
            </p:spPr>
            <p:txBody>
              <a:bodyPr wrap="none" rtlCol="0">
                <a:spAutoFit/>
              </a:bodyPr>
              <a:lstStyle/>
              <a:p>
                <a:r>
                  <a:rPr lang="en-US" b="1" dirty="0"/>
                  <a:t>GPS</a:t>
                </a:r>
              </a:p>
            </p:txBody>
          </p:sp>
          <p:sp>
            <p:nvSpPr>
              <p:cNvPr id="20" name="TextBox 19"/>
              <p:cNvSpPr txBox="1"/>
              <p:nvPr/>
            </p:nvSpPr>
            <p:spPr>
              <a:xfrm>
                <a:off x="1612900" y="4601488"/>
                <a:ext cx="546175" cy="369332"/>
              </a:xfrm>
              <a:prstGeom prst="rect">
                <a:avLst/>
              </a:prstGeom>
              <a:noFill/>
            </p:spPr>
            <p:txBody>
              <a:bodyPr wrap="none" rtlCol="0">
                <a:spAutoFit/>
              </a:bodyPr>
              <a:lstStyle/>
              <a:p>
                <a:r>
                  <a:rPr lang="en-US" b="1" dirty="0"/>
                  <a:t>LEO</a:t>
                </a:r>
              </a:p>
            </p:txBody>
          </p:sp>
        </p:grpSp>
        <p:sp>
          <p:nvSpPr>
            <p:cNvPr id="27" name="TextBox 5"/>
            <p:cNvSpPr txBox="1">
              <a:spLocks noChangeArrowheads="1"/>
            </p:cNvSpPr>
            <p:nvPr/>
          </p:nvSpPr>
          <p:spPr bwMode="auto">
            <a:xfrm>
              <a:off x="4630942" y="4303806"/>
              <a:ext cx="1709351" cy="584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eaLnBrk="1" hangingPunct="1"/>
              <a:r>
                <a:rPr lang="en-US" sz="1600" b="1" dirty="0">
                  <a:solidFill>
                    <a:srgbClr val="C00000"/>
                  </a:solidFill>
                  <a:cs typeface="Arial" charset="0"/>
                </a:rPr>
                <a:t>MMS Phase 2</a:t>
              </a:r>
            </a:p>
            <a:p>
              <a:pPr algn="ctr" eaLnBrk="1" hangingPunct="1"/>
              <a:r>
                <a:rPr lang="en-US" sz="1600" b="1" dirty="0">
                  <a:solidFill>
                    <a:srgbClr val="C00000"/>
                  </a:solidFill>
                  <a:cs typeface="Arial" charset="0"/>
                </a:rPr>
                <a:t>25 R</a:t>
              </a:r>
              <a:r>
                <a:rPr lang="en-US" sz="1600" b="1" baseline="-25000" dirty="0">
                  <a:solidFill>
                    <a:srgbClr val="C00000"/>
                  </a:solidFill>
                  <a:cs typeface="Arial" charset="0"/>
                </a:rPr>
                <a:t>E</a:t>
              </a:r>
            </a:p>
          </p:txBody>
        </p:sp>
        <p:sp>
          <p:nvSpPr>
            <p:cNvPr id="25" name="Oval 24"/>
            <p:cNvSpPr>
              <a:spLocks noChangeAspect="1"/>
            </p:cNvSpPr>
            <p:nvPr/>
          </p:nvSpPr>
          <p:spPr bwMode="auto">
            <a:xfrm>
              <a:off x="2108019" y="3694206"/>
              <a:ext cx="4114799" cy="1644674"/>
            </a:xfrm>
            <a:prstGeom prst="ellipse">
              <a:avLst/>
            </a:prstGeom>
            <a:no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C00000"/>
                </a:solidFill>
              </a:endParaRPr>
            </a:p>
          </p:txBody>
        </p:sp>
        <p:sp>
          <p:nvSpPr>
            <p:cNvPr id="35" name="Oval 34"/>
            <p:cNvSpPr/>
            <p:nvPr/>
          </p:nvSpPr>
          <p:spPr>
            <a:xfrm>
              <a:off x="7851592" y="4594636"/>
              <a:ext cx="139700" cy="139700"/>
            </a:xfrm>
            <a:prstGeom prst="ellipse">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7" name="Oval 36"/>
            <p:cNvSpPr/>
            <p:nvPr/>
          </p:nvSpPr>
          <p:spPr>
            <a:xfrm>
              <a:off x="8994592" y="4594636"/>
              <a:ext cx="139700" cy="139700"/>
            </a:xfrm>
            <a:prstGeom prst="ellipse">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8" name="TextBox 37"/>
            <p:cNvSpPr txBox="1"/>
            <p:nvPr/>
          </p:nvSpPr>
          <p:spPr>
            <a:xfrm>
              <a:off x="7516639" y="3850695"/>
              <a:ext cx="792204" cy="646331"/>
            </a:xfrm>
            <a:prstGeom prst="rect">
              <a:avLst/>
            </a:prstGeom>
            <a:noFill/>
          </p:spPr>
          <p:txBody>
            <a:bodyPr wrap="none" rtlCol="0">
              <a:spAutoFit/>
            </a:bodyPr>
            <a:lstStyle/>
            <a:p>
              <a:pPr algn="ctr"/>
              <a:r>
                <a:rPr lang="en-US" b="1" dirty="0"/>
                <a:t>L1</a:t>
              </a:r>
            </a:p>
            <a:p>
              <a:pPr algn="ctr"/>
              <a:r>
                <a:rPr lang="en-US" b="1" dirty="0"/>
                <a:t>~50 R</a:t>
              </a:r>
              <a:r>
                <a:rPr lang="en-US" b="1" baseline="-25000" dirty="0"/>
                <a:t>E</a:t>
              </a:r>
            </a:p>
          </p:txBody>
        </p:sp>
        <p:sp>
          <p:nvSpPr>
            <p:cNvPr id="42" name="TextBox 41"/>
            <p:cNvSpPr txBox="1"/>
            <p:nvPr/>
          </p:nvSpPr>
          <p:spPr>
            <a:xfrm>
              <a:off x="6594292" y="4138706"/>
              <a:ext cx="574196" cy="707886"/>
            </a:xfrm>
            <a:prstGeom prst="rect">
              <a:avLst/>
            </a:prstGeom>
            <a:noFill/>
          </p:spPr>
          <p:txBody>
            <a:bodyPr wrap="none" rtlCol="0">
              <a:spAutoFit/>
            </a:bodyPr>
            <a:lstStyle/>
            <a:p>
              <a:r>
                <a:rPr lang="en-US" sz="4000" dirty="0"/>
                <a:t>...</a:t>
              </a:r>
            </a:p>
          </p:txBody>
        </p:sp>
        <p:cxnSp>
          <p:nvCxnSpPr>
            <p:cNvPr id="44" name="Straight Arrow Connector 43"/>
            <p:cNvCxnSpPr>
              <a:endCxn id="13" idx="3"/>
            </p:cNvCxnSpPr>
            <p:nvPr/>
          </p:nvCxnSpPr>
          <p:spPr>
            <a:xfrm flipH="1">
              <a:off x="1875628" y="4519709"/>
              <a:ext cx="730867" cy="743563"/>
            </a:xfrm>
            <a:prstGeom prst="straightConnector1">
              <a:avLst/>
            </a:prstGeom>
            <a:ln w="50800">
              <a:solidFill>
                <a:srgbClr val="000000"/>
              </a:solidFill>
              <a:tailEnd type="triangle"/>
            </a:ln>
          </p:spPr>
          <p:style>
            <a:lnRef idx="2">
              <a:schemeClr val="accent1"/>
            </a:lnRef>
            <a:fillRef idx="0">
              <a:schemeClr val="accent1"/>
            </a:fillRef>
            <a:effectRef idx="1">
              <a:schemeClr val="accent1"/>
            </a:effectRef>
            <a:fontRef idx="minor">
              <a:schemeClr val="tx1"/>
            </a:fontRef>
          </p:style>
        </p:cxnSp>
        <p:sp>
          <p:nvSpPr>
            <p:cNvPr id="48" name="TextBox 47"/>
            <p:cNvSpPr txBox="1"/>
            <p:nvPr/>
          </p:nvSpPr>
          <p:spPr>
            <a:xfrm>
              <a:off x="1590493" y="4697507"/>
              <a:ext cx="524503" cy="307777"/>
            </a:xfrm>
            <a:prstGeom prst="rect">
              <a:avLst/>
            </a:prstGeom>
            <a:noFill/>
          </p:spPr>
          <p:txBody>
            <a:bodyPr wrap="none" rtlCol="0">
              <a:spAutoFit/>
            </a:bodyPr>
            <a:lstStyle/>
            <a:p>
              <a:r>
                <a:rPr lang="en-US" sz="1400" b="1" dirty="0"/>
                <a:t>~4R</a:t>
              </a:r>
              <a:r>
                <a:rPr lang="en-US" sz="1400" b="1" baseline="-25000" dirty="0"/>
                <a:t>E</a:t>
              </a:r>
            </a:p>
          </p:txBody>
        </p:sp>
        <p:sp>
          <p:nvSpPr>
            <p:cNvPr id="49" name="TextBox 48"/>
            <p:cNvSpPr txBox="1"/>
            <p:nvPr/>
          </p:nvSpPr>
          <p:spPr>
            <a:xfrm>
              <a:off x="1031693" y="3402107"/>
              <a:ext cx="524503" cy="307777"/>
            </a:xfrm>
            <a:prstGeom prst="rect">
              <a:avLst/>
            </a:prstGeom>
            <a:noFill/>
          </p:spPr>
          <p:txBody>
            <a:bodyPr wrap="none" rtlCol="0">
              <a:spAutoFit/>
            </a:bodyPr>
            <a:lstStyle/>
            <a:p>
              <a:r>
                <a:rPr lang="en-US" sz="1400" b="1" dirty="0">
                  <a:solidFill>
                    <a:srgbClr val="000000"/>
                  </a:solidFill>
                </a:rPr>
                <a:t>~7R</a:t>
              </a:r>
              <a:r>
                <a:rPr lang="en-US" sz="1400" b="1" baseline="-25000" dirty="0">
                  <a:solidFill>
                    <a:srgbClr val="000000"/>
                  </a:solidFill>
                </a:rPr>
                <a:t>E</a:t>
              </a:r>
            </a:p>
          </p:txBody>
        </p:sp>
        <p:cxnSp>
          <p:nvCxnSpPr>
            <p:cNvPr id="51" name="Straight Arrow Connector 50"/>
            <p:cNvCxnSpPr>
              <a:endCxn id="12" idx="1"/>
            </p:cNvCxnSpPr>
            <p:nvPr/>
          </p:nvCxnSpPr>
          <p:spPr>
            <a:xfrm flipH="1" flipV="1">
              <a:off x="1326036" y="3226550"/>
              <a:ext cx="1255057" cy="1267757"/>
            </a:xfrm>
            <a:prstGeom prst="straightConnector1">
              <a:avLst/>
            </a:prstGeom>
            <a:ln w="50800">
              <a:solidFill>
                <a:srgbClr val="000000"/>
              </a:solidFill>
              <a:tailEnd type="triangle"/>
            </a:ln>
          </p:spPr>
          <p:style>
            <a:lnRef idx="2">
              <a:schemeClr val="accent1"/>
            </a:lnRef>
            <a:fillRef idx="0">
              <a:schemeClr val="accent1"/>
            </a:fillRef>
            <a:effectRef idx="1">
              <a:schemeClr val="accent1"/>
            </a:effectRef>
            <a:fontRef idx="minor">
              <a:schemeClr val="tx1"/>
            </a:fontRef>
          </p:style>
        </p:cxnSp>
        <p:sp>
          <p:nvSpPr>
            <p:cNvPr id="52" name="TextBox 51"/>
            <p:cNvSpPr txBox="1"/>
            <p:nvPr/>
          </p:nvSpPr>
          <p:spPr>
            <a:xfrm>
              <a:off x="8623199" y="3850695"/>
              <a:ext cx="792204" cy="646331"/>
            </a:xfrm>
            <a:prstGeom prst="rect">
              <a:avLst/>
            </a:prstGeom>
            <a:noFill/>
          </p:spPr>
          <p:txBody>
            <a:bodyPr wrap="none" rtlCol="0">
              <a:spAutoFit/>
            </a:bodyPr>
            <a:lstStyle/>
            <a:p>
              <a:pPr algn="ctr"/>
              <a:r>
                <a:rPr lang="en-US" b="1" dirty="0"/>
                <a:t>L2</a:t>
              </a:r>
            </a:p>
            <a:p>
              <a:pPr algn="ctr"/>
              <a:r>
                <a:rPr lang="en-US" b="1" dirty="0"/>
                <a:t>~70 R</a:t>
              </a:r>
              <a:r>
                <a:rPr lang="en-US" b="1" baseline="-25000" dirty="0"/>
                <a:t>E</a:t>
              </a:r>
            </a:p>
          </p:txBody>
        </p:sp>
        <p:sp>
          <p:nvSpPr>
            <p:cNvPr id="53" name="TextBox 52"/>
            <p:cNvSpPr txBox="1"/>
            <p:nvPr/>
          </p:nvSpPr>
          <p:spPr>
            <a:xfrm>
              <a:off x="5917383" y="5658241"/>
              <a:ext cx="1353819" cy="923330"/>
            </a:xfrm>
            <a:prstGeom prst="rect">
              <a:avLst/>
            </a:prstGeom>
            <a:noFill/>
          </p:spPr>
          <p:txBody>
            <a:bodyPr wrap="none" rtlCol="0">
              <a:spAutoFit/>
            </a:bodyPr>
            <a:lstStyle/>
            <a:p>
              <a:pPr algn="ctr"/>
              <a:r>
                <a:rPr lang="en-US" b="1" dirty="0"/>
                <a:t>GPS</a:t>
              </a:r>
            </a:p>
            <a:p>
              <a:pPr algn="ctr"/>
              <a:r>
                <a:rPr lang="en-US" b="1" dirty="0"/>
                <a:t>Weak-signal</a:t>
              </a:r>
            </a:p>
            <a:p>
              <a:pPr algn="ctr"/>
              <a:r>
                <a:rPr lang="en-US" b="1" dirty="0"/>
                <a:t>Possible</a:t>
              </a:r>
            </a:p>
          </p:txBody>
        </p:sp>
        <p:sp>
          <p:nvSpPr>
            <p:cNvPr id="54" name="TextBox 53"/>
            <p:cNvSpPr txBox="1"/>
            <p:nvPr/>
          </p:nvSpPr>
          <p:spPr>
            <a:xfrm>
              <a:off x="8132484" y="5408707"/>
              <a:ext cx="1149610" cy="646331"/>
            </a:xfrm>
            <a:prstGeom prst="rect">
              <a:avLst/>
            </a:prstGeom>
            <a:noFill/>
          </p:spPr>
          <p:txBody>
            <a:bodyPr wrap="none" rtlCol="0">
              <a:spAutoFit/>
            </a:bodyPr>
            <a:lstStyle/>
            <a:p>
              <a:pPr algn="ctr"/>
              <a:r>
                <a:rPr lang="en-US" b="1" dirty="0"/>
                <a:t>Potential</a:t>
              </a:r>
            </a:p>
            <a:p>
              <a:pPr algn="ctr"/>
              <a:r>
                <a:rPr lang="en-US" b="1" dirty="0"/>
                <a:t>Lunar Nav</a:t>
              </a:r>
            </a:p>
          </p:txBody>
        </p:sp>
        <p:sp>
          <p:nvSpPr>
            <p:cNvPr id="56" name="TextBox 55"/>
            <p:cNvSpPr txBox="1"/>
            <p:nvPr/>
          </p:nvSpPr>
          <p:spPr>
            <a:xfrm>
              <a:off x="3687755" y="2313995"/>
              <a:ext cx="1619802" cy="646331"/>
            </a:xfrm>
            <a:prstGeom prst="rect">
              <a:avLst/>
            </a:prstGeom>
            <a:noFill/>
          </p:spPr>
          <p:txBody>
            <a:bodyPr wrap="none" rtlCol="0">
              <a:spAutoFit/>
            </a:bodyPr>
            <a:lstStyle/>
            <a:p>
              <a:pPr algn="ctr"/>
              <a:r>
                <a:rPr lang="en-US" b="1" dirty="0">
                  <a:solidFill>
                    <a:srgbClr val="660066"/>
                  </a:solidFill>
                </a:rPr>
                <a:t>TDRSS Possible</a:t>
              </a:r>
            </a:p>
            <a:p>
              <a:pPr algn="ctr"/>
              <a:r>
                <a:rPr lang="en-US" b="1" dirty="0">
                  <a:solidFill>
                    <a:srgbClr val="660066"/>
                  </a:solidFill>
                </a:rPr>
                <a:t>~15+ R</a:t>
              </a:r>
              <a:r>
                <a:rPr lang="en-US" b="1" baseline="-25000" dirty="0">
                  <a:solidFill>
                    <a:srgbClr val="660066"/>
                  </a:solidFill>
                </a:rPr>
                <a:t>E</a:t>
              </a:r>
            </a:p>
          </p:txBody>
        </p:sp>
        <p:sp>
          <p:nvSpPr>
            <p:cNvPr id="31" name="Oval 30"/>
            <p:cNvSpPr/>
            <p:nvPr/>
          </p:nvSpPr>
          <p:spPr>
            <a:xfrm rot="2479605">
              <a:off x="7855059" y="2084242"/>
              <a:ext cx="1282514" cy="369207"/>
            </a:xfrm>
            <a:prstGeom prst="ellipse">
              <a:avLst/>
            </a:prstGeom>
            <a:no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2" name="TextBox 31"/>
            <p:cNvSpPr txBox="1"/>
            <p:nvPr/>
          </p:nvSpPr>
          <p:spPr>
            <a:xfrm>
              <a:off x="7677023" y="2360811"/>
              <a:ext cx="1360501" cy="369332"/>
            </a:xfrm>
            <a:prstGeom prst="rect">
              <a:avLst/>
            </a:prstGeom>
            <a:noFill/>
          </p:spPr>
          <p:txBody>
            <a:bodyPr wrap="none" rtlCol="0">
              <a:spAutoFit/>
            </a:bodyPr>
            <a:lstStyle/>
            <a:p>
              <a:pPr algn="ctr"/>
              <a:r>
                <a:rPr lang="en-US" b="1" dirty="0"/>
                <a:t>Libration, L1</a:t>
              </a:r>
            </a:p>
          </p:txBody>
        </p:sp>
        <p:sp>
          <p:nvSpPr>
            <p:cNvPr id="33" name="Oval 32"/>
            <p:cNvSpPr/>
            <p:nvPr/>
          </p:nvSpPr>
          <p:spPr>
            <a:xfrm>
              <a:off x="8444638" y="2197616"/>
              <a:ext cx="139700" cy="139700"/>
            </a:xfrm>
            <a:prstGeom prst="ellipse">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36" name="TextBox 35"/>
          <p:cNvSpPr txBox="1"/>
          <p:nvPr/>
        </p:nvSpPr>
        <p:spPr>
          <a:xfrm>
            <a:off x="6986976" y="1569021"/>
            <a:ext cx="846591" cy="461665"/>
          </a:xfrm>
          <a:prstGeom prst="rect">
            <a:avLst/>
          </a:prstGeom>
          <a:noFill/>
        </p:spPr>
        <p:txBody>
          <a:bodyPr wrap="square" rtlCol="0">
            <a:spAutoFit/>
          </a:bodyPr>
          <a:lstStyle/>
          <a:p>
            <a:pPr algn="ctr"/>
            <a:r>
              <a:rPr lang="en-US" sz="2400" b="1" dirty="0"/>
              <a:t>DSN</a:t>
            </a:r>
          </a:p>
        </p:txBody>
      </p:sp>
      <p:sp>
        <p:nvSpPr>
          <p:cNvPr id="4" name="Slide Number Placeholder 3"/>
          <p:cNvSpPr>
            <a:spLocks noGrp="1"/>
          </p:cNvSpPr>
          <p:nvPr>
            <p:ph type="sldNum" sz="quarter" idx="12"/>
          </p:nvPr>
        </p:nvSpPr>
        <p:spPr/>
        <p:txBody>
          <a:bodyPr/>
          <a:lstStyle/>
          <a:p>
            <a:fld id="{CF1024CB-6F79-F940-9762-874F1D92711C}" type="slidenum">
              <a:rPr lang="en-US" smtClean="0"/>
              <a:t>4</a:t>
            </a:fld>
            <a:endParaRPr lang="en-US" dirty="0"/>
          </a:p>
        </p:txBody>
      </p:sp>
      <p:sp>
        <p:nvSpPr>
          <p:cNvPr id="6" name="Title 5">
            <a:extLst>
              <a:ext uri="{FF2B5EF4-FFF2-40B4-BE49-F238E27FC236}">
                <a16:creationId xmlns:a16="http://schemas.microsoft.com/office/drawing/2014/main" id="{B062611D-7032-B64E-8830-14D7B5867416}"/>
              </a:ext>
            </a:extLst>
          </p:cNvPr>
          <p:cNvSpPr>
            <a:spLocks noGrp="1"/>
          </p:cNvSpPr>
          <p:nvPr>
            <p:ph type="title"/>
          </p:nvPr>
        </p:nvSpPr>
        <p:spPr>
          <a:xfrm>
            <a:off x="1384009" y="150728"/>
            <a:ext cx="6933553" cy="625571"/>
          </a:xfrm>
        </p:spPr>
        <p:txBody>
          <a:bodyPr/>
          <a:lstStyle/>
          <a:p>
            <a:r>
              <a:rPr lang="en-US" sz="4000" dirty="0"/>
              <a:t>Navigation Regimes</a:t>
            </a:r>
          </a:p>
        </p:txBody>
      </p:sp>
      <p:sp>
        <p:nvSpPr>
          <p:cNvPr id="7" name="Footer Placeholder 6">
            <a:extLst>
              <a:ext uri="{FF2B5EF4-FFF2-40B4-BE49-F238E27FC236}">
                <a16:creationId xmlns:a16="http://schemas.microsoft.com/office/drawing/2014/main" id="{8C888ABE-00A1-A24A-A095-2B855859027A}"/>
              </a:ext>
            </a:extLst>
          </p:cNvPr>
          <p:cNvSpPr>
            <a:spLocks noGrp="1"/>
          </p:cNvSpPr>
          <p:nvPr>
            <p:ph type="ftr" sz="quarter" idx="11"/>
          </p:nvPr>
        </p:nvSpPr>
        <p:spPr>
          <a:xfrm>
            <a:off x="4377578" y="6492875"/>
            <a:ext cx="5369859" cy="365125"/>
          </a:xfrm>
        </p:spPr>
        <p:txBody>
          <a:bodyPr/>
          <a:lstStyle/>
          <a:p>
            <a:r>
              <a:rPr lang="en-US" dirty="0"/>
              <a:t>4th Planetary CubeSat Science Symposium, NASA GSFC, June 27-28, 2019</a:t>
            </a:r>
          </a:p>
        </p:txBody>
      </p:sp>
      <p:pic>
        <p:nvPicPr>
          <p:cNvPr id="60" name="Picture 59">
            <a:extLst>
              <a:ext uri="{FF2B5EF4-FFF2-40B4-BE49-F238E27FC236}">
                <a16:creationId xmlns:a16="http://schemas.microsoft.com/office/drawing/2014/main" id="{288112CA-B345-E444-98DF-3BB53B250F6F}"/>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7347947" y="2284759"/>
            <a:ext cx="4723826" cy="4274237"/>
          </a:xfrm>
          <a:prstGeom prst="rect">
            <a:avLst/>
          </a:prstGeom>
        </p:spPr>
      </p:pic>
      <p:sp>
        <p:nvSpPr>
          <p:cNvPr id="14" name="TextBox 13">
            <a:extLst>
              <a:ext uri="{FF2B5EF4-FFF2-40B4-BE49-F238E27FC236}">
                <a16:creationId xmlns:a16="http://schemas.microsoft.com/office/drawing/2014/main" id="{9D4C58B5-E63D-8D4A-B338-42665AF341FD}"/>
              </a:ext>
            </a:extLst>
          </p:cNvPr>
          <p:cNvSpPr txBox="1"/>
          <p:nvPr/>
        </p:nvSpPr>
        <p:spPr>
          <a:xfrm>
            <a:off x="3550044" y="1260408"/>
            <a:ext cx="1190711" cy="369332"/>
          </a:xfrm>
          <a:prstGeom prst="rect">
            <a:avLst/>
          </a:prstGeom>
          <a:noFill/>
        </p:spPr>
        <p:txBody>
          <a:bodyPr wrap="none" rtlCol="0">
            <a:spAutoFit/>
          </a:bodyPr>
          <a:lstStyle/>
          <a:p>
            <a:r>
              <a:rPr lang="en-US" dirty="0">
                <a:solidFill>
                  <a:schemeClr val="bg1"/>
                </a:solidFill>
              </a:rPr>
              <a:t>Near Earth</a:t>
            </a:r>
          </a:p>
        </p:txBody>
      </p:sp>
      <p:sp>
        <p:nvSpPr>
          <p:cNvPr id="61" name="Oval 60">
            <a:extLst>
              <a:ext uri="{FF2B5EF4-FFF2-40B4-BE49-F238E27FC236}">
                <a16:creationId xmlns:a16="http://schemas.microsoft.com/office/drawing/2014/main" id="{F083FA19-ADE9-AA49-A977-3705F70D39D5}"/>
              </a:ext>
            </a:extLst>
          </p:cNvPr>
          <p:cNvSpPr/>
          <p:nvPr/>
        </p:nvSpPr>
        <p:spPr>
          <a:xfrm>
            <a:off x="9168843" y="914200"/>
            <a:ext cx="1233576" cy="1296277"/>
          </a:xfrm>
          <a:prstGeom prst="ellipse">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a:extLst>
              <a:ext uri="{FF2B5EF4-FFF2-40B4-BE49-F238E27FC236}">
                <a16:creationId xmlns:a16="http://schemas.microsoft.com/office/drawing/2014/main" id="{556ED28A-040E-8440-B95D-4E31BA65BB26}"/>
              </a:ext>
            </a:extLst>
          </p:cNvPr>
          <p:cNvSpPr txBox="1"/>
          <p:nvPr/>
        </p:nvSpPr>
        <p:spPr>
          <a:xfrm>
            <a:off x="10461134" y="2200305"/>
            <a:ext cx="1073051" cy="369332"/>
          </a:xfrm>
          <a:prstGeom prst="rect">
            <a:avLst/>
          </a:prstGeom>
          <a:noFill/>
        </p:spPr>
        <p:txBody>
          <a:bodyPr wrap="none" rtlCol="0">
            <a:spAutoFit/>
          </a:bodyPr>
          <a:lstStyle/>
          <a:p>
            <a:r>
              <a:rPr lang="en-US" dirty="0">
                <a:solidFill>
                  <a:schemeClr val="bg1"/>
                </a:solidFill>
              </a:rPr>
              <a:t>Planetary</a:t>
            </a:r>
          </a:p>
        </p:txBody>
      </p:sp>
    </p:spTree>
    <p:extLst>
      <p:ext uri="{BB962C8B-B14F-4D97-AF65-F5344CB8AC3E}">
        <p14:creationId xmlns:p14="http://schemas.microsoft.com/office/powerpoint/2010/main" val="13549654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E5CF65DD-6F24-0D42-A490-B5494EF94765}"/>
              </a:ext>
            </a:extLst>
          </p:cNvPr>
          <p:cNvSpPr>
            <a:spLocks noGrp="1"/>
          </p:cNvSpPr>
          <p:nvPr>
            <p:ph type="title"/>
          </p:nvPr>
        </p:nvSpPr>
        <p:spPr>
          <a:xfrm>
            <a:off x="1344706" y="216191"/>
            <a:ext cx="10515600" cy="763234"/>
          </a:xfrm>
        </p:spPr>
        <p:txBody>
          <a:bodyPr/>
          <a:lstStyle/>
          <a:p>
            <a:r>
              <a:rPr lang="en-US" sz="4000" b="1" dirty="0">
                <a:solidFill>
                  <a:schemeClr val="bg1"/>
                </a:solidFill>
              </a:rPr>
              <a:t>Forms of Direct Measurements</a:t>
            </a:r>
            <a:endParaRPr lang="en-US" sz="4000" dirty="0"/>
          </a:p>
        </p:txBody>
      </p:sp>
      <p:sp>
        <p:nvSpPr>
          <p:cNvPr id="3" name="Footer Placeholder 2">
            <a:extLst>
              <a:ext uri="{FF2B5EF4-FFF2-40B4-BE49-F238E27FC236}">
                <a16:creationId xmlns:a16="http://schemas.microsoft.com/office/drawing/2014/main" id="{53CE769B-1A13-3143-9569-C274F9BABD7A}"/>
              </a:ext>
            </a:extLst>
          </p:cNvPr>
          <p:cNvSpPr>
            <a:spLocks noGrp="1"/>
          </p:cNvSpPr>
          <p:nvPr>
            <p:ph type="ftr" sz="quarter" idx="11"/>
          </p:nvPr>
        </p:nvSpPr>
        <p:spPr/>
        <p:txBody>
          <a:bodyPr/>
          <a:lstStyle/>
          <a:p>
            <a:r>
              <a:rPr lang="en-US"/>
              <a:t>4th Planetary CubeSat Science Symposium, NASA GSFC, June 27-28, 2019</a:t>
            </a:r>
            <a:endParaRPr lang="en-US" dirty="0"/>
          </a:p>
        </p:txBody>
      </p:sp>
      <p:sp>
        <p:nvSpPr>
          <p:cNvPr id="4" name="Slide Number Placeholder 3">
            <a:extLst>
              <a:ext uri="{FF2B5EF4-FFF2-40B4-BE49-F238E27FC236}">
                <a16:creationId xmlns:a16="http://schemas.microsoft.com/office/drawing/2014/main" id="{99BFC45C-3C32-FE48-B682-6E7B48012536}"/>
              </a:ext>
            </a:extLst>
          </p:cNvPr>
          <p:cNvSpPr>
            <a:spLocks noGrp="1"/>
          </p:cNvSpPr>
          <p:nvPr>
            <p:ph type="sldNum" sz="quarter" idx="12"/>
          </p:nvPr>
        </p:nvSpPr>
        <p:spPr/>
        <p:txBody>
          <a:bodyPr/>
          <a:lstStyle/>
          <a:p>
            <a:fld id="{5620C7ED-1DB3-4187-A041-8A6564B76B78}" type="slidenum">
              <a:rPr lang="en-US" smtClean="0"/>
              <a:t>5</a:t>
            </a:fld>
            <a:endParaRPr lang="en-US" dirty="0"/>
          </a:p>
        </p:txBody>
      </p:sp>
      <p:sp>
        <p:nvSpPr>
          <p:cNvPr id="6" name="Content Placeholder 2">
            <a:extLst>
              <a:ext uri="{FF2B5EF4-FFF2-40B4-BE49-F238E27FC236}">
                <a16:creationId xmlns:a16="http://schemas.microsoft.com/office/drawing/2014/main" id="{5E2F6E1E-848B-1E43-8CC9-D9636C93705C}"/>
              </a:ext>
            </a:extLst>
          </p:cNvPr>
          <p:cNvSpPr txBox="1">
            <a:spLocks/>
          </p:cNvSpPr>
          <p:nvPr/>
        </p:nvSpPr>
        <p:spPr>
          <a:xfrm>
            <a:off x="168166" y="1140542"/>
            <a:ext cx="9270802" cy="388374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800"/>
              </a:spcBef>
              <a:defRPr/>
            </a:pPr>
            <a:r>
              <a:rPr lang="en-US" sz="2400" dirty="0">
                <a:solidFill>
                  <a:schemeClr val="bg1"/>
                </a:solidFill>
              </a:rPr>
              <a:t>Time Delay					</a:t>
            </a:r>
            <a:r>
              <a:rPr lang="en-US" sz="2400" dirty="0">
                <a:solidFill>
                  <a:schemeClr val="bg1"/>
                </a:solidFill>
                <a:sym typeface="Wingdings"/>
              </a:rPr>
              <a:t>Range (Distance)</a:t>
            </a:r>
            <a:endParaRPr lang="en-US" sz="2400" dirty="0">
              <a:solidFill>
                <a:schemeClr val="bg1"/>
              </a:solidFill>
            </a:endParaRPr>
          </a:p>
          <a:p>
            <a:pPr>
              <a:defRPr/>
            </a:pPr>
            <a:r>
              <a:rPr lang="en-US" sz="2400" dirty="0">
                <a:solidFill>
                  <a:schemeClr val="bg1"/>
                </a:solidFill>
              </a:rPr>
              <a:t>Differential Delay				</a:t>
            </a:r>
            <a:r>
              <a:rPr lang="en-US" sz="2400" dirty="0">
                <a:solidFill>
                  <a:schemeClr val="bg1"/>
                </a:solidFill>
                <a:sym typeface="Wingdings"/>
              </a:rPr>
              <a:t>Angle</a:t>
            </a:r>
            <a:endParaRPr lang="en-US" sz="2400" dirty="0">
              <a:solidFill>
                <a:schemeClr val="bg1"/>
              </a:solidFill>
            </a:endParaRPr>
          </a:p>
          <a:p>
            <a:pPr>
              <a:defRPr/>
            </a:pPr>
            <a:r>
              <a:rPr lang="en-US" sz="2400" dirty="0">
                <a:solidFill>
                  <a:schemeClr val="bg1"/>
                </a:solidFill>
              </a:rPr>
              <a:t>Frequency shift (Doppler)</a:t>
            </a:r>
          </a:p>
          <a:p>
            <a:pPr marL="0" indent="0">
              <a:buFont typeface="Arial" panose="020B0604020202020204" pitchFamily="34" charset="0"/>
              <a:buNone/>
              <a:defRPr/>
            </a:pPr>
            <a:r>
              <a:rPr lang="en-US" sz="2400" dirty="0">
                <a:solidFill>
                  <a:schemeClr val="bg1"/>
                </a:solidFill>
              </a:rPr>
              <a:t>         or Carrier Phase				</a:t>
            </a:r>
            <a:r>
              <a:rPr lang="en-US" sz="2400" dirty="0">
                <a:solidFill>
                  <a:schemeClr val="bg1"/>
                </a:solidFill>
                <a:sym typeface="Wingdings"/>
              </a:rPr>
              <a:t>Line of Sight Velocity	</a:t>
            </a:r>
          </a:p>
          <a:p>
            <a:pPr>
              <a:defRPr/>
            </a:pPr>
            <a:r>
              <a:rPr lang="en-US" sz="2400" dirty="0">
                <a:solidFill>
                  <a:schemeClr val="bg1"/>
                </a:solidFill>
              </a:rPr>
              <a:t>Frequency Change Rate			</a:t>
            </a:r>
            <a:r>
              <a:rPr lang="en-US" sz="2400" dirty="0">
                <a:solidFill>
                  <a:schemeClr val="bg1"/>
                </a:solidFill>
                <a:sym typeface="Wingdings"/>
              </a:rPr>
              <a:t>Line of Sight Acceleration</a:t>
            </a:r>
          </a:p>
          <a:p>
            <a:pPr>
              <a:defRPr/>
            </a:pPr>
            <a:r>
              <a:rPr lang="en-US" sz="2400" dirty="0">
                <a:solidFill>
                  <a:schemeClr val="bg1"/>
                </a:solidFill>
                <a:sym typeface="Wingdings"/>
              </a:rPr>
              <a:t>Angular Change, Orientation 		Bearing, Range</a:t>
            </a:r>
          </a:p>
        </p:txBody>
      </p:sp>
      <p:sp>
        <p:nvSpPr>
          <p:cNvPr id="7" name="Rectangle 6">
            <a:extLst>
              <a:ext uri="{FF2B5EF4-FFF2-40B4-BE49-F238E27FC236}">
                <a16:creationId xmlns:a16="http://schemas.microsoft.com/office/drawing/2014/main" id="{52811D73-7F61-7144-96E8-CBCF2FD3DBE3}"/>
              </a:ext>
            </a:extLst>
          </p:cNvPr>
          <p:cNvSpPr/>
          <p:nvPr/>
        </p:nvSpPr>
        <p:spPr>
          <a:xfrm>
            <a:off x="7393098" y="5024284"/>
            <a:ext cx="2939845" cy="1107996"/>
          </a:xfrm>
          <a:prstGeom prst="rect">
            <a:avLst/>
          </a:prstGeom>
          <a:noFill/>
        </p:spPr>
        <p:txBody>
          <a:bodyPr wrap="square">
            <a:spAutoFit/>
          </a:bodyPr>
          <a:lstStyle/>
          <a:p>
            <a:pPr algn="ctr">
              <a:defRPr/>
            </a:pPr>
            <a:r>
              <a:rPr lang="en-US" sz="6600" b="1" spc="300" dirty="0">
                <a:ln w="11430" cmpd="sng">
                  <a:solidFill>
                    <a:schemeClr val="accent1">
                      <a:tint val="10000"/>
                    </a:schemeClr>
                  </a:solidFill>
                  <a:prstDash val="solid"/>
                  <a:miter lim="800000"/>
                </a:ln>
                <a:solidFill>
                  <a:schemeClr val="accent2">
                    <a:lumMod val="75000"/>
                  </a:schemeClr>
                </a:solidFill>
                <a:effectLst>
                  <a:glow rad="45500">
                    <a:schemeClr val="accent1">
                      <a:satMod val="220000"/>
                      <a:alpha val="35000"/>
                    </a:schemeClr>
                  </a:glow>
                </a:effectLst>
                <a:ea typeface="ヒラギノ角ゴ Pro W3" panose="020B0300000000000000" pitchFamily="34" charset="-128"/>
              </a:rPr>
              <a:t>TIME</a:t>
            </a:r>
          </a:p>
        </p:txBody>
      </p:sp>
      <p:sp>
        <p:nvSpPr>
          <p:cNvPr id="8" name="TextBox 7">
            <a:extLst>
              <a:ext uri="{FF2B5EF4-FFF2-40B4-BE49-F238E27FC236}">
                <a16:creationId xmlns:a16="http://schemas.microsoft.com/office/drawing/2014/main" id="{07541F1E-2170-CA40-84FA-6721D71A6B4C}"/>
              </a:ext>
            </a:extLst>
          </p:cNvPr>
          <p:cNvSpPr txBox="1"/>
          <p:nvPr/>
        </p:nvSpPr>
        <p:spPr>
          <a:xfrm>
            <a:off x="2564706" y="4702049"/>
            <a:ext cx="5722366" cy="1323439"/>
          </a:xfrm>
          <a:prstGeom prst="rect">
            <a:avLst/>
          </a:prstGeom>
          <a:noFill/>
        </p:spPr>
        <p:txBody>
          <a:bodyPr wrap="square" rtlCol="0">
            <a:spAutoFit/>
          </a:bodyPr>
          <a:lstStyle/>
          <a:p>
            <a:r>
              <a:rPr lang="en-US" sz="4000" dirty="0">
                <a:solidFill>
                  <a:schemeClr val="bg1"/>
                </a:solidFill>
              </a:rPr>
              <a:t>One common element </a:t>
            </a:r>
            <a:br>
              <a:rPr lang="en-US" sz="4000" dirty="0">
                <a:solidFill>
                  <a:schemeClr val="bg1"/>
                </a:solidFill>
              </a:rPr>
            </a:br>
            <a:r>
              <a:rPr lang="en-US" sz="4000" dirty="0">
                <a:solidFill>
                  <a:schemeClr val="bg1"/>
                </a:solidFill>
              </a:rPr>
              <a:t>among each of these is: </a:t>
            </a:r>
          </a:p>
        </p:txBody>
      </p:sp>
      <p:cxnSp>
        <p:nvCxnSpPr>
          <p:cNvPr id="9" name="Straight Arrow Connector 8">
            <a:extLst>
              <a:ext uri="{FF2B5EF4-FFF2-40B4-BE49-F238E27FC236}">
                <a16:creationId xmlns:a16="http://schemas.microsoft.com/office/drawing/2014/main" id="{B4BCC8FE-F739-9642-BEAE-DA25875E00C2}"/>
              </a:ext>
            </a:extLst>
          </p:cNvPr>
          <p:cNvCxnSpPr/>
          <p:nvPr/>
        </p:nvCxnSpPr>
        <p:spPr>
          <a:xfrm flipV="1">
            <a:off x="1996889" y="1320800"/>
            <a:ext cx="3429000" cy="12700"/>
          </a:xfrm>
          <a:prstGeom prst="straightConnector1">
            <a:avLst/>
          </a:prstGeom>
          <a:ln w="44450">
            <a:solidFill>
              <a:schemeClr val="accent2"/>
            </a:solidFill>
            <a:prstDash val="sysDash"/>
            <a:headEnd type="none"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FE018CDC-62C6-A14B-8AC9-23AACDE5AB12}"/>
              </a:ext>
            </a:extLst>
          </p:cNvPr>
          <p:cNvCxnSpPr/>
          <p:nvPr/>
        </p:nvCxnSpPr>
        <p:spPr>
          <a:xfrm flipV="1">
            <a:off x="2914256" y="1856301"/>
            <a:ext cx="2511633" cy="12700"/>
          </a:xfrm>
          <a:prstGeom prst="straightConnector1">
            <a:avLst/>
          </a:prstGeom>
          <a:ln w="44450">
            <a:solidFill>
              <a:schemeClr val="accent2"/>
            </a:solidFill>
            <a:prstDash val="sysDash"/>
            <a:headEnd type="none"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603D1A2E-4889-5045-ADEC-02361ACA3096}"/>
              </a:ext>
            </a:extLst>
          </p:cNvPr>
          <p:cNvCxnSpPr/>
          <p:nvPr/>
        </p:nvCxnSpPr>
        <p:spPr>
          <a:xfrm flipV="1">
            <a:off x="3193656" y="2721597"/>
            <a:ext cx="2257633" cy="12700"/>
          </a:xfrm>
          <a:prstGeom prst="straightConnector1">
            <a:avLst/>
          </a:prstGeom>
          <a:ln w="44450">
            <a:solidFill>
              <a:schemeClr val="accent2"/>
            </a:solidFill>
            <a:prstDash val="sysDash"/>
            <a:headEnd type="none"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2BD3B88C-A434-DD43-844B-66787C81398D}"/>
              </a:ext>
            </a:extLst>
          </p:cNvPr>
          <p:cNvCxnSpPr/>
          <p:nvPr/>
        </p:nvCxnSpPr>
        <p:spPr>
          <a:xfrm>
            <a:off x="3734789" y="3237022"/>
            <a:ext cx="1739900" cy="0"/>
          </a:xfrm>
          <a:prstGeom prst="straightConnector1">
            <a:avLst/>
          </a:prstGeom>
          <a:ln w="44450">
            <a:solidFill>
              <a:schemeClr val="accent2"/>
            </a:solidFill>
            <a:prstDash val="sysDash"/>
            <a:headEnd type="none"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5B8F314D-A5A1-D641-9882-4FD3987E7BEC}"/>
              </a:ext>
            </a:extLst>
          </p:cNvPr>
          <p:cNvCxnSpPr>
            <a:cxnSpLocks/>
          </p:cNvCxnSpPr>
          <p:nvPr/>
        </p:nvCxnSpPr>
        <p:spPr>
          <a:xfrm>
            <a:off x="4322472" y="3663595"/>
            <a:ext cx="1117931" cy="0"/>
          </a:xfrm>
          <a:prstGeom prst="straightConnector1">
            <a:avLst/>
          </a:prstGeom>
          <a:ln w="44450">
            <a:solidFill>
              <a:schemeClr val="accent2"/>
            </a:solidFill>
            <a:prstDash val="sysDash"/>
            <a:headEnd type="none" w="lg" len="lg"/>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87600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4377" y="171908"/>
            <a:ext cx="7886700" cy="625391"/>
          </a:xfrm>
        </p:spPr>
        <p:txBody>
          <a:bodyPr>
            <a:noAutofit/>
          </a:bodyPr>
          <a:lstStyle/>
          <a:p>
            <a:r>
              <a:rPr lang="en-US" sz="4000" b="1" dirty="0">
                <a:solidFill>
                  <a:schemeClr val="bg1"/>
                </a:solidFill>
              </a:rPr>
              <a:t>Time is Fundamental</a:t>
            </a:r>
          </a:p>
        </p:txBody>
      </p:sp>
      <p:sp>
        <p:nvSpPr>
          <p:cNvPr id="24" name="Slide Number Placeholder 23"/>
          <p:cNvSpPr>
            <a:spLocks noGrp="1"/>
          </p:cNvSpPr>
          <p:nvPr>
            <p:ph type="sldNum" sz="quarter" idx="12"/>
          </p:nvPr>
        </p:nvSpPr>
        <p:spPr/>
        <p:txBody>
          <a:bodyPr/>
          <a:lstStyle/>
          <a:p>
            <a:fld id="{CF1024CB-6F79-F940-9762-874F1D92711C}" type="slidenum">
              <a:rPr lang="en-US" smtClean="0"/>
              <a:t>6</a:t>
            </a:fld>
            <a:endParaRPr lang="en-US" dirty="0"/>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94532" y="2425149"/>
            <a:ext cx="1399690" cy="1482607"/>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24087" y="1141513"/>
            <a:ext cx="1540581" cy="1148790"/>
          </a:xfrm>
          <a:prstGeom prst="rect">
            <a:avLst/>
          </a:prstGeom>
        </p:spPr>
      </p:pic>
      <p:sp>
        <p:nvSpPr>
          <p:cNvPr id="14" name="TextBox 13"/>
          <p:cNvSpPr txBox="1"/>
          <p:nvPr/>
        </p:nvSpPr>
        <p:spPr>
          <a:xfrm>
            <a:off x="2006339" y="1290938"/>
            <a:ext cx="681661" cy="369332"/>
          </a:xfrm>
          <a:prstGeom prst="rect">
            <a:avLst/>
          </a:prstGeom>
          <a:noFill/>
        </p:spPr>
        <p:txBody>
          <a:bodyPr wrap="none" rtlCol="0">
            <a:spAutoFit/>
          </a:bodyPr>
          <a:lstStyle/>
          <a:p>
            <a:r>
              <a:rPr lang="en-US" dirty="0">
                <a:solidFill>
                  <a:schemeClr val="bg1"/>
                </a:solidFill>
              </a:rPr>
              <a:t>TCXO</a:t>
            </a:r>
          </a:p>
        </p:txBody>
      </p:sp>
      <p:sp>
        <p:nvSpPr>
          <p:cNvPr id="3" name="Rectangle 2"/>
          <p:cNvSpPr/>
          <p:nvPr/>
        </p:nvSpPr>
        <p:spPr bwMode="auto">
          <a:xfrm>
            <a:off x="6444343" y="5667680"/>
            <a:ext cx="4804227" cy="70427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altLang="en-US" sz="2400" b="1" dirty="0">
                <a:ea typeface="ヒラギノ角ゴ Pro W3" pitchFamily="1" charset="-128"/>
              </a:rPr>
              <a:t>Space Qualified: 1 sec/31,688 years</a:t>
            </a:r>
          </a:p>
        </p:txBody>
      </p:sp>
      <p:pic>
        <p:nvPicPr>
          <p:cNvPr id="20" name="Picture 19"/>
          <p:cNvPicPr>
            <a:picLocks noChangeAspect="1"/>
          </p:cNvPicPr>
          <p:nvPr/>
        </p:nvPicPr>
        <p:blipFill rotWithShape="1">
          <a:blip r:embed="rId5" cstate="print">
            <a:extLst>
              <a:ext uri="{28A0092B-C50C-407E-A947-70E740481C1C}">
                <a14:useLocalDpi xmlns:a14="http://schemas.microsoft.com/office/drawing/2010/main"/>
              </a:ext>
            </a:extLst>
          </a:blip>
          <a:srcRect t="-1768"/>
          <a:stretch/>
        </p:blipFill>
        <p:spPr>
          <a:xfrm>
            <a:off x="4170253" y="859627"/>
            <a:ext cx="7078318" cy="4709762"/>
          </a:xfrm>
          <a:prstGeom prst="rect">
            <a:avLst/>
          </a:prstGeom>
          <a:ln>
            <a:solidFill>
              <a:schemeClr val="tx1"/>
            </a:solidFill>
          </a:ln>
        </p:spPr>
      </p:pic>
      <p:pic>
        <p:nvPicPr>
          <p:cNvPr id="22" name="Content Placeholder 4"/>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bwMode="auto">
          <a:xfrm>
            <a:off x="399556" y="3965842"/>
            <a:ext cx="1789643" cy="9675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ounded Rectangle 3"/>
          <p:cNvSpPr/>
          <p:nvPr/>
        </p:nvSpPr>
        <p:spPr>
          <a:xfrm>
            <a:off x="281188" y="1101475"/>
            <a:ext cx="2505555" cy="5560582"/>
          </a:xfrm>
          <a:prstGeom prst="roundRect">
            <a:avLst/>
          </a:pr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extBox 27"/>
          <p:cNvSpPr txBox="1"/>
          <p:nvPr/>
        </p:nvSpPr>
        <p:spPr>
          <a:xfrm>
            <a:off x="1961519" y="2352631"/>
            <a:ext cx="726481" cy="369332"/>
          </a:xfrm>
          <a:prstGeom prst="rect">
            <a:avLst/>
          </a:prstGeom>
          <a:noFill/>
        </p:spPr>
        <p:txBody>
          <a:bodyPr wrap="none" rtlCol="0">
            <a:spAutoFit/>
          </a:bodyPr>
          <a:lstStyle/>
          <a:p>
            <a:r>
              <a:rPr lang="en-US" dirty="0">
                <a:solidFill>
                  <a:schemeClr val="bg1"/>
                </a:solidFill>
              </a:rPr>
              <a:t>OCXO</a:t>
            </a:r>
          </a:p>
        </p:txBody>
      </p:sp>
      <p:sp>
        <p:nvSpPr>
          <p:cNvPr id="29" name="TextBox 28"/>
          <p:cNvSpPr txBox="1"/>
          <p:nvPr/>
        </p:nvSpPr>
        <p:spPr>
          <a:xfrm>
            <a:off x="2290134" y="3995409"/>
            <a:ext cx="397866" cy="369332"/>
          </a:xfrm>
          <a:prstGeom prst="rect">
            <a:avLst/>
          </a:prstGeom>
          <a:noFill/>
        </p:spPr>
        <p:txBody>
          <a:bodyPr wrap="none" rtlCol="0">
            <a:spAutoFit/>
          </a:bodyPr>
          <a:lstStyle/>
          <a:p>
            <a:r>
              <a:rPr lang="en-US" dirty="0">
                <a:solidFill>
                  <a:schemeClr val="bg1"/>
                </a:solidFill>
              </a:rPr>
              <a:t>Cs</a:t>
            </a:r>
          </a:p>
        </p:txBody>
      </p:sp>
      <p:sp>
        <p:nvSpPr>
          <p:cNvPr id="5" name="Footer Placeholder 4">
            <a:extLst>
              <a:ext uri="{FF2B5EF4-FFF2-40B4-BE49-F238E27FC236}">
                <a16:creationId xmlns:a16="http://schemas.microsoft.com/office/drawing/2014/main" id="{2DD68657-86D5-444D-B979-A1FC5721288A}"/>
              </a:ext>
            </a:extLst>
          </p:cNvPr>
          <p:cNvSpPr>
            <a:spLocks noGrp="1"/>
          </p:cNvSpPr>
          <p:nvPr>
            <p:ph type="ftr" sz="quarter" idx="11"/>
          </p:nvPr>
        </p:nvSpPr>
        <p:spPr/>
        <p:txBody>
          <a:bodyPr/>
          <a:lstStyle/>
          <a:p>
            <a:r>
              <a:rPr lang="en-US"/>
              <a:t>4th Planetary CubeSat Science Symposium, NASA GSFC, June 27-28, 2019</a:t>
            </a:r>
            <a:endParaRPr lang="en-US" dirty="0"/>
          </a:p>
        </p:txBody>
      </p:sp>
      <p:pic>
        <p:nvPicPr>
          <p:cNvPr id="30" name="Picture 29">
            <a:extLst>
              <a:ext uri="{FF2B5EF4-FFF2-40B4-BE49-F238E27FC236}">
                <a16:creationId xmlns:a16="http://schemas.microsoft.com/office/drawing/2014/main" id="{F736E96F-A299-3944-AE77-BB6F6A361E87}"/>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523410" y="5010623"/>
            <a:ext cx="1541934" cy="1491147"/>
          </a:xfrm>
          <a:prstGeom prst="rect">
            <a:avLst/>
          </a:prstGeom>
        </p:spPr>
      </p:pic>
      <p:sp>
        <p:nvSpPr>
          <p:cNvPr id="31" name="TextBox 30">
            <a:extLst>
              <a:ext uri="{FF2B5EF4-FFF2-40B4-BE49-F238E27FC236}">
                <a16:creationId xmlns:a16="http://schemas.microsoft.com/office/drawing/2014/main" id="{FEA7357F-CA3A-8E47-A9E9-BF2238911B06}"/>
              </a:ext>
            </a:extLst>
          </p:cNvPr>
          <p:cNvSpPr txBox="1"/>
          <p:nvPr/>
        </p:nvSpPr>
        <p:spPr>
          <a:xfrm>
            <a:off x="2256472" y="5126167"/>
            <a:ext cx="431528" cy="369332"/>
          </a:xfrm>
          <a:prstGeom prst="rect">
            <a:avLst/>
          </a:prstGeom>
          <a:noFill/>
        </p:spPr>
        <p:txBody>
          <a:bodyPr wrap="none" rtlCol="0">
            <a:spAutoFit/>
          </a:bodyPr>
          <a:lstStyle/>
          <a:p>
            <a:r>
              <a:rPr lang="en-US" dirty="0" err="1">
                <a:solidFill>
                  <a:schemeClr val="bg1"/>
                </a:solidFill>
              </a:rPr>
              <a:t>Rb</a:t>
            </a:r>
            <a:endParaRPr lang="en-US" dirty="0">
              <a:solidFill>
                <a:schemeClr val="bg1"/>
              </a:solidFill>
            </a:endParaRPr>
          </a:p>
        </p:txBody>
      </p:sp>
      <p:sp>
        <p:nvSpPr>
          <p:cNvPr id="6" name="TextBox 5">
            <a:extLst>
              <a:ext uri="{FF2B5EF4-FFF2-40B4-BE49-F238E27FC236}">
                <a16:creationId xmlns:a16="http://schemas.microsoft.com/office/drawing/2014/main" id="{6BB39703-4242-FB45-8039-9B42833391CF}"/>
              </a:ext>
            </a:extLst>
          </p:cNvPr>
          <p:cNvSpPr txBox="1"/>
          <p:nvPr/>
        </p:nvSpPr>
        <p:spPr>
          <a:xfrm>
            <a:off x="890816" y="822001"/>
            <a:ext cx="1243738" cy="369332"/>
          </a:xfrm>
          <a:prstGeom prst="rect">
            <a:avLst/>
          </a:prstGeom>
          <a:noFill/>
        </p:spPr>
        <p:txBody>
          <a:bodyPr wrap="none" rtlCol="0">
            <a:spAutoFit/>
          </a:bodyPr>
          <a:lstStyle/>
          <a:p>
            <a:r>
              <a:rPr lang="en-US" dirty="0">
                <a:solidFill>
                  <a:schemeClr val="bg1"/>
                </a:solidFill>
              </a:rPr>
              <a:t>Flight Units</a:t>
            </a:r>
          </a:p>
        </p:txBody>
      </p:sp>
    </p:spTree>
    <p:extLst>
      <p:ext uri="{BB962C8B-B14F-4D97-AF65-F5344CB8AC3E}">
        <p14:creationId xmlns:p14="http://schemas.microsoft.com/office/powerpoint/2010/main" val="4874801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0137" y="188687"/>
            <a:ext cx="7886700" cy="585926"/>
          </a:xfrm>
        </p:spPr>
        <p:txBody>
          <a:bodyPr>
            <a:noAutofit/>
          </a:bodyPr>
          <a:lstStyle/>
          <a:p>
            <a:r>
              <a:rPr lang="en-US" sz="4000" b="1" i="1" dirty="0">
                <a:solidFill>
                  <a:schemeClr val="bg1"/>
                </a:solidFill>
                <a:effectLst>
                  <a:outerShdw blurRad="38100" dist="38100" dir="2700000" algn="tl">
                    <a:srgbClr val="000000">
                      <a:alpha val="43137"/>
                    </a:srgbClr>
                  </a:outerShdw>
                </a:effectLst>
              </a:rPr>
              <a:t>TIME</a:t>
            </a:r>
            <a:r>
              <a:rPr lang="en-US" sz="4000" b="1" dirty="0">
                <a:solidFill>
                  <a:schemeClr val="bg1"/>
                </a:solidFill>
              </a:rPr>
              <a:t> is the Facilitator</a:t>
            </a:r>
          </a:p>
        </p:txBody>
      </p:sp>
      <p:sp>
        <p:nvSpPr>
          <p:cNvPr id="3" name="Content Placeholder 2"/>
          <p:cNvSpPr>
            <a:spLocks noGrp="1"/>
          </p:cNvSpPr>
          <p:nvPr>
            <p:ph idx="1"/>
          </p:nvPr>
        </p:nvSpPr>
        <p:spPr>
          <a:xfrm>
            <a:off x="443112" y="1036642"/>
            <a:ext cx="10950601" cy="5140415"/>
          </a:xfrm>
        </p:spPr>
        <p:txBody>
          <a:bodyPr>
            <a:normAutofit fontScale="77500" lnSpcReduction="20000"/>
          </a:bodyPr>
          <a:lstStyle/>
          <a:p>
            <a:pPr marL="177800" lvl="1" indent="-177800">
              <a:buFont typeface="Wingdings" charset="0"/>
              <a:buChar char="§"/>
            </a:pPr>
            <a:r>
              <a:rPr lang="en-US" sz="3100" dirty="0">
                <a:solidFill>
                  <a:schemeClr val="bg1"/>
                </a:solidFill>
              </a:rPr>
              <a:t>Ground element timing establishes boundary condition for end-user performance</a:t>
            </a:r>
          </a:p>
          <a:p>
            <a:pPr marL="177800" lvl="1" indent="-177800">
              <a:buFont typeface="Wingdings" charset="0"/>
              <a:buChar char="§"/>
            </a:pPr>
            <a:r>
              <a:rPr lang="en-US" sz="3100" dirty="0">
                <a:solidFill>
                  <a:schemeClr val="bg1"/>
                </a:solidFill>
              </a:rPr>
              <a:t>Applicable to communications, radiometrics, and science</a:t>
            </a:r>
          </a:p>
          <a:p>
            <a:pPr marL="177800" lvl="1" indent="-177800">
              <a:buFont typeface="Wingdings" charset="0"/>
              <a:buChar char="§"/>
            </a:pPr>
            <a:r>
              <a:rPr lang="en-US" sz="3100" dirty="0">
                <a:solidFill>
                  <a:schemeClr val="bg1"/>
                </a:solidFill>
              </a:rPr>
              <a:t>Sources clock and frequency</a:t>
            </a:r>
          </a:p>
          <a:p>
            <a:pPr lvl="1" indent="-342900"/>
            <a:r>
              <a:rPr lang="en-US" dirty="0">
                <a:solidFill>
                  <a:schemeClr val="bg1"/>
                </a:solidFill>
              </a:rPr>
              <a:t>Delay accountability</a:t>
            </a:r>
          </a:p>
          <a:p>
            <a:pPr lvl="1" indent="-342900"/>
            <a:r>
              <a:rPr lang="en-US" dirty="0">
                <a:solidFill>
                  <a:schemeClr val="bg1"/>
                </a:solidFill>
              </a:rPr>
              <a:t>Phase noise &amp; jitter</a:t>
            </a:r>
          </a:p>
          <a:p>
            <a:pPr lvl="1" indent="-342900"/>
            <a:r>
              <a:rPr lang="en-US" dirty="0">
                <a:solidFill>
                  <a:schemeClr val="bg1"/>
                </a:solidFill>
              </a:rPr>
              <a:t>Coherency</a:t>
            </a:r>
          </a:p>
          <a:p>
            <a:r>
              <a:rPr lang="en-US" sz="3100" dirty="0">
                <a:solidFill>
                  <a:schemeClr val="bg1"/>
                </a:solidFill>
              </a:rPr>
              <a:t>Automatic exchange of timing state during a communication session enables:</a:t>
            </a:r>
          </a:p>
          <a:p>
            <a:pPr lvl="1"/>
            <a:r>
              <a:rPr lang="en-US" dirty="0">
                <a:solidFill>
                  <a:schemeClr val="bg1"/>
                </a:solidFill>
              </a:rPr>
              <a:t>Synchronization across long distances</a:t>
            </a:r>
          </a:p>
          <a:p>
            <a:pPr lvl="1"/>
            <a:r>
              <a:rPr lang="en-US" dirty="0">
                <a:solidFill>
                  <a:schemeClr val="bg1"/>
                </a:solidFill>
              </a:rPr>
              <a:t>Time-based communication schemes</a:t>
            </a:r>
          </a:p>
          <a:p>
            <a:pPr lvl="1"/>
            <a:endParaRPr lang="en-US" dirty="0">
              <a:solidFill>
                <a:schemeClr val="bg1"/>
              </a:solidFill>
            </a:endParaRPr>
          </a:p>
          <a:p>
            <a:pPr lvl="1"/>
            <a:endParaRPr lang="en-US" dirty="0">
              <a:solidFill>
                <a:schemeClr val="bg1"/>
              </a:solidFill>
            </a:endParaRPr>
          </a:p>
          <a:p>
            <a:pPr marL="342900" indent="-342900">
              <a:spcAft>
                <a:spcPts val="600"/>
              </a:spcAft>
              <a:defRPr/>
            </a:pPr>
            <a:r>
              <a:rPr lang="en-US" sz="3100" dirty="0">
                <a:solidFill>
                  <a:schemeClr val="bg1"/>
                </a:solidFill>
              </a:rPr>
              <a:t>Universal and onboard timing sources needed as orbit moves away from Earth</a:t>
            </a:r>
          </a:p>
          <a:p>
            <a:pPr marL="342900" indent="-342900">
              <a:spcAft>
                <a:spcPts val="600"/>
              </a:spcAft>
              <a:defRPr/>
            </a:pPr>
            <a:r>
              <a:rPr lang="en-US" sz="3100" dirty="0">
                <a:solidFill>
                  <a:schemeClr val="bg1"/>
                </a:solidFill>
              </a:rPr>
              <a:t>Round trip light time (RTLT) challenges our ability to perform navigation operations in real time</a:t>
            </a:r>
          </a:p>
          <a:p>
            <a:pPr lvl="1" algn="ctr">
              <a:spcAft>
                <a:spcPts val="600"/>
              </a:spcAft>
              <a:buFont typeface="Wingdings" pitchFamily="2" charset="2"/>
              <a:buChar char="Ø"/>
              <a:defRPr/>
            </a:pPr>
            <a:r>
              <a:rPr lang="en-US" sz="3100" dirty="0">
                <a:solidFill>
                  <a:schemeClr val="bg1"/>
                </a:solidFill>
              </a:rPr>
              <a:t>Overcome by moving navigation onboard the spacecraft to provide in-situ real-time operations</a:t>
            </a:r>
          </a:p>
          <a:p>
            <a:endParaRPr lang="en-US" dirty="0">
              <a:solidFill>
                <a:schemeClr val="bg1"/>
              </a:solidFill>
            </a:endParaRPr>
          </a:p>
          <a:p>
            <a:endParaRPr lang="en-US" dirty="0">
              <a:solidFill>
                <a:schemeClr val="bg1"/>
              </a:solidFill>
            </a:endParaRPr>
          </a:p>
        </p:txBody>
      </p:sp>
      <p:sp>
        <p:nvSpPr>
          <p:cNvPr id="4" name="Slide Number Placeholder 3"/>
          <p:cNvSpPr>
            <a:spLocks noGrp="1"/>
          </p:cNvSpPr>
          <p:nvPr>
            <p:ph type="sldNum" sz="quarter" idx="12"/>
          </p:nvPr>
        </p:nvSpPr>
        <p:spPr/>
        <p:txBody>
          <a:bodyPr/>
          <a:lstStyle/>
          <a:p>
            <a:fld id="{CF1024CB-6F79-F940-9762-874F1D92711C}" type="slidenum">
              <a:rPr lang="en-US" smtClean="0"/>
              <a:t>7</a:t>
            </a:fld>
            <a:endParaRPr lang="en-US" dirty="0"/>
          </a:p>
        </p:txBody>
      </p:sp>
      <p:sp>
        <p:nvSpPr>
          <p:cNvPr id="14" name="Footer Placeholder 13">
            <a:extLst>
              <a:ext uri="{FF2B5EF4-FFF2-40B4-BE49-F238E27FC236}">
                <a16:creationId xmlns:a16="http://schemas.microsoft.com/office/drawing/2014/main" id="{C04E4666-46CA-784E-B4B2-F5A0E4C4A3CC}"/>
              </a:ext>
            </a:extLst>
          </p:cNvPr>
          <p:cNvSpPr>
            <a:spLocks noGrp="1"/>
          </p:cNvSpPr>
          <p:nvPr>
            <p:ph type="ftr" sz="quarter" idx="11"/>
          </p:nvPr>
        </p:nvSpPr>
        <p:spPr/>
        <p:txBody>
          <a:bodyPr/>
          <a:lstStyle/>
          <a:p>
            <a:r>
              <a:rPr lang="en-US"/>
              <a:t>4th Planetary CubeSat Science Symposium, NASA GSFC, June 27-28, 2019</a:t>
            </a:r>
            <a:endParaRPr lang="en-US" dirty="0"/>
          </a:p>
        </p:txBody>
      </p:sp>
    </p:spTree>
    <p:extLst>
      <p:ext uri="{BB962C8B-B14F-4D97-AF65-F5344CB8AC3E}">
        <p14:creationId xmlns:p14="http://schemas.microsoft.com/office/powerpoint/2010/main" val="14103261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7838" y="225081"/>
            <a:ext cx="7886700" cy="479319"/>
          </a:xfrm>
        </p:spPr>
        <p:txBody>
          <a:bodyPr>
            <a:noAutofit/>
          </a:bodyPr>
          <a:lstStyle/>
          <a:p>
            <a:r>
              <a:rPr lang="en-US" sz="4000" b="1" dirty="0">
                <a:solidFill>
                  <a:schemeClr val="bg1"/>
                </a:solidFill>
              </a:rPr>
              <a:t>Data Types &amp; Systems</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744943445"/>
              </p:ext>
            </p:extLst>
          </p:nvPr>
        </p:nvGraphicFramePr>
        <p:xfrm>
          <a:off x="1694746" y="1298018"/>
          <a:ext cx="8453438" cy="4079240"/>
        </p:xfrm>
        <a:graphic>
          <a:graphicData uri="http://schemas.openxmlformats.org/drawingml/2006/table">
            <a:tbl>
              <a:tblPr firstRow="1" bandRow="1">
                <a:tableStyleId>{93296810-A885-4BE3-A3E7-6D5BEEA58F35}</a:tableStyleId>
              </a:tblPr>
              <a:tblGrid>
                <a:gridCol w="4226719">
                  <a:extLst>
                    <a:ext uri="{9D8B030D-6E8A-4147-A177-3AD203B41FA5}">
                      <a16:colId xmlns:a16="http://schemas.microsoft.com/office/drawing/2014/main" val="20000"/>
                    </a:ext>
                  </a:extLst>
                </a:gridCol>
                <a:gridCol w="4226719">
                  <a:extLst>
                    <a:ext uri="{9D8B030D-6E8A-4147-A177-3AD203B41FA5}">
                      <a16:colId xmlns:a16="http://schemas.microsoft.com/office/drawing/2014/main" val="20001"/>
                    </a:ext>
                  </a:extLst>
                </a:gridCol>
              </a:tblGrid>
              <a:tr h="370840">
                <a:tc>
                  <a:txBody>
                    <a:bodyPr/>
                    <a:lstStyle/>
                    <a:p>
                      <a:r>
                        <a:rPr lang="en-US" dirty="0"/>
                        <a:t>Measurement</a:t>
                      </a:r>
                      <a:r>
                        <a:rPr lang="en-US" baseline="0" dirty="0"/>
                        <a:t> Type</a:t>
                      </a:r>
                      <a:endParaRPr lang="en-US" dirty="0"/>
                    </a:p>
                  </a:txBody>
                  <a:tcPr/>
                </a:tc>
                <a:tc>
                  <a:txBody>
                    <a:bodyPr/>
                    <a:lstStyle/>
                    <a:p>
                      <a:r>
                        <a:rPr lang="en-US" dirty="0"/>
                        <a:t>Providing</a:t>
                      </a:r>
                      <a:r>
                        <a:rPr lang="en-US" baseline="0" dirty="0"/>
                        <a:t> Systems</a:t>
                      </a:r>
                      <a:endParaRPr lang="en-US" dirty="0"/>
                    </a:p>
                  </a:txBody>
                  <a:tcPr/>
                </a:tc>
                <a:extLst>
                  <a:ext uri="{0D108BD9-81ED-4DB2-BD59-A6C34878D82A}">
                    <a16:rowId xmlns:a16="http://schemas.microsoft.com/office/drawing/2014/main" val="10000"/>
                  </a:ext>
                </a:extLst>
              </a:tr>
              <a:tr h="370840">
                <a:tc>
                  <a:txBody>
                    <a:bodyPr/>
                    <a:lstStyle/>
                    <a:p>
                      <a:r>
                        <a:rPr lang="en-US" dirty="0"/>
                        <a:t>Range – tone, swept tone</a:t>
                      </a:r>
                    </a:p>
                  </a:txBody>
                  <a:tcPr/>
                </a:tc>
                <a:tc>
                  <a:txBody>
                    <a:bodyPr/>
                    <a:lstStyle/>
                    <a:p>
                      <a:r>
                        <a:rPr lang="en-US" dirty="0"/>
                        <a:t>GN, TDRS TTC, DSN</a:t>
                      </a:r>
                    </a:p>
                  </a:txBody>
                  <a:tcPr/>
                </a:tc>
                <a:extLst>
                  <a:ext uri="{0D108BD9-81ED-4DB2-BD59-A6C34878D82A}">
                    <a16:rowId xmlns:a16="http://schemas.microsoft.com/office/drawing/2014/main" val="10001"/>
                  </a:ext>
                </a:extLst>
              </a:tr>
              <a:tr h="370840">
                <a:tc>
                  <a:txBody>
                    <a:bodyPr/>
                    <a:lstStyle/>
                    <a:p>
                      <a:r>
                        <a:rPr lang="en-US" dirty="0"/>
                        <a:t>Range – PN</a:t>
                      </a:r>
                    </a:p>
                  </a:txBody>
                  <a:tcPr/>
                </a:tc>
                <a:tc>
                  <a:txBody>
                    <a:bodyPr/>
                    <a:lstStyle/>
                    <a:p>
                      <a:r>
                        <a:rPr lang="en-US" dirty="0"/>
                        <a:t>TDRSS, GPS, DSN</a:t>
                      </a:r>
                      <a:r>
                        <a:rPr lang="en-US" baseline="0" dirty="0"/>
                        <a:t> (variation)</a:t>
                      </a:r>
                      <a:endParaRPr lang="en-US" dirty="0"/>
                    </a:p>
                  </a:txBody>
                  <a:tcPr/>
                </a:tc>
                <a:extLst>
                  <a:ext uri="{0D108BD9-81ED-4DB2-BD59-A6C34878D82A}">
                    <a16:rowId xmlns:a16="http://schemas.microsoft.com/office/drawing/2014/main" val="10002"/>
                  </a:ext>
                </a:extLst>
              </a:tr>
              <a:tr h="370840">
                <a:tc>
                  <a:txBody>
                    <a:bodyPr/>
                    <a:lstStyle/>
                    <a:p>
                      <a:r>
                        <a:rPr lang="en-US" dirty="0"/>
                        <a:t>Doppler or Carrier Phase</a:t>
                      </a:r>
                    </a:p>
                  </a:txBody>
                  <a:tcPr/>
                </a:tc>
                <a:tc>
                  <a:txBody>
                    <a:bodyPr/>
                    <a:lstStyle/>
                    <a:p>
                      <a:r>
                        <a:rPr lang="en-US" dirty="0"/>
                        <a:t>All</a:t>
                      </a:r>
                    </a:p>
                  </a:txBody>
                  <a:tcPr/>
                </a:tc>
                <a:extLst>
                  <a:ext uri="{0D108BD9-81ED-4DB2-BD59-A6C34878D82A}">
                    <a16:rowId xmlns:a16="http://schemas.microsoft.com/office/drawing/2014/main" val="10003"/>
                  </a:ext>
                </a:extLst>
              </a:tr>
              <a:tr h="370840">
                <a:tc>
                  <a:txBody>
                    <a:bodyPr/>
                    <a:lstStyle/>
                    <a:p>
                      <a:r>
                        <a:rPr lang="en-US" dirty="0"/>
                        <a:t>Angles – Direct Observation</a:t>
                      </a:r>
                    </a:p>
                  </a:txBody>
                  <a:tcPr/>
                </a:tc>
                <a:tc>
                  <a:txBody>
                    <a:bodyPr/>
                    <a:lstStyle/>
                    <a:p>
                      <a:r>
                        <a:rPr lang="en-US" dirty="0"/>
                        <a:t>GN, TDRS</a:t>
                      </a:r>
                    </a:p>
                  </a:txBody>
                  <a:tcPr/>
                </a:tc>
                <a:extLst>
                  <a:ext uri="{0D108BD9-81ED-4DB2-BD59-A6C34878D82A}">
                    <a16:rowId xmlns:a16="http://schemas.microsoft.com/office/drawing/2014/main" val="10004"/>
                  </a:ext>
                </a:extLst>
              </a:tr>
              <a:tr h="370840">
                <a:tc>
                  <a:txBody>
                    <a:bodyPr/>
                    <a:lstStyle/>
                    <a:p>
                      <a:r>
                        <a:rPr lang="en-US" dirty="0"/>
                        <a:t>Celestial Navigation – Indirect Angles</a:t>
                      </a:r>
                    </a:p>
                  </a:txBody>
                  <a:tcPr/>
                </a:tc>
                <a:tc>
                  <a:txBody>
                    <a:bodyPr/>
                    <a:lstStyle/>
                    <a:p>
                      <a:r>
                        <a:rPr lang="en-US" dirty="0"/>
                        <a:t>Star Sensor/Camera, Earth/Sun Sensors</a:t>
                      </a:r>
                    </a:p>
                  </a:txBody>
                  <a:tcPr/>
                </a:tc>
                <a:extLst>
                  <a:ext uri="{0D108BD9-81ED-4DB2-BD59-A6C34878D82A}">
                    <a16:rowId xmlns:a16="http://schemas.microsoft.com/office/drawing/2014/main" val="10005"/>
                  </a:ext>
                </a:extLst>
              </a:tr>
              <a:tr h="370840">
                <a:tc>
                  <a:txBody>
                    <a:bodyPr/>
                    <a:lstStyle/>
                    <a:p>
                      <a:r>
                        <a:rPr lang="en-US" dirty="0"/>
                        <a:t>Delta Differenced One-Way Range - Angles</a:t>
                      </a:r>
                    </a:p>
                  </a:txBody>
                  <a:tcPr/>
                </a:tc>
                <a:tc>
                  <a:txBody>
                    <a:bodyPr/>
                    <a:lstStyle/>
                    <a:p>
                      <a:r>
                        <a:rPr lang="en-US" dirty="0"/>
                        <a:t>DSN with Quasars</a:t>
                      </a:r>
                    </a:p>
                  </a:txBody>
                  <a:tcPr/>
                </a:tc>
                <a:extLst>
                  <a:ext uri="{0D108BD9-81ED-4DB2-BD59-A6C34878D82A}">
                    <a16:rowId xmlns:a16="http://schemas.microsoft.com/office/drawing/2014/main" val="10006"/>
                  </a:ext>
                </a:extLst>
              </a:tr>
              <a:tr h="370840">
                <a:tc>
                  <a:txBody>
                    <a:bodyPr/>
                    <a:lstStyle/>
                    <a:p>
                      <a:r>
                        <a:rPr lang="en-US" dirty="0"/>
                        <a:t>Imaging/Optical Navigation</a:t>
                      </a:r>
                    </a:p>
                  </a:txBody>
                  <a:tcPr/>
                </a:tc>
                <a:tc>
                  <a:txBody>
                    <a:bodyPr/>
                    <a:lstStyle/>
                    <a:p>
                      <a:r>
                        <a:rPr lang="en-US" dirty="0"/>
                        <a:t>Camera</a:t>
                      </a:r>
                    </a:p>
                  </a:txBody>
                  <a:tcPr/>
                </a:tc>
                <a:extLst>
                  <a:ext uri="{0D108BD9-81ED-4DB2-BD59-A6C34878D82A}">
                    <a16:rowId xmlns:a16="http://schemas.microsoft.com/office/drawing/2014/main" val="10007"/>
                  </a:ext>
                </a:extLst>
              </a:tr>
              <a:tr h="370840">
                <a:tc>
                  <a:txBody>
                    <a:bodyPr/>
                    <a:lstStyle/>
                    <a:p>
                      <a:r>
                        <a:rPr lang="en-US" dirty="0"/>
                        <a:t>XNAV</a:t>
                      </a:r>
                    </a:p>
                  </a:txBody>
                  <a:tcPr/>
                </a:tc>
                <a:tc>
                  <a:txBody>
                    <a:bodyPr/>
                    <a:lstStyle/>
                    <a:p>
                      <a:r>
                        <a:rPr lang="en-US" dirty="0"/>
                        <a:t>X-Ray</a:t>
                      </a:r>
                      <a:r>
                        <a:rPr lang="en-US" baseline="0" dirty="0"/>
                        <a:t> </a:t>
                      </a:r>
                      <a:r>
                        <a:rPr lang="en-US" dirty="0"/>
                        <a:t>Pulsars Detector</a:t>
                      </a:r>
                    </a:p>
                  </a:txBody>
                  <a:tcPr/>
                </a:tc>
                <a:extLst>
                  <a:ext uri="{0D108BD9-81ED-4DB2-BD59-A6C34878D82A}">
                    <a16:rowId xmlns:a16="http://schemas.microsoft.com/office/drawing/2014/main" val="10008"/>
                  </a:ext>
                </a:extLst>
              </a:tr>
              <a:tr h="370840">
                <a:tc>
                  <a:txBody>
                    <a:bodyPr/>
                    <a:lstStyle/>
                    <a:p>
                      <a:r>
                        <a:rPr lang="en-US" dirty="0"/>
                        <a:t>Perturbations – non-</a:t>
                      </a:r>
                      <a:r>
                        <a:rPr lang="en-US" dirty="0" err="1"/>
                        <a:t>grav</a:t>
                      </a:r>
                      <a:endParaRPr lang="en-US" dirty="0"/>
                    </a:p>
                  </a:txBody>
                  <a:tcPr/>
                </a:tc>
                <a:tc>
                  <a:txBody>
                    <a:bodyPr/>
                    <a:lstStyle/>
                    <a:p>
                      <a:r>
                        <a:rPr lang="en-US" dirty="0"/>
                        <a:t>Accelerometer</a:t>
                      </a:r>
                    </a:p>
                  </a:txBody>
                  <a:tcPr/>
                </a:tc>
                <a:extLst>
                  <a:ext uri="{0D108BD9-81ED-4DB2-BD59-A6C34878D82A}">
                    <a16:rowId xmlns:a16="http://schemas.microsoft.com/office/drawing/2014/main" val="1500926786"/>
                  </a:ext>
                </a:extLst>
              </a:tr>
              <a:tr h="370840">
                <a:tc>
                  <a:txBody>
                    <a:bodyPr/>
                    <a:lstStyle/>
                    <a:p>
                      <a:r>
                        <a:rPr lang="en-US" dirty="0"/>
                        <a:t>Time</a:t>
                      </a:r>
                    </a:p>
                  </a:txBody>
                  <a:tcPr/>
                </a:tc>
                <a:tc>
                  <a:txBody>
                    <a:bodyPr/>
                    <a:lstStyle/>
                    <a:p>
                      <a:r>
                        <a:rPr lang="en-US" dirty="0"/>
                        <a:t>Oscillator, Time Distribution</a:t>
                      </a:r>
                    </a:p>
                  </a:txBody>
                  <a:tcPr/>
                </a:tc>
                <a:extLst>
                  <a:ext uri="{0D108BD9-81ED-4DB2-BD59-A6C34878D82A}">
                    <a16:rowId xmlns:a16="http://schemas.microsoft.com/office/drawing/2014/main" val="3252804807"/>
                  </a:ext>
                </a:extLst>
              </a:tr>
            </a:tbl>
          </a:graphicData>
        </a:graphic>
      </p:graphicFrame>
      <p:sp>
        <p:nvSpPr>
          <p:cNvPr id="3" name="Slide Number Placeholder 2"/>
          <p:cNvSpPr>
            <a:spLocks noGrp="1"/>
          </p:cNvSpPr>
          <p:nvPr>
            <p:ph type="sldNum" sz="quarter" idx="12"/>
          </p:nvPr>
        </p:nvSpPr>
        <p:spPr>
          <a:xfrm>
            <a:off x="9917546" y="6523436"/>
            <a:ext cx="738909" cy="304800"/>
          </a:xfrm>
          <a:prstGeom prst="rect">
            <a:avLst/>
          </a:prstGeom>
        </p:spPr>
        <p:txBody>
          <a:bodyPr/>
          <a:lstStyle/>
          <a:p>
            <a:pPr algn="l">
              <a:defRPr/>
            </a:pPr>
            <a:fld id="{D4FC5F32-4A24-4A07-AE64-80EFF7312350}" type="slidenum">
              <a:rPr lang="en-US" smtClean="0"/>
              <a:pPr algn="l">
                <a:defRPr/>
              </a:pPr>
              <a:t>8</a:t>
            </a:fld>
            <a:endParaRPr lang="en-US" dirty="0"/>
          </a:p>
        </p:txBody>
      </p:sp>
      <p:sp>
        <p:nvSpPr>
          <p:cNvPr id="7" name="TextBox 6"/>
          <p:cNvSpPr txBox="1"/>
          <p:nvPr/>
        </p:nvSpPr>
        <p:spPr>
          <a:xfrm>
            <a:off x="3373461" y="5731201"/>
            <a:ext cx="5096010" cy="707886"/>
          </a:xfrm>
          <a:prstGeom prst="rect">
            <a:avLst/>
          </a:prstGeom>
          <a:noFill/>
        </p:spPr>
        <p:txBody>
          <a:bodyPr wrap="none" rtlCol="0">
            <a:spAutoFit/>
          </a:bodyPr>
          <a:lstStyle/>
          <a:p>
            <a:pPr algn="ctr"/>
            <a:r>
              <a:rPr lang="en-US" sz="2000" dirty="0">
                <a:solidFill>
                  <a:schemeClr val="bg1"/>
                </a:solidFill>
              </a:rPr>
              <a:t>Range &amp; Doppler can be either 1-way or 2-way;</a:t>
            </a:r>
          </a:p>
          <a:p>
            <a:pPr algn="ctr"/>
            <a:r>
              <a:rPr lang="en-US" sz="2000" dirty="0">
                <a:solidFill>
                  <a:schemeClr val="bg1"/>
                </a:solidFill>
              </a:rPr>
              <a:t>Both improved by differencing.</a:t>
            </a:r>
          </a:p>
        </p:txBody>
      </p:sp>
      <p:sp>
        <p:nvSpPr>
          <p:cNvPr id="4" name="Footer Placeholder 3">
            <a:extLst>
              <a:ext uri="{FF2B5EF4-FFF2-40B4-BE49-F238E27FC236}">
                <a16:creationId xmlns:a16="http://schemas.microsoft.com/office/drawing/2014/main" id="{DD22469B-429A-7E4B-9B42-D1D8573BFE26}"/>
              </a:ext>
            </a:extLst>
          </p:cNvPr>
          <p:cNvSpPr>
            <a:spLocks noGrp="1"/>
          </p:cNvSpPr>
          <p:nvPr>
            <p:ph type="ftr" sz="quarter" idx="11"/>
          </p:nvPr>
        </p:nvSpPr>
        <p:spPr/>
        <p:txBody>
          <a:bodyPr/>
          <a:lstStyle/>
          <a:p>
            <a:r>
              <a:rPr lang="en-US"/>
              <a:t>4th Planetary CubeSat Science Symposium, NASA GSFC, June 27-28, 2019</a:t>
            </a:r>
            <a:endParaRPr lang="en-US" dirty="0"/>
          </a:p>
        </p:txBody>
      </p:sp>
    </p:spTree>
    <p:extLst>
      <p:ext uri="{BB962C8B-B14F-4D97-AF65-F5344CB8AC3E}">
        <p14:creationId xmlns:p14="http://schemas.microsoft.com/office/powerpoint/2010/main" val="8572152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54364" y="306632"/>
            <a:ext cx="7886700" cy="381740"/>
          </a:xfrm>
        </p:spPr>
        <p:txBody>
          <a:bodyPr>
            <a:noAutofit/>
          </a:bodyPr>
          <a:lstStyle/>
          <a:p>
            <a:r>
              <a:rPr lang="en-US" sz="4000" b="1" dirty="0">
                <a:solidFill>
                  <a:schemeClr val="bg1"/>
                </a:solidFill>
              </a:rPr>
              <a:t>Planetary Navigation </a:t>
            </a:r>
          </a:p>
        </p:txBody>
      </p:sp>
      <p:sp>
        <p:nvSpPr>
          <p:cNvPr id="3" name="Content Placeholder 2"/>
          <p:cNvSpPr>
            <a:spLocks noGrp="1"/>
          </p:cNvSpPr>
          <p:nvPr>
            <p:ph idx="1"/>
          </p:nvPr>
        </p:nvSpPr>
        <p:spPr>
          <a:xfrm>
            <a:off x="979922" y="991895"/>
            <a:ext cx="10880384" cy="465043"/>
          </a:xfrm>
        </p:spPr>
        <p:txBody>
          <a:bodyPr>
            <a:noAutofit/>
          </a:bodyPr>
          <a:lstStyle/>
          <a:p>
            <a:pPr marL="285750" indent="-285750"/>
            <a:r>
              <a:rPr lang="en-US" sz="1800" dirty="0">
                <a:solidFill>
                  <a:schemeClr val="bg1"/>
                </a:solidFill>
              </a:rPr>
              <a:t>Planetary Navigation options include traditional ground based, or can be facilitated by onboard systems</a:t>
            </a:r>
          </a:p>
        </p:txBody>
      </p:sp>
      <p:sp>
        <p:nvSpPr>
          <p:cNvPr id="5" name="Slide Number Placeholder 4"/>
          <p:cNvSpPr>
            <a:spLocks noGrp="1"/>
          </p:cNvSpPr>
          <p:nvPr>
            <p:ph type="sldNum" sz="quarter" idx="12"/>
          </p:nvPr>
        </p:nvSpPr>
        <p:spPr/>
        <p:txBody>
          <a:bodyPr/>
          <a:lstStyle/>
          <a:p>
            <a:fld id="{CF1024CB-6F79-F940-9762-874F1D92711C}" type="slidenum">
              <a:rPr lang="en-US" smtClean="0"/>
              <a:t>9</a:t>
            </a:fld>
            <a:endParaRPr lang="en-US" dirty="0"/>
          </a:p>
        </p:txBody>
      </p:sp>
      <p:sp>
        <p:nvSpPr>
          <p:cNvPr id="4" name="Footer Placeholder 3">
            <a:extLst>
              <a:ext uri="{FF2B5EF4-FFF2-40B4-BE49-F238E27FC236}">
                <a16:creationId xmlns:a16="http://schemas.microsoft.com/office/drawing/2014/main" id="{6797D567-924B-E748-A5BF-F27CC7999D46}"/>
              </a:ext>
            </a:extLst>
          </p:cNvPr>
          <p:cNvSpPr>
            <a:spLocks noGrp="1"/>
          </p:cNvSpPr>
          <p:nvPr>
            <p:ph type="ftr" sz="quarter" idx="11"/>
          </p:nvPr>
        </p:nvSpPr>
        <p:spPr/>
        <p:txBody>
          <a:bodyPr/>
          <a:lstStyle/>
          <a:p>
            <a:r>
              <a:rPr lang="en-US"/>
              <a:t>4th Planetary CubeSat Science Symposium, NASA GSFC, June 27-28, 2019</a:t>
            </a:r>
            <a:endParaRPr lang="en-US" dirty="0"/>
          </a:p>
        </p:txBody>
      </p:sp>
      <p:sp>
        <p:nvSpPr>
          <p:cNvPr id="15" name="Content Placeholder 2">
            <a:extLst>
              <a:ext uri="{FF2B5EF4-FFF2-40B4-BE49-F238E27FC236}">
                <a16:creationId xmlns:a16="http://schemas.microsoft.com/office/drawing/2014/main" id="{766267FD-8071-BB42-81DA-308833747378}"/>
              </a:ext>
            </a:extLst>
          </p:cNvPr>
          <p:cNvSpPr txBox="1">
            <a:spLocks/>
          </p:cNvSpPr>
          <p:nvPr/>
        </p:nvSpPr>
        <p:spPr>
          <a:xfrm>
            <a:off x="146778" y="1351257"/>
            <a:ext cx="5520241" cy="244469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dirty="0">
                <a:solidFill>
                  <a:schemeClr val="bg1"/>
                </a:solidFill>
              </a:rPr>
              <a:t>Traditional ground-based option includes </a:t>
            </a:r>
          </a:p>
          <a:p>
            <a:pPr marL="285750" indent="-285750"/>
            <a:r>
              <a:rPr lang="en-US" sz="1600" dirty="0">
                <a:solidFill>
                  <a:schemeClr val="bg1"/>
                </a:solidFill>
              </a:rPr>
              <a:t>Use of the NEN and/or DSN </a:t>
            </a:r>
          </a:p>
          <a:p>
            <a:pPr marL="285750" indent="-285750"/>
            <a:r>
              <a:rPr lang="en-US" sz="1600" dirty="0">
                <a:solidFill>
                  <a:schemeClr val="bg1"/>
                </a:solidFill>
              </a:rPr>
              <a:t>DSN compatible transponder, e.g. IRIS-V2,  or DST</a:t>
            </a:r>
          </a:p>
          <a:p>
            <a:pPr marL="285750" indent="-285750"/>
            <a:r>
              <a:rPr lang="en-US" sz="1600" dirty="0">
                <a:solidFill>
                  <a:schemeClr val="bg1"/>
                </a:solidFill>
              </a:rPr>
              <a:t>Requiring multiple station contacts</a:t>
            </a:r>
          </a:p>
          <a:p>
            <a:pPr marL="285750" indent="-285750"/>
            <a:r>
              <a:rPr lang="en-US" sz="1600" dirty="0">
                <a:solidFill>
                  <a:schemeClr val="bg1"/>
                </a:solidFill>
              </a:rPr>
              <a:t>Higher precision or faster plane-of-sky knowledge requires two ground stations simultaneously for DDOR</a:t>
            </a:r>
          </a:p>
          <a:p>
            <a:pPr marL="285750" indent="-285750"/>
            <a:endParaRPr lang="en-US" sz="1600" dirty="0">
              <a:solidFill>
                <a:schemeClr val="bg1"/>
              </a:solidFill>
            </a:endParaRPr>
          </a:p>
          <a:p>
            <a:endParaRPr lang="en-US" sz="1400" dirty="0">
              <a:solidFill>
                <a:schemeClr val="bg1"/>
              </a:solidFill>
            </a:endParaRPr>
          </a:p>
        </p:txBody>
      </p:sp>
      <p:sp>
        <p:nvSpPr>
          <p:cNvPr id="16" name="Content Placeholder 2">
            <a:extLst>
              <a:ext uri="{FF2B5EF4-FFF2-40B4-BE49-F238E27FC236}">
                <a16:creationId xmlns:a16="http://schemas.microsoft.com/office/drawing/2014/main" id="{7F4B97DE-E84D-AB4C-BB93-323AB1AAAB98}"/>
              </a:ext>
            </a:extLst>
          </p:cNvPr>
          <p:cNvSpPr txBox="1">
            <a:spLocks/>
          </p:cNvSpPr>
          <p:nvPr/>
        </p:nvSpPr>
        <p:spPr>
          <a:xfrm>
            <a:off x="5487773" y="1456938"/>
            <a:ext cx="5631544" cy="498214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solidFill>
                  <a:schemeClr val="bg1"/>
                </a:solidFill>
              </a:rPr>
              <a:t>Onboard options include </a:t>
            </a:r>
          </a:p>
          <a:p>
            <a:pPr marL="285750" indent="-285750"/>
            <a:r>
              <a:rPr lang="en-US" sz="1800" dirty="0">
                <a:solidFill>
                  <a:schemeClr val="bg1"/>
                </a:solidFill>
              </a:rPr>
              <a:t>Doppler or </a:t>
            </a:r>
            <a:r>
              <a:rPr lang="en-US" sz="1800" dirty="0" err="1">
                <a:solidFill>
                  <a:schemeClr val="bg1"/>
                </a:solidFill>
              </a:rPr>
              <a:t>pseudorange</a:t>
            </a:r>
            <a:r>
              <a:rPr lang="en-US" sz="1800" dirty="0">
                <a:solidFill>
                  <a:schemeClr val="bg1"/>
                </a:solidFill>
              </a:rPr>
              <a:t> measured onboard from received communication signal using the receiver</a:t>
            </a:r>
          </a:p>
          <a:p>
            <a:pPr marL="285750" indent="-285750"/>
            <a:r>
              <a:rPr lang="en-US" sz="1800" dirty="0">
                <a:solidFill>
                  <a:schemeClr val="bg1"/>
                </a:solidFill>
              </a:rPr>
              <a:t>Optical Navigation using a camera</a:t>
            </a:r>
          </a:p>
          <a:p>
            <a:pPr marL="285750" indent="-285750"/>
            <a:r>
              <a:rPr lang="en-US" sz="1800" dirty="0">
                <a:solidFill>
                  <a:schemeClr val="bg1"/>
                </a:solidFill>
              </a:rPr>
              <a:t>Accelerometer/IMU</a:t>
            </a:r>
          </a:p>
          <a:p>
            <a:pPr marL="285750" indent="-285750"/>
            <a:r>
              <a:rPr lang="en-US" sz="1800" dirty="0">
                <a:solidFill>
                  <a:schemeClr val="bg1"/>
                </a:solidFill>
              </a:rPr>
              <a:t>X-ray Pulsar Detector</a:t>
            </a:r>
          </a:p>
          <a:p>
            <a:pPr marL="285750" indent="-285750"/>
            <a:r>
              <a:rPr lang="en-US" sz="1800" dirty="0">
                <a:solidFill>
                  <a:schemeClr val="bg1"/>
                </a:solidFill>
              </a:rPr>
              <a:t>All use Flight Software – </a:t>
            </a:r>
          </a:p>
          <a:p>
            <a:pPr marL="742950" lvl="1" indent="-285750"/>
            <a:r>
              <a:rPr lang="en-US" sz="1400" dirty="0">
                <a:solidFill>
                  <a:schemeClr val="bg1"/>
                </a:solidFill>
              </a:rPr>
              <a:t>unifies the system,  runs under </a:t>
            </a:r>
            <a:r>
              <a:rPr lang="en-US" sz="1400" dirty="0" err="1">
                <a:solidFill>
                  <a:schemeClr val="bg1"/>
                </a:solidFill>
              </a:rPr>
              <a:t>cFS</a:t>
            </a:r>
            <a:endParaRPr lang="en-US" sz="1400" dirty="0">
              <a:solidFill>
                <a:schemeClr val="bg1"/>
              </a:solidFill>
            </a:endParaRPr>
          </a:p>
          <a:p>
            <a:pPr marL="742950" lvl="1" indent="-285750"/>
            <a:r>
              <a:rPr lang="en-US" sz="1400" dirty="0">
                <a:solidFill>
                  <a:schemeClr val="bg1"/>
                </a:solidFill>
              </a:rPr>
              <a:t>Processes measurements </a:t>
            </a:r>
          </a:p>
          <a:p>
            <a:pPr marL="742950" lvl="1" indent="-285750"/>
            <a:r>
              <a:rPr lang="en-US" sz="1400" dirty="0">
                <a:solidFill>
                  <a:schemeClr val="bg1"/>
                </a:solidFill>
              </a:rPr>
              <a:t>Provides onboard knowledge of orbit and attitude</a:t>
            </a:r>
          </a:p>
          <a:p>
            <a:pPr marL="742950" lvl="1" indent="-285750"/>
            <a:r>
              <a:rPr lang="en-US" sz="1400" dirty="0">
                <a:solidFill>
                  <a:schemeClr val="bg1"/>
                </a:solidFill>
              </a:rPr>
              <a:t>Plans maneuvers</a:t>
            </a:r>
          </a:p>
          <a:p>
            <a:pPr marL="742950" lvl="1" indent="-285750"/>
            <a:r>
              <a:rPr lang="en-US" sz="1400" dirty="0">
                <a:solidFill>
                  <a:schemeClr val="bg1"/>
                </a:solidFill>
              </a:rPr>
              <a:t>Executes &amp; controls maneuvers through closed-loop feedback</a:t>
            </a:r>
          </a:p>
          <a:p>
            <a:pPr marL="171450" indent="-171450"/>
            <a:r>
              <a:rPr lang="en-US" sz="1800" dirty="0">
                <a:solidFill>
                  <a:schemeClr val="bg1"/>
                </a:solidFill>
              </a:rPr>
              <a:t>Improved accuracy and convergence using onboard system, especially for frequent maneuvers for formation control, momentum uploads, near-body targeting</a:t>
            </a:r>
          </a:p>
          <a:p>
            <a:pPr marL="0" indent="0">
              <a:buNone/>
            </a:pPr>
            <a:endParaRPr lang="en-US" sz="1600" dirty="0">
              <a:solidFill>
                <a:schemeClr val="bg1"/>
              </a:solidFill>
            </a:endParaRPr>
          </a:p>
        </p:txBody>
      </p:sp>
      <p:grpSp>
        <p:nvGrpSpPr>
          <p:cNvPr id="28" name="Group 27">
            <a:extLst>
              <a:ext uri="{FF2B5EF4-FFF2-40B4-BE49-F238E27FC236}">
                <a16:creationId xmlns:a16="http://schemas.microsoft.com/office/drawing/2014/main" id="{E333D002-B17A-A842-9EF9-87631DE048E4}"/>
              </a:ext>
            </a:extLst>
          </p:cNvPr>
          <p:cNvGrpSpPr>
            <a:grpSpLocks noChangeAspect="1"/>
          </p:cNvGrpSpPr>
          <p:nvPr/>
        </p:nvGrpSpPr>
        <p:grpSpPr>
          <a:xfrm>
            <a:off x="146778" y="3238052"/>
            <a:ext cx="4952128" cy="3566160"/>
            <a:chOff x="2523653" y="306632"/>
            <a:chExt cx="9550400" cy="6946900"/>
          </a:xfrm>
        </p:grpSpPr>
        <p:pic>
          <p:nvPicPr>
            <p:cNvPr id="27" name="Picture 26">
              <a:extLst>
                <a:ext uri="{FF2B5EF4-FFF2-40B4-BE49-F238E27FC236}">
                  <a16:creationId xmlns:a16="http://schemas.microsoft.com/office/drawing/2014/main" id="{19531C62-67DF-6E4D-ADCB-84A025FD91AD}"/>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523653" y="306632"/>
              <a:ext cx="9550400" cy="6946900"/>
            </a:xfrm>
            <a:prstGeom prst="rect">
              <a:avLst/>
            </a:prstGeom>
          </p:spPr>
        </p:pic>
        <p:grpSp>
          <p:nvGrpSpPr>
            <p:cNvPr id="25" name="Group 24">
              <a:extLst>
                <a:ext uri="{FF2B5EF4-FFF2-40B4-BE49-F238E27FC236}">
                  <a16:creationId xmlns:a16="http://schemas.microsoft.com/office/drawing/2014/main" id="{1C06685B-4CB8-9545-A7A1-2A70EDBD056C}"/>
                </a:ext>
              </a:extLst>
            </p:cNvPr>
            <p:cNvGrpSpPr/>
            <p:nvPr/>
          </p:nvGrpSpPr>
          <p:grpSpPr>
            <a:xfrm>
              <a:off x="4756620" y="981952"/>
              <a:ext cx="6282242" cy="5178765"/>
              <a:chOff x="4405374" y="1463219"/>
              <a:chExt cx="6282242" cy="5178765"/>
            </a:xfrm>
          </p:grpSpPr>
          <p:pic>
            <p:nvPicPr>
              <p:cNvPr id="18" name="Picture 17">
                <a:extLst>
                  <a:ext uri="{FF2B5EF4-FFF2-40B4-BE49-F238E27FC236}">
                    <a16:creationId xmlns:a16="http://schemas.microsoft.com/office/drawing/2014/main" id="{0FBDC02E-7EDB-2341-A340-75746D83B27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rot="9594791">
                <a:off x="5517584" y="1463219"/>
                <a:ext cx="5170032" cy="5178765"/>
              </a:xfrm>
              <a:prstGeom prst="rect">
                <a:avLst/>
              </a:prstGeom>
            </p:spPr>
          </p:pic>
          <p:pic>
            <p:nvPicPr>
              <p:cNvPr id="19" name="Picture 18">
                <a:extLst>
                  <a:ext uri="{FF2B5EF4-FFF2-40B4-BE49-F238E27FC236}">
                    <a16:creationId xmlns:a16="http://schemas.microsoft.com/office/drawing/2014/main" id="{65CBC58C-EB60-FD46-80F3-A8C0C728A10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flipH="1">
                <a:off x="4405374" y="4830427"/>
                <a:ext cx="614681" cy="887012"/>
              </a:xfrm>
              <a:prstGeom prst="rect">
                <a:avLst/>
              </a:prstGeom>
            </p:spPr>
          </p:pic>
          <p:sp>
            <p:nvSpPr>
              <p:cNvPr id="21" name="TextBox 20">
                <a:extLst>
                  <a:ext uri="{FF2B5EF4-FFF2-40B4-BE49-F238E27FC236}">
                    <a16:creationId xmlns:a16="http://schemas.microsoft.com/office/drawing/2014/main" id="{D22B1FCB-CD0B-404D-A74B-B491F460FEF5}"/>
                  </a:ext>
                </a:extLst>
              </p:cNvPr>
              <p:cNvSpPr txBox="1"/>
              <p:nvPr/>
            </p:nvSpPr>
            <p:spPr>
              <a:xfrm rot="21049020">
                <a:off x="4811843" y="4271256"/>
                <a:ext cx="1772876" cy="478199"/>
              </a:xfrm>
              <a:prstGeom prst="rect">
                <a:avLst/>
              </a:prstGeom>
              <a:noFill/>
            </p:spPr>
            <p:txBody>
              <a:bodyPr wrap="square" rtlCol="0">
                <a:spAutoFit/>
              </a:bodyPr>
              <a:lstStyle/>
              <a:p>
                <a:r>
                  <a:rPr lang="en-US" sz="1400" dirty="0">
                    <a:solidFill>
                      <a:schemeClr val="bg1"/>
                    </a:solidFill>
                  </a:rPr>
                  <a:t>Delta T = R/C</a:t>
                </a:r>
              </a:p>
            </p:txBody>
          </p:sp>
          <p:sp>
            <p:nvSpPr>
              <p:cNvPr id="22" name="Left Brace 21">
                <a:extLst>
                  <a:ext uri="{FF2B5EF4-FFF2-40B4-BE49-F238E27FC236}">
                    <a16:creationId xmlns:a16="http://schemas.microsoft.com/office/drawing/2014/main" id="{5BC404A1-6133-BC4C-9380-D750A34B0A68}"/>
                  </a:ext>
                </a:extLst>
              </p:cNvPr>
              <p:cNvSpPr/>
              <p:nvPr/>
            </p:nvSpPr>
            <p:spPr>
              <a:xfrm rot="5096738">
                <a:off x="8985018" y="3362846"/>
                <a:ext cx="251884" cy="745885"/>
              </a:xfrm>
              <a:prstGeom prst="leftBrace">
                <a:avLst/>
              </a:prstGeom>
              <a:ln w="2222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Left Brace 22">
                <a:extLst>
                  <a:ext uri="{FF2B5EF4-FFF2-40B4-BE49-F238E27FC236}">
                    <a16:creationId xmlns:a16="http://schemas.microsoft.com/office/drawing/2014/main" id="{BA89C9C1-21A9-7447-89D2-9F9707E83FB6}"/>
                  </a:ext>
                </a:extLst>
              </p:cNvPr>
              <p:cNvSpPr/>
              <p:nvPr/>
            </p:nvSpPr>
            <p:spPr>
              <a:xfrm rot="4970146">
                <a:off x="6088344" y="3835114"/>
                <a:ext cx="45719" cy="311990"/>
              </a:xfrm>
              <a:prstGeom prst="leftBrace">
                <a:avLst/>
              </a:prstGeom>
              <a:ln w="2222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TextBox 23">
                <a:extLst>
                  <a:ext uri="{FF2B5EF4-FFF2-40B4-BE49-F238E27FC236}">
                    <a16:creationId xmlns:a16="http://schemas.microsoft.com/office/drawing/2014/main" id="{6508C53B-67D6-B64B-BBD5-4F7F9025E14A}"/>
                  </a:ext>
                </a:extLst>
              </p:cNvPr>
              <p:cNvSpPr txBox="1"/>
              <p:nvPr/>
            </p:nvSpPr>
            <p:spPr>
              <a:xfrm rot="21224522">
                <a:off x="8712201" y="3766778"/>
                <a:ext cx="927100" cy="430379"/>
              </a:xfrm>
              <a:prstGeom prst="rect">
                <a:avLst/>
              </a:prstGeom>
              <a:noFill/>
            </p:spPr>
            <p:txBody>
              <a:bodyPr wrap="square" rtlCol="0">
                <a:spAutoFit/>
              </a:bodyPr>
              <a:lstStyle/>
              <a:p>
                <a:r>
                  <a:rPr lang="en-US" sz="1200" dirty="0">
                    <a:solidFill>
                      <a:schemeClr val="bg1"/>
                    </a:solidFill>
                  </a:rPr>
                  <a:t>Delta f</a:t>
                </a:r>
              </a:p>
            </p:txBody>
          </p:sp>
        </p:grpSp>
        <p:cxnSp>
          <p:nvCxnSpPr>
            <p:cNvPr id="20" name="Straight Connector 19">
              <a:extLst>
                <a:ext uri="{FF2B5EF4-FFF2-40B4-BE49-F238E27FC236}">
                  <a16:creationId xmlns:a16="http://schemas.microsoft.com/office/drawing/2014/main" id="{34E68FB4-630E-2443-8F96-3FB1888B89AC}"/>
                </a:ext>
              </a:extLst>
            </p:cNvPr>
            <p:cNvCxnSpPr/>
            <p:nvPr/>
          </p:nvCxnSpPr>
          <p:spPr>
            <a:xfrm flipV="1">
              <a:off x="5273605" y="4043857"/>
              <a:ext cx="1965960" cy="359011"/>
            </a:xfrm>
            <a:prstGeom prst="line">
              <a:avLst/>
            </a:prstGeom>
            <a:ln w="25400">
              <a:solidFill>
                <a:schemeClr val="accent2"/>
              </a:solidFill>
              <a:prstDash val="sysDash"/>
            </a:ln>
          </p:spPr>
          <p:style>
            <a:lnRef idx="1">
              <a:schemeClr val="accent1"/>
            </a:lnRef>
            <a:fillRef idx="0">
              <a:schemeClr val="accent1"/>
            </a:fillRef>
            <a:effectRef idx="0">
              <a:schemeClr val="accent1"/>
            </a:effectRef>
            <a:fontRef idx="minor">
              <a:schemeClr val="tx1"/>
            </a:fontRef>
          </p:style>
        </p:cxnSp>
      </p:grpSp>
      <p:pic>
        <p:nvPicPr>
          <p:cNvPr id="29" name="Content Placeholder 4">
            <a:extLst>
              <a:ext uri="{FF2B5EF4-FFF2-40B4-BE49-F238E27FC236}">
                <a16:creationId xmlns:a16="http://schemas.microsoft.com/office/drawing/2014/main" id="{91CA025A-B201-1842-9BDC-9FD3B49351B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439632" y="3275605"/>
            <a:ext cx="1178582" cy="660006"/>
          </a:xfrm>
          <a:prstGeom prst="rect">
            <a:avLst/>
          </a:prstGeom>
        </p:spPr>
      </p:pic>
      <p:pic>
        <p:nvPicPr>
          <p:cNvPr id="30" name="Picture 1" descr="page1image1764416">
            <a:extLst>
              <a:ext uri="{FF2B5EF4-FFF2-40B4-BE49-F238E27FC236}">
                <a16:creationId xmlns:a16="http://schemas.microsoft.com/office/drawing/2014/main" id="{8F551170-0D30-1147-80DA-8DECC06DF579}"/>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9204467" y="2330163"/>
            <a:ext cx="1252953" cy="910039"/>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a:extLst>
              <a:ext uri="{FF2B5EF4-FFF2-40B4-BE49-F238E27FC236}">
                <a16:creationId xmlns:a16="http://schemas.microsoft.com/office/drawing/2014/main" id="{E9766AB9-9EAB-D141-B4FF-69AD838D5467}"/>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0489947" y="1341189"/>
            <a:ext cx="1541289" cy="1017646"/>
          </a:xfrm>
          <a:prstGeom prst="rect">
            <a:avLst/>
          </a:prstGeom>
        </p:spPr>
      </p:pic>
      <p:pic>
        <p:nvPicPr>
          <p:cNvPr id="32" name="Picture 31">
            <a:extLst>
              <a:ext uri="{FF2B5EF4-FFF2-40B4-BE49-F238E27FC236}">
                <a16:creationId xmlns:a16="http://schemas.microsoft.com/office/drawing/2014/main" id="{721B15B8-312D-1244-8D36-683F1E3F2D89}"/>
              </a:ext>
            </a:extLst>
          </p:cNvPr>
          <p:cNvPicPr>
            <a:picLocks noChangeAspect="1"/>
          </p:cNvPicPr>
          <p:nvPr/>
        </p:nvPicPr>
        <p:blipFill>
          <a:blip r:embed="rId8"/>
          <a:stretch>
            <a:fillRect/>
          </a:stretch>
        </p:blipFill>
        <p:spPr>
          <a:xfrm>
            <a:off x="10991079" y="2005056"/>
            <a:ext cx="1072684" cy="1072684"/>
          </a:xfrm>
          <a:prstGeom prst="rect">
            <a:avLst/>
          </a:prstGeom>
        </p:spPr>
      </p:pic>
      <p:pic>
        <p:nvPicPr>
          <p:cNvPr id="33" name="Picture 32">
            <a:extLst>
              <a:ext uri="{FF2B5EF4-FFF2-40B4-BE49-F238E27FC236}">
                <a16:creationId xmlns:a16="http://schemas.microsoft.com/office/drawing/2014/main" id="{76C17F93-2091-B44E-99EB-14A37485D6E5}"/>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b="13120"/>
          <a:stretch/>
        </p:blipFill>
        <p:spPr>
          <a:xfrm>
            <a:off x="9799730" y="3402664"/>
            <a:ext cx="2302107" cy="1429067"/>
          </a:xfrm>
          <a:prstGeom prst="rect">
            <a:avLst/>
          </a:prstGeom>
        </p:spPr>
      </p:pic>
      <p:pic>
        <p:nvPicPr>
          <p:cNvPr id="34" name="Picture 33">
            <a:extLst>
              <a:ext uri="{FF2B5EF4-FFF2-40B4-BE49-F238E27FC236}">
                <a16:creationId xmlns:a16="http://schemas.microsoft.com/office/drawing/2014/main" id="{D13684BA-9265-4645-A887-DB42A55A37E5}"/>
              </a:ext>
            </a:extLst>
          </p:cNvPr>
          <p:cNvPicPr>
            <a:picLocks noChangeAspect="1"/>
          </p:cNvPicPr>
          <p:nvPr/>
        </p:nvPicPr>
        <p:blipFill>
          <a:blip r:embed="rId10"/>
          <a:stretch>
            <a:fillRect/>
          </a:stretch>
        </p:blipFill>
        <p:spPr>
          <a:xfrm>
            <a:off x="7791912" y="2768211"/>
            <a:ext cx="1317981" cy="423637"/>
          </a:xfrm>
          <a:prstGeom prst="rect">
            <a:avLst/>
          </a:prstGeom>
        </p:spPr>
      </p:pic>
    </p:spTree>
    <p:extLst>
      <p:ext uri="{BB962C8B-B14F-4D97-AF65-F5344CB8AC3E}">
        <p14:creationId xmlns:p14="http://schemas.microsoft.com/office/powerpoint/2010/main" val="406258617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5468</TotalTime>
  <Words>2490</Words>
  <Application>Microsoft Macintosh PowerPoint</Application>
  <PresentationFormat>Widescreen</PresentationFormat>
  <Paragraphs>437</Paragraphs>
  <Slides>21</Slides>
  <Notes>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21</vt:i4>
      </vt:variant>
    </vt:vector>
  </HeadingPairs>
  <TitlesOfParts>
    <vt:vector size="29" baseType="lpstr">
      <vt:lpstr>ＭＳ Ｐゴシック</vt:lpstr>
      <vt:lpstr>ヒラギノ角ゴ Pro W3</vt:lpstr>
      <vt:lpstr>Arial</vt:lpstr>
      <vt:lpstr>Calibri</vt:lpstr>
      <vt:lpstr>Calibri Light</vt:lpstr>
      <vt:lpstr>Times New Roman</vt:lpstr>
      <vt:lpstr>Wingdings</vt:lpstr>
      <vt:lpstr>Office Theme</vt:lpstr>
      <vt:lpstr>PowerPoint Presentation</vt:lpstr>
      <vt:lpstr>Agenda</vt:lpstr>
      <vt:lpstr>Defining Navigation Regimes</vt:lpstr>
      <vt:lpstr>Navigation Regimes</vt:lpstr>
      <vt:lpstr>Forms of Direct Measurements</vt:lpstr>
      <vt:lpstr>Time is Fundamental</vt:lpstr>
      <vt:lpstr>TIME is the Facilitator</vt:lpstr>
      <vt:lpstr>Data Types &amp; Systems</vt:lpstr>
      <vt:lpstr>Planetary Navigation </vt:lpstr>
      <vt:lpstr>Optical Comm: Optimetrics at the Moon</vt:lpstr>
      <vt:lpstr>Optical Navigation, 1</vt:lpstr>
      <vt:lpstr>Optical Navigation, 2</vt:lpstr>
      <vt:lpstr>Pulsar Navigation – X-Nav</vt:lpstr>
      <vt:lpstr>Autonomous  Navigation, Guidance, Control</vt:lpstr>
      <vt:lpstr>Simplified Measurement Capability</vt:lpstr>
      <vt:lpstr>Estimated SWaP-C</vt:lpstr>
      <vt:lpstr>Planetary Navigation Summary</vt:lpstr>
      <vt:lpstr>PowerPoint Presentation</vt:lpstr>
      <vt:lpstr>Simplified Navigation:Science Categories</vt:lpstr>
      <vt:lpstr>Sensors</vt:lpstr>
      <vt:lpstr>Systems</vt:lpstr>
    </vt:vector>
  </TitlesOfParts>
  <Company>HPES ACES</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Folta, David C. (GSFC-5950)</dc:creator>
  <cp:lastModifiedBy>Gramling, Cheryl J. (GSFC-5950)</cp:lastModifiedBy>
  <cp:revision>119</cp:revision>
  <dcterms:created xsi:type="dcterms:W3CDTF">2018-07-27T17:29:41Z</dcterms:created>
  <dcterms:modified xsi:type="dcterms:W3CDTF">2019-06-27T06:03:43Z</dcterms:modified>
</cp:coreProperties>
</file>