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80" r:id="rId4"/>
    <p:sldId id="281" r:id="rId5"/>
    <p:sldId id="279" r:id="rId6"/>
    <p:sldId id="258" r:id="rId7"/>
    <p:sldId id="257" r:id="rId8"/>
    <p:sldId id="263" r:id="rId9"/>
    <p:sldId id="259" r:id="rId10"/>
    <p:sldId id="261" r:id="rId11"/>
    <p:sldId id="265" r:id="rId12"/>
    <p:sldId id="262" r:id="rId13"/>
    <p:sldId id="268" r:id="rId14"/>
    <p:sldId id="278" r:id="rId15"/>
    <p:sldId id="269" r:id="rId16"/>
    <p:sldId id="273" r:id="rId17"/>
    <p:sldId id="271" r:id="rId18"/>
    <p:sldId id="272" r:id="rId19"/>
    <p:sldId id="275" r:id="rId20"/>
    <p:sldId id="277" r:id="rId21"/>
    <p:sldId id="276" r:id="rId22"/>
    <p:sldId id="270" r:id="rId23"/>
    <p:sldId id="267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4472C4"/>
    <a:srgbClr val="182B4C"/>
    <a:srgbClr val="27457B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76" d="100"/>
          <a:sy n="76" d="100"/>
        </p:scale>
        <p:origin x="45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14717-8B9E-458F-A6EB-1E53E10F80D3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1B709-ABB2-4207-A41A-5DCF2397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DD690-5617-45D7-83D5-B17CB3E4E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CC225-E554-48BF-BF51-814D9322E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17920-EA9D-42DD-9CEC-EB25A8D9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6E59B-397C-45F3-9F4C-E35FCB2FC30E}" type="datetime1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6EF0C-3E9F-4983-8061-EC495B6A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F287B-DA6A-45BD-82B6-16CA9F2A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2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3F71-6839-4BA9-9654-44E750E6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86581-BEB3-44FE-B9B2-888BEA81B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4E3EC-89BC-455E-B7FF-A92CD781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16D1F-0074-4067-8441-2A1859C2CE00}" type="datetime1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B19B-1F54-4EE5-B4AE-4B1A59CB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B4A66-6903-4477-B105-8C44D1FE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157825-8A4D-43A4-887E-692222016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98082-74F6-4B3A-A38F-5F0602DF4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ECFCF-8FB3-4F11-B739-B422E44A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C250-C3A0-4412-AE62-5606FF982693}" type="datetime1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E38DA-972D-4D27-B6B3-40C0C3F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7EF7-4F8F-43AF-A44A-6B48FFE7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3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E312-1625-4ADF-8C36-FF9793FE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37AE9-6A9C-41BD-ACDA-BE0E47029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669E8-681F-49D3-B91D-ED1EEB73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823D0-D23B-42E1-9952-55691F573276}" type="datetime1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ABBE-2E07-427C-981A-DF033CBA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182E0-6613-470E-9396-3E9ED618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5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4399-D398-490E-A384-FB5D8DA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850C5-08C9-4FBA-BE87-D58149472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BF802-3BCD-45F5-8521-9A412EDF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A757-5C64-49F1-8AD8-457769E2897E}" type="datetime1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4CFCB-5517-44A8-BD98-824CBC0B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2747F-A8ED-44EA-BC2F-B38E4A27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2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E837-29B4-4043-A43E-08445AC2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5B617-6574-4546-AC72-3DB03D436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FA689-4287-4DB5-A30C-04A8A9E9D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44F72-D087-45F3-8C7E-36FC3E5D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96F8-347D-4393-AB7E-4251EF7761B5}" type="datetime1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8DECD-8F21-4787-A949-DC2D9AEE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0D0D3-D8E2-4AE0-9BC1-29B814BA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FFB22-84C3-4E5C-B36F-FA6DD407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4B385-E582-4F3D-8F59-F4CBE1926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B8383-D731-4525-B8F8-4DE6C8770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D2147-4FBE-4E94-B3FE-DB4E401A0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3C598-87DA-47E9-A8E9-8E26A67B7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AD66F-36CF-47B2-AFEC-F4A58F1A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70E9-47B8-484F-B00E-E302AD74016B}" type="datetime1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1CB688-9027-4E8A-AE12-AE378AEE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64B22-ECDA-4481-8A76-5CC73F9A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4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1649-DB31-4B4E-AB96-72515BCC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25661-1658-4BBE-9D42-71EC95BE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A4EC-958D-4868-B92E-99FE595EB959}" type="datetime1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574E5-AC4A-4963-9A34-7FBCB663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B95EA-98AF-4764-952E-258F710D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3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761BF-517E-44FB-BDD5-4102AB12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A63-A9D2-4B1C-A9E9-B9AAB3B79F99}" type="datetime1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6FD84-0124-47FA-9E2A-71CCC927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842E9-57A6-4F91-AA80-0DAA0550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5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C5955-C8A0-410F-8400-3529A075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48CBE-AE55-4228-8EA5-9DA67081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B2804-8276-44D5-93E4-F6683725C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BFA38-58E4-4C97-B539-2ABB3E86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FA67-D2E2-4B83-AADB-6288B9749282}" type="datetime1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92A67-0542-4AB7-994B-BE31CF4F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84AB9-D0ED-4089-B2A9-0891C562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1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8257C-FDA0-46E6-A81E-6DB47E9A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9348B-C8B5-434A-806A-D93E87782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F3EF1-1F8C-47A2-8FA7-A36138CD5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77448-77A9-44A0-9EAD-023518BEE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68A-8997-4F08-8599-5ADC90574165}" type="datetime1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50D7F-6575-408B-8C41-BD0124B0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F143F-EA2B-4995-A9B6-12EB4C4A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0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30A14-5B21-4FA1-A210-0625EFAF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63071-534B-4E6C-A501-A8389B68D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27D28-2F5D-44D5-90C9-9317490F8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EE23-D114-498C-B544-E0838B4FD6BE}" type="datetime1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5FDA-434D-4725-8F83-86A2DC9D2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Goddard Planetary Cubesat Symposium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7F903-2C1C-4942-A91F-621CDBF3A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BA3C-9ED0-43EB-ADFD-CB9F0E04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5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ED8A5A-8956-4D92-8461-45DB63298160}"/>
              </a:ext>
            </a:extLst>
          </p:cNvPr>
          <p:cNvSpPr txBox="1"/>
          <p:nvPr/>
        </p:nvSpPr>
        <p:spPr>
          <a:xfrm>
            <a:off x="786580" y="510495"/>
            <a:ext cx="57617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spc="600" dirty="0">
                <a:solidFill>
                  <a:schemeClr val="bg1"/>
                </a:solidFill>
              </a:rPr>
              <a:t>Lofted Environmental Venus Sensors (LEAVES)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0992E-F8A7-485F-8C3E-44D2782017EF}"/>
              </a:ext>
            </a:extLst>
          </p:cNvPr>
          <p:cNvSpPr txBox="1"/>
          <p:nvPr/>
        </p:nvSpPr>
        <p:spPr>
          <a:xfrm>
            <a:off x="1387166" y="4464441"/>
            <a:ext cx="693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Jeffrey Balcerski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Ohio Aerospace Institute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A6D39-38EC-431A-86B3-46C087F8A5CF}"/>
              </a:ext>
            </a:extLst>
          </p:cNvPr>
          <p:cNvSpPr txBox="1"/>
          <p:nvPr/>
        </p:nvSpPr>
        <p:spPr>
          <a:xfrm>
            <a:off x="221226" y="5238226"/>
            <a:ext cx="11676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Anthony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Colozza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(Vantage Partners, LLC), Gary Hunter (Glenn Research Center),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Maciej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Zborowski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(Vantage Partners, LLC), Darby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Makel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Makel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Engineering, Inc.)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35A7E-CF67-4210-A4CB-222363FD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25" y="1703322"/>
            <a:ext cx="1245517" cy="1030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5D41C-5FA5-44D5-915F-E1DC2D895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62" y="240798"/>
            <a:ext cx="1817662" cy="105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33A172-02D4-424C-A1D6-97654E653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45" y="3218929"/>
            <a:ext cx="1573079" cy="707886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6A1C768-D659-4577-99A1-28F3CBDF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pic>
        <p:nvPicPr>
          <p:cNvPr id="13" name="Picture 12" descr="NIACLogo_small_transparent_white.png">
            <a:extLst>
              <a:ext uri="{FF2B5EF4-FFF2-40B4-BE49-F238E27FC236}">
                <a16:creationId xmlns:a16="http://schemas.microsoft.com/office/drawing/2014/main" id="{CDE7F7B2-3077-4B65-AE11-7994400CA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7441" y="4336986"/>
            <a:ext cx="1710283" cy="98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ENABLING TECHNOLOGY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94ED82-9BD4-47A8-8FD7-09745110FFA9}"/>
              </a:ext>
            </a:extLst>
          </p:cNvPr>
          <p:cNvGrpSpPr/>
          <p:nvPr/>
        </p:nvGrpSpPr>
        <p:grpSpPr>
          <a:xfrm>
            <a:off x="799407" y="2232167"/>
            <a:ext cx="2318379" cy="4125403"/>
            <a:chOff x="681699" y="1597131"/>
            <a:chExt cx="2318379" cy="4125403"/>
          </a:xfrm>
        </p:grpSpPr>
        <p:pic>
          <p:nvPicPr>
            <p:cNvPr id="5" name="Picture 4" descr="DSCN2057">
              <a:extLst>
                <a:ext uri="{FF2B5EF4-FFF2-40B4-BE49-F238E27FC236}">
                  <a16:creationId xmlns:a16="http://schemas.microsoft.com/office/drawing/2014/main" id="{3F6783A4-9F64-45FC-9FA5-BC6056D8A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3343" b="10233"/>
            <a:stretch>
              <a:fillRect/>
            </a:stretch>
          </p:blipFill>
          <p:spPr bwMode="auto">
            <a:xfrm>
              <a:off x="681699" y="1597131"/>
              <a:ext cx="2318379" cy="3663738"/>
            </a:xfrm>
            <a:prstGeom prst="rect">
              <a:avLst/>
            </a:prstGeom>
            <a:noFill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E71BD3-825A-4C1C-BF77-7655023BAF55}"/>
                </a:ext>
              </a:extLst>
            </p:cNvPr>
            <p:cNvSpPr txBox="1"/>
            <p:nvPr/>
          </p:nvSpPr>
          <p:spPr>
            <a:xfrm>
              <a:off x="1351280" y="5260869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cm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D3B487A-6099-4E9E-AB25-1F596109F8D5}"/>
                </a:ext>
              </a:extLst>
            </p:cNvPr>
            <p:cNvCxnSpPr>
              <a:stCxn id="2" idx="3"/>
            </p:cNvCxnSpPr>
            <p:nvPr/>
          </p:nvCxnSpPr>
          <p:spPr>
            <a:xfrm flipV="1">
              <a:off x="2165927" y="5486400"/>
              <a:ext cx="465513" cy="530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01922E-2A41-4D64-AF77-896618739D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5493" y="5496560"/>
              <a:ext cx="460078" cy="530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A3BFDC7-770A-49A4-AA44-80A0360DEB41}"/>
              </a:ext>
            </a:extLst>
          </p:cNvPr>
          <p:cNvSpPr txBox="1"/>
          <p:nvPr/>
        </p:nvSpPr>
        <p:spPr>
          <a:xfrm>
            <a:off x="0" y="6271551"/>
            <a:ext cx="419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NASA GRC / </a:t>
            </a:r>
            <a:r>
              <a:rPr lang="en-US" dirty="0" err="1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Makel</a:t>
            </a:r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Engineering Inc., 2016)</a:t>
            </a:r>
            <a:endParaRPr lang="en-US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F52192-8871-428C-94C3-5A904E86450B}"/>
              </a:ext>
            </a:extLst>
          </p:cNvPr>
          <p:cNvSpPr txBox="1"/>
          <p:nvPr/>
        </p:nvSpPr>
        <p:spPr>
          <a:xfrm>
            <a:off x="53596" y="140117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Highly sensitive MEMS chemical sensors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DA1C23-8697-4FC4-81EA-FDD52D95DDD6}"/>
              </a:ext>
            </a:extLst>
          </p:cNvPr>
          <p:cNvSpPr/>
          <p:nvPr/>
        </p:nvSpPr>
        <p:spPr>
          <a:xfrm>
            <a:off x="7482591" y="6009941"/>
            <a:ext cx="462293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2-Stage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Operational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Amplifier IC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 descr="IC9p2c10r11_p11OpAmp.jpg">
            <a:extLst>
              <a:ext uri="{FF2B5EF4-FFF2-40B4-BE49-F238E27FC236}">
                <a16:creationId xmlns:a16="http://schemas.microsoft.com/office/drawing/2014/main" id="{39D7E597-69BC-4957-AE4C-6AC62E0FE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14" y="4145765"/>
            <a:ext cx="2618607" cy="1963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E6463E-8414-4BD0-AB2D-D111A00B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007" y="1922948"/>
            <a:ext cx="3999823" cy="16850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C5BAAD-D8E4-43AC-B7EB-A94950D9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95" y="2325638"/>
            <a:ext cx="2828450" cy="187669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839D820-93E3-4EFC-A0BE-4C5B8B25EE93}"/>
              </a:ext>
            </a:extLst>
          </p:cNvPr>
          <p:cNvSpPr txBox="1"/>
          <p:nvPr/>
        </p:nvSpPr>
        <p:spPr>
          <a:xfrm>
            <a:off x="3717518" y="1409842"/>
            <a:ext cx="3745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Conventional miniaturized</a:t>
            </a:r>
            <a:b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electronics (-55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°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220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°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330EE2-AB9E-4B7E-B1FC-44CCA815401F}"/>
              </a:ext>
            </a:extLst>
          </p:cNvPr>
          <p:cNvSpPr/>
          <p:nvPr/>
        </p:nvSpPr>
        <p:spPr>
          <a:xfrm>
            <a:off x="7482591" y="3684100"/>
            <a:ext cx="42912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24-</a:t>
            </a:r>
            <a:r>
              <a:rPr lang="en-US" sz="2400" spc="-7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sz="2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ran</a:t>
            </a:r>
            <a:r>
              <a:rPr lang="en-US" sz="2400" spc="-1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sisto</a:t>
            </a:r>
            <a:r>
              <a:rPr lang="en-US" sz="2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4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Ring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en-US" sz="2400" spc="-1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sci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US" sz="24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</a:t>
            </a:r>
            <a:r>
              <a:rPr lang="en-US" sz="2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tor</a:t>
            </a:r>
            <a:r>
              <a:rPr lang="en-US" sz="2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113CAF-2A80-4FBD-B1BD-77121253571C}"/>
              </a:ext>
            </a:extLst>
          </p:cNvPr>
          <p:cNvSpPr txBox="1"/>
          <p:nvPr/>
        </p:nvSpPr>
        <p:spPr>
          <a:xfrm>
            <a:off x="8328406" y="1499762"/>
            <a:ext cx="3134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Temp Electronics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1E312B7-E3E1-422A-AC48-1E92DEB123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04" t="9385" r="38716" b="12979"/>
          <a:stretch/>
        </p:blipFill>
        <p:spPr>
          <a:xfrm>
            <a:off x="3188469" y="4145765"/>
            <a:ext cx="787025" cy="198942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877C45-CEA1-494C-BEFC-96E9CEA15AC8}"/>
              </a:ext>
            </a:extLst>
          </p:cNvPr>
          <p:cNvSpPr/>
          <p:nvPr/>
        </p:nvSpPr>
        <p:spPr>
          <a:xfrm>
            <a:off x="3638486" y="4467336"/>
            <a:ext cx="4826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</a:rPr>
              <a:t>COTS power: </a:t>
            </a:r>
            <a:r>
              <a:rPr lang="en-US" sz="2400" kern="0" dirty="0" err="1">
                <a:solidFill>
                  <a:schemeClr val="bg1"/>
                </a:solidFill>
              </a:rPr>
              <a:t>Electrochem</a:t>
            </a:r>
            <a:r>
              <a:rPr lang="en-US" sz="2400" kern="0" dirty="0">
                <a:solidFill>
                  <a:schemeClr val="bg1"/>
                </a:solidFill>
              </a:rPr>
              <a:t> Solutions Inc. 200 MR Series (4410) cells designed for high temperature oil drilling applications.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B08ED4-8891-4E2A-BA36-173F835BE574}"/>
              </a:ext>
            </a:extLst>
          </p:cNvPr>
          <p:cNvSpPr txBox="1"/>
          <p:nvPr/>
        </p:nvSpPr>
        <p:spPr>
          <a:xfrm>
            <a:off x="8069809" y="6433294"/>
            <a:ext cx="365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NASA Glenn Research Center, 2016)</a:t>
            </a:r>
            <a:endParaRPr lang="en-US" dirty="0">
              <a:solidFill>
                <a:schemeClr val="bg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87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SCIENCE PAYLOAD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Goddard Planetary Cubesat Symposium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D51068-BF68-4679-973E-C871C8828B94}"/>
              </a:ext>
            </a:extLst>
          </p:cNvPr>
          <p:cNvGrpSpPr/>
          <p:nvPr/>
        </p:nvGrpSpPr>
        <p:grpSpPr>
          <a:xfrm>
            <a:off x="253616" y="1386348"/>
            <a:ext cx="5498251" cy="4658560"/>
            <a:chOff x="253616" y="1386348"/>
            <a:chExt cx="5498251" cy="46585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6BBC60-7992-460E-9834-F1B35FA35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9" r="16076"/>
            <a:stretch/>
          </p:blipFill>
          <p:spPr>
            <a:xfrm>
              <a:off x="1129473" y="1386348"/>
              <a:ext cx="4622394" cy="4547419"/>
            </a:xfrm>
            <a:prstGeom prst="rect">
              <a:avLst/>
            </a:prstGeom>
          </p:spPr>
        </p:pic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AE15216B-4B24-431B-8EF1-D813C721A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036" y="5706354"/>
              <a:ext cx="17452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6.75 cm</a:t>
              </a:r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4F66D728-90D8-4973-B0CB-D06316497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616" y="3883192"/>
              <a:ext cx="11656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5.00 cm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31C0ECE-C0EC-4F2B-A431-BDCB85AA084A}"/>
              </a:ext>
            </a:extLst>
          </p:cNvPr>
          <p:cNvGrpSpPr/>
          <p:nvPr/>
        </p:nvGrpSpPr>
        <p:grpSpPr>
          <a:xfrm>
            <a:off x="9356229" y="1405719"/>
            <a:ext cx="2350985" cy="4651303"/>
            <a:chOff x="5944543" y="1393605"/>
            <a:chExt cx="2350985" cy="46513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E35289-4B6E-49E2-9E01-CC2D4D0F1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49" r="40006"/>
            <a:stretch/>
          </p:blipFill>
          <p:spPr>
            <a:xfrm>
              <a:off x="6530596" y="1393605"/>
              <a:ext cx="1217220" cy="4540162"/>
            </a:xfrm>
            <a:prstGeom prst="rect">
              <a:avLst/>
            </a:prstGeom>
          </p:spPr>
        </p:pic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BD3F37B5-F741-418E-8195-242E20CFB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0260" y="5478940"/>
              <a:ext cx="17452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0.94 cm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D236FBB6-93EE-4066-83E6-E2A0BFC4D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4543" y="5706354"/>
              <a:ext cx="17452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0.76 cm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15993D-8053-4DF4-AE45-6A90AEF2DCAF}"/>
              </a:ext>
            </a:extLst>
          </p:cNvPr>
          <p:cNvSpPr txBox="1"/>
          <p:nvPr/>
        </p:nvSpPr>
        <p:spPr>
          <a:xfrm>
            <a:off x="6440135" y="3054023"/>
            <a:ext cx="231255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00CC"/>
                </a:solidFill>
                <a:latin typeface="Helvetica" charset="0"/>
              </a:rPr>
              <a:t>Chemical sensors</a:t>
            </a:r>
          </a:p>
          <a:p>
            <a:pPr>
              <a:defRPr/>
            </a:pPr>
            <a:r>
              <a:rPr lang="en-US" sz="1600" b="1" dirty="0">
                <a:solidFill>
                  <a:srgbClr val="009999"/>
                </a:solidFill>
                <a:latin typeface="Helvetica" charset="0"/>
              </a:rPr>
              <a:t>3-Axis Accelerometer (AD&amp;C)</a:t>
            </a:r>
          </a:p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Helvetica" charset="0"/>
              </a:rPr>
              <a:t>Micro Transmitter (Communications)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Helvetica" charset="0"/>
              </a:rPr>
              <a:t>Low and High Temperature Batteries (Power)</a:t>
            </a:r>
          </a:p>
          <a:p>
            <a:pPr>
              <a:defRPr/>
            </a:pPr>
            <a:r>
              <a:rPr lang="en-US" sz="1600" b="1" dirty="0">
                <a:solidFill>
                  <a:srgbClr val="261CF8"/>
                </a:solidFill>
                <a:latin typeface="Helvetica" charset="0"/>
              </a:rPr>
              <a:t>PCB (C&amp;DH)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Helvetic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5B143-3F7C-4A53-A50E-BB692C38D170}"/>
              </a:ext>
            </a:extLst>
          </p:cNvPr>
          <p:cNvSpPr txBox="1"/>
          <p:nvPr/>
        </p:nvSpPr>
        <p:spPr>
          <a:xfrm>
            <a:off x="6017043" y="2192248"/>
            <a:ext cx="349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Payload mass: 53 g</a:t>
            </a:r>
          </a:p>
        </p:txBody>
      </p:sp>
    </p:spTree>
    <p:extLst>
      <p:ext uri="{BB962C8B-B14F-4D97-AF65-F5344CB8AC3E}">
        <p14:creationId xmlns:p14="http://schemas.microsoft.com/office/powerpoint/2010/main" val="3211798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MAXIMIZING FLIGHT TIME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C6B661-9D90-4BF0-A7A0-C2609C554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5" y="3251323"/>
            <a:ext cx="1620601" cy="1399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E6AE73-093E-4925-8E9A-3279DD004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4" y="1715826"/>
            <a:ext cx="2507981" cy="107484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53D84E7-8667-40FD-B18A-F55D3637A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74" y="2321350"/>
            <a:ext cx="3877616" cy="2542699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60029C-286A-48D6-BCFF-20E97DE15AEC}"/>
              </a:ext>
            </a:extLst>
          </p:cNvPr>
          <p:cNvSpPr txBox="1"/>
          <p:nvPr/>
        </p:nvSpPr>
        <p:spPr>
          <a:xfrm>
            <a:off x="8392642" y="1946658"/>
            <a:ext cx="3078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THAT’S NOT FLYING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15F4D4-78FD-4A1A-975A-70DBD5509BE3}"/>
              </a:ext>
            </a:extLst>
          </p:cNvPr>
          <p:cNvSpPr txBox="1"/>
          <p:nvPr/>
        </p:nvSpPr>
        <p:spPr>
          <a:xfrm>
            <a:off x="8528050" y="4833096"/>
            <a:ext cx="30784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THAT’S FALLING… WITH STYLE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4057984-DB98-432B-A31F-C80B47BA4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1286" r="28040" b="13518"/>
          <a:stretch/>
        </p:blipFill>
        <p:spPr>
          <a:xfrm>
            <a:off x="314960" y="4828398"/>
            <a:ext cx="2661920" cy="16881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D1B6D0F-8B11-4ED1-878D-75167C53F9FF}"/>
              </a:ext>
            </a:extLst>
          </p:cNvPr>
          <p:cNvSpPr txBox="1"/>
          <p:nvPr/>
        </p:nvSpPr>
        <p:spPr>
          <a:xfrm>
            <a:off x="3064030" y="1715826"/>
            <a:ext cx="337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Planar “leaf” shape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1491B1-000C-4A5E-9FCD-CD0BE716AEA2}"/>
              </a:ext>
            </a:extLst>
          </p:cNvPr>
          <p:cNvSpPr txBox="1"/>
          <p:nvPr/>
        </p:nvSpPr>
        <p:spPr>
          <a:xfrm>
            <a:off x="3064030" y="3293532"/>
            <a:ext cx="2719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Ballute / parachute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EB1D32-6654-474E-85BD-A988F0F912CF}"/>
              </a:ext>
            </a:extLst>
          </p:cNvPr>
          <p:cNvSpPr txBox="1"/>
          <p:nvPr/>
        </p:nvSpPr>
        <p:spPr>
          <a:xfrm>
            <a:off x="3064030" y="4977846"/>
            <a:ext cx="427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Inverted pyramid / shuttlecock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2F9C7E-2A78-4E6A-AEAB-BDC0C8881AAD}"/>
              </a:ext>
            </a:extLst>
          </p:cNvPr>
          <p:cNvSpPr txBox="1"/>
          <p:nvPr/>
        </p:nvSpPr>
        <p:spPr>
          <a:xfrm>
            <a:off x="3418141" y="2020062"/>
            <a:ext cx="226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flight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Unstable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F6E315-1164-47D7-B57C-C8AEC09F6A0C}"/>
              </a:ext>
            </a:extLst>
          </p:cNvPr>
          <p:cNvSpPr txBox="1"/>
          <p:nvPr/>
        </p:nvSpPr>
        <p:spPr>
          <a:xfrm>
            <a:off x="3397535" y="3753231"/>
            <a:ext cx="383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Faster descent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 approaches balloon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72EF00-E544-4B61-A368-5254ED8C4BB2}"/>
              </a:ext>
            </a:extLst>
          </p:cNvPr>
          <p:cNvSpPr txBox="1"/>
          <p:nvPr/>
        </p:nvSpPr>
        <p:spPr>
          <a:xfrm>
            <a:off x="3418141" y="5391378"/>
            <a:ext cx="3605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 stabilizing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Intermediate flight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68A04-80C1-40C3-9232-96EEAA78BA9A}"/>
              </a:ext>
            </a:extLst>
          </p:cNvPr>
          <p:cNvSpPr txBox="1"/>
          <p:nvPr/>
        </p:nvSpPr>
        <p:spPr>
          <a:xfrm>
            <a:off x="8395970" y="4551399"/>
            <a:ext cx="334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Disney Pixar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3" grpId="0"/>
      <p:bldP spid="34" grpId="0"/>
      <p:bldP spid="3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149050-A816-4855-908F-01BE73D0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r="5154"/>
          <a:stretch/>
        </p:blipFill>
        <p:spPr>
          <a:xfrm flipH="1">
            <a:off x="445168" y="1120124"/>
            <a:ext cx="7158789" cy="5236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89A58-478D-4736-974E-6807B74E6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788"/>
          <a:stretch/>
        </p:blipFill>
        <p:spPr>
          <a:xfrm>
            <a:off x="6723163" y="3165162"/>
            <a:ext cx="4872308" cy="3165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3805E-960E-4F81-92AD-5328C5F63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8172"/>
          <a:stretch/>
        </p:blipFill>
        <p:spPr>
          <a:xfrm>
            <a:off x="7284385" y="1720186"/>
            <a:ext cx="1945602" cy="15894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98E0A3-EA17-4919-B5B4-18735EFEF8BC}"/>
              </a:ext>
            </a:extLst>
          </p:cNvPr>
          <p:cNvCxnSpPr/>
          <p:nvPr/>
        </p:nvCxnSpPr>
        <p:spPr>
          <a:xfrm flipH="1">
            <a:off x="6723163" y="1690688"/>
            <a:ext cx="251107" cy="273557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>
            <a:extLst>
              <a:ext uri="{FF2B5EF4-FFF2-40B4-BE49-F238E27FC236}">
                <a16:creationId xmlns:a16="http://schemas.microsoft.com/office/drawing/2014/main" id="{77DCDB32-C1D3-4751-9DC1-B758C3318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9171" y="2580832"/>
            <a:ext cx="1745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</a:rPr>
              <a:t>Fixed Rod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F5F6A56B-936A-441D-80F5-75D29DAF0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210" y="2096513"/>
            <a:ext cx="2403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</a:rPr>
              <a:t>Moveable Rod</a:t>
            </a:r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5EC629F1-6201-4673-B95D-BC756FFD28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93608" y="2417990"/>
            <a:ext cx="2023291" cy="32568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3F1ADB65-E9CF-415D-9571-EDC82768DA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9503" y="2322188"/>
            <a:ext cx="1507396" cy="2209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PLATFORM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165BAB-60A4-4E6D-913F-73DF9DE06A88}"/>
              </a:ext>
            </a:extLst>
          </p:cNvPr>
          <p:cNvSpPr/>
          <p:nvPr/>
        </p:nvSpPr>
        <p:spPr>
          <a:xfrm>
            <a:off x="6962316" y="1655881"/>
            <a:ext cx="2267671" cy="16537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8912D3-3AA0-43D4-B25F-8F8D8FEC0A94}"/>
              </a:ext>
            </a:extLst>
          </p:cNvPr>
          <p:cNvCxnSpPr>
            <a:cxnSpLocks/>
          </p:cNvCxnSpPr>
          <p:nvPr/>
        </p:nvCxnSpPr>
        <p:spPr>
          <a:xfrm flipH="1">
            <a:off x="6875564" y="3334846"/>
            <a:ext cx="2354424" cy="109141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1A3D83-43D0-436C-BD64-083AB1568446}"/>
              </a:ext>
            </a:extLst>
          </p:cNvPr>
          <p:cNvSpPr txBox="1"/>
          <p:nvPr/>
        </p:nvSpPr>
        <p:spPr>
          <a:xfrm rot="19755687">
            <a:off x="4327175" y="4339480"/>
            <a:ext cx="72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6E5978-F00F-4C22-85FC-7800FBE4B585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001824" y="3135666"/>
            <a:ext cx="2164086" cy="12030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312F1C-9066-41B9-AEB6-873A10F2220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2761861" y="4709586"/>
            <a:ext cx="1616286" cy="9354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AA2330-71AE-427F-B4C5-CAC0AD5996C4}"/>
              </a:ext>
            </a:extLst>
          </p:cNvPr>
          <p:cNvSpPr txBox="1"/>
          <p:nvPr/>
        </p:nvSpPr>
        <p:spPr>
          <a:xfrm>
            <a:off x="2904075" y="2960001"/>
            <a:ext cx="157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 film sheet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3EDFF3-E25E-4B68-80C1-5E1A388FC101}"/>
              </a:ext>
            </a:extLst>
          </p:cNvPr>
          <p:cNvSpPr txBox="1"/>
          <p:nvPr/>
        </p:nvSpPr>
        <p:spPr>
          <a:xfrm>
            <a:off x="2235582" y="3988013"/>
            <a:ext cx="13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 rods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9C5013-8BC5-4F82-99EF-DD56CEB17769}"/>
              </a:ext>
            </a:extLst>
          </p:cNvPr>
          <p:cNvCxnSpPr>
            <a:cxnSpLocks/>
          </p:cNvCxnSpPr>
          <p:nvPr/>
        </p:nvCxnSpPr>
        <p:spPr>
          <a:xfrm flipH="1">
            <a:off x="1351239" y="4273420"/>
            <a:ext cx="884343" cy="10916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0D50F93-C815-4101-B7E0-0BD73C5F7A66}"/>
              </a:ext>
            </a:extLst>
          </p:cNvPr>
          <p:cNvCxnSpPr>
            <a:cxnSpLocks/>
          </p:cNvCxnSpPr>
          <p:nvPr/>
        </p:nvCxnSpPr>
        <p:spPr>
          <a:xfrm flipH="1">
            <a:off x="2317272" y="4426263"/>
            <a:ext cx="444589" cy="4628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2804BC2-9EA9-4B47-839B-74E212660DD7}"/>
              </a:ext>
            </a:extLst>
          </p:cNvPr>
          <p:cNvCxnSpPr>
            <a:cxnSpLocks/>
          </p:cNvCxnSpPr>
          <p:nvPr/>
        </p:nvCxnSpPr>
        <p:spPr>
          <a:xfrm>
            <a:off x="3488314" y="4357345"/>
            <a:ext cx="485331" cy="8957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59A433C-9DF7-4DD4-82EC-5047E7983852}"/>
              </a:ext>
            </a:extLst>
          </p:cNvPr>
          <p:cNvSpPr txBox="1"/>
          <p:nvPr/>
        </p:nvSpPr>
        <p:spPr>
          <a:xfrm>
            <a:off x="8392580" y="5553660"/>
            <a:ext cx="335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Flat stowed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88285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149050-A816-4855-908F-01BE73D0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r="5154"/>
          <a:stretch/>
        </p:blipFill>
        <p:spPr>
          <a:xfrm flipH="1">
            <a:off x="475414" y="1134120"/>
            <a:ext cx="7158789" cy="52362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PLATFORM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FF8BA-A589-462D-A7C1-59AFD156B7A5}"/>
              </a:ext>
            </a:extLst>
          </p:cNvPr>
          <p:cNvSpPr txBox="1"/>
          <p:nvPr/>
        </p:nvSpPr>
        <p:spPr>
          <a:xfrm>
            <a:off x="7772400" y="1586204"/>
            <a:ext cx="4114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Features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 g total mass</a:t>
            </a:r>
          </a:p>
          <a:p>
            <a:pPr lvl="1">
              <a:spcAft>
                <a:spcPts val="1200"/>
              </a:spcAft>
            </a:pPr>
            <a:r>
              <a:rPr lang="en-US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(~40% payload to structure ratio)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Collapses for flat packed stowage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Structure-as-science</a:t>
            </a:r>
          </a:p>
          <a:p>
            <a:pPr lvl="1">
              <a:spcAft>
                <a:spcPts val="1200"/>
              </a:spcAft>
            </a:pPr>
            <a:r>
              <a:rPr lang="en-US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Inverted pyramid is a 10 GHz retroreflector</a:t>
            </a:r>
          </a:p>
        </p:txBody>
      </p:sp>
    </p:spTree>
    <p:extLst>
      <p:ext uri="{BB962C8B-B14F-4D97-AF65-F5344CB8AC3E}">
        <p14:creationId xmlns:p14="http://schemas.microsoft.com/office/powerpoint/2010/main" val="134562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HITCHING A RIDE TO VENUS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EFB77-9C3C-4BE7-BB6A-4683D0A9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429000"/>
            <a:ext cx="28321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EA2EE-BCDB-4BA8-9D60-61054DAB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170" y="1770926"/>
            <a:ext cx="5378452" cy="17362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1506BC-45A9-4D64-9794-986EC46BC8DB}"/>
              </a:ext>
            </a:extLst>
          </p:cNvPr>
          <p:cNvGrpSpPr/>
          <p:nvPr/>
        </p:nvGrpSpPr>
        <p:grpSpPr>
          <a:xfrm>
            <a:off x="325191" y="2534856"/>
            <a:ext cx="4040354" cy="3861351"/>
            <a:chOff x="325191" y="2534856"/>
            <a:chExt cx="4040354" cy="38613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73FA2B-EAF7-4950-8A73-4DDDE63E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191" y="2534856"/>
              <a:ext cx="4040354" cy="386135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37276C-2F00-4451-853D-9FC132F7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CFC"/>
                </a:clrFrom>
                <a:clrTo>
                  <a:srgbClr val="F9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433284">
              <a:off x="1386161" y="3153766"/>
              <a:ext cx="870189" cy="830471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00DC8-3784-48B6-B4BD-A2DB1B9F96BD}"/>
              </a:ext>
            </a:extLst>
          </p:cNvPr>
          <p:cNvSpPr/>
          <p:nvPr/>
        </p:nvSpPr>
        <p:spPr>
          <a:xfrm>
            <a:off x="325191" y="1888673"/>
            <a:ext cx="43547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“mailbox” attached to carrier orbiter spacecraft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(e.g. VERITAS / VOX)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2449DC-8413-4764-A360-66FD9CC1F96E}"/>
              </a:ext>
            </a:extLst>
          </p:cNvPr>
          <p:cNvSpPr/>
          <p:nvPr/>
        </p:nvSpPr>
        <p:spPr>
          <a:xfrm>
            <a:off x="7701280" y="4149375"/>
            <a:ext cx="3712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Side by side stacks (50 each)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1.5 m x 1.5 m x 0.5m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C74C20D-B3A0-411D-AD88-AEA276C52DE4}"/>
              </a:ext>
            </a:extLst>
          </p:cNvPr>
          <p:cNvSpPr/>
          <p:nvPr/>
        </p:nvSpPr>
        <p:spPr>
          <a:xfrm rot="11482715">
            <a:off x="2142052" y="3616177"/>
            <a:ext cx="2832100" cy="392460"/>
          </a:xfrm>
          <a:prstGeom prst="rightArrow">
            <a:avLst>
              <a:gd name="adj1" fmla="val 50000"/>
              <a:gd name="adj2" fmla="val 144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965A849-798F-4591-A36C-1B6C3EFAD167}"/>
              </a:ext>
            </a:extLst>
          </p:cNvPr>
          <p:cNvSpPr/>
          <p:nvPr/>
        </p:nvSpPr>
        <p:spPr>
          <a:xfrm rot="7173721">
            <a:off x="5542391" y="3191473"/>
            <a:ext cx="2139805" cy="298372"/>
          </a:xfrm>
          <a:prstGeom prst="rightArrow">
            <a:avLst>
              <a:gd name="adj1" fmla="val 50000"/>
              <a:gd name="adj2" fmla="val 167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07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DEPLOYMENT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D5E00-6BE1-45AC-A63E-AE178B00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Where’s the aeroshell???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1CDA2-F5AD-4B42-A522-CC72CDB8B2A4}"/>
              </a:ext>
            </a:extLst>
          </p:cNvPr>
          <p:cNvGrpSpPr/>
          <p:nvPr/>
        </p:nvGrpSpPr>
        <p:grpSpPr>
          <a:xfrm>
            <a:off x="325191" y="2534856"/>
            <a:ext cx="4040354" cy="3861351"/>
            <a:chOff x="325191" y="2534856"/>
            <a:chExt cx="4040354" cy="38613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551BEA-823E-4C63-B094-B25737345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191" y="2534856"/>
              <a:ext cx="4040354" cy="38613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011BAF-ED0D-4144-8D2A-44AF44D3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CFC"/>
                </a:clrFrom>
                <a:clrTo>
                  <a:srgbClr val="F9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433284">
              <a:off x="1386161" y="3153766"/>
              <a:ext cx="870189" cy="83047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CD759C0-C06E-4560-98A5-5EAC90C302B3}"/>
              </a:ext>
            </a:extLst>
          </p:cNvPr>
          <p:cNvSpPr txBox="1"/>
          <p:nvPr/>
        </p:nvSpPr>
        <p:spPr>
          <a:xfrm>
            <a:off x="5029200" y="2702560"/>
            <a:ext cx="5796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LEAVES has a ballistic coefficient of 0.173.</a:t>
            </a:r>
          </a:p>
          <a:p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the right altitude, and the right velocity, these probes can be </a:t>
            </a:r>
            <a:r>
              <a:rPr lang="en-US" sz="3200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deployed directly from orbit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633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DEPLOYMENT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3D407A-D27A-4403-ACC4-253D1CFC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39" y="1740853"/>
            <a:ext cx="4617720" cy="4802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Periapsis deployment during primary spacecraft aerobraking at 5 km/s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 &lt; 120 km results in nearly immediate entry (probable failure)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z="28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 &lt; Hp &lt; 145 km entry times between days and months (success)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Hp &gt; 145 km results in slow decay and no entry (probable failure)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D8E13-9CF2-485B-BA46-A8F30E800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841" y="1894407"/>
            <a:ext cx="6807200" cy="42582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656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DATA GATHERING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C801E-7297-4ADD-A612-4530EFCF1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6"/>
          <a:stretch/>
        </p:blipFill>
        <p:spPr>
          <a:xfrm>
            <a:off x="1820558" y="1310640"/>
            <a:ext cx="8929411" cy="5410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CB8EE6-175A-4BDA-ACA2-53F68747EEE2}"/>
              </a:ext>
            </a:extLst>
          </p:cNvPr>
          <p:cNvSpPr txBox="1"/>
          <p:nvPr/>
        </p:nvSpPr>
        <p:spPr>
          <a:xfrm>
            <a:off x="8180699" y="2454086"/>
            <a:ext cx="1550681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30 km</a:t>
            </a:r>
            <a:br>
              <a:rPr lang="en-US" sz="2800" dirty="0"/>
            </a:br>
            <a:r>
              <a:rPr lang="en-US" sz="2800" dirty="0"/>
              <a:t>224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800" dirty="0"/>
              <a:t> C</a:t>
            </a:r>
            <a:br>
              <a:rPr lang="en-US" sz="2800" dirty="0"/>
            </a:br>
            <a:r>
              <a:rPr lang="en-US" sz="2800" dirty="0"/>
              <a:t>9.3 hours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6141A29-D04B-4AE0-BB19-4CD3A37D1921}"/>
              </a:ext>
            </a:extLst>
          </p:cNvPr>
          <p:cNvSpPr/>
          <p:nvPr/>
        </p:nvSpPr>
        <p:spPr>
          <a:xfrm>
            <a:off x="8778240" y="4602480"/>
            <a:ext cx="355600" cy="345440"/>
          </a:xfrm>
          <a:prstGeom prst="ellipse">
            <a:avLst/>
          </a:prstGeom>
          <a:solidFill>
            <a:srgbClr val="4472C4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2F479A-81FE-467B-A622-79F2E0CD281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56040" y="3839081"/>
            <a:ext cx="0" cy="9361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741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DATA GATHERING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6141A29-D04B-4AE0-BB19-4CD3A37D1921}"/>
              </a:ext>
            </a:extLst>
          </p:cNvPr>
          <p:cNvSpPr/>
          <p:nvPr/>
        </p:nvSpPr>
        <p:spPr>
          <a:xfrm>
            <a:off x="8778240" y="4602480"/>
            <a:ext cx="355600" cy="345440"/>
          </a:xfrm>
          <a:prstGeom prst="ellipse">
            <a:avLst/>
          </a:prstGeom>
          <a:solidFill>
            <a:srgbClr val="4472C4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3BAF10-F0A4-4C8E-95F2-D615D151FC9F}"/>
              </a:ext>
            </a:extLst>
          </p:cNvPr>
          <p:cNvGrpSpPr/>
          <p:nvPr/>
        </p:nvGrpSpPr>
        <p:grpSpPr>
          <a:xfrm>
            <a:off x="1452756" y="1325879"/>
            <a:ext cx="8759495" cy="5395596"/>
            <a:chOff x="528196" y="1137136"/>
            <a:chExt cx="8759495" cy="53955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2714CE-F752-4707-9996-C1C4ED9C0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97" b="3728"/>
            <a:stretch/>
          </p:blipFill>
          <p:spPr>
            <a:xfrm>
              <a:off x="528196" y="1137136"/>
              <a:ext cx="8759495" cy="539559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BCB8EE6-175A-4BDA-ACA2-53F68747EEE2}"/>
                </a:ext>
              </a:extLst>
            </p:cNvPr>
            <p:cNvSpPr txBox="1"/>
            <p:nvPr/>
          </p:nvSpPr>
          <p:spPr>
            <a:xfrm>
              <a:off x="3801935" y="3352727"/>
              <a:ext cx="3412986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9.3 hours</a:t>
              </a:r>
            </a:p>
            <a:p>
              <a:r>
                <a:rPr lang="en-US" sz="2800" dirty="0"/>
                <a:t>~ 1600 km lateral drift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511AD3-62E0-4BB8-B276-AB5E2A00AF6F}"/>
                </a:ext>
              </a:extLst>
            </p:cNvPr>
            <p:cNvSpPr/>
            <p:nvPr/>
          </p:nvSpPr>
          <p:spPr>
            <a:xfrm>
              <a:off x="2641600" y="3707849"/>
              <a:ext cx="355600" cy="345440"/>
            </a:xfrm>
            <a:prstGeom prst="ellipse">
              <a:avLst/>
            </a:prstGeom>
            <a:solidFill>
              <a:srgbClr val="4472C4">
                <a:alpha val="50196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8A6EA1-1430-4056-87ED-AC6D498600A8}"/>
              </a:ext>
            </a:extLst>
          </p:cNvPr>
          <p:cNvSpPr txBox="1"/>
          <p:nvPr/>
        </p:nvSpPr>
        <p:spPr>
          <a:xfrm>
            <a:off x="5232018" y="603121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(s)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8749EA-5D00-4167-9283-E1ED3132A53E}"/>
              </a:ext>
            </a:extLst>
          </p:cNvPr>
          <p:cNvCxnSpPr/>
          <p:nvPr/>
        </p:nvCxnSpPr>
        <p:spPr>
          <a:xfrm flipH="1">
            <a:off x="6939280" y="2672080"/>
            <a:ext cx="8229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62B914-C96C-4094-8516-00F11FF3FCBF}"/>
              </a:ext>
            </a:extLst>
          </p:cNvPr>
          <p:cNvCxnSpPr/>
          <p:nvPr/>
        </p:nvCxnSpPr>
        <p:spPr>
          <a:xfrm>
            <a:off x="6939280" y="3251200"/>
            <a:ext cx="8229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0AE3D3E-59B6-4D96-885A-3D51FC2337DC}"/>
              </a:ext>
            </a:extLst>
          </p:cNvPr>
          <p:cNvSpPr txBox="1"/>
          <p:nvPr/>
        </p:nvSpPr>
        <p:spPr>
          <a:xfrm>
            <a:off x="7797800" y="2505750"/>
            <a:ext cx="1584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Drift distance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FF0FD9-2744-49A8-8916-CE209EB363E5}"/>
              </a:ext>
            </a:extLst>
          </p:cNvPr>
          <p:cNvSpPr txBox="1"/>
          <p:nvPr/>
        </p:nvSpPr>
        <p:spPr>
          <a:xfrm>
            <a:off x="7830278" y="3034457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Wind speed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7B6AFE-7DFF-4BFE-878C-A4C884549C03}"/>
              </a:ext>
            </a:extLst>
          </p:cNvPr>
          <p:cNvCxnSpPr>
            <a:cxnSpLocks/>
          </p:cNvCxnSpPr>
          <p:nvPr/>
        </p:nvCxnSpPr>
        <p:spPr>
          <a:xfrm flipH="1">
            <a:off x="3779520" y="3896592"/>
            <a:ext cx="863600" cy="1572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37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WHAT IS A “SWARM”?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175E99D5-0D2A-4524-A0EE-E874A1696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200" b="1" i="1" dirty="0">
                <a:solidFill>
                  <a:schemeClr val="bg1"/>
                </a:solidFill>
              </a:rPr>
              <a:t>“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2a: a large number of animate or inanimate things massed together and usually in motion</a:t>
            </a:r>
            <a:r>
              <a:rPr lang="en-US" sz="3200" i="1" dirty="0">
                <a:solidFill>
                  <a:schemeClr val="bg1"/>
                </a:solidFill>
              </a:rPr>
              <a:t>” – Merriam-Webster Dictionary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Order of magnitude lower in mass than a 1U </a:t>
            </a:r>
            <a:r>
              <a:rPr lang="en-US" sz="3200" dirty="0" err="1">
                <a:solidFill>
                  <a:schemeClr val="bg1"/>
                </a:solidFill>
              </a:rPr>
              <a:t>cubesat</a:t>
            </a:r>
            <a:r>
              <a:rPr lang="en-US" sz="3200" dirty="0">
                <a:solidFill>
                  <a:schemeClr val="bg1"/>
                </a:solidFill>
              </a:rPr>
              <a:t> (picosat or smaller)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Order of magnitude lower cost than SIMPLEX cost cap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At least ten individual units, having a common architecture and purpose, widely spatially distributed during an exploration campaign.</a:t>
            </a:r>
          </a:p>
          <a:p>
            <a:pPr>
              <a:spcAft>
                <a:spcPts val="1200"/>
              </a:spcAft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77583AA-ABB5-4C1A-BCAE-B68527E3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5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TRADE STUDIES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E3D3E-59B6-4D96-885A-3D51FC2337DC}"/>
              </a:ext>
            </a:extLst>
          </p:cNvPr>
          <p:cNvSpPr txBox="1"/>
          <p:nvPr/>
        </p:nvSpPr>
        <p:spPr>
          <a:xfrm>
            <a:off x="7797800" y="2505750"/>
            <a:ext cx="1584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Drift distance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FF0FD9-2744-49A8-8916-CE209EB363E5}"/>
              </a:ext>
            </a:extLst>
          </p:cNvPr>
          <p:cNvSpPr txBox="1"/>
          <p:nvPr/>
        </p:nvSpPr>
        <p:spPr>
          <a:xfrm>
            <a:off x="7830278" y="3034457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Wind speed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453C7E9-2A3C-4519-93DD-D6C4200D3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415074"/>
              </p:ext>
            </p:extLst>
          </p:nvPr>
        </p:nvGraphicFramePr>
        <p:xfrm>
          <a:off x="838200" y="1644085"/>
          <a:ext cx="1078483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473">
                  <a:extLst>
                    <a:ext uri="{9D8B030D-6E8A-4147-A177-3AD203B41FA5}">
                      <a16:colId xmlns:a16="http://schemas.microsoft.com/office/drawing/2014/main" val="2315774172"/>
                    </a:ext>
                  </a:extLst>
                </a:gridCol>
                <a:gridCol w="1797473">
                  <a:extLst>
                    <a:ext uri="{9D8B030D-6E8A-4147-A177-3AD203B41FA5}">
                      <a16:colId xmlns:a16="http://schemas.microsoft.com/office/drawing/2014/main" val="278698475"/>
                    </a:ext>
                  </a:extLst>
                </a:gridCol>
                <a:gridCol w="1797473">
                  <a:extLst>
                    <a:ext uri="{9D8B030D-6E8A-4147-A177-3AD203B41FA5}">
                      <a16:colId xmlns:a16="http://schemas.microsoft.com/office/drawing/2014/main" val="1969881516"/>
                    </a:ext>
                  </a:extLst>
                </a:gridCol>
                <a:gridCol w="1797473">
                  <a:extLst>
                    <a:ext uri="{9D8B030D-6E8A-4147-A177-3AD203B41FA5}">
                      <a16:colId xmlns:a16="http://schemas.microsoft.com/office/drawing/2014/main" val="2729183519"/>
                    </a:ext>
                  </a:extLst>
                </a:gridCol>
                <a:gridCol w="1797473">
                  <a:extLst>
                    <a:ext uri="{9D8B030D-6E8A-4147-A177-3AD203B41FA5}">
                      <a16:colId xmlns:a16="http://schemas.microsoft.com/office/drawing/2014/main" val="1802416145"/>
                    </a:ext>
                  </a:extLst>
                </a:gridCol>
                <a:gridCol w="1797473">
                  <a:extLst>
                    <a:ext uri="{9D8B030D-6E8A-4147-A177-3AD203B41FA5}">
                      <a16:colId xmlns:a16="http://schemas.microsoft.com/office/drawing/2014/main" val="3742769105"/>
                    </a:ext>
                  </a:extLst>
                </a:gridCol>
              </a:tblGrid>
              <a:tr h="894777">
                <a:tc>
                  <a:txBody>
                    <a:bodyPr/>
                    <a:lstStyle/>
                    <a:p>
                      <a:r>
                        <a:rPr lang="en-US" sz="2400" dirty="0"/>
                        <a:t>Areal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Time to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Time to 35 km Altitude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Drift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Maximum Heat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Maximum Force Loading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648278"/>
                  </a:ext>
                </a:extLst>
              </a:tr>
              <a:tr h="518402">
                <a:tc>
                  <a:txBody>
                    <a:bodyPr/>
                    <a:lstStyle/>
                    <a:p>
                      <a:r>
                        <a:rPr lang="en-US" sz="2400" dirty="0"/>
                        <a:t>0.032 (kg/m</a:t>
                      </a:r>
                      <a:r>
                        <a:rPr lang="en-US" sz="2400" baseline="30000" dirty="0"/>
                        <a:t>2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4347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891.0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6056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1.25 W/cm</a:t>
                      </a:r>
                      <a:r>
                        <a:rPr lang="en-US" sz="2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3.9 N/m</a:t>
                      </a:r>
                      <a:r>
                        <a:rPr lang="en-US" sz="2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22739"/>
                  </a:ext>
                </a:extLst>
              </a:tr>
              <a:tr h="518402">
                <a:tc>
                  <a:txBody>
                    <a:bodyPr/>
                    <a:lstStyle/>
                    <a:p>
                      <a:r>
                        <a:rPr lang="en-US" sz="2400" dirty="0"/>
                        <a:t>0.063 (kg/m</a:t>
                      </a:r>
                      <a:r>
                        <a:rPr lang="en-US" sz="2400" baseline="30000" dirty="0"/>
                        <a:t>2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3130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627.0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4300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2.54 W/cm</a:t>
                      </a:r>
                      <a:r>
                        <a:rPr lang="en-US" sz="2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7.7 N/m</a:t>
                      </a:r>
                      <a:r>
                        <a:rPr lang="en-US" sz="2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14521"/>
                  </a:ext>
                </a:extLst>
              </a:tr>
              <a:tr h="518402">
                <a:tc>
                  <a:txBody>
                    <a:bodyPr/>
                    <a:lstStyle/>
                    <a:p>
                      <a:r>
                        <a:rPr lang="en-US" sz="2400" dirty="0"/>
                        <a:t>0.126 (kg/m</a:t>
                      </a:r>
                      <a:r>
                        <a:rPr lang="en-US" sz="2400" baseline="30000" dirty="0"/>
                        <a:t>2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2203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436.8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3014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5.20 W/cm</a:t>
                      </a:r>
                      <a:r>
                        <a:rPr lang="en-US" sz="2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15.7 N/m</a:t>
                      </a:r>
                      <a:r>
                        <a:rPr lang="en-US" sz="2400" baseline="30000" dirty="0"/>
                        <a:t>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996948"/>
                  </a:ext>
                </a:extLst>
              </a:tr>
              <a:tr h="518402">
                <a:tc>
                  <a:txBody>
                    <a:bodyPr/>
                    <a:lstStyle/>
                    <a:p>
                      <a:r>
                        <a:rPr lang="en-US" sz="2400" dirty="0"/>
                        <a:t>0.253 (kg/m</a:t>
                      </a:r>
                      <a:r>
                        <a:rPr lang="en-US" sz="2400" baseline="30000" dirty="0"/>
                        <a:t>2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1533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300.1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2103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10.70 W/cm</a:t>
                      </a:r>
                      <a:r>
                        <a:rPr lang="en-US" sz="2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32.5 N/m</a:t>
                      </a:r>
                      <a:r>
                        <a:rPr lang="en-US" sz="2400" baseline="30000" dirty="0"/>
                        <a:t>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06726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6A71815-BFE6-4AF7-8761-538F91E82150}"/>
              </a:ext>
            </a:extLst>
          </p:cNvPr>
          <p:cNvSpPr/>
          <p:nvPr/>
        </p:nvSpPr>
        <p:spPr>
          <a:xfrm>
            <a:off x="4480560" y="1320800"/>
            <a:ext cx="1706880" cy="5035550"/>
          </a:xfrm>
          <a:prstGeom prst="rect">
            <a:avLst/>
          </a:prstGeom>
          <a:solidFill>
            <a:srgbClr val="ED7D31">
              <a:alpha val="36078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42A4A0-EF39-4C34-8F3A-8ACD8FFBCF4B}"/>
              </a:ext>
            </a:extLst>
          </p:cNvPr>
          <p:cNvSpPr/>
          <p:nvPr/>
        </p:nvSpPr>
        <p:spPr>
          <a:xfrm>
            <a:off x="172720" y="4509840"/>
            <a:ext cx="11653520" cy="782320"/>
          </a:xfrm>
          <a:prstGeom prst="rect">
            <a:avLst/>
          </a:prstGeom>
          <a:solidFill>
            <a:srgbClr val="ED7D31">
              <a:alpha val="3882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COMMUNICATIONS AND POWER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2067A9-261C-44D1-8C4E-B9A337D6D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Transmission triggered by radar signal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MHz CDMA at ~ 3.5 kbps at 6000 km distance</a:t>
            </a: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LEAVES cache and transmit data from the start of record each time.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Continuous acquisition of science data at 8 bps, navigation data at 80 bps.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gathered data transmitted in &lt; 1 min.</a:t>
            </a: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 use in data gathering mode: 0.15 W</a:t>
            </a: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 use while transmitting: 1.5 W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</p:spTree>
    <p:extLst>
      <p:ext uri="{BB962C8B-B14F-4D97-AF65-F5344CB8AC3E}">
        <p14:creationId xmlns:p14="http://schemas.microsoft.com/office/powerpoint/2010/main" val="32572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605"/>
            <a:ext cx="10515600" cy="1325563"/>
          </a:xfrm>
        </p:spPr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DATA GATHERING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D3460-02CA-4079-B851-1FE9F61E4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1" y="1376866"/>
            <a:ext cx="10244057" cy="529330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63CC70-39AE-45C6-A450-9A5BC3073953}"/>
              </a:ext>
            </a:extLst>
          </p:cNvPr>
          <p:cNvSpPr txBox="1"/>
          <p:nvPr/>
        </p:nvSpPr>
        <p:spPr>
          <a:xfrm>
            <a:off x="5414253" y="1485209"/>
            <a:ext cx="695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(Orbiter 300 x 3000 km, 88.5°, T= 124 min)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9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TECHNOLOGY INSPIRED BY FICTION</a:t>
            </a:r>
            <a:br>
              <a:rPr lang="en-US" spc="6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1083D-42FD-4FC6-855C-374378D212CE}"/>
              </a:ext>
            </a:extLst>
          </p:cNvPr>
          <p:cNvSpPr txBox="1"/>
          <p:nvPr/>
        </p:nvSpPr>
        <p:spPr>
          <a:xfrm>
            <a:off x="2144358" y="5464995"/>
            <a:ext cx="240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Warner Bros, 1996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3CD0F08-A8F9-48F5-B4AE-191A8E42A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486" y="1442117"/>
            <a:ext cx="2581402" cy="258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AE1B7-A220-4518-BD09-E901B3511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26" y="1767861"/>
            <a:ext cx="2112369" cy="4509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5DFB27-FE93-4011-BA5F-B6106760D281}"/>
              </a:ext>
            </a:extLst>
          </p:cNvPr>
          <p:cNvSpPr txBox="1"/>
          <p:nvPr/>
        </p:nvSpPr>
        <p:spPr>
          <a:xfrm>
            <a:off x="9428480" y="4120618"/>
            <a:ext cx="276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NOAA Totable Tornado Observatory (TOTO) extreme weather instrument (1984)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48DA65-4223-48BF-9D57-F55A79534DF5}"/>
              </a:ext>
            </a:extLst>
          </p:cNvPr>
          <p:cNvSpPr txBox="1"/>
          <p:nvPr/>
        </p:nvSpPr>
        <p:spPr>
          <a:xfrm>
            <a:off x="2215514" y="921247"/>
            <a:ext cx="72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solidFill>
                  <a:schemeClr val="bg1"/>
                </a:solidFill>
              </a:rPr>
              <a:t>(which was inspired by reality)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80642D-7628-4AFD-B507-B189055ED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9" y="1767861"/>
            <a:ext cx="6368394" cy="3579749"/>
          </a:xfrm>
        </p:spPr>
      </p:pic>
    </p:spTree>
    <p:extLst>
      <p:ext uri="{BB962C8B-B14F-4D97-AF65-F5344CB8AC3E}">
        <p14:creationId xmlns:p14="http://schemas.microsoft.com/office/powerpoint/2010/main" val="2932413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3D407A-D27A-4403-ACC4-253D1CFC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83" y="13074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DESTINATION: 		VENUS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UNIT MASS: 			120 g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AREA:				1 m</a:t>
            </a:r>
            <a:r>
              <a:rPr lang="en-US" sz="3200" baseline="30000" dirty="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2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TOTAL UNITS:		100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LIFETIME: 			9+ hours</a:t>
            </a:r>
          </a:p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FLIGHT </a:t>
            </a:r>
            <a:r>
              <a:rPr lang="en-US" sz="3200" dirty="0">
                <a:solidFill>
                  <a:schemeClr val="bg1"/>
                </a:solidFill>
                <a:latin typeface="OCR A Extended" panose="02010509020102010303" pitchFamily="50" charset="0"/>
                <a:ea typeface="Cambria" panose="02040503050406030204" pitchFamily="18" charset="0"/>
              </a:rPr>
              <a:t>READINESS:	3-5 YEARS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OCR A Extended" panose="02010509020102010303" pitchFamily="50" charset="0"/>
              <a:ea typeface="Cambria" panose="020405030504060302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82D82560-B801-4162-8F09-210379253D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0155" y="1825625"/>
            <a:ext cx="4327525" cy="24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0D3AE-4D1F-4449-B6F7-7DCF99BB2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7" y="5321010"/>
            <a:ext cx="1817662" cy="1052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4D239-A359-4AA2-9229-6F9BACC904DB}"/>
              </a:ext>
            </a:extLst>
          </p:cNvPr>
          <p:cNvSpPr txBox="1"/>
          <p:nvPr/>
        </p:nvSpPr>
        <p:spPr>
          <a:xfrm>
            <a:off x="2811113" y="4874336"/>
            <a:ext cx="6722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We gratefully acknowledge support by: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97F1B5-5D82-4478-9004-299ABE2F3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79" y="5365822"/>
            <a:ext cx="1245517" cy="1030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9F980D-1966-4C36-BB9C-E417447A6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54" y="5592176"/>
            <a:ext cx="1573079" cy="707886"/>
          </a:xfrm>
          <a:prstGeom prst="rect">
            <a:avLst/>
          </a:prstGeom>
        </p:spPr>
      </p:pic>
      <p:pic>
        <p:nvPicPr>
          <p:cNvPr id="17" name="Picture 16" descr="NIACLogo_small_transparent_white.png">
            <a:extLst>
              <a:ext uri="{FF2B5EF4-FFF2-40B4-BE49-F238E27FC236}">
                <a16:creationId xmlns:a16="http://schemas.microsoft.com/office/drawing/2014/main" id="{3BC4A0DE-B3E9-43BA-84D2-04F9889EC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3612" y="5403504"/>
            <a:ext cx="1710283" cy="9820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A4C4F5-1FC0-45A1-8A3B-B2A2B30BF1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34" y="5459111"/>
            <a:ext cx="3190484" cy="9263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3FB7A6-D805-42BB-8FAC-45DA64FF27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13" y="5378883"/>
            <a:ext cx="1370965" cy="10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4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PLANETARY SWARM PROBES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8FA46B5-1403-4940-8F55-AE49953F9A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  <a:ea typeface="Cambria" panose="02040503050406030204" pitchFamily="18" charset="0"/>
              </a:rPr>
              <a:t>Swarms</a:t>
            </a:r>
          </a:p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Low cost</a:t>
            </a:r>
          </a:p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Many units</a:t>
            </a:r>
          </a:p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Widely distributed</a:t>
            </a:r>
          </a:p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Focused science</a:t>
            </a:r>
          </a:p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Some failure expected</a:t>
            </a:r>
          </a:p>
          <a:p>
            <a:r>
              <a:rPr lang="en-US" dirty="0">
                <a:solidFill>
                  <a:schemeClr val="bg1"/>
                </a:solidFill>
                <a:ea typeface="Cambria" panose="02040503050406030204" pitchFamily="18" charset="0"/>
              </a:rPr>
              <a:t>High redundancy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CBDCE2E7-1F13-4632-A838-A769689B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69792" y="1825625"/>
            <a:ext cx="3084007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Conventional</a:t>
            </a:r>
          </a:p>
          <a:p>
            <a:r>
              <a:rPr lang="en-US" dirty="0">
                <a:solidFill>
                  <a:schemeClr val="bg1"/>
                </a:solidFill>
              </a:rPr>
              <a:t>High cost</a:t>
            </a:r>
          </a:p>
          <a:p>
            <a:r>
              <a:rPr lang="en-US" dirty="0">
                <a:solidFill>
                  <a:schemeClr val="bg1"/>
                </a:solidFill>
              </a:rPr>
              <a:t>Single unit</a:t>
            </a:r>
          </a:p>
          <a:p>
            <a:r>
              <a:rPr lang="en-US" dirty="0">
                <a:solidFill>
                  <a:schemeClr val="bg1"/>
                </a:solidFill>
              </a:rPr>
              <a:t>Limited location/time</a:t>
            </a:r>
          </a:p>
          <a:p>
            <a:r>
              <a:rPr lang="en-US" dirty="0">
                <a:solidFill>
                  <a:schemeClr val="bg1"/>
                </a:solidFill>
              </a:rPr>
              <a:t>Comprehensive science suite</a:t>
            </a:r>
          </a:p>
          <a:p>
            <a:r>
              <a:rPr lang="en-US" dirty="0">
                <a:solidFill>
                  <a:schemeClr val="bg1"/>
                </a:solidFill>
              </a:rPr>
              <a:t>Zero fault/failure</a:t>
            </a:r>
          </a:p>
          <a:p>
            <a:r>
              <a:rPr lang="en-US" dirty="0">
                <a:solidFill>
                  <a:schemeClr val="bg1"/>
                </a:solidFill>
              </a:rPr>
              <a:t>High reliability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77583AA-ABB5-4C1A-BCAE-B68527E3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AA715A-6251-4069-8F6A-103474037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4038599" y="1690688"/>
            <a:ext cx="4114801" cy="4099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C9725-9709-4097-A128-5A17F2728A33}"/>
              </a:ext>
            </a:extLst>
          </p:cNvPr>
          <p:cNvSpPr txBox="1"/>
          <p:nvPr/>
        </p:nvSpPr>
        <p:spPr>
          <a:xfrm>
            <a:off x="4300692" y="5908431"/>
            <a:ext cx="372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RESILIENCY</a:t>
            </a:r>
          </a:p>
        </p:txBody>
      </p:sp>
    </p:spTree>
    <p:extLst>
      <p:ext uri="{BB962C8B-B14F-4D97-AF65-F5344CB8AC3E}">
        <p14:creationId xmlns:p14="http://schemas.microsoft.com/office/powerpoint/2010/main" val="130832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PLANETARY SWARM PROBES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77583AA-ABB5-4C1A-BCAE-B68527E3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E4509-0076-4A34-900E-26AE4CEA7795}"/>
              </a:ext>
            </a:extLst>
          </p:cNvPr>
          <p:cNvSpPr txBox="1"/>
          <p:nvPr/>
        </p:nvSpPr>
        <p:spPr>
          <a:xfrm>
            <a:off x="1266092" y="1690688"/>
            <a:ext cx="94052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</a:rPr>
              <a:t>Swarms perform investigations that are either inappropriate or impossible for monolithic spacecraft.</a:t>
            </a:r>
          </a:p>
        </p:txBody>
      </p:sp>
    </p:spTree>
    <p:extLst>
      <p:ext uri="{BB962C8B-B14F-4D97-AF65-F5344CB8AC3E}">
        <p14:creationId xmlns:p14="http://schemas.microsoft.com/office/powerpoint/2010/main" val="407102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PLANETARY SWARM PROBES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DA70-5F06-4C6B-A786-6BF30D98C199}"/>
              </a:ext>
            </a:extLst>
          </p:cNvPr>
          <p:cNvGrpSpPr/>
          <p:nvPr/>
        </p:nvGrpSpPr>
        <p:grpSpPr>
          <a:xfrm>
            <a:off x="166359" y="1337730"/>
            <a:ext cx="3770960" cy="2870288"/>
            <a:chOff x="472740" y="1676319"/>
            <a:chExt cx="3303393" cy="25143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0E9B7A-A199-407E-8FC4-E573DEDD0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40" y="1920289"/>
              <a:ext cx="3303393" cy="22704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8C3A10-FC23-47D5-8DC2-23A2136E8404}"/>
                </a:ext>
              </a:extLst>
            </p:cNvPr>
            <p:cNvSpPr txBox="1"/>
            <p:nvPr/>
          </p:nvSpPr>
          <p:spPr>
            <a:xfrm>
              <a:off x="1501815" y="1676319"/>
              <a:ext cx="1537782" cy="323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KickSat</a:t>
              </a:r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(2015)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598576-762C-4B5B-BBCE-5EE5D283DF25}"/>
              </a:ext>
            </a:extLst>
          </p:cNvPr>
          <p:cNvGrpSpPr/>
          <p:nvPr/>
        </p:nvGrpSpPr>
        <p:grpSpPr>
          <a:xfrm>
            <a:off x="129520" y="4345317"/>
            <a:ext cx="3844638" cy="2270357"/>
            <a:chOff x="7938122" y="1550957"/>
            <a:chExt cx="3844638" cy="2270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34369E-88DF-4B04-B475-D81BF7FF7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97" b="31697"/>
            <a:stretch/>
          </p:blipFill>
          <p:spPr>
            <a:xfrm>
              <a:off x="7938122" y="1550957"/>
              <a:ext cx="3844638" cy="227035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0EC9EF-78FB-4E5E-96A1-425F378D4597}"/>
                </a:ext>
              </a:extLst>
            </p:cNvPr>
            <p:cNvSpPr txBox="1"/>
            <p:nvPr/>
          </p:nvSpPr>
          <p:spPr>
            <a:xfrm>
              <a:off x="7938122" y="2386669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(1999)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3209AF-3EA1-4E9C-AA60-997AAE47FADE}"/>
              </a:ext>
            </a:extLst>
          </p:cNvPr>
          <p:cNvGrpSpPr/>
          <p:nvPr/>
        </p:nvGrpSpPr>
        <p:grpSpPr>
          <a:xfrm>
            <a:off x="9085804" y="1548534"/>
            <a:ext cx="2599713" cy="2140394"/>
            <a:chOff x="4558470" y="4382510"/>
            <a:chExt cx="2599713" cy="21403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D853F3-0579-4E6C-B404-FFC0CDB4D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311" y="4382510"/>
              <a:ext cx="2401454" cy="18010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2A3427-F880-40F8-9642-692DC50F4BE9}"/>
                </a:ext>
              </a:extLst>
            </p:cNvPr>
            <p:cNvSpPr txBox="1"/>
            <p:nvPr/>
          </p:nvSpPr>
          <p:spPr>
            <a:xfrm>
              <a:off x="4558470" y="6153572"/>
              <a:ext cx="2599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Windbots</a:t>
              </a:r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(NIAC - 2017)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974E2E-4FA8-407B-84C9-96E9E754B8F1}"/>
              </a:ext>
            </a:extLst>
          </p:cNvPr>
          <p:cNvGrpSpPr/>
          <p:nvPr/>
        </p:nvGrpSpPr>
        <p:grpSpPr>
          <a:xfrm>
            <a:off x="4462162" y="1393710"/>
            <a:ext cx="3267675" cy="3950082"/>
            <a:chOff x="4223290" y="2542793"/>
            <a:chExt cx="3267675" cy="39500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1FE186-38BB-4A6B-8A77-C63DFA60D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3290" y="2917542"/>
              <a:ext cx="3267675" cy="3575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725532-45B2-4AA2-AE16-6F89E7207FCF}"/>
                </a:ext>
              </a:extLst>
            </p:cNvPr>
            <p:cNvSpPr txBox="1"/>
            <p:nvPr/>
          </p:nvSpPr>
          <p:spPr>
            <a:xfrm>
              <a:off x="4885113" y="2542793"/>
              <a:ext cx="1732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GOWON (2012)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792235-3794-4747-B50B-D88F2E4AEC09}"/>
              </a:ext>
            </a:extLst>
          </p:cNvPr>
          <p:cNvGrpSpPr/>
          <p:nvPr/>
        </p:nvGrpSpPr>
        <p:grpSpPr>
          <a:xfrm>
            <a:off x="7740097" y="3804674"/>
            <a:ext cx="4297680" cy="3005249"/>
            <a:chOff x="7740097" y="3804674"/>
            <a:chExt cx="4297680" cy="30052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75EF21-8214-4A59-BC32-E2BFD6DD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097" y="3804674"/>
              <a:ext cx="4297680" cy="239624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8C9A86-1504-4866-B1A9-9DE613B38E41}"/>
                </a:ext>
              </a:extLst>
            </p:cNvPr>
            <p:cNvSpPr txBox="1"/>
            <p:nvPr/>
          </p:nvSpPr>
          <p:spPr>
            <a:xfrm>
              <a:off x="7854369" y="6163592"/>
              <a:ext cx="40723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Flexible Electronic Platforms / STANLE </a:t>
              </a:r>
              <a:b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(NIAC – 2014)</a:t>
              </a: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77583AA-ABB5-4C1A-BCAE-B68527E3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BC14D6-EF6F-439E-BBA0-643057B5D784}"/>
              </a:ext>
            </a:extLst>
          </p:cNvPr>
          <p:cNvGrpSpPr/>
          <p:nvPr/>
        </p:nvGrpSpPr>
        <p:grpSpPr>
          <a:xfrm>
            <a:off x="2218812" y="3277983"/>
            <a:ext cx="2804532" cy="1643568"/>
            <a:chOff x="2218812" y="3277983"/>
            <a:chExt cx="2804532" cy="164356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4AD4F7-329A-4CAD-88A2-574338FD0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812" y="3277983"/>
              <a:ext cx="2804532" cy="164356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0437B2-5238-4C98-96F2-E71729D1B826}"/>
                </a:ext>
              </a:extLst>
            </p:cNvPr>
            <p:cNvSpPr txBox="1"/>
            <p:nvPr/>
          </p:nvSpPr>
          <p:spPr>
            <a:xfrm>
              <a:off x="2602509" y="3294357"/>
              <a:ext cx="1574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Shapeshifters </a:t>
              </a:r>
              <a:b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(NIAC - 2018)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B2B913-1E6D-4593-B10E-A8B5874A30A1}"/>
              </a:ext>
            </a:extLst>
          </p:cNvPr>
          <p:cNvGrpSpPr/>
          <p:nvPr/>
        </p:nvGrpSpPr>
        <p:grpSpPr>
          <a:xfrm>
            <a:off x="4813185" y="3779562"/>
            <a:ext cx="3096533" cy="2576788"/>
            <a:chOff x="4813185" y="3779562"/>
            <a:chExt cx="3096533" cy="257678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44B0E1-84FC-43EF-A623-FDD2E4DC9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9753" b="2186"/>
            <a:stretch/>
          </p:blipFill>
          <p:spPr>
            <a:xfrm>
              <a:off x="4813185" y="3779562"/>
              <a:ext cx="3096533" cy="226462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D28416-A66C-4F13-8F02-6FBEA1977677}"/>
                </a:ext>
              </a:extLst>
            </p:cNvPr>
            <p:cNvSpPr txBox="1"/>
            <p:nvPr/>
          </p:nvSpPr>
          <p:spPr>
            <a:xfrm>
              <a:off x="5205889" y="5987018"/>
              <a:ext cx="2553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Marsbees</a:t>
              </a:r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(NIAC - 2018)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8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12B4-50F9-47FF-8BD5-83A2A0C0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 H Y    V E N U 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B5A4B-FE25-4E3A-8A61-0FCE46EA3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5" y="1515485"/>
            <a:ext cx="5715000" cy="2847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7BAA8E-FC07-48E6-B6C8-20132E48E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90" y="2786619"/>
            <a:ext cx="5207000" cy="39116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E7461E8-6240-4BD4-9118-FFA0124307FE}"/>
              </a:ext>
            </a:extLst>
          </p:cNvPr>
          <p:cNvSpPr txBox="1"/>
          <p:nvPr/>
        </p:nvSpPr>
        <p:spPr>
          <a:xfrm>
            <a:off x="9300839" y="4627941"/>
            <a:ext cx="2623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Credit : ESA (Icarus, 2013)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00E4A3-8B05-47C7-B831-6BAED1A0D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64" y="1337643"/>
            <a:ext cx="3779982" cy="326369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AD3A333-B4ED-4E51-B002-A7F2104BEB86}"/>
              </a:ext>
            </a:extLst>
          </p:cNvPr>
          <p:cNvSpPr txBox="1"/>
          <p:nvPr/>
        </p:nvSpPr>
        <p:spPr>
          <a:xfrm>
            <a:off x="4695262" y="5697267"/>
            <a:ext cx="374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Credit : ESA (Nature Geoscience, 2013)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5F8BF-10CC-4597-9F42-569AAFBBF0E7}"/>
              </a:ext>
            </a:extLst>
          </p:cNvPr>
          <p:cNvSpPr txBox="1"/>
          <p:nvPr/>
        </p:nvSpPr>
        <p:spPr>
          <a:xfrm>
            <a:off x="341746" y="4416670"/>
            <a:ext cx="405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Credit: JAXA (Nature Geoscience, 2017)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AB8E7588-83A3-4C02-85A8-A6986CFF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</p:spTree>
    <p:extLst>
      <p:ext uri="{BB962C8B-B14F-4D97-AF65-F5344CB8AC3E}">
        <p14:creationId xmlns:p14="http://schemas.microsoft.com/office/powerpoint/2010/main" val="470060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12B4-50F9-47FF-8BD5-83A2A0C0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 E N U S   C H A L </a:t>
            </a:r>
            <a:r>
              <a:rPr lang="en-US" dirty="0" err="1">
                <a:solidFill>
                  <a:schemeClr val="bg1"/>
                </a:solidFill>
              </a:rPr>
              <a:t>L</a:t>
            </a:r>
            <a:r>
              <a:rPr lang="en-US" dirty="0">
                <a:solidFill>
                  <a:schemeClr val="bg1"/>
                </a:solidFill>
              </a:rPr>
              <a:t> E N G E 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A30E6-4D73-4D6F-B1C8-19AFEC7879A1}"/>
              </a:ext>
            </a:extLst>
          </p:cNvPr>
          <p:cNvSpPr/>
          <p:nvPr/>
        </p:nvSpPr>
        <p:spPr>
          <a:xfrm>
            <a:off x="1213853" y="1472804"/>
            <a:ext cx="9939421" cy="5142979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291F2-A85C-460D-9AE8-52F6C343C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45" y="1690688"/>
            <a:ext cx="1411702" cy="462097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1339F84-FD52-4F98-AFDA-9911DAD84926}"/>
              </a:ext>
            </a:extLst>
          </p:cNvPr>
          <p:cNvGrpSpPr/>
          <p:nvPr/>
        </p:nvGrpSpPr>
        <p:grpSpPr>
          <a:xfrm>
            <a:off x="4822711" y="3905855"/>
            <a:ext cx="5318762" cy="624557"/>
            <a:chOff x="6147026" y="4044294"/>
            <a:chExt cx="5318762" cy="62455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CCF37FD-DBCD-4A0E-8E47-62FDE676C6FA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>
              <a:off x="8586159" y="4420459"/>
              <a:ext cx="2656109" cy="136632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05B9E14-2ED7-4401-9EFD-E5BB49177511}"/>
                </a:ext>
              </a:extLst>
            </p:cNvPr>
            <p:cNvSpPr/>
            <p:nvPr/>
          </p:nvSpPr>
          <p:spPr>
            <a:xfrm>
              <a:off x="11242268" y="4445331"/>
              <a:ext cx="223520" cy="223520"/>
            </a:xfrm>
            <a:prstGeom prst="ellipse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E6EF4C-9FD6-4E41-9C91-82FC9F660436}"/>
                </a:ext>
              </a:extLst>
            </p:cNvPr>
            <p:cNvGrpSpPr/>
            <p:nvPr/>
          </p:nvGrpSpPr>
          <p:grpSpPr>
            <a:xfrm>
              <a:off x="6147026" y="4044294"/>
              <a:ext cx="2899610" cy="461665"/>
              <a:chOff x="6147026" y="4044294"/>
              <a:chExt cx="2899610" cy="46166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2FB2B2-28E5-4FD8-B465-08AFFC14FFD7}"/>
                  </a:ext>
                </a:extLst>
              </p:cNvPr>
              <p:cNvSpPr txBox="1"/>
              <p:nvPr/>
            </p:nvSpPr>
            <p:spPr>
              <a:xfrm>
                <a:off x="6147026" y="4044294"/>
                <a:ext cx="289961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</a:rPr>
                  <a:t>Sulfuric acid clouds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8AEE652-0191-4FF4-AEF5-374014AB4884}"/>
                  </a:ext>
                </a:extLst>
              </p:cNvPr>
              <p:cNvCxnSpPr/>
              <p:nvPr/>
            </p:nvCxnSpPr>
            <p:spPr>
              <a:xfrm flipH="1">
                <a:off x="6258249" y="4419752"/>
                <a:ext cx="2346960" cy="0"/>
              </a:xfrm>
              <a:prstGeom prst="line">
                <a:avLst/>
              </a:prstGeom>
              <a:ln w="1270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D0DD32-0CF1-4496-A90E-79F0194DEE90}"/>
              </a:ext>
            </a:extLst>
          </p:cNvPr>
          <p:cNvGrpSpPr/>
          <p:nvPr/>
        </p:nvGrpSpPr>
        <p:grpSpPr>
          <a:xfrm>
            <a:off x="4800600" y="3120856"/>
            <a:ext cx="5380256" cy="573425"/>
            <a:chOff x="4892040" y="4822254"/>
            <a:chExt cx="5380256" cy="5734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70CF35-FB7E-400E-8E42-34772E3A2EEB}"/>
                </a:ext>
              </a:extLst>
            </p:cNvPr>
            <p:cNvGrpSpPr/>
            <p:nvPr/>
          </p:nvGrpSpPr>
          <p:grpSpPr>
            <a:xfrm>
              <a:off x="4892040" y="4822254"/>
              <a:ext cx="5380256" cy="573425"/>
              <a:chOff x="4943489" y="4018035"/>
              <a:chExt cx="5380256" cy="57342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C7ADB0-048D-4980-ACE0-1181C6ACFF2E}"/>
                  </a:ext>
                </a:extLst>
              </p:cNvPr>
              <p:cNvSpPr txBox="1"/>
              <p:nvPr/>
            </p:nvSpPr>
            <p:spPr>
              <a:xfrm>
                <a:off x="4943489" y="4018035"/>
                <a:ext cx="3965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</a:rPr>
                  <a:t>Dense, extensive atmosphere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CC6CE2B-B226-4414-BE3E-8C322C0FB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89" y="4394200"/>
                <a:ext cx="1661160" cy="85500"/>
              </a:xfrm>
              <a:prstGeom prst="line">
                <a:avLst/>
              </a:prstGeom>
              <a:ln w="1270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825ACE0-5B81-401C-AFB6-1E00FE5F9EE4}"/>
                  </a:ext>
                </a:extLst>
              </p:cNvPr>
              <p:cNvSpPr/>
              <p:nvPr/>
            </p:nvSpPr>
            <p:spPr>
              <a:xfrm>
                <a:off x="10100225" y="4367940"/>
                <a:ext cx="223520" cy="223520"/>
              </a:xfrm>
              <a:prstGeom prst="ellipse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947FEA-7A1E-4622-84D2-32F27A50C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3480" y="5198419"/>
              <a:ext cx="3417570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DF30DF-794A-4651-B6ED-30C1D3B84904}"/>
              </a:ext>
            </a:extLst>
          </p:cNvPr>
          <p:cNvGrpSpPr/>
          <p:nvPr/>
        </p:nvGrpSpPr>
        <p:grpSpPr>
          <a:xfrm>
            <a:off x="4933934" y="5346657"/>
            <a:ext cx="5207539" cy="664838"/>
            <a:chOff x="5522976" y="4822254"/>
            <a:chExt cx="5207539" cy="66483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47C836-CE6B-49DA-B076-1271DDEC430A}"/>
                </a:ext>
              </a:extLst>
            </p:cNvPr>
            <p:cNvGrpSpPr/>
            <p:nvPr/>
          </p:nvGrpSpPr>
          <p:grpSpPr>
            <a:xfrm>
              <a:off x="5522976" y="4822254"/>
              <a:ext cx="5207539" cy="664838"/>
              <a:chOff x="5574425" y="4018035"/>
              <a:chExt cx="5207539" cy="66483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7C1B27-72A7-492E-9139-D65A81464000}"/>
                  </a:ext>
                </a:extLst>
              </p:cNvPr>
              <p:cNvSpPr txBox="1"/>
              <p:nvPr/>
            </p:nvSpPr>
            <p:spPr>
              <a:xfrm>
                <a:off x="5574425" y="4018035"/>
                <a:ext cx="3334741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</a:rPr>
                  <a:t>Highly reactive surface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E90D628-A9AD-4AB6-AC4D-9C64D8CF38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89" y="4394200"/>
                <a:ext cx="2109755" cy="176912"/>
              </a:xfrm>
              <a:prstGeom prst="line">
                <a:avLst/>
              </a:prstGeom>
              <a:ln w="1270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8584D30-EE5C-4819-9BDF-B2E64A7CA89E}"/>
                  </a:ext>
                </a:extLst>
              </p:cNvPr>
              <p:cNvSpPr/>
              <p:nvPr/>
            </p:nvSpPr>
            <p:spPr>
              <a:xfrm>
                <a:off x="10558444" y="4459353"/>
                <a:ext cx="223520" cy="223520"/>
              </a:xfrm>
              <a:prstGeom prst="ellipse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EDBB8E9-3378-4572-8AC4-701BF3D5DA42}"/>
                </a:ext>
              </a:extLst>
            </p:cNvPr>
            <p:cNvCxnSpPr/>
            <p:nvPr/>
          </p:nvCxnSpPr>
          <p:spPr>
            <a:xfrm flipH="1">
              <a:off x="5634990" y="5198419"/>
              <a:ext cx="2766060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370E381-6D91-49E0-B45F-55A5373C3C52}"/>
              </a:ext>
            </a:extLst>
          </p:cNvPr>
          <p:cNvSpPr txBox="1"/>
          <p:nvPr/>
        </p:nvSpPr>
        <p:spPr>
          <a:xfrm>
            <a:off x="1491919" y="1621520"/>
            <a:ext cx="7368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Easy to arrive… Difficult to survive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40FA3F-4D64-46F7-8482-AC3E9F5B6C9B}"/>
              </a:ext>
            </a:extLst>
          </p:cNvPr>
          <p:cNvSpPr txBox="1"/>
          <p:nvPr/>
        </p:nvSpPr>
        <p:spPr>
          <a:xfrm>
            <a:off x="1726245" y="2798367"/>
            <a:ext cx="3334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Venus is a tremendous engineering challenge and a tantalizing science mystery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32F449-234F-4D3F-9777-6570A82D3E1B}"/>
              </a:ext>
            </a:extLst>
          </p:cNvPr>
          <p:cNvGrpSpPr/>
          <p:nvPr/>
        </p:nvGrpSpPr>
        <p:grpSpPr>
          <a:xfrm>
            <a:off x="5463272" y="2701975"/>
            <a:ext cx="5380256" cy="573425"/>
            <a:chOff x="4892040" y="4822254"/>
            <a:chExt cx="5380256" cy="57342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253199B-4B97-4B0A-A881-105207B51EF2}"/>
                </a:ext>
              </a:extLst>
            </p:cNvPr>
            <p:cNvGrpSpPr/>
            <p:nvPr/>
          </p:nvGrpSpPr>
          <p:grpSpPr>
            <a:xfrm>
              <a:off x="4892040" y="4822254"/>
              <a:ext cx="5380256" cy="573425"/>
              <a:chOff x="4943489" y="4018035"/>
              <a:chExt cx="5380256" cy="57342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F5252B-7F7D-46B5-B68F-EF4AEB166112}"/>
                  </a:ext>
                </a:extLst>
              </p:cNvPr>
              <p:cNvSpPr txBox="1"/>
              <p:nvPr/>
            </p:nvSpPr>
            <p:spPr>
              <a:xfrm>
                <a:off x="4943489" y="4018035"/>
                <a:ext cx="3965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</a:rPr>
                  <a:t>100 km: -112 C, 2.7x10</a:t>
                </a:r>
                <a:r>
                  <a:rPr lang="en-US" sz="2400" baseline="30000" dirty="0">
                    <a:solidFill>
                      <a:srgbClr val="FFC000"/>
                    </a:solidFill>
                  </a:rPr>
                  <a:t>-5</a:t>
                </a:r>
                <a:r>
                  <a:rPr lang="en-US" sz="2400" dirty="0">
                    <a:solidFill>
                      <a:srgbClr val="FFC000"/>
                    </a:solidFill>
                  </a:rPr>
                  <a:t> bar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C622DC5-F946-4CCC-BB9B-3EE920BEB7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89" y="4394200"/>
                <a:ext cx="1661160" cy="85500"/>
              </a:xfrm>
              <a:prstGeom prst="line">
                <a:avLst/>
              </a:prstGeom>
              <a:ln w="1270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689C6A0-DDC3-419C-BF12-ACF05A3737C8}"/>
                  </a:ext>
                </a:extLst>
              </p:cNvPr>
              <p:cNvSpPr/>
              <p:nvPr/>
            </p:nvSpPr>
            <p:spPr>
              <a:xfrm>
                <a:off x="10100225" y="4367940"/>
                <a:ext cx="223520" cy="223520"/>
              </a:xfrm>
              <a:prstGeom prst="ellipse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46B04A-0D85-4B84-833F-E07AA1C884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3480" y="5198419"/>
              <a:ext cx="3417570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1C6991-497B-4A81-8770-3DE1AD2D773F}"/>
              </a:ext>
            </a:extLst>
          </p:cNvPr>
          <p:cNvGrpSpPr/>
          <p:nvPr/>
        </p:nvGrpSpPr>
        <p:grpSpPr>
          <a:xfrm>
            <a:off x="5463272" y="3544316"/>
            <a:ext cx="5380256" cy="573425"/>
            <a:chOff x="4892040" y="4822254"/>
            <a:chExt cx="5380256" cy="5734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CABA389-4CC5-41BB-AB50-6E63DC434904}"/>
                </a:ext>
              </a:extLst>
            </p:cNvPr>
            <p:cNvGrpSpPr/>
            <p:nvPr/>
          </p:nvGrpSpPr>
          <p:grpSpPr>
            <a:xfrm>
              <a:off x="4892040" y="4822254"/>
              <a:ext cx="5380256" cy="573425"/>
              <a:chOff x="4943489" y="4018035"/>
              <a:chExt cx="5380256" cy="57342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8D853C-D165-4713-A201-8FFAAEBDE93C}"/>
                  </a:ext>
                </a:extLst>
              </p:cNvPr>
              <p:cNvSpPr txBox="1"/>
              <p:nvPr/>
            </p:nvSpPr>
            <p:spPr>
              <a:xfrm>
                <a:off x="4943489" y="4018035"/>
                <a:ext cx="3965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</a:rPr>
                  <a:t>68 km: -37 C, 0.07 bar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68924BF-E979-46FA-862B-675F69ABD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89" y="4394200"/>
                <a:ext cx="1661160" cy="85500"/>
              </a:xfrm>
              <a:prstGeom prst="line">
                <a:avLst/>
              </a:prstGeom>
              <a:ln w="1270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0EB04BF-A54E-4942-A671-0310F7EA7DDE}"/>
                  </a:ext>
                </a:extLst>
              </p:cNvPr>
              <p:cNvSpPr/>
              <p:nvPr/>
            </p:nvSpPr>
            <p:spPr>
              <a:xfrm>
                <a:off x="10100225" y="4367940"/>
                <a:ext cx="223520" cy="223520"/>
              </a:xfrm>
              <a:prstGeom prst="ellipse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6D6D6D3-E65A-4D7B-94FC-1CFC53C58F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3480" y="5198419"/>
              <a:ext cx="3417570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2CADC2-67AF-4D42-BBD6-04E13A4071AB}"/>
              </a:ext>
            </a:extLst>
          </p:cNvPr>
          <p:cNvGrpSpPr/>
          <p:nvPr/>
        </p:nvGrpSpPr>
        <p:grpSpPr>
          <a:xfrm>
            <a:off x="5463272" y="4294667"/>
            <a:ext cx="5380256" cy="573425"/>
            <a:chOff x="4892040" y="4822254"/>
            <a:chExt cx="5380256" cy="57342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7FD4308-42BE-4407-8675-31AAD49A9EAD}"/>
                </a:ext>
              </a:extLst>
            </p:cNvPr>
            <p:cNvGrpSpPr/>
            <p:nvPr/>
          </p:nvGrpSpPr>
          <p:grpSpPr>
            <a:xfrm>
              <a:off x="4892040" y="4822254"/>
              <a:ext cx="5380256" cy="573425"/>
              <a:chOff x="4943489" y="4018035"/>
              <a:chExt cx="5380256" cy="57342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DCEFA35-89AE-4109-B578-0E9459E9FB57}"/>
                  </a:ext>
                </a:extLst>
              </p:cNvPr>
              <p:cNvSpPr txBox="1"/>
              <p:nvPr/>
            </p:nvSpPr>
            <p:spPr>
              <a:xfrm>
                <a:off x="4943489" y="4018035"/>
                <a:ext cx="3965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</a:rPr>
                  <a:t>48 km: 93 C, 2.7 bar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B005A41-E9EE-4C4D-8B58-4B62E7217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89" y="4394200"/>
                <a:ext cx="1661160" cy="85500"/>
              </a:xfrm>
              <a:prstGeom prst="line">
                <a:avLst/>
              </a:prstGeom>
              <a:ln w="1270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546802C-3139-4732-8AE2-F470A666327A}"/>
                  </a:ext>
                </a:extLst>
              </p:cNvPr>
              <p:cNvSpPr/>
              <p:nvPr/>
            </p:nvSpPr>
            <p:spPr>
              <a:xfrm>
                <a:off x="10100225" y="4367940"/>
                <a:ext cx="223520" cy="223520"/>
              </a:xfrm>
              <a:prstGeom prst="ellipse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710F2FE-95A5-4F19-8B36-3E6739A50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3480" y="5198419"/>
              <a:ext cx="3417570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F3AB3-3640-4879-96D8-F23C9EC25344}"/>
              </a:ext>
            </a:extLst>
          </p:cNvPr>
          <p:cNvGrpSpPr/>
          <p:nvPr/>
        </p:nvGrpSpPr>
        <p:grpSpPr>
          <a:xfrm>
            <a:off x="5472866" y="4655102"/>
            <a:ext cx="5380256" cy="573425"/>
            <a:chOff x="4892040" y="4822254"/>
            <a:chExt cx="5380256" cy="5734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01B0924-83EF-476C-BD8D-F59846BBF08C}"/>
                </a:ext>
              </a:extLst>
            </p:cNvPr>
            <p:cNvGrpSpPr/>
            <p:nvPr/>
          </p:nvGrpSpPr>
          <p:grpSpPr>
            <a:xfrm>
              <a:off x="4892040" y="4822254"/>
              <a:ext cx="5380256" cy="573425"/>
              <a:chOff x="4943489" y="4018035"/>
              <a:chExt cx="5380256" cy="573425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3CEDC7C-389A-44DA-954C-1D7A019F2DEF}"/>
                  </a:ext>
                </a:extLst>
              </p:cNvPr>
              <p:cNvSpPr txBox="1"/>
              <p:nvPr/>
            </p:nvSpPr>
            <p:spPr>
              <a:xfrm>
                <a:off x="4943489" y="4018035"/>
                <a:ext cx="3965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</a:rPr>
                  <a:t>0 km:  467 C, 93 bar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2321D07-386C-4B6B-9BD1-8E0BA16CA4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89" y="4394200"/>
                <a:ext cx="1661160" cy="85500"/>
              </a:xfrm>
              <a:prstGeom prst="line">
                <a:avLst/>
              </a:prstGeom>
              <a:ln w="1270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0D5B0CE-54B0-43DB-9C16-9C8EF5ADE7AA}"/>
                  </a:ext>
                </a:extLst>
              </p:cNvPr>
              <p:cNvSpPr/>
              <p:nvPr/>
            </p:nvSpPr>
            <p:spPr>
              <a:xfrm>
                <a:off x="10100225" y="4367940"/>
                <a:ext cx="223520" cy="223520"/>
              </a:xfrm>
              <a:prstGeom prst="ellipse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397CEB5-C788-4277-AF57-F0A50F2CF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3480" y="5198419"/>
              <a:ext cx="3417570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CE39DEA-D5FF-48CA-BC4E-6BA0CDC5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</p:spTree>
    <p:extLst>
      <p:ext uri="{BB962C8B-B14F-4D97-AF65-F5344CB8AC3E}">
        <p14:creationId xmlns:p14="http://schemas.microsoft.com/office/powerpoint/2010/main" val="129607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3D407A-D27A-4403-ACC4-253D1CFC1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Distributed, low cost, high resilience, low risk</a:t>
            </a:r>
            <a:b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targeted science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Utilize electronic components for extreme environments (Venus)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Optimize for atmospheric investigations – low mass, high drag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“Passive” swarm – No active navigation, no swarm home/hive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Keep It Simple payload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Single chemical species sensor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Ambient temperature, pressure, accelerometer, gyroscope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Transmit-only radio with radar wake-up trigger</a:t>
            </a:r>
          </a:p>
          <a:p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Goddard Planetary </a:t>
            </a:r>
            <a:r>
              <a:rPr lang="en-US" dirty="0" err="1"/>
              <a:t>Cubesat</a:t>
            </a:r>
            <a:r>
              <a:rPr lang="en-US" dirty="0"/>
              <a:t> Symposium</a:t>
            </a:r>
          </a:p>
        </p:txBody>
      </p:sp>
    </p:spTree>
    <p:extLst>
      <p:ext uri="{BB962C8B-B14F-4D97-AF65-F5344CB8AC3E}">
        <p14:creationId xmlns:p14="http://schemas.microsoft.com/office/powerpoint/2010/main" val="344364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81FF46-AF31-4B14-A6D2-6CEACBBA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600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30D6F-6307-4B79-B903-34A8448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Goddard Planetary Cubesat Symposium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9DD07-26B4-4CE7-8773-6B2C45C5E127}"/>
              </a:ext>
            </a:extLst>
          </p:cNvPr>
          <p:cNvSpPr txBox="1"/>
          <p:nvPr/>
        </p:nvSpPr>
        <p:spPr>
          <a:xfrm>
            <a:off x="592090" y="2152040"/>
            <a:ext cx="3427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Short-lived Probes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90C03-52DD-480F-A3AE-E8E915A429F0}"/>
              </a:ext>
            </a:extLst>
          </p:cNvPr>
          <p:cNvSpPr txBox="1"/>
          <p:nvPr/>
        </p:nvSpPr>
        <p:spPr>
          <a:xfrm>
            <a:off x="7813039" y="2152040"/>
            <a:ext cx="383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Long-lived Platforms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4394DB-25C3-4D7A-9EFC-0B13815A0950}"/>
              </a:ext>
            </a:extLst>
          </p:cNvPr>
          <p:cNvGrpSpPr/>
          <p:nvPr/>
        </p:nvGrpSpPr>
        <p:grpSpPr>
          <a:xfrm>
            <a:off x="249025" y="2786582"/>
            <a:ext cx="2932598" cy="2373387"/>
            <a:chOff x="249025" y="2786582"/>
            <a:chExt cx="2932598" cy="23733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410E66-1890-43A9-BCA9-269D54338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73" y="2786582"/>
              <a:ext cx="2875450" cy="237338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A757E1-8816-45D8-B6D7-34BC2EAB7E58}"/>
                </a:ext>
              </a:extLst>
            </p:cNvPr>
            <p:cNvSpPr txBox="1"/>
            <p:nvPr/>
          </p:nvSpPr>
          <p:spPr>
            <a:xfrm>
              <a:off x="249025" y="2786582"/>
              <a:ext cx="17796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VISE (2003)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90F09D-BD6D-4A6E-8BC2-73B7D8806F98}"/>
              </a:ext>
            </a:extLst>
          </p:cNvPr>
          <p:cNvGrpSpPr/>
          <p:nvPr/>
        </p:nvGrpSpPr>
        <p:grpSpPr>
          <a:xfrm>
            <a:off x="137392" y="5301142"/>
            <a:ext cx="3044231" cy="1361360"/>
            <a:chOff x="3817788" y="2876344"/>
            <a:chExt cx="3044231" cy="13613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DC4124-AD0C-4805-93BA-0170123F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7788" y="2940235"/>
              <a:ext cx="2951461" cy="129746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3645F7-8C46-4B27-BCC9-EA9903C37136}"/>
                </a:ext>
              </a:extLst>
            </p:cNvPr>
            <p:cNvSpPr txBox="1"/>
            <p:nvPr/>
          </p:nvSpPr>
          <p:spPr>
            <a:xfrm>
              <a:off x="3817788" y="2876344"/>
              <a:ext cx="3044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Cupid’s Arrow (2014)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748AAD-D97E-4441-A2FE-E50E4C974115}"/>
              </a:ext>
            </a:extLst>
          </p:cNvPr>
          <p:cNvGrpSpPr/>
          <p:nvPr/>
        </p:nvGrpSpPr>
        <p:grpSpPr>
          <a:xfrm>
            <a:off x="2346811" y="3198167"/>
            <a:ext cx="2910380" cy="3175021"/>
            <a:chOff x="2346811" y="3198167"/>
            <a:chExt cx="2910380" cy="31750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A00E5A-A446-477C-B408-2740340CA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811" y="3689249"/>
              <a:ext cx="2794149" cy="268393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CD8421-44F0-4D63-A718-DCA35507ECD7}"/>
                </a:ext>
              </a:extLst>
            </p:cNvPr>
            <p:cNvSpPr txBox="1"/>
            <p:nvPr/>
          </p:nvSpPr>
          <p:spPr>
            <a:xfrm>
              <a:off x="3181623" y="3198167"/>
              <a:ext cx="2075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Venera (1982)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A684B9-E1EC-484A-97B9-AC3146492C20}"/>
              </a:ext>
            </a:extLst>
          </p:cNvPr>
          <p:cNvGrpSpPr/>
          <p:nvPr/>
        </p:nvGrpSpPr>
        <p:grpSpPr>
          <a:xfrm>
            <a:off x="6958272" y="4440440"/>
            <a:ext cx="4114800" cy="1485589"/>
            <a:chOff x="6958272" y="4440440"/>
            <a:chExt cx="4114800" cy="14855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34906E-34BA-4C8C-B8A9-F471D7351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272" y="4440440"/>
              <a:ext cx="4114800" cy="148558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012290-61EC-49E3-85D8-C2AC65D41732}"/>
                </a:ext>
              </a:extLst>
            </p:cNvPr>
            <p:cNvSpPr txBox="1"/>
            <p:nvPr/>
          </p:nvSpPr>
          <p:spPr>
            <a:xfrm>
              <a:off x="8872903" y="5448692"/>
              <a:ext cx="194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VAMP (2013)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1005BD-BB39-4374-B299-49782154F8A3}"/>
              </a:ext>
            </a:extLst>
          </p:cNvPr>
          <p:cNvGrpSpPr/>
          <p:nvPr/>
        </p:nvGrpSpPr>
        <p:grpSpPr>
          <a:xfrm>
            <a:off x="9010379" y="3046216"/>
            <a:ext cx="2936666" cy="1600200"/>
            <a:chOff x="9010379" y="3046216"/>
            <a:chExt cx="2936666" cy="16002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11A74B1-D05C-40BF-943B-EB09EE364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379" y="3046216"/>
              <a:ext cx="2857500" cy="16002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7E98AE-D1E1-4E93-8069-F3598ADCCF3E}"/>
                </a:ext>
              </a:extLst>
            </p:cNvPr>
            <p:cNvSpPr txBox="1"/>
            <p:nvPr/>
          </p:nvSpPr>
          <p:spPr>
            <a:xfrm>
              <a:off x="9845188" y="4131074"/>
              <a:ext cx="2101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HAVOC (2015)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9C2516C-CDBE-4837-99A5-C26114745C16}"/>
              </a:ext>
            </a:extLst>
          </p:cNvPr>
          <p:cNvSpPr/>
          <p:nvPr/>
        </p:nvSpPr>
        <p:spPr>
          <a:xfrm>
            <a:off x="4148718" y="1690688"/>
            <a:ext cx="3664322" cy="4682500"/>
          </a:xfrm>
          <a:prstGeom prst="rect">
            <a:avLst/>
          </a:prstGeom>
          <a:solidFill>
            <a:srgbClr val="182B4C">
              <a:alpha val="8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321C5E-B9A0-490E-9971-E31BF579CF8A}"/>
              </a:ext>
            </a:extLst>
          </p:cNvPr>
          <p:cNvSpPr txBox="1"/>
          <p:nvPr/>
        </p:nvSpPr>
        <p:spPr>
          <a:xfrm>
            <a:off x="4181759" y="1786308"/>
            <a:ext cx="360663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Intermediate-Life</a:t>
            </a:r>
            <a:b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Probe Swarms</a:t>
            </a:r>
            <a:b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Parallel data collection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Wide area coverage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Resiliency directly related to redundancy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D9214B-4D04-406C-9D6C-6E24CA70F24B}"/>
              </a:ext>
            </a:extLst>
          </p:cNvPr>
          <p:cNvSpPr txBox="1"/>
          <p:nvPr/>
        </p:nvSpPr>
        <p:spPr>
          <a:xfrm>
            <a:off x="5521960" y="28702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5E9F33-2D55-4165-9C5C-D8B73678DAAF}"/>
              </a:ext>
            </a:extLst>
          </p:cNvPr>
          <p:cNvSpPr txBox="1"/>
          <p:nvPr/>
        </p:nvSpPr>
        <p:spPr>
          <a:xfrm>
            <a:off x="4497076" y="5339767"/>
            <a:ext cx="3105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Redundancy is limited</a:t>
            </a:r>
            <a:b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scalability</a:t>
            </a:r>
          </a:p>
        </p:txBody>
      </p:sp>
    </p:spTree>
    <p:extLst>
      <p:ext uri="{BB962C8B-B14F-4D97-AF65-F5344CB8AC3E}">
        <p14:creationId xmlns:p14="http://schemas.microsoft.com/office/powerpoint/2010/main" val="12493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0" grpId="0" animBg="1"/>
      <p:bldP spid="35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2963</TotalTime>
  <Words>930</Words>
  <Application>Microsoft Office PowerPoint</Application>
  <PresentationFormat>Widescreen</PresentationFormat>
  <Paragraphs>221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Cambria</vt:lpstr>
      <vt:lpstr>Helvetica</vt:lpstr>
      <vt:lpstr>OCR A Extended</vt:lpstr>
      <vt:lpstr>Times New Roman</vt:lpstr>
      <vt:lpstr>Office Theme</vt:lpstr>
      <vt:lpstr>PowerPoint Presentation</vt:lpstr>
      <vt:lpstr>WHAT IS A “SWARM”?</vt:lpstr>
      <vt:lpstr>PLANETARY SWARM PROBES</vt:lpstr>
      <vt:lpstr>PLANETARY SWARM PROBES</vt:lpstr>
      <vt:lpstr>PLANETARY SWARM PROBES</vt:lpstr>
      <vt:lpstr>W H Y    V E N U S?</vt:lpstr>
      <vt:lpstr>V E N U S   C H A L L E N G E S</vt:lpstr>
      <vt:lpstr>APPROACH</vt:lpstr>
      <vt:lpstr>APPROACH</vt:lpstr>
      <vt:lpstr>ENABLING TECHNOLOGY</vt:lpstr>
      <vt:lpstr>SCIENCE PAYLOAD</vt:lpstr>
      <vt:lpstr>MAXIMIZING FLIGHT TIME</vt:lpstr>
      <vt:lpstr>PLATFORM</vt:lpstr>
      <vt:lpstr>PLATFORM</vt:lpstr>
      <vt:lpstr>HITCHING A RIDE TO VENUS</vt:lpstr>
      <vt:lpstr>DEPLOYMENT</vt:lpstr>
      <vt:lpstr>DEPLOYMENT</vt:lpstr>
      <vt:lpstr>DATA GATHERING</vt:lpstr>
      <vt:lpstr>DATA GATHERING</vt:lpstr>
      <vt:lpstr>TRADE STUDIES</vt:lpstr>
      <vt:lpstr>COMMUNICATIONS AND POWER</vt:lpstr>
      <vt:lpstr>DATA GATHERING</vt:lpstr>
      <vt:lpstr>TECHNOLOGY INSPIRED BY FICTION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jeffab</dc:creator>
  <cp:lastModifiedBy>Jeff Balcerski</cp:lastModifiedBy>
  <cp:revision>112</cp:revision>
  <dcterms:created xsi:type="dcterms:W3CDTF">2018-09-26T01:08:43Z</dcterms:created>
  <dcterms:modified xsi:type="dcterms:W3CDTF">2019-06-28T12:04:47Z</dcterms:modified>
</cp:coreProperties>
</file>