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343" r:id="rId3"/>
    <p:sldId id="339" r:id="rId4"/>
    <p:sldId id="342" r:id="rId5"/>
    <p:sldId id="332" r:id="rId6"/>
    <p:sldId id="257" r:id="rId7"/>
    <p:sldId id="274" r:id="rId8"/>
    <p:sldId id="335" r:id="rId9"/>
    <p:sldId id="338" r:id="rId10"/>
    <p:sldId id="344" r:id="rId11"/>
    <p:sldId id="340" r:id="rId12"/>
    <p:sldId id="341" r:id="rId13"/>
    <p:sldId id="34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B76CB3-9F5A-4FF0-A517-DF55249778A4}">
          <p14:sldIdLst>
            <p14:sldId id="256"/>
            <p14:sldId id="343"/>
            <p14:sldId id="339"/>
            <p14:sldId id="342"/>
            <p14:sldId id="332"/>
            <p14:sldId id="257"/>
            <p14:sldId id="274"/>
            <p14:sldId id="335"/>
            <p14:sldId id="338"/>
            <p14:sldId id="344"/>
            <p14:sldId id="340"/>
            <p14:sldId id="341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460D6-E9F7-4B8E-8779-ED670CEE29D9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B4D0D-10E4-4656-8229-BFC04596D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69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B4D0D-10E4-4656-8229-BFC04596D0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8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B4D0D-10E4-4656-8229-BFC04596D0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5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7963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65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2851" y="50801"/>
            <a:ext cx="2738967" cy="55737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1" y="50801"/>
            <a:ext cx="8013700" cy="55737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73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50800"/>
            <a:ext cx="10955867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052513"/>
            <a:ext cx="5080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052513"/>
            <a:ext cx="50800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414713"/>
            <a:ext cx="50800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438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50800"/>
            <a:ext cx="10955867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052513"/>
            <a:ext cx="5080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052513"/>
            <a:ext cx="5080000" cy="457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7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50800"/>
            <a:ext cx="10955867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52513"/>
            <a:ext cx="5080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052513"/>
            <a:ext cx="50800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414713"/>
            <a:ext cx="50800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563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50800"/>
            <a:ext cx="10955867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052513"/>
            <a:ext cx="5080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52513"/>
            <a:ext cx="5080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245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50800"/>
            <a:ext cx="10955867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052513"/>
            <a:ext cx="10363200" cy="457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9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03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10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52513"/>
            <a:ext cx="5080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52513"/>
            <a:ext cx="5080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45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854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2042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99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22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105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50800"/>
            <a:ext cx="109558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52513"/>
            <a:ext cx="10363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First Level</a:t>
            </a:r>
          </a:p>
          <a:p>
            <a:pPr lvl="2"/>
            <a:r>
              <a:rPr lang="en-US" altLang="en-US"/>
              <a:t>Second Level</a:t>
            </a:r>
          </a:p>
          <a:p>
            <a:pPr lvl="3"/>
            <a:r>
              <a:rPr lang="en-US" altLang="en-US"/>
              <a:t>Third Level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609600" y="520700"/>
            <a:ext cx="10972800" cy="0"/>
          </a:xfrm>
          <a:prstGeom prst="line">
            <a:avLst/>
          </a:prstGeom>
          <a:noFill/>
          <a:ln w="12700">
            <a:solidFill>
              <a:srgbClr val="D228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609600" y="6248400"/>
            <a:ext cx="10972800" cy="0"/>
          </a:xfrm>
          <a:prstGeom prst="line">
            <a:avLst/>
          </a:prstGeom>
          <a:noFill/>
          <a:ln w="12700">
            <a:solidFill>
              <a:srgbClr val="D228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086" name="Picture 14" descr="Unit Signature with linked areas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8000" r="12801" b="32333"/>
          <a:stretch>
            <a:fillRect/>
          </a:stretch>
        </p:blipFill>
        <p:spPr bwMode="auto">
          <a:xfrm>
            <a:off x="8705851" y="165100"/>
            <a:ext cx="3202516" cy="66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5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Helvetica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Helvetica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Helvetica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Helvetica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Helvetica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Helvetica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Helvetica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Helvetica" panose="020B0604020202020204" pitchFamily="34" charset="0"/>
        </a:defRPr>
      </a:lvl9pPr>
    </p:titleStyle>
    <p:bodyStyle>
      <a:lvl1pPr algn="l" rtl="0" eaLnBrk="0" fontAlgn="base" hangingPunct="0">
        <a:spcBef>
          <a:spcPct val="70000"/>
        </a:spcBef>
        <a:spcAft>
          <a:spcPct val="0"/>
        </a:spcAft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227013" algn="l" rtl="0" eaLnBrk="0" fontAlgn="base" hangingPunct="0">
        <a:spcBef>
          <a:spcPct val="20000"/>
        </a:spcBef>
        <a:spcAft>
          <a:spcPct val="0"/>
        </a:spcAft>
        <a:buFont typeface="Helvetica" panose="020B0604020202020204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34950" algn="l" rtl="0" eaLnBrk="0" fontAlgn="base" hangingPunct="0">
        <a:spcBef>
          <a:spcPct val="20000"/>
        </a:spcBef>
        <a:spcAft>
          <a:spcPct val="0"/>
        </a:spcAft>
        <a:buChar char="•"/>
        <a:defRPr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227013" algn="l" rtl="0" eaLnBrk="0" fontAlgn="base" hangingPunct="0">
        <a:spcBef>
          <a:spcPct val="20000"/>
        </a:spcBef>
        <a:spcAft>
          <a:spcPct val="0"/>
        </a:spcAft>
        <a:buFont typeface="Helvetica" panose="020B0604020202020204" pitchFamily="34" charset="0"/>
        <a:buChar char="–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227013" algn="l" rtl="0" eaLnBrk="0" fontAlgn="base" hangingPunct="0">
        <a:spcBef>
          <a:spcPct val="2000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4A07E6A-E049-4301-AF77-607C84D1D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 b="8507"/>
          <a:stretch/>
        </p:blipFill>
        <p:spPr bwMode="auto">
          <a:xfrm>
            <a:off x="487051" y="1661702"/>
            <a:ext cx="11217897" cy="519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934062"/>
            <a:ext cx="7772400" cy="1031875"/>
          </a:xfrm>
        </p:spPr>
        <p:txBody>
          <a:bodyPr anchor="t"/>
          <a:lstStyle/>
          <a:p>
            <a:r>
              <a:rPr lang="en-US" altLang="en-US" sz="2600" dirty="0"/>
              <a:t>Cislunar Explorers Lunar CubeSat:</a:t>
            </a:r>
            <a:br>
              <a:rPr lang="en-US" altLang="en-US" sz="2600" dirty="0"/>
            </a:br>
            <a:r>
              <a:rPr lang="en-US" altLang="en-US" sz="2600" dirty="0"/>
              <a:t>Instant Spacecraft, Just Add Water</a:t>
            </a:r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2209800" y="1737709"/>
            <a:ext cx="77724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Kyle Doyle</a:t>
            </a:r>
            <a:br>
              <a:rPr lang="en-US" altLang="en-US" sz="2000" dirty="0">
                <a:solidFill>
                  <a:srgbClr val="000000"/>
                </a:solidFill>
              </a:rPr>
            </a:br>
            <a:r>
              <a:rPr lang="en-US" altLang="en-US" sz="1800" dirty="0">
                <a:solidFill>
                  <a:srgbClr val="000000"/>
                </a:solidFill>
              </a:rPr>
              <a:t>Cornell University</a:t>
            </a:r>
            <a:br>
              <a:rPr lang="en-US" altLang="en-US" sz="1800" dirty="0">
                <a:solidFill>
                  <a:srgbClr val="000000"/>
                </a:solidFill>
              </a:rPr>
            </a:br>
            <a:r>
              <a:rPr lang="en-US" altLang="en-US" sz="1800" dirty="0">
                <a:solidFill>
                  <a:srgbClr val="000000"/>
                </a:solidFill>
              </a:rPr>
              <a:t>Department of Mechanical and Aerospace Engineering</a:t>
            </a:r>
            <a:br>
              <a:rPr lang="en-US" altLang="en-US" sz="1600" dirty="0">
                <a:solidFill>
                  <a:srgbClr val="000000"/>
                </a:solidFill>
              </a:rPr>
            </a:br>
            <a:br>
              <a:rPr lang="en-US" altLang="en-US" sz="1600" dirty="0">
                <a:solidFill>
                  <a:srgbClr val="000000"/>
                </a:solidFill>
              </a:rPr>
            </a:br>
            <a:r>
              <a:rPr lang="en-US" altLang="en-US" sz="1600" dirty="0">
                <a:solidFill>
                  <a:srgbClr val="000000"/>
                </a:solidFill>
              </a:rPr>
              <a:t>June 27</a:t>
            </a:r>
            <a:r>
              <a:rPr lang="en-US" altLang="en-US" sz="1600" baseline="30000" dirty="0">
                <a:solidFill>
                  <a:srgbClr val="000000"/>
                </a:solidFill>
              </a:rPr>
              <a:t>th</a:t>
            </a:r>
            <a:r>
              <a:rPr lang="en-US" altLang="en-US" sz="1600" dirty="0">
                <a:solidFill>
                  <a:srgbClr val="000000"/>
                </a:solidFill>
              </a:rPr>
              <a:t>, 2019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82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B5E444-A7E1-4AF9-A22A-C8308D7EA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31041" y="2084682"/>
            <a:ext cx="2743200" cy="1353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F0B00E-1A62-456F-B396-14BA8FD0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Interplanetary Optical Navigation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13720-927D-4DD2-A60E-598B28906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10"/>
          <a:stretch/>
        </p:blipFill>
        <p:spPr>
          <a:xfrm>
            <a:off x="0" y="3158017"/>
            <a:ext cx="6953063" cy="3699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BB892-E933-44F7-980D-DACDC50813C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04" y="3452378"/>
            <a:ext cx="5238937" cy="340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C0B508-8E43-4AAD-8940-CD5698156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95523" y="437681"/>
            <a:ext cx="2778717" cy="1363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98E590-FE8C-4110-AA90-34BFD8E936B8}"/>
              </a:ext>
            </a:extLst>
          </p:cNvPr>
          <p:cNvSpPr txBox="1"/>
          <p:nvPr/>
        </p:nvSpPr>
        <p:spPr>
          <a:xfrm>
            <a:off x="9395524" y="154102"/>
            <a:ext cx="277871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28,000 km	           369,000 km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595,000 km                1,100,000 km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A7690-E02C-4018-87C1-8B6DFDFAF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51" y="522384"/>
            <a:ext cx="10363200" cy="4572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Inexpensive, robust, navigation in planetary systems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Autonomous position and attitude determination from the same data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Constant comms link for tracking not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Accuracy within tens of kilometers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Mission simulation using rendered images from AGI STK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Testing with real-world images from past missions and new photos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7DF77E-2512-4B22-9AFB-85EFB02981BB}"/>
              </a:ext>
            </a:extLst>
          </p:cNvPr>
          <p:cNvSpPr txBox="1"/>
          <p:nvPr/>
        </p:nvSpPr>
        <p:spPr>
          <a:xfrm>
            <a:off x="6912532" y="6593528"/>
            <a:ext cx="455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Original Images: NASA</a:t>
            </a:r>
          </a:p>
        </p:txBody>
      </p:sp>
    </p:spTree>
    <p:extLst>
      <p:ext uri="{BB962C8B-B14F-4D97-AF65-F5344CB8AC3E}">
        <p14:creationId xmlns:p14="http://schemas.microsoft.com/office/powerpoint/2010/main" val="296326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87B46-4C08-460D-8A97-DA7D0644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Impacts: Interplanetary Optical 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3A791-AAB8-4BB3-9542-8389EDA68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08000"/>
            <a:ext cx="8698461" cy="5116513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Autonomous interplanetary navigation at CubeSat scale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No constant comms link for navigation/tracking</a:t>
            </a:r>
          </a:p>
          <a:p>
            <a:pPr marL="684213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0" dirty="0"/>
              <a:t>Reduces spacecraft power consumption</a:t>
            </a:r>
          </a:p>
          <a:p>
            <a:pPr marL="684213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0" dirty="0"/>
              <a:t>Reduces demands on ground segment</a:t>
            </a:r>
            <a:endParaRPr lang="en-US" altLang="en-US" sz="2400" b="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Applicable to other environments</a:t>
            </a:r>
          </a:p>
          <a:p>
            <a:pPr marL="684213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0" dirty="0"/>
              <a:t>Gas giant moons systems</a:t>
            </a:r>
            <a:endParaRPr lang="en-US" altLang="en-US" sz="2400" b="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Hardware accessible for hobbyist and educators</a:t>
            </a:r>
          </a:p>
          <a:p>
            <a:pPr marL="684213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0" dirty="0"/>
              <a:t>Raspberry Pi, multiplexer, 3 cameras: ~$200 total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262EE-97A5-4DCC-ADAE-0C63E49E30D2}"/>
              </a:ext>
            </a:extLst>
          </p:cNvPr>
          <p:cNvSpPr txBox="1"/>
          <p:nvPr/>
        </p:nvSpPr>
        <p:spPr>
          <a:xfrm>
            <a:off x="8684961" y="6022736"/>
            <a:ext cx="3502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Images courtesy of NASA</a:t>
            </a:r>
          </a:p>
        </p:txBody>
      </p:sp>
      <p:pic>
        <p:nvPicPr>
          <p:cNvPr id="5" name="Picture 2" descr="http://www.nasa.gov/sites/default/files/jupiter_1_0.jpg">
            <a:extLst>
              <a:ext uri="{FF2B5EF4-FFF2-40B4-BE49-F238E27FC236}">
                <a16:creationId xmlns:a16="http://schemas.microsoft.com/office/drawing/2014/main" id="{DB864B0A-A6BE-42B9-BAC0-D5565557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462" y="3551657"/>
            <a:ext cx="3489306" cy="24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aturn.jpl.nasa.gov/system/content_pages/main_images/49_PIA14909_768.jpg">
            <a:extLst>
              <a:ext uri="{FF2B5EF4-FFF2-40B4-BE49-F238E27FC236}">
                <a16:creationId xmlns:a16="http://schemas.microsoft.com/office/drawing/2014/main" id="{20071843-B091-4460-AEF6-7C743D16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960" y="0"/>
            <a:ext cx="3502808" cy="35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1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1EE76-A650-4EFD-89E0-843EDDD0C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Impacts: Water Electrolysis Propulsion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DC972-7332-4451-9C2A-4AE68E40F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8000"/>
            <a:ext cx="8089697" cy="5116513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In-situ resource utilization potential</a:t>
            </a:r>
          </a:p>
          <a:p>
            <a:pPr marL="684213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0" dirty="0"/>
              <a:t>Icy moon hoppers, small body sample returns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Water is abundant in the solar system</a:t>
            </a:r>
          </a:p>
          <a:p>
            <a:pPr marL="684213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0" dirty="0"/>
              <a:t>Targets with water have scientific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Could turn delta-v limits into delta-v increments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 descr="Fresh Tiger Stripes on Enceladus">
            <a:extLst>
              <a:ext uri="{FF2B5EF4-FFF2-40B4-BE49-F238E27FC236}">
                <a16:creationId xmlns:a16="http://schemas.microsoft.com/office/drawing/2014/main" id="{D3EAA509-1CFC-4D15-930F-FBF1B096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97" y="3156199"/>
            <a:ext cx="4098072" cy="29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uropa-moon.jpg">
            <a:extLst>
              <a:ext uri="{FF2B5EF4-FFF2-40B4-BE49-F238E27FC236}">
                <a16:creationId xmlns:a16="http://schemas.microsoft.com/office/drawing/2014/main" id="{55834250-BD42-4FE7-9E79-EF2F658ED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9" y="3579795"/>
            <a:ext cx="3009331" cy="30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61925-C640-4B89-872E-C06AC103BCFB}"/>
              </a:ext>
            </a:extLst>
          </p:cNvPr>
          <p:cNvSpPr txBox="1"/>
          <p:nvPr/>
        </p:nvSpPr>
        <p:spPr>
          <a:xfrm>
            <a:off x="-47853" y="6545590"/>
            <a:ext cx="455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NASA</a:t>
            </a:r>
          </a:p>
        </p:txBody>
      </p:sp>
      <p:pic>
        <p:nvPicPr>
          <p:cNvPr id="7" name="Picture 2" descr="https://d1o50x50snmhul.cloudfront.net/wp-content/uploads/2016/09/30155846/5.-rosetta_s_comet-800x533.jpg">
            <a:extLst>
              <a:ext uri="{FF2B5EF4-FFF2-40B4-BE49-F238E27FC236}">
                <a16:creationId xmlns:a16="http://schemas.microsoft.com/office/drawing/2014/main" id="{FCF6D29A-3B40-41EC-AC8E-872E31D71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97" y="0"/>
            <a:ext cx="4093703" cy="27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B0A71F-5BA6-4FD3-B264-1028E627152D}"/>
              </a:ext>
            </a:extLst>
          </p:cNvPr>
          <p:cNvSpPr txBox="1"/>
          <p:nvPr/>
        </p:nvSpPr>
        <p:spPr>
          <a:xfrm>
            <a:off x="7975220" y="6005660"/>
            <a:ext cx="455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NASA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8EAD7-0DEE-4B9A-836E-0DCD4DC0B2A8}"/>
              </a:ext>
            </a:extLst>
          </p:cNvPr>
          <p:cNvSpPr txBox="1"/>
          <p:nvPr/>
        </p:nvSpPr>
        <p:spPr>
          <a:xfrm>
            <a:off x="8089697" y="2729638"/>
            <a:ext cx="455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ESA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4212A5-1DA5-4BC7-A6AC-7E4FFA9A412E}"/>
                  </a:ext>
                </a:extLst>
              </p:cNvPr>
              <p:cNvSpPr txBox="1"/>
              <p:nvPr/>
            </p:nvSpPr>
            <p:spPr>
              <a:xfrm>
                <a:off x="3754054" y="4077592"/>
                <a:ext cx="3507242" cy="1158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4212A5-1DA5-4BC7-A6AC-7E4FFA9A4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054" y="4077592"/>
                <a:ext cx="3507242" cy="1158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6401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3ED7-8155-45F3-B69F-C4C428F2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2" descr="Image may contain: sky, ocean, twilight and outdoor">
            <a:extLst>
              <a:ext uri="{FF2B5EF4-FFF2-40B4-BE49-F238E27FC236}">
                <a16:creationId xmlns:a16="http://schemas.microsoft.com/office/drawing/2014/main" id="{6449C0AA-633F-450C-9E17-472397B4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6" y="779975"/>
            <a:ext cx="10715068" cy="60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1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970B19C-4434-44C7-B7DD-DEFD13B2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BCF780-4A45-4CDF-B832-48377108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6" y="50800"/>
            <a:ext cx="12192000" cy="64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2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63FB5-039A-4DE8-9DFE-FFC89475F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Spacecraft Operations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75A2E-B736-43FC-9DAA-5A65BAF86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5289"/>
            <a:ext cx="3318319" cy="2840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D5590-879F-480B-958C-E9BEA0DD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0" b="97806" l="1048" r="95460">
                        <a14:foregroundMark x1="39814" y1="91408" x2="39814" y2="91408"/>
                        <a14:foregroundMark x1="42957" y1="82998" x2="42957" y2="82998"/>
                        <a14:foregroundMark x1="35506" y1="66910" x2="35506" y2="66910"/>
                        <a14:foregroundMark x1="35274" y1="63803" x2="35274" y2="63803"/>
                        <a14:foregroundMark x1="38300" y1="69104" x2="38300" y2="69104"/>
                        <a14:foregroundMark x1="41793" y1="88848" x2="41793" y2="88848"/>
                        <a14:foregroundMark x1="41793" y1="90128" x2="41793" y2="90128"/>
                        <a14:foregroundMark x1="44005" y1="83547" x2="44005" y2="83547"/>
                        <a14:foregroundMark x1="43423" y1="86654" x2="43423" y2="86654"/>
                        <a14:foregroundMark x1="44121" y1="86472" x2="44121" y2="86472"/>
                        <a14:foregroundMark x1="40047" y1="93053" x2="40047" y2="93053"/>
                        <a14:foregroundMark x1="38184" y1="93236" x2="38184" y2="93236"/>
                        <a14:foregroundMark x1="35972" y1="29616" x2="35972" y2="29616"/>
                        <a14:foregroundMark x1="35506" y1="25594" x2="35506" y2="25594"/>
                        <a14:foregroundMark x1="25029" y1="4022" x2="25029" y2="4022"/>
                        <a14:foregroundMark x1="38417" y1="39671" x2="38417" y2="39671"/>
                        <a14:foregroundMark x1="35390" y1="43510" x2="35390" y2="43510"/>
                        <a14:foregroundMark x1="33178" y1="46618" x2="33178" y2="46618"/>
                        <a14:foregroundMark x1="31432" y1="49177" x2="31432" y2="49177"/>
                        <a14:foregroundMark x1="70664" y1="55393" x2="70664" y2="55393"/>
                        <a14:foregroundMark x1="68685" y1="73309" x2="68685" y2="73309"/>
                        <a14:foregroundMark x1="82654" y1="69835" x2="82654" y2="69835"/>
                        <a14:foregroundMark x1="84284" y1="53565" x2="84284" y2="53565"/>
                        <a14:foregroundMark x1="84983" y1="29982" x2="84983" y2="29982"/>
                        <a14:foregroundMark x1="85448" y1="22303" x2="85448" y2="22303"/>
                        <a14:foregroundMark x1="85565" y1="13346" x2="85565" y2="13346"/>
                        <a14:foregroundMark x1="92200" y1="16819" x2="91269" y2="22121"/>
                        <a14:foregroundMark x1="91269" y1="22486" x2="91269" y2="23949"/>
                        <a14:foregroundMark x1="90920" y1="36746" x2="85565" y2="94698"/>
                        <a14:foregroundMark x1="82771" y1="94516" x2="58324" y2="90128"/>
                        <a14:foregroundMark x1="62398" y1="81718" x2="72293" y2="80073"/>
                        <a14:foregroundMark x1="82538" y1="46984" x2="85215" y2="35283"/>
                        <a14:foregroundMark x1="93597" y1="14625" x2="93597" y2="14625"/>
                        <a14:foregroundMark x1="93946" y1="15722" x2="93946" y2="15722"/>
                        <a14:foregroundMark x1="93714" y1="20841" x2="86729" y2="97806"/>
                        <a14:foregroundMark x1="86147" y1="96527" x2="86147" y2="96527"/>
                        <a14:foregroundMark x1="84284" y1="13894" x2="84284" y2="13894"/>
                        <a14:foregroundMark x1="88359" y1="14442" x2="88359" y2="14442"/>
                        <a14:foregroundMark x1="29686" y1="41865" x2="29686" y2="41865"/>
                        <a14:foregroundMark x1="70664" y1="57770" x2="70664" y2="57770"/>
                        <a14:foregroundMark x1="72875" y1="55576" x2="72875" y2="55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5" y="2398132"/>
            <a:ext cx="2206868" cy="140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07D30-83A6-475B-870D-A05B0D73D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53" y="853616"/>
            <a:ext cx="1225413" cy="1415969"/>
          </a:xfrm>
          <a:prstGeom prst="rect">
            <a:avLst/>
          </a:prstGeom>
        </p:spPr>
      </p:pic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BF71CA-EAF1-410B-B3A2-591F9C8AC3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1269" y="50799"/>
            <a:ext cx="9070732" cy="680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ircular Arrow 13">
            <a:extLst>
              <a:ext uri="{FF2B5EF4-FFF2-40B4-BE49-F238E27FC236}">
                <a16:creationId xmlns:a16="http://schemas.microsoft.com/office/drawing/2014/main" id="{40FA8CB7-2ACB-4D24-9D1A-2EA4766188A7}"/>
              </a:ext>
            </a:extLst>
          </p:cNvPr>
          <p:cNvSpPr/>
          <p:nvPr/>
        </p:nvSpPr>
        <p:spPr>
          <a:xfrm>
            <a:off x="1400387" y="2418404"/>
            <a:ext cx="703699" cy="590830"/>
          </a:xfrm>
          <a:prstGeom prst="circularArrow">
            <a:avLst>
              <a:gd name="adj1" fmla="val 6973"/>
              <a:gd name="adj2" fmla="val 1142319"/>
              <a:gd name="adj3" fmla="val 20231420"/>
              <a:gd name="adj4" fmla="val 12166115"/>
              <a:gd name="adj5" fmla="val 12500"/>
            </a:avLst>
          </a:prstGeom>
          <a:solidFill>
            <a:srgbClr val="E6C133"/>
          </a:solidFill>
          <a:ln w="19050" cap="rnd" cmpd="sng" algn="ctr">
            <a:solidFill>
              <a:srgbClr val="E6C133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960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3EC299-CEAF-48A7-B554-75E78A3DD7A0}"/>
                  </a:ext>
                </a:extLst>
              </p:cNvPr>
              <p:cNvSpPr txBox="1"/>
              <p:nvPr/>
            </p:nvSpPr>
            <p:spPr>
              <a:xfrm>
                <a:off x="3451558" y="2473482"/>
                <a:ext cx="5284652" cy="1911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6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6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6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6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3EC299-CEAF-48A7-B554-75E78A3D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558" y="2473482"/>
                <a:ext cx="5284652" cy="19110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241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4" y="508000"/>
            <a:ext cx="7968349" cy="5116513"/>
          </a:xfrm>
        </p:spPr>
        <p:txBody>
          <a:bodyPr/>
          <a:lstStyle/>
          <a:p>
            <a:r>
              <a:rPr lang="en-US" dirty="0"/>
              <a:t>1. Flight resources such as propellant limit mission duration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E.g. Cassini, Galileo, Dawn</a:t>
            </a:r>
          </a:p>
          <a:p>
            <a:r>
              <a:rPr lang="en-US" dirty="0"/>
              <a:t>2. Propulsion systems often costly, intricate, and hazardous</a:t>
            </a:r>
            <a:endParaRPr lang="en-US" b="0" dirty="0"/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Turbopumps, high-pressure vessels, cryogenic storage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Hazardous materials e.g. hydrazine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Cryogenic filling can be dangerous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AMOS-6 incident:</a:t>
            </a:r>
          </a:p>
          <a:p>
            <a:pPr marL="1146175" lvl="2" indent="-342900">
              <a:buFont typeface="Arial" panose="020B0604020202020204" pitchFamily="34" charset="0"/>
              <a:buChar char="•"/>
            </a:pPr>
            <a:r>
              <a:rPr lang="en-US" b="0" dirty="0"/>
              <a:t>Accident during cryogenic propellant loading</a:t>
            </a:r>
          </a:p>
          <a:p>
            <a:pPr marL="1146175" lvl="2" indent="-342900">
              <a:buFont typeface="Arial" panose="020B0604020202020204" pitchFamily="34" charset="0"/>
              <a:buChar char="•"/>
            </a:pPr>
            <a:r>
              <a:rPr lang="en-US" b="0" dirty="0"/>
              <a:t>Payload hydrazine made the situation worse</a:t>
            </a:r>
          </a:p>
          <a:p>
            <a:r>
              <a:rPr lang="en-US" dirty="0"/>
              <a:t>3. CubeSats provide a low-cost approach to space exploration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There are additional limitations for nanosatellites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Few high ∆V propulsion technologies available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Strict mass, power, volume, and material constraints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Secondary payload status can limit ground processing options</a:t>
            </a:r>
          </a:p>
          <a:p>
            <a:pPr marL="1146175" lvl="2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1146175" lvl="2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3080" name="Picture 8" descr="https://dawn.jpl.nasa.gov/multimedia/images/Dawn_FarewellPortrait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8" y="0"/>
            <a:ext cx="4208963" cy="23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aturn.jpl.nasa.gov/legacy/multimedia/images/artwork/images/IMG0046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3" b="16188"/>
          <a:stretch/>
        </p:blipFill>
        <p:spPr bwMode="auto">
          <a:xfrm>
            <a:off x="7975693" y="2330776"/>
            <a:ext cx="4216307" cy="219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61004" y="4231165"/>
            <a:ext cx="4216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Images: NASA</a:t>
            </a:r>
          </a:p>
        </p:txBody>
      </p:sp>
      <p:pic>
        <p:nvPicPr>
          <p:cNvPr id="9" name="Picture 2" descr="http://spaceflight101.com/falcon-9-amos-6/wp-content/uploads/sites/104/2016/09/SpaceX-Static-Fire-Anomaly-AMOS-6-09-01-2016-04417.jpg">
            <a:extLst>
              <a:ext uri="{FF2B5EF4-FFF2-40B4-BE49-F238E27FC236}">
                <a16:creationId xmlns:a16="http://schemas.microsoft.com/office/drawing/2014/main" id="{2113404F-C509-464C-A7A1-81E1FBA3D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36" y="4499043"/>
            <a:ext cx="4208964" cy="23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F3110D-F1A3-4913-84D7-1EF56B61060F}"/>
              </a:ext>
            </a:extLst>
          </p:cNvPr>
          <p:cNvSpPr txBox="1"/>
          <p:nvPr/>
        </p:nvSpPr>
        <p:spPr>
          <a:xfrm>
            <a:off x="7983036" y="6349633"/>
            <a:ext cx="4623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Incident during AMOS-6 fueling for static fire.</a:t>
            </a:r>
          </a:p>
        </p:txBody>
      </p:sp>
    </p:spTree>
    <p:extLst>
      <p:ext uri="{BB962C8B-B14F-4D97-AF65-F5344CB8AC3E}">
        <p14:creationId xmlns:p14="http://schemas.microsoft.com/office/powerpoint/2010/main" val="85917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Water Electrolysis Propulsion Background	</a:t>
            </a:r>
          </a:p>
        </p:txBody>
      </p:sp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470517" y="839788"/>
            <a:ext cx="8788893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70000"/>
              </a:spcBef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341313" indent="-227013">
              <a:spcBef>
                <a:spcPct val="20000"/>
              </a:spcBef>
              <a:buFont typeface="Helvetica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803275" indent="-23495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258888" indent="-227013">
              <a:spcBef>
                <a:spcPct val="20000"/>
              </a:spcBef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1712913" indent="-227013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170113" indent="-2270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627313" indent="-2270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084513" indent="-2270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541713" indent="-2270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lvl="1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Technology gap: High ∆V at the CubeSat scale</a:t>
            </a:r>
          </a:p>
          <a:p>
            <a:pPr lvl="2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CubeSat propulsion in its infancy</a:t>
            </a:r>
          </a:p>
          <a:p>
            <a:pPr lvl="1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CubeSat framework poses challenges</a:t>
            </a:r>
          </a:p>
          <a:p>
            <a:pPr lvl="2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Volume, mass, power constraints</a:t>
            </a:r>
          </a:p>
          <a:p>
            <a:pPr lvl="2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CubeSat restrictions preclude:</a:t>
            </a:r>
          </a:p>
          <a:p>
            <a:pPr lvl="3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High pressure vessels</a:t>
            </a:r>
          </a:p>
          <a:p>
            <a:pPr lvl="3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Cryogenic filling before launch</a:t>
            </a:r>
          </a:p>
          <a:p>
            <a:pPr lvl="1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Water has increasingly apparent abundance in the Solar System</a:t>
            </a:r>
          </a:p>
          <a:p>
            <a:pPr lvl="2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In-Situ Resource Utilization potential</a:t>
            </a:r>
          </a:p>
          <a:p>
            <a:pPr lvl="1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Water has uses beyond propulsion</a:t>
            </a:r>
          </a:p>
          <a:p>
            <a:pPr lvl="2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Human needs</a:t>
            </a:r>
          </a:p>
          <a:p>
            <a:pPr lvl="2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Radiation shielding</a:t>
            </a:r>
          </a:p>
          <a:p>
            <a:pPr lvl="2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Slosh damping</a:t>
            </a:r>
          </a:p>
          <a:p>
            <a:pPr lvl="2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</a:rPr>
              <a:t>Heat sink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3884" y="1778899"/>
            <a:ext cx="5752467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Mueller, J., Hofer, R., and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Ziemer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J. “Survey of Propulsion Technologies Applicable to CubeSats.” Jet Propulsion Laboratory, National Aeronautics and Space Administration: Pasadena, CA, 2010</a:t>
            </a:r>
            <a:r>
              <a:rPr lang="en-US" sz="1400" dirty="0">
                <a:latin typeface="+mj-lt"/>
              </a:rPr>
              <a:t> </a:t>
            </a:r>
          </a:p>
        </p:txBody>
      </p:sp>
      <p:pic>
        <p:nvPicPr>
          <p:cNvPr id="7" name="Picture 4" descr="Europa-m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78" y="3397433"/>
            <a:ext cx="2841444" cy="28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50678" y="6285045"/>
            <a:ext cx="4552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Images: NASA</a:t>
            </a:r>
          </a:p>
        </p:txBody>
      </p:sp>
      <p:pic>
        <p:nvPicPr>
          <p:cNvPr id="9" name="Picture 2" descr="Fresh Tiger Stripes on Encelad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122" y="3397433"/>
            <a:ext cx="3999878" cy="28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044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04" y="926494"/>
            <a:ext cx="10125476" cy="4658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Electrolysis Propulsion Background: Operation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8004" y="6300445"/>
            <a:ext cx="571892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err="1"/>
              <a:t>Zeledon</a:t>
            </a:r>
            <a:r>
              <a:rPr lang="en-US" sz="1200" dirty="0"/>
              <a:t>, R. A. and Peck, M. A. ”Electrolysis Propulsion for CubeSat-Scale Spacecraft,” AIAA SPACE 2011 Conference &amp; Exposition, Long Beach, CA, 2011.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8004" y="5711796"/>
            <a:ext cx="48683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de Groot, Wim, et al. "Electrolysis propulsion for spacecraft applications." </a:t>
            </a:r>
            <a:r>
              <a:rPr lang="en-US" sz="1200" i="1" dirty="0"/>
              <a:t>33rd Joint Propulsion Conference and Exhibit</a:t>
            </a:r>
            <a:r>
              <a:rPr lang="en-US" sz="1200" dirty="0"/>
              <a:t>. 1997.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6928" y="6300445"/>
            <a:ext cx="43678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McElroy, J. F. Electrochemical hydrogen separator system for zero-gravity water electrolysis. 4,950,371, August 21, 1990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1193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C33EE2-B380-4316-955B-03293CBF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94" y="2682396"/>
            <a:ext cx="2348777" cy="4175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Electrolysis Propulsion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8800"/>
            <a:ext cx="7078696" cy="50657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Thruster test campaign in thermal vacuum chamber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~300 s specific impulse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Similar to other electrolysis thrusters*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Compare with cold gas (70 s) and LOX/LH2 (450 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Dense, green propellant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Simple operation with no actuated valves, low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Subsystem synergy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Thermal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Attitude control</a:t>
            </a:r>
          </a:p>
          <a:p>
            <a:pPr marL="684213" lvl="1" indent="-342900">
              <a:buFont typeface="Arial" panose="020B0604020202020204" pitchFamily="34" charset="0"/>
              <a:buChar char="•"/>
            </a:pPr>
            <a:r>
              <a:rPr lang="en-US" b="0" dirty="0"/>
              <a:t>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ISRU potential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6815C-7E7E-43AE-907D-16593D69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698" y="0"/>
            <a:ext cx="5113301" cy="3063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13E73-1323-4876-8121-7E1F3C1D1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76" b="93"/>
          <a:stretch/>
        </p:blipFill>
        <p:spPr>
          <a:xfrm>
            <a:off x="4281105" y="3114511"/>
            <a:ext cx="2797592" cy="3097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D8215E-2E32-4E00-A565-C87282C83614}"/>
              </a:ext>
            </a:extLst>
          </p:cNvPr>
          <p:cNvSpPr txBox="1"/>
          <p:nvPr/>
        </p:nvSpPr>
        <p:spPr>
          <a:xfrm>
            <a:off x="0" y="6211669"/>
            <a:ext cx="70786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*James, </a:t>
            </a:r>
            <a:r>
              <a:rPr lang="en-US" sz="1200" dirty="0" err="1"/>
              <a:t>Karsten</a:t>
            </a:r>
            <a:r>
              <a:rPr lang="en-US" sz="1200" dirty="0"/>
              <a:t>, et al. "</a:t>
            </a:r>
            <a:r>
              <a:rPr lang="en-US" sz="1200" dirty="0" err="1"/>
              <a:t>Hydros</a:t>
            </a:r>
            <a:r>
              <a:rPr lang="en-US" sz="1200" dirty="0"/>
              <a:t>: High Performance Water-Electrolysis Propulsion for </a:t>
            </a:r>
            <a:r>
              <a:rPr lang="en-US" sz="1200" dirty="0" err="1"/>
              <a:t>Cubesats</a:t>
            </a:r>
            <a:r>
              <a:rPr lang="en-US" sz="1200" dirty="0"/>
              <a:t> and </a:t>
            </a:r>
            <a:r>
              <a:rPr lang="en-US" sz="1200" dirty="0" err="1"/>
              <a:t>Microsats</a:t>
            </a:r>
            <a:r>
              <a:rPr lang="en-US" sz="1200" dirty="0"/>
              <a:t>." </a:t>
            </a:r>
            <a:r>
              <a:rPr lang="en-US" sz="1200" i="1" dirty="0"/>
              <a:t>Advances in the Astronautical Sciences Guidance, Navigation and Control</a:t>
            </a:r>
            <a:r>
              <a:rPr lang="en-US" sz="1200" dirty="0"/>
              <a:t> 159 (2017): 2017-145.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B8345B-5F70-4B69-94C9-4E183FF80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475" y="3063710"/>
            <a:ext cx="2764524" cy="379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08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DC8A3E-B89E-4220-BCE9-85B93D294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2" y="583962"/>
            <a:ext cx="5666773" cy="4808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72D5C-FEE8-4C29-B902-D929FDA4D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Interplanetary Optical Navigation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4D8E20F-244A-4E17-A028-69A818B94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637" y="892944"/>
            <a:ext cx="5706986" cy="4280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AB0410-BAB7-4746-A0EF-0D7DB3EA6715}"/>
              </a:ext>
            </a:extLst>
          </p:cNvPr>
          <p:cNvSpPr/>
          <p:nvPr/>
        </p:nvSpPr>
        <p:spPr>
          <a:xfrm>
            <a:off x="710170" y="5468094"/>
            <a:ext cx="575246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Adams, Van H., and Mason A. Peck. "Lost in Space and Time." </a:t>
            </a:r>
            <a:r>
              <a:rPr lang="en-US" sz="1400" i="1" dirty="0"/>
              <a:t>AIAA Guidance, Navigation, and Control Conference</a:t>
            </a:r>
            <a:r>
              <a:rPr lang="en-US" sz="1400" dirty="0"/>
              <a:t>. 2017.</a:t>
            </a:r>
            <a:endParaRPr lang="en-US" sz="14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49BB5A-904F-4C5E-ACF0-E8512BA4D75C}"/>
              </a:ext>
            </a:extLst>
          </p:cNvPr>
          <p:cNvSpPr/>
          <p:nvPr/>
        </p:nvSpPr>
        <p:spPr>
          <a:xfrm>
            <a:off x="6593506" y="5468094"/>
            <a:ext cx="5576118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Adams, Van H., and Mason A. Peck. "Interplanetary Optical Navigation." </a:t>
            </a:r>
            <a:r>
              <a:rPr lang="en-US" sz="1400" i="1" dirty="0"/>
              <a:t>AIAA Guidance, Navigation, and Control Conference</a:t>
            </a:r>
            <a:r>
              <a:rPr lang="en-US" sz="1400" dirty="0"/>
              <a:t>. 2016.</a:t>
            </a:r>
          </a:p>
        </p:txBody>
      </p:sp>
    </p:spTree>
    <p:extLst>
      <p:ext uri="{BB962C8B-B14F-4D97-AF65-F5344CB8AC3E}">
        <p14:creationId xmlns:p14="http://schemas.microsoft.com/office/powerpoint/2010/main" val="1436627299"/>
      </p:ext>
    </p:extLst>
  </p:cSld>
  <p:clrMapOvr>
    <a:masterClrMapping/>
  </p:clrMapOvr>
</p:sld>
</file>

<file path=ppt/theme/theme1.xml><?xml version="1.0" encoding="utf-8"?>
<a:theme xmlns:a="http://schemas.openxmlformats.org/drawingml/2006/main" name="Honeywell Template, Optional Bottom">
  <a:themeElements>
    <a:clrScheme name="Honeywell Template, Optional Bottom.po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oneywell Template, Optional Bottom.po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1500000" lon="20399999" rev="0"/>
          </a:camera>
          <a:lightRig rig="legacyFlat2" dir="b"/>
        </a:scene3d>
        <a:sp3d extrusionH="1801800" prstMaterial="legacyMatte">
          <a:bevelT w="13500" h="13500" prst="angle"/>
          <a:bevelB w="13500" h="13500" prst="angle"/>
          <a:extrusionClr>
            <a:schemeClr val="accent1"/>
          </a:extrusionClr>
          <a:contourClr>
            <a:schemeClr val="accent1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1500000" lon="20399999" rev="0"/>
          </a:camera>
          <a:lightRig rig="legacyFlat2" dir="b"/>
        </a:scene3d>
        <a:sp3d extrusionH="1801800" prstMaterial="legacyMatte">
          <a:bevelT w="13500" h="13500" prst="angle"/>
          <a:bevelB w="13500" h="13500" prst="angle"/>
          <a:extrusionClr>
            <a:schemeClr val="accent1"/>
          </a:extrusionClr>
          <a:contourClr>
            <a:schemeClr val="accent1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Honeywell Template, Optional Bottom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Template, Optional Bottom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oneywell Template, Optional Bottom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Template, Optional Bottom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Template, Optional Bottom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Template, Optional Bottom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Template, Optional Bottom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636</Words>
  <Application>Microsoft Office PowerPoint</Application>
  <PresentationFormat>Widescreen</PresentationFormat>
  <Paragraphs>101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Century Gothic</vt:lpstr>
      <vt:lpstr>Helvetica</vt:lpstr>
      <vt:lpstr>Honeywell Template, Optional Bottom</vt:lpstr>
      <vt:lpstr>Cislunar Explorers Lunar CubeSat: Instant Spacecraft, Just Add Water</vt:lpstr>
      <vt:lpstr>PowerPoint Presentation</vt:lpstr>
      <vt:lpstr>Spacecraft Operations</vt:lpstr>
      <vt:lpstr>PowerPoint Presentation</vt:lpstr>
      <vt:lpstr>Motivation</vt:lpstr>
      <vt:lpstr>Water Electrolysis Propulsion Background </vt:lpstr>
      <vt:lpstr>Electrolysis Propulsion Background: Operation</vt:lpstr>
      <vt:lpstr>Water Electrolysis Propulsion Performance</vt:lpstr>
      <vt:lpstr>Interplanetary Optical Navigation</vt:lpstr>
      <vt:lpstr>Interplanetary Optical Navigation Performance</vt:lpstr>
      <vt:lpstr>Impacts: Interplanetary Optical Navigation</vt:lpstr>
      <vt:lpstr>Impacts: Water Electrolysis Propulsion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and Control of Multibody Gyroscopic Systems with Application to Space Robotics</dc:title>
  <dc:creator>Kyle Patrick Doyle</dc:creator>
  <cp:lastModifiedBy>Kyle Patrick Doyle</cp:lastModifiedBy>
  <cp:revision>807</cp:revision>
  <dcterms:created xsi:type="dcterms:W3CDTF">2017-04-23T18:36:27Z</dcterms:created>
  <dcterms:modified xsi:type="dcterms:W3CDTF">2019-06-27T02:05:36Z</dcterms:modified>
</cp:coreProperties>
</file>