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0" r:id="rId16"/>
    <p:sldId id="272" r:id="rId17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96" y="-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27C662-B2CA-485B-AD11-6DCF428648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2F0103-C645-40E6-B261-52AC22996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1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 smtClean="0"/>
              <a:t>I have been working with solar UV data and ozone measurements for 29 years.</a:t>
            </a:r>
          </a:p>
          <a:p>
            <a:pPr marL="174708" indent="-174708">
              <a:buFontTx/>
              <a:buChar char="-"/>
            </a:pPr>
            <a:r>
              <a:rPr lang="en-US" dirty="0" smtClean="0"/>
              <a:t>Most discussion will be a survey of other work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 Sorry for quality of some figures clipped from PDF reprints.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0103-C645-40E6-B261-52AC22996D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35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 smtClean="0"/>
              <a:t>Analysis</a:t>
            </a:r>
            <a:r>
              <a:rPr lang="en-US" baseline="0" dirty="0" smtClean="0"/>
              <a:t> uses data from tropics (20 S </a:t>
            </a:r>
            <a:r>
              <a:rPr lang="en-US" baseline="0" dirty="0" smtClean="0">
                <a:sym typeface="Wingdings" panose="05000000000000000000" pitchFamily="2" charset="2"/>
              </a:rPr>
              <a:t> 20 N)</a:t>
            </a:r>
            <a:r>
              <a:rPr lang="en-US" dirty="0" smtClean="0"/>
              <a:t>.</a:t>
            </a:r>
          </a:p>
          <a:p>
            <a:pPr marL="174708" indent="-174708">
              <a:buFontTx/>
              <a:buChar char="-"/>
            </a:pPr>
            <a:r>
              <a:rPr lang="en-US" dirty="0" smtClean="0"/>
              <a:t>Agreement</a:t>
            </a:r>
            <a:r>
              <a:rPr lang="en-US" baseline="0" dirty="0" smtClean="0"/>
              <a:t> between observations and models is somewhat worse for temperature than for ozone.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0103-C645-40E6-B261-52AC22996D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09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Solid lines show PMC response to Lyman</a:t>
            </a:r>
            <a:r>
              <a:rPr lang="en-US" baseline="0" dirty="0" smtClean="0"/>
              <a:t> alpha peaks, dashed lines show PMC response to Lyman alpha minima.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0103-C645-40E6-B261-52AC22996D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83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Gray</a:t>
            </a:r>
            <a:r>
              <a:rPr lang="en-US" baseline="0" dirty="0" smtClean="0"/>
              <a:t> region is uncertainty in phase lag from HAMMONIA model.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HAMMONIA sensitivity results derived in tropics vs. SOFIE data taken in polar regions.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MLS has broad contribution function (~10 km) in this altitude region.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0103-C645-40E6-B261-52AC22996D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72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Anomaly data based on 20-35 day pass filter.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OH produced by photolysis of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 smtClean="0">
                <a:sym typeface="Wingdings" panose="05000000000000000000" pitchFamily="2" charset="2"/>
              </a:rPr>
              <a:t> Expect positive correlation</a:t>
            </a:r>
            <a:r>
              <a:rPr lang="en-US" baseline="0" dirty="0" smtClean="0">
                <a:sym typeface="Wingdings" panose="05000000000000000000" pitchFamily="2" charset="2"/>
              </a:rPr>
              <a:t> to rotational variations of Lyman alpha flux.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SAO gives downward transport of O</a:t>
            </a:r>
            <a:r>
              <a:rPr lang="en-US" baseline="-25000" dirty="0" smtClean="0">
                <a:sym typeface="Wingdings" panose="05000000000000000000" pitchFamily="2" charset="2"/>
              </a:rPr>
              <a:t>3</a:t>
            </a:r>
            <a:r>
              <a:rPr lang="en-US" baseline="0" dirty="0" smtClean="0">
                <a:sym typeface="Wingdings" panose="05000000000000000000" pitchFamily="2" charset="2"/>
              </a:rPr>
              <a:t>, leading to more OH production (seasonally).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0103-C645-40E6-B261-52AC22996D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28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 smtClean="0"/>
              <a:t>Blue</a:t>
            </a:r>
            <a:r>
              <a:rPr lang="en-US" baseline="0" dirty="0" smtClean="0"/>
              <a:t> line = F10.7 anomaly</a:t>
            </a:r>
            <a:endParaRPr lang="en-US" dirty="0" smtClean="0"/>
          </a:p>
          <a:p>
            <a:pPr marL="174708" indent="-174708">
              <a:buFontTx/>
              <a:buChar char="-"/>
            </a:pPr>
            <a:r>
              <a:rPr lang="en-US" dirty="0" smtClean="0"/>
              <a:t>Thin</a:t>
            </a:r>
            <a:r>
              <a:rPr lang="en-US" baseline="0" dirty="0" smtClean="0"/>
              <a:t> grey line = unsmoothed phase height anomaly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Red line = 5-day running mean of SPH anomaly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0103-C645-40E6-B261-52AC22996D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59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0103-C645-40E6-B261-52AC22996D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43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0103-C645-40E6-B261-52AC22996D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86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Understanding of actual short-term variation is important for any statistical analysis.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0103-C645-40E6-B261-52AC22996D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45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Mg II index (core-to-wing ratio) is a good proxy for solar UV variations.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Combine data from multiple instruments to cover ~30-year period shown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0103-C645-40E6-B261-52AC22996D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22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 smtClean="0"/>
              <a:t>Since rotational peaks shift, standard power spectrum applied to long interval could</a:t>
            </a:r>
            <a:r>
              <a:rPr lang="en-US" baseline="0" dirty="0" smtClean="0"/>
              <a:t> “smear” signal.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Select interval to get sufficient examples of desired period, step by T/4.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0103-C645-40E6-B261-52AC22996D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4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 smtClean="0"/>
              <a:t>Rotation amplitude = 6.7% in scaled Mg II </a:t>
            </a:r>
            <a:r>
              <a:rPr lang="en-US" dirty="0" smtClean="0"/>
              <a:t>index (core-to-wing ratio).</a:t>
            </a:r>
            <a:endParaRPr lang="en-US" dirty="0" smtClean="0"/>
          </a:p>
          <a:p>
            <a:pPr marL="174708" indent="-174708">
              <a:buFontTx/>
              <a:buChar char="-"/>
            </a:pPr>
            <a:r>
              <a:rPr lang="en-US" dirty="0" smtClean="0"/>
              <a:t>Scaling</a:t>
            </a:r>
            <a:r>
              <a:rPr lang="en-US" baseline="0" dirty="0" smtClean="0"/>
              <a:t> to Mg II is ~1:1 at 205 nm, much larger below ~140 nm.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0103-C645-40E6-B261-52AC22996D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74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0103-C645-40E6-B261-52AC22996D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55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0103-C645-40E6-B261-52AC22996D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17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baseline="0" dirty="0" smtClean="0"/>
              <a:t>Note that strength of 27-day signal in parts (a)-(d) varies substantially, despite regular amplitude of prescribed forcing.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Do similar variations in non-forced simulations represent planetary wave effects?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0103-C645-40E6-B261-52AC22996D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66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Colored </a:t>
            </a:r>
            <a:r>
              <a:rPr lang="en-US" dirty="0" smtClean="0"/>
              <a:t>lines show multiple model results, with fixed (but different) local time for each case</a:t>
            </a:r>
            <a:r>
              <a:rPr lang="en-US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Sensitivity values decrease when 3</a:t>
            </a:r>
            <a:r>
              <a:rPr lang="en-US" i="1" dirty="0" smtClean="0"/>
              <a:t>x</a:t>
            </a:r>
            <a:r>
              <a:rPr lang="en-US" dirty="0" smtClean="0"/>
              <a:t> solar forcing is applied </a:t>
            </a:r>
            <a:r>
              <a:rPr lang="en-US" dirty="0" smtClean="0">
                <a:sym typeface="Wingdings" panose="05000000000000000000" pitchFamily="2" charset="2"/>
              </a:rPr>
              <a:t> Non-linear response.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0103-C645-40E6-B261-52AC22996D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5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1D3-C4CE-4FE0-8441-5B25F363B639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E2C4-EB63-4E1E-9DC2-1F9E5FC1C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3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1D3-C4CE-4FE0-8441-5B25F363B639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E2C4-EB63-4E1E-9DC2-1F9E5FC1C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3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1D3-C4CE-4FE0-8441-5B25F363B639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E2C4-EB63-4E1E-9DC2-1F9E5FC1C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3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1D3-C4CE-4FE0-8441-5B25F363B639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E2C4-EB63-4E1E-9DC2-1F9E5FC1C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2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1D3-C4CE-4FE0-8441-5B25F363B639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E2C4-EB63-4E1E-9DC2-1F9E5FC1C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2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1D3-C4CE-4FE0-8441-5B25F363B639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E2C4-EB63-4E1E-9DC2-1F9E5FC1C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4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1D3-C4CE-4FE0-8441-5B25F363B639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E2C4-EB63-4E1E-9DC2-1F9E5FC1C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6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1D3-C4CE-4FE0-8441-5B25F363B639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E2C4-EB63-4E1E-9DC2-1F9E5FC1C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9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1D3-C4CE-4FE0-8441-5B25F363B639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E2C4-EB63-4E1E-9DC2-1F9E5FC1C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4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1D3-C4CE-4FE0-8441-5B25F363B639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E2C4-EB63-4E1E-9DC2-1F9E5FC1C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2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1D3-C4CE-4FE0-8441-5B25F363B639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E2C4-EB63-4E1E-9DC2-1F9E5FC1C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5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C21D3-C4CE-4FE0-8441-5B25F363B639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6E2C4-EB63-4E1E-9DC2-1F9E5FC1C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1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52550"/>
            <a:ext cx="8839200" cy="110251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Short-Term SSI Variability and Middle Atmosphere Effects</a:t>
            </a:r>
            <a:endParaRPr lang="en-US" sz="3600" b="1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24150"/>
            <a:ext cx="70104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Matthew DeLand</a:t>
            </a:r>
            <a:r>
              <a:rPr lang="en-US" baseline="30000" dirty="0" smtClean="0">
                <a:solidFill>
                  <a:schemeClr val="tx1"/>
                </a:solidFill>
              </a:rPr>
              <a:t>1</a:t>
            </a: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baseline="30000" dirty="0" smtClean="0">
                <a:solidFill>
                  <a:schemeClr val="tx1"/>
                </a:solidFill>
              </a:rPr>
              <a:t>1</a:t>
            </a:r>
            <a:r>
              <a:rPr lang="en-US" sz="2600" dirty="0" smtClean="0">
                <a:solidFill>
                  <a:schemeClr val="tx1"/>
                </a:solidFill>
              </a:rPr>
              <a:t>Science Systems and Applications, Inc. (SSAI)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Impacts of Intermediate Time Scale SSI Variability Workshop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9 December 2018, Columbia, MD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3" r="12430"/>
          <a:stretch/>
        </p:blipFill>
        <p:spPr>
          <a:xfrm>
            <a:off x="7396565" y="74421"/>
            <a:ext cx="1723221" cy="1125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" y="0"/>
            <a:ext cx="1260069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95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Comparison to Observations – Phase Lag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3124200" cy="3886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approach to previous slide (model curves + satellite results).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lags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in lower stratosphere due to chemical lifetime, transitions to leading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above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~40 km (temperature response and feedback into 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loss).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response lags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everywhere above ~10 km.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4665059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Gruzdev</a:t>
            </a:r>
            <a:r>
              <a:rPr lang="en-US" sz="1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 [2009]</a:t>
            </a:r>
            <a:endParaRPr lang="en-US" sz="1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55"/>
          <a:stretch/>
        </p:blipFill>
        <p:spPr>
          <a:xfrm>
            <a:off x="3289822" y="895350"/>
            <a:ext cx="5584108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802273"/>
            <a:ext cx="1828800" cy="307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Ozone</a:t>
            </a:r>
            <a:endParaRPr lang="en-US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799002"/>
            <a:ext cx="1828800" cy="307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Temperature</a:t>
            </a:r>
            <a:endParaRPr lang="en-US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105400" y="1200150"/>
            <a:ext cx="0" cy="25146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391400" y="1200150"/>
            <a:ext cx="0" cy="25146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316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Polar Mesospheric Cloud Response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4953000" cy="3886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PMCs occur at 80-85 km during polar summer (latitude &gt; 50°).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Composed of ice particles with radius ≈ 20-80 nm.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Occurrence frequency and brightness are very sensitive to local temperature,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vapor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analysis for each season (~3 rotations used) gives variable results.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Superposed epoch analysis (SEA) gives clearer signature in occurrence frequency (time lag less than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from 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photolysis).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4691729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Robert et al. [2010]</a:t>
            </a:r>
            <a:endParaRPr lang="en-US" sz="1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7"/>
          <a:stretch/>
        </p:blipFill>
        <p:spPr>
          <a:xfrm>
            <a:off x="5181600" y="845820"/>
            <a:ext cx="3181009" cy="388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16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Mesospheric T, 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 Response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2859537" cy="3886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Examine T, 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response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altitude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SOFIE occultation measurements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 satellite.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sensitivity increases above 81 km where “freeze-drying” is occurring.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sensitivity is greater than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MLS results.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3562351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Thomas et al. [2015]</a:t>
            </a:r>
            <a:endParaRPr lang="en-US" sz="1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r="16737" b="12806"/>
          <a:stretch/>
        </p:blipFill>
        <p:spPr>
          <a:xfrm>
            <a:off x="6071613" y="971551"/>
            <a:ext cx="3072387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37" y="971551"/>
            <a:ext cx="303620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16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Mesospheric OH </a:t>
            </a:r>
            <a:r>
              <a:rPr lang="en-US" b="1" dirty="0" smtClean="0">
                <a:solidFill>
                  <a:srgbClr val="0070C0"/>
                </a:solidFill>
              </a:rPr>
              <a:t>Response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5029200" cy="3886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 panel shows 2 years of Lyman alpha flux and OH anomalies at 78 km.  Note that OH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 decreases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to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l-GR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modulation during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periods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late 2004, late 2005).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situation is observed for 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anomaly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middle panel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Raw 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data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bottom panel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shows longer time scale fluctuations due to semi-annual oscillation (SAO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 This behavior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modulates short-term amplitude of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 caused by solar forcing.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9618" y="4749422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Shapiro et al. [2012]</a:t>
            </a:r>
            <a:endParaRPr lang="en-US" sz="1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973" y="726188"/>
            <a:ext cx="2456976" cy="402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16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Standard Phase Height Response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550"/>
            <a:ext cx="3962400" cy="39558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 emission at fixed frequency and solar zenith distance from one station, picked up at second station, reflects from D-region of ionosphere.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50+ years of data shows long-term trend (stratospheric cooling), solar cycle variation.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Short-term variations (~27-day) suggest more NO photoionization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increased [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])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phase lag, dependence on solar cycle level and season require additional factors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planetary waves).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4665059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sz="1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US" sz="1600" b="1" dirty="0" err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Savigny</a:t>
            </a:r>
            <a:r>
              <a:rPr lang="en-US" sz="1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 [2018]</a:t>
            </a:r>
            <a:endParaRPr lang="en-US" sz="1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6" r="17091" b="41258"/>
          <a:stretch/>
        </p:blipFill>
        <p:spPr>
          <a:xfrm>
            <a:off x="4038600" y="895349"/>
            <a:ext cx="5074920" cy="358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16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Summary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886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Short-term solar UV irradiance forcing is quasi-periodic, but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stationary over longer intervals.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response convolves spectral dependence of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SSI with properties of many constituents.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scale of responses ranges from seconds to days, introducing phase lags that vary with altitude.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Verifying any single response (observations or models) is challenging because multiple processes are happening simultaneously, with feedbacks.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763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Bibliography (as presented)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0"/>
            <a:ext cx="8534400" cy="40386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Brasseur, G., and S. Solomon (1986). 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Aeronomy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middle atmosphere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 D.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Reidel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452 pp.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DeLand, M. T., and R. P.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Cebula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(1993).  Composite Mg II solar activity index for solar cycles 21 and 22.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Geophys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12,809-12,823.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DeLand, M. T., and R. P.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Cebula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(1998).  NOAA 11 Solar Backscatter Ultraviolet model 2 (SBUV/2) instrument solar spectral irradiance changes in 1989-1994. 2: Results, validation, and comparisons.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Geophys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16,251-16,273.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Fioletov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V. E. (2009).  Estimating the 27-day and 11-year solar cycle variations in tropical upper stratospheric ozone.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Geophys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D02302.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Gruzdev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A. N., et al. (2009).  The effect of the solar rotational irradiance variation on the middle and upper atmosphere calculated by a three-dimensional chemistry-climate model.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Atmos. Chem. Phys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595-614.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Meier, R. R. (1991).  Ultraviolet spectroscopy and remote sensing of the upper atmosphere.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Sci. Rev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1-185.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Robert, C. E., et al. (2010).  Evidence of a 27-day signature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noctilucent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cloud frequency.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Geophys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D00I12.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Shapiro, A. V., et al. (2012).  Signature of the 27-day rotation cycle in mesospheric OH and 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observed by the Aura Microwave Limb Sounder.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Atmos. Chem. Phys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3181-3188.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Thomas, G. E., et al. (2015).  Solar-induced 27-day variations of mesospheric temperature and water vapor from the AIM SOFIE experiment:  Drivers of polar mesospheric cloud variability.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Atmos. Solar-Terr. Phys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56-68.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Savigny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C., et al. (2018).  Solar 27-day signatures in standard phase height measurements above central Europe.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Atmos. Chem. Phys. Discuss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acp-2018-799.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Woods, T., et al. (2000).  Improved solar Lyman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irradiance modeling from 1947 through 1999 based on UARS observations.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Geophys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27,195-27,215.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61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33350"/>
            <a:ext cx="89916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Definition of “Short-Term SSI Variability”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886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120 nm (Lyman alpha) to examine impact on mesosphere, stratosphere.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Presence of active regions on rotating Sun gives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quasi-periodic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signal during most parts of solar cycle.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significant flare enhancements observed.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Spectral dependence of “rotational” SSI change is similar to solar cycle, with variable amplitude.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response has separate spectral dependence, multiple timescales to consider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“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it’s complicated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3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Short-Term Variability over Decades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3810000" cy="3886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composite Mg II index over 3 solar cycles to see rotational variations at cycle maximum, minimum.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Cycle maximum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 panels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has fairly consistent signal, episodes of larger amplitude.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Cycle minimum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bottom panels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has constant baseline, persistent but smaller modulation.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shift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during maximum periods.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0" y="895350"/>
            <a:ext cx="4953000" cy="37449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57800" y="4665059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Fioletov</a:t>
            </a:r>
            <a:r>
              <a:rPr lang="en-US" sz="1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[2009]</a:t>
            </a:r>
            <a:endParaRPr lang="en-US" sz="1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35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Short-Term </a:t>
            </a:r>
            <a:r>
              <a:rPr lang="en-US" b="1" dirty="0" smtClean="0">
                <a:solidFill>
                  <a:srgbClr val="0070C0"/>
                </a:solidFill>
              </a:rPr>
              <a:t>Variability - </a:t>
            </a:r>
            <a:r>
              <a:rPr lang="en-US" b="1" dirty="0" smtClean="0">
                <a:solidFill>
                  <a:srgbClr val="0070C0"/>
                </a:solidFill>
              </a:rPr>
              <a:t>205 nm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4267200" cy="3886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Choice of wavelength for SSI variability will become clear in next two slides.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 power spectrum analysis to NOAA-11 SBUV/2 data (Cycle 22) with sliding 256-day window.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Rotational peak shifts from 29 days to 25 days during 1989-1990.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Episode of 13-14 day power in 1991 is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harmonic.  Two active regions are present on opposing faces of Sun simultaneously (amplitude is typically stronger in SSI than in Mg II index).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09" y="971550"/>
            <a:ext cx="4368667" cy="3693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4665059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DeLand and </a:t>
            </a:r>
            <a:r>
              <a:rPr lang="en-US" sz="1600" b="1" dirty="0" err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Cebula</a:t>
            </a:r>
            <a:r>
              <a:rPr lang="en-US" sz="1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[1998]</a:t>
            </a:r>
            <a:endParaRPr lang="en-US" sz="1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1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Spectral </a:t>
            </a:r>
            <a:r>
              <a:rPr lang="en-US" b="1" dirty="0" smtClean="0">
                <a:solidFill>
                  <a:srgbClr val="0070C0"/>
                </a:solidFill>
              </a:rPr>
              <a:t>Dependence - </a:t>
            </a:r>
            <a:r>
              <a:rPr lang="en-US" b="1" dirty="0" smtClean="0">
                <a:solidFill>
                  <a:srgbClr val="0070C0"/>
                </a:solidFill>
              </a:rPr>
              <a:t>SSI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3657600" cy="392508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 II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 (280 nm)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as a proxy to estimate short-term SSI changes throughout UV region.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MUV region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170 nm) can be represented with linear scaling, daily Mg II values.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FUV region needs additional network component that follows smoothed Mg II index (“contrast”).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behavior observed when factors are derived for different solar cycles.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4665059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Woods et al. [2000], DeLand and </a:t>
            </a:r>
            <a:r>
              <a:rPr lang="en-US" sz="1400" b="1" dirty="0" err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Cebula</a:t>
            </a:r>
            <a:r>
              <a:rPr lang="en-US" sz="1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[1993]</a:t>
            </a:r>
            <a:endParaRPr lang="en-US" sz="1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 t="6318" r="8625" b="14953"/>
          <a:stretch/>
        </p:blipFill>
        <p:spPr>
          <a:xfrm rot="5400000">
            <a:off x="4555263" y="319086"/>
            <a:ext cx="3771626" cy="480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1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Spectral Dependence - Atmosphere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3429000" cy="39624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shows altitude at which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incoming irradiance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reduced by 1/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1].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 structure caused by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Schumann-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Runge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bands.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F(205 nm) penetrates well into stratosphere with significant rotational amplitude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shortward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Al ionization edge).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F(Ly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penetrates well into mesosphere.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48044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Meier [1991]</a:t>
            </a:r>
            <a:endParaRPr lang="en-US" sz="1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4" t="5250" r="6568" b="9302"/>
          <a:stretch/>
        </p:blipFill>
        <p:spPr>
          <a:xfrm>
            <a:off x="3810944" y="819150"/>
            <a:ext cx="5195895" cy="398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1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Competing Effects - Ozone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4876800" cy="3886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effect is due to photochemistry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minutes)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O + 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endParaRPr lang="en-US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Indirect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effects are due to temperature-dependent reactions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+ 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rate increases by 3% for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 = +1 K.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ΔT due to local heating by ΔF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UV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ΔT also due to transport over similar time scales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zonal wind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≈ 1 day)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4665059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Brasseur and Solomon [1986]</a:t>
            </a:r>
            <a:endParaRPr lang="en-US" sz="1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37708"/>
            <a:ext cx="3380952" cy="3695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77000" y="1657350"/>
            <a:ext cx="304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39000" y="3486150"/>
            <a:ext cx="304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1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Complex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Atmospheric Response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3429000" cy="3886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 27-day sine wave forcing of F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3-D atmospheric model (HAMMONIA) over 6-year period.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results for 35 km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left column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100 km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column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Equator and 50 N show fairly consistent response, with variations in amplitude.</a:t>
            </a:r>
          </a:p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F(t)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bottom row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also develops periodicity at 15-20 days.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4665059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Gruzdev</a:t>
            </a:r>
            <a:r>
              <a:rPr lang="en-US" sz="1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 [2009]</a:t>
            </a:r>
            <a:endParaRPr lang="en-US" sz="1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898174"/>
            <a:ext cx="5084850" cy="376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16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Comparison to Observations – Sensitivity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2743200" cy="3886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case of model results in tropics shown together with many observational results.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is consistent between model results and observations up to ~65 km.  Agreement is more variable when diurnal effects become stronger above 70 km.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T/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has more relative spread, but small magnitude (typically &lt; 0.5 K for single rotation).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4671032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Gruzdev</a:t>
            </a:r>
            <a:r>
              <a:rPr lang="en-US" sz="1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 [2009]</a:t>
            </a:r>
            <a:endParaRPr lang="en-US" sz="1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71550"/>
            <a:ext cx="5972507" cy="3583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802273"/>
            <a:ext cx="1995653" cy="307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Ozone</a:t>
            </a:r>
            <a:endParaRPr lang="en-US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799002"/>
            <a:ext cx="1981200" cy="307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Temperature</a:t>
            </a:r>
            <a:endParaRPr lang="en-US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16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1889</Words>
  <Application>Microsoft Office PowerPoint</Application>
  <PresentationFormat>On-screen Show (16:9)</PresentationFormat>
  <Paragraphs>145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Short-Term SSI Variability and Middle Atmosphere Effects</vt:lpstr>
      <vt:lpstr>Definition of “Short-Term SSI Variability”</vt:lpstr>
      <vt:lpstr>Short-Term Variability over Decades</vt:lpstr>
      <vt:lpstr>Short-Term Variability - 205 nm</vt:lpstr>
      <vt:lpstr>Spectral Dependence - SSI</vt:lpstr>
      <vt:lpstr>Spectral Dependence - Atmosphere</vt:lpstr>
      <vt:lpstr>Competing Effects - Ozone</vt:lpstr>
      <vt:lpstr>Complex Atmospheric Response</vt:lpstr>
      <vt:lpstr>Comparison to Observations – Sensitivity</vt:lpstr>
      <vt:lpstr>Comparison to Observations – Phase Lag</vt:lpstr>
      <vt:lpstr>Polar Mesospheric Cloud Response</vt:lpstr>
      <vt:lpstr>Mesospheric T, H2O Response</vt:lpstr>
      <vt:lpstr>Mesospheric OH Response</vt:lpstr>
      <vt:lpstr>Standard Phase Height Response</vt:lpstr>
      <vt:lpstr>Summary</vt:lpstr>
      <vt:lpstr>Bibliography (as presented)</vt:lpstr>
    </vt:vector>
  </TitlesOfParts>
  <Company>SSAI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Short-Term SSI Variability and Middle Atmosphere Effects</dc:title>
  <dc:creator>Matt DeLand</dc:creator>
  <cp:lastModifiedBy>Matt DeLand</cp:lastModifiedBy>
  <cp:revision>25</cp:revision>
  <cp:lastPrinted>2018-12-05T18:33:27Z</cp:lastPrinted>
  <dcterms:created xsi:type="dcterms:W3CDTF">2018-12-04T14:08:35Z</dcterms:created>
  <dcterms:modified xsi:type="dcterms:W3CDTF">2018-12-07T14:12:52Z</dcterms:modified>
</cp:coreProperties>
</file>