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648" r:id="rId3"/>
    <p:sldId id="659" r:id="rId4"/>
    <p:sldId id="660" r:id="rId5"/>
    <p:sldId id="661" r:id="rId6"/>
    <p:sldId id="662" r:id="rId7"/>
    <p:sldId id="663" r:id="rId8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1B"/>
    <a:srgbClr val="F19397"/>
    <a:srgbClr val="F39FA3"/>
    <a:srgbClr val="921218"/>
    <a:srgbClr val="FAD6D8"/>
    <a:srgbClr val="F1878C"/>
    <a:srgbClr val="FCE4E5"/>
    <a:srgbClr val="E1232C"/>
    <a:srgbClr val="FDF1F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9" autoAdjust="0"/>
    <p:restoredTop sz="95503" autoAdjust="0"/>
  </p:normalViewPr>
  <p:slideViewPr>
    <p:cSldViewPr>
      <p:cViewPr varScale="1">
        <p:scale>
          <a:sx n="91" d="100"/>
          <a:sy n="91" d="100"/>
        </p:scale>
        <p:origin x="7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6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4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3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8" y="4410392"/>
            <a:ext cx="5124864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9" tIns="45167" rIns="91949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242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341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6037-115E-4BB8-B341-5210AE9770A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E652-E3D5-4748-9855-6A635689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20111111_171_dew_quarter_res.gif"/>
          <p:cNvPicPr>
            <a:picLocks noChangeAspect="1"/>
          </p:cNvPicPr>
          <p:nvPr/>
        </p:nvPicPr>
        <p:blipFill>
          <a:blip r:embed="rId3" cstate="print">
            <a:lum bright="-20000" contrast="-40000"/>
          </a:blip>
          <a:stretch>
            <a:fillRect/>
          </a:stretch>
        </p:blipFill>
        <p:spPr>
          <a:xfrm>
            <a:off x="1219200" y="0"/>
            <a:ext cx="70104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074"/>
          <p:cNvSpPr txBox="1">
            <a:spLocks noChangeArrowheads="1"/>
          </p:cNvSpPr>
          <p:nvPr/>
        </p:nvSpPr>
        <p:spPr>
          <a:xfrm>
            <a:off x="762000" y="1752600"/>
            <a:ext cx="8001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Modeling Solar Active Regions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28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Their Emission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075"/>
          <p:cNvSpPr txBox="1">
            <a:spLocks noChangeArrowheads="1"/>
          </p:cNvSpPr>
          <p:nvPr/>
        </p:nvSpPr>
        <p:spPr>
          <a:xfrm>
            <a:off x="1206230" y="3429000"/>
            <a:ext cx="716280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James A. Klimchuk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rgbClr val="FFFF00"/>
                </a:solidFill>
                <a:latin typeface="+mn-lt"/>
              </a:rPr>
              <a:t>Samuel </a:t>
            </a:r>
            <a:r>
              <a:rPr lang="en-US" sz="1800" b="1" kern="0" dirty="0" err="1" smtClean="0">
                <a:solidFill>
                  <a:srgbClr val="FFFF00"/>
                </a:solidFill>
                <a:latin typeface="+mn-lt"/>
              </a:rPr>
              <a:t>Schonfeld</a:t>
            </a:r>
            <a:r>
              <a:rPr lang="en-US" sz="1800" b="1" kern="0" dirty="0" smtClean="0">
                <a:solidFill>
                  <a:srgbClr val="FFFF00"/>
                </a:solidFill>
                <a:latin typeface="+mn-lt"/>
              </a:rPr>
              <a:t>, Nicholeen Viall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NASA Goddard Space Flight Center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rgbClr val="FFFF00"/>
              </a:solidFill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Gelu Nita, Gregory Fleishman,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 Dale Gary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solidFill>
                  <a:srgbClr val="FFFF00"/>
                </a:solidFill>
                <a:latin typeface="+mn-lt"/>
              </a:rPr>
              <a:t>New Jersey</a:t>
            </a:r>
            <a:r>
              <a:rPr lang="en-US" sz="1800" b="1" kern="0" dirty="0" smtClean="0">
                <a:solidFill>
                  <a:srgbClr val="FFFF00"/>
                </a:solidFill>
                <a:latin typeface="+mn-lt"/>
              </a:rPr>
              <a:t> Institute of Technology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83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97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0141B"/>
                </a:solidFill>
                <a:latin typeface="+mn-lt"/>
              </a:rPr>
              <a:t>Populating a Magnetic “Skeleton” with Plasma</a:t>
            </a:r>
            <a:endParaRPr lang="en-US" sz="2400" b="1" dirty="0">
              <a:solidFill>
                <a:srgbClr val="A0141B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553" y="1337846"/>
            <a:ext cx="791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Start with a nonlinear force-free extrapolation of a </a:t>
            </a:r>
            <a:r>
              <a:rPr lang="en-US" dirty="0" err="1" smtClean="0">
                <a:latin typeface="+mn-lt"/>
              </a:rPr>
              <a:t>photospheric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vector </a:t>
            </a:r>
            <a:r>
              <a:rPr lang="en-US" dirty="0" err="1" smtClean="0">
                <a:latin typeface="+mn-lt"/>
              </a:rPr>
              <a:t>magnetogram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553" y="2209800"/>
            <a:ext cx="84613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Usual approach is to model flux tubes emanating from a grid at the photosphere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	(can lead to giant gaps in the corona)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Instead, we model every voxel in the 3D volume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Consider a bundle </a:t>
            </a:r>
            <a:r>
              <a:rPr lang="en-US" dirty="0" smtClean="0">
                <a:latin typeface="+mn-lt"/>
              </a:rPr>
              <a:t>of sub-resolution strands passing through the voxel</a:t>
            </a:r>
          </a:p>
          <a:p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Heated by identical out-of-phase </a:t>
            </a:r>
            <a:r>
              <a:rPr lang="en-US" dirty="0" err="1" smtClean="0">
                <a:latin typeface="+mn-lt"/>
              </a:rPr>
              <a:t>nanoflares</a:t>
            </a:r>
            <a:r>
              <a:rPr lang="en-US" dirty="0" smtClean="0">
                <a:latin typeface="+mn-lt"/>
              </a:rPr>
              <a:t>: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nano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dirty="0" smtClean="0">
                <a:latin typeface="+mn-lt"/>
              </a:rPr>
              <a:t>)  grid of EBTEL solutions (lookup table):    DEM(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dirty="0" smtClean="0">
                <a:latin typeface="+mn-lt"/>
              </a:rPr>
              <a:t>) in corona and transition region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105400"/>
            <a:ext cx="2257650" cy="53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5181600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nano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f(t)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13333" r="19803" b="65556"/>
          <a:stretch/>
        </p:blipFill>
        <p:spPr>
          <a:xfrm>
            <a:off x="6477000" y="2590800"/>
            <a:ext cx="178067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43491"/>
          <a:stretch/>
        </p:blipFill>
        <p:spPr>
          <a:xfrm>
            <a:off x="2438400" y="76200"/>
            <a:ext cx="3511632" cy="6523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3045333"/>
            <a:ext cx="281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transition region extends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 hot temperatures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715000"/>
            <a:ext cx="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~ 3 MK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8580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200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nano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 </a:t>
            </a:r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 </a:t>
            </a:r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en-US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445353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Nita, G. et al. (2018)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709217" cy="4738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5791200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Dipole field,   </a:t>
            </a:r>
            <a:r>
              <a:rPr lang="en-US" sz="2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200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nano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 </a:t>
            </a:r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 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endParaRPr lang="en-US" sz="20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943" y="457200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0141B"/>
                </a:solidFill>
                <a:latin typeface="+mn-lt"/>
              </a:rPr>
              <a:t>Multiple Coronal Heating Parameters</a:t>
            </a:r>
            <a:endParaRPr lang="en-US" sz="2400" b="1" dirty="0">
              <a:solidFill>
                <a:srgbClr val="A0141B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0" y="1981200"/>
            <a:ext cx="2257650" cy="3081754"/>
            <a:chOff x="3124200" y="2133600"/>
            <a:chExt cx="2257650" cy="30817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200" y="2133600"/>
              <a:ext cx="2257650" cy="53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97324" y="3445039"/>
              <a:ext cx="147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Q</a:t>
              </a:r>
              <a:r>
                <a:rPr lang="en-US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i="1" dirty="0" smtClean="0"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i="1" dirty="0" smtClean="0">
                  <a:ea typeface="Cambria Math" panose="02040503050406030204" pitchFamily="18" charset="0"/>
                  <a:cs typeface="Times New Roman" panose="02020603050405020304" pitchFamily="18" charset="0"/>
                </a:rPr>
                <a:t>a,  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dirty="0" smtClean="0"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 smtClean="0">
                  <a:latin typeface="Symbol" panose="05050102010706020507" pitchFamily="18" charset="2"/>
                  <a:ea typeface="Cambria Math" panose="02040503050406030204" pitchFamily="18" charset="0"/>
                </a:rPr>
                <a:t>D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i="1" dirty="0" smtClean="0"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i="1" dirty="0" smtClean="0">
                  <a:latin typeface="Symbol" panose="05050102010706020507" pitchFamily="18" charset="2"/>
                  <a:ea typeface="Cambria Math" panose="02040503050406030204" pitchFamily="18" charset="0"/>
                </a:rPr>
                <a:t>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9970" y="4876800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N(</a:t>
              </a:r>
              <a:r>
                <a:rPr lang="en-US" i="1" dirty="0" smtClean="0">
                  <a:latin typeface="Symbol" panose="05050102010706020507" pitchFamily="18" charset="2"/>
                  <a:ea typeface="Cambria Math" panose="02040503050406030204" pitchFamily="18" charset="0"/>
                </a:rPr>
                <a:t>t</a:t>
              </a:r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 = N</a:t>
              </a:r>
              <a:r>
                <a:rPr lang="en-US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dirty="0" err="1" smtClean="0">
                  <a:latin typeface="Symbol" panose="05050102010706020507" pitchFamily="18" charset="2"/>
                  <a:ea typeface="Cambria Math" panose="02040503050406030204" pitchFamily="18" charset="0"/>
                </a:rPr>
                <a:t>t</a:t>
              </a:r>
              <a:r>
                <a:rPr lang="en-US" baseline="30000" dirty="0" err="1" smtClean="0">
                  <a:latin typeface="Symbol" panose="05050102010706020507" pitchFamily="18" charset="2"/>
                  <a:ea typeface="Cambria Math" panose="02040503050406030204" pitchFamily="18" charset="0"/>
                </a:rPr>
                <a:t>g</a:t>
              </a:r>
              <a:endParaRPr lang="en-US" baseline="30000" dirty="0">
                <a:latin typeface="Symbol" panose="05050102010706020507" pitchFamily="18" charset="2"/>
                <a:ea typeface="Cambria Math" panose="020405030504060302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4876800" y="2668200"/>
              <a:ext cx="304800" cy="913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4522321" y="3935152"/>
              <a:ext cx="430679" cy="865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114800"/>
            <a:ext cx="3615894" cy="2073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13333" r="12615" b="63333"/>
          <a:stretch/>
        </p:blipFill>
        <p:spPr>
          <a:xfrm>
            <a:off x="5057894" y="2209800"/>
            <a:ext cx="3226944" cy="14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3528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20000" r="8300" b="63333"/>
          <a:stretch/>
        </p:blipFill>
        <p:spPr>
          <a:xfrm>
            <a:off x="4191000" y="2895600"/>
            <a:ext cx="4346125" cy="12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9657"/>
      </p:ext>
    </p:extLst>
  </p:cSld>
  <p:clrMapOvr>
    <a:masterClrMapping/>
  </p:clrMapOvr>
</p:sld>
</file>

<file path=ppt/theme/theme1.xml><?xml version="1.0" encoding="utf-8"?>
<a:theme xmlns:a="http://schemas.openxmlformats.org/drawingml/2006/main" name="msdoc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do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o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15199</TotalTime>
  <Pages>1</Pages>
  <Words>124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Symbol</vt:lpstr>
      <vt:lpstr>Times New Roman</vt:lpstr>
      <vt:lpstr>msdocs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7, 1999, 6.1 New Start Proposal for FY01 MODELING MAGNETIC RECONNECTION: THE DRIVER OF CORONAL MASS EJECTIONS  </dc:title>
  <dc:subject/>
  <dc:creator>spiro</dc:creator>
  <cp:keywords/>
  <dc:description/>
  <cp:lastModifiedBy>Klimchuk, James A. (GSFC-6710)</cp:lastModifiedBy>
  <cp:revision>1066</cp:revision>
  <cp:lastPrinted>1999-12-03T15:12:18Z</cp:lastPrinted>
  <dcterms:created xsi:type="dcterms:W3CDTF">1999-12-03T14:04:02Z</dcterms:created>
  <dcterms:modified xsi:type="dcterms:W3CDTF">2019-04-17T16:32:13Z</dcterms:modified>
</cp:coreProperties>
</file>