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15"/>
  </p:notesMasterIdLst>
  <p:handoutMasterIdLst>
    <p:handoutMasterId r:id="rId16"/>
  </p:handoutMasterIdLst>
  <p:sldIdLst>
    <p:sldId id="648" r:id="rId3"/>
    <p:sldId id="654" r:id="rId4"/>
    <p:sldId id="642" r:id="rId5"/>
    <p:sldId id="651" r:id="rId6"/>
    <p:sldId id="652" r:id="rId7"/>
    <p:sldId id="644" r:id="rId8"/>
    <p:sldId id="647" r:id="rId9"/>
    <p:sldId id="655" r:id="rId10"/>
    <p:sldId id="656" r:id="rId11"/>
    <p:sldId id="629" r:id="rId12"/>
    <p:sldId id="622" r:id="rId13"/>
    <p:sldId id="658" r:id="rId14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1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397"/>
    <a:srgbClr val="F39FA3"/>
    <a:srgbClr val="A0141B"/>
    <a:srgbClr val="921218"/>
    <a:srgbClr val="FAD6D8"/>
    <a:srgbClr val="F1878C"/>
    <a:srgbClr val="FCE4E5"/>
    <a:srgbClr val="E1232C"/>
    <a:srgbClr val="FDF1F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9" autoAdjust="0"/>
    <p:restoredTop sz="93438" autoAdjust="0"/>
  </p:normalViewPr>
  <p:slideViewPr>
    <p:cSldViewPr>
      <p:cViewPr varScale="1">
        <p:scale>
          <a:sx n="59" d="100"/>
          <a:sy n="59" d="100"/>
        </p:scale>
        <p:origin x="11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6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924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934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068" y="4410392"/>
            <a:ext cx="5124864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49" tIns="45167" rIns="91949" bIns="451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3263"/>
            <a:ext cx="4624388" cy="3468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92428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TNE, or</a:t>
            </a:r>
            <a:r>
              <a:rPr lang="en-US" baseline="0" dirty="0" smtClean="0"/>
              <a:t> TNE for short,</a:t>
            </a:r>
            <a:r>
              <a:rPr lang="en-US" dirty="0" smtClean="0"/>
              <a:t> is a truly fascinating</a:t>
            </a:r>
            <a:r>
              <a:rPr lang="en-US" baseline="0" dirty="0" smtClean="0"/>
              <a:t> phenomenon in which a cold condensation, a blob, forms in the hot corona.</a:t>
            </a:r>
          </a:p>
          <a:p>
            <a:r>
              <a:rPr lang="en-US" baseline="0" dirty="0" smtClean="0"/>
              <a:t>If there is dip in the magnetic field, it can act like a hammock and suspend the cool material above the solar surface. This is widely accepted as the explanation of prominences.</a:t>
            </a:r>
          </a:p>
          <a:p>
            <a:r>
              <a:rPr lang="en-US" baseline="0" dirty="0" smtClean="0"/>
              <a:t>If there is no dip, the condensation slides down along the loop leg. This is </a:t>
            </a:r>
            <a:r>
              <a:rPr lang="en-US" baseline="0" dirty="0" smtClean="0"/>
              <a:t>thought </a:t>
            </a:r>
            <a:r>
              <a:rPr lang="en-US" baseline="0" dirty="0" smtClean="0"/>
              <a:t>to be the cause of coronal rain.</a:t>
            </a:r>
          </a:p>
          <a:p>
            <a:r>
              <a:rPr lang="en-US" baseline="0" dirty="0" smtClean="0"/>
              <a:t>There is also a newly discovered phenomenon, called pulsating loops, that is likely explained by TNE, though it doesn’t necessarily involve the formation of a condensation. </a:t>
            </a:r>
          </a:p>
          <a:p>
            <a:r>
              <a:rPr lang="en-US" baseline="0" dirty="0" smtClean="0"/>
              <a:t>What causes </a:t>
            </a:r>
            <a:r>
              <a:rPr lang="en-US" baseline="0" dirty="0" smtClean="0"/>
              <a:t>TNE?</a:t>
            </a:r>
          </a:p>
          <a:p>
            <a:r>
              <a:rPr lang="en-US" baseline="0" dirty="0" smtClean="0"/>
              <a:t>It occurs when coronal heating is steady and sufficiently highly concentrated at low altitudes.</a:t>
            </a:r>
          </a:p>
          <a:p>
            <a:r>
              <a:rPr lang="en-US" baseline="0" dirty="0" smtClean="0"/>
              <a:t>Under these conditions, no static equilibrium solution exists.</a:t>
            </a:r>
          </a:p>
          <a:p>
            <a:r>
              <a:rPr lang="en-US" baseline="0" dirty="0" smtClean="0"/>
              <a:t>As a loop searches for a non-existent equilibrium, it goes through periodic convulsions. </a:t>
            </a:r>
          </a:p>
          <a:p>
            <a:r>
              <a:rPr lang="en-US" baseline="0" dirty="0" smtClean="0"/>
              <a:t>Let’s look at an example.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that this is different from thermal instability.</a:t>
            </a:r>
          </a:p>
          <a:p>
            <a:r>
              <a:rPr lang="en-US" baseline="0" dirty="0" smtClean="0"/>
              <a:t>Instability applies to equilibria, and as I’ve said, there is no equilibrium in this case. </a:t>
            </a:r>
          </a:p>
          <a:p>
            <a:r>
              <a:rPr lang="en-US" baseline="0" dirty="0" smtClean="0"/>
              <a:t>However, the convulsions, as I’ve called them, involve a thermal runaway, and people often mistake this for an instability.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603411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12</a:t>
            </a:r>
          </a:p>
          <a:p>
            <a:r>
              <a:rPr lang="en-US" dirty="0" smtClean="0"/>
              <a:t>LHS / RHS = 1.24  (SF</a:t>
            </a:r>
            <a:r>
              <a:rPr lang="en-US" baseline="0" dirty="0" smtClean="0"/>
              <a:t> predicted, but TNE observed)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35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</a:p>
          <a:p>
            <a:r>
              <a:rPr lang="en-US" dirty="0" smtClean="0"/>
              <a:t>LHS / RHS = 12  (</a:t>
            </a:r>
            <a:r>
              <a:rPr lang="en-US" dirty="0" err="1" smtClean="0"/>
              <a:t>eqn</a:t>
            </a:r>
            <a:r>
              <a:rPr lang="en-US" dirty="0" smtClean="0"/>
              <a:t> 1)</a:t>
            </a:r>
          </a:p>
          <a:p>
            <a:endParaRPr lang="en-US" dirty="0" smtClean="0"/>
          </a:p>
          <a:p>
            <a:r>
              <a:rPr lang="en-US" baseline="0" dirty="0" smtClean="0"/>
              <a:t>Show example. </a:t>
            </a:r>
          </a:p>
          <a:p>
            <a:r>
              <a:rPr lang="en-US" baseline="0" dirty="0" smtClean="0"/>
              <a:t>Movie of temperature as function of distance along a semi-circular loop.</a:t>
            </a:r>
          </a:p>
          <a:p>
            <a:r>
              <a:rPr lang="en-US" baseline="0" dirty="0" smtClean="0"/>
              <a:t>Heating increases exponentially with distance from the </a:t>
            </a:r>
            <a:r>
              <a:rPr lang="en-US" baseline="0" dirty="0" err="1" smtClean="0"/>
              <a:t>footpoints</a:t>
            </a:r>
            <a:r>
              <a:rPr lang="en-US" baseline="0" dirty="0" smtClean="0"/>
              <a:t>. Same on both sides.</a:t>
            </a:r>
          </a:p>
          <a:p>
            <a:r>
              <a:rPr lang="en-US" baseline="0" dirty="0" smtClean="0"/>
              <a:t>Condensation forms at apex.</a:t>
            </a:r>
          </a:p>
          <a:p>
            <a:r>
              <a:rPr lang="en-US" baseline="0" dirty="0" smtClean="0"/>
              <a:t>Would stay indefinitely due to symmetry, but falls to one side or other due to numerical round-off errors.</a:t>
            </a:r>
          </a:p>
          <a:p>
            <a:r>
              <a:rPr lang="en-US" dirty="0" smtClean="0"/>
              <a:t>Why</a:t>
            </a:r>
            <a:r>
              <a:rPr lang="en-US" baseline="0" dirty="0" smtClean="0"/>
              <a:t> does TNE occur?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52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</a:t>
            </a:r>
            <a:r>
              <a:rPr lang="en-US" dirty="0" smtClean="0"/>
              <a:t>by considering a symmetric loop that is uniformly</a:t>
            </a:r>
            <a:r>
              <a:rPr lang="en-US" baseline="0" dirty="0" smtClean="0"/>
              <a:t> heated. </a:t>
            </a:r>
          </a:p>
          <a:p>
            <a:r>
              <a:rPr lang="en-US" baseline="0" dirty="0" smtClean="0"/>
              <a:t>If the </a:t>
            </a:r>
            <a:r>
              <a:rPr lang="en-US" baseline="0" dirty="0" smtClean="0"/>
              <a:t>loop is in static </a:t>
            </a:r>
            <a:r>
              <a:rPr lang="en-US" baseline="0" dirty="0" smtClean="0"/>
              <a:t>equilibrium, there is an</a:t>
            </a:r>
            <a:endParaRPr lang="en-US" baseline="0" dirty="0" smtClean="0"/>
          </a:p>
          <a:p>
            <a:r>
              <a:rPr lang="en-US" baseline="0" dirty="0" smtClean="0"/>
              <a:t>energy </a:t>
            </a:r>
            <a:r>
              <a:rPr lang="en-US" baseline="0" dirty="0" smtClean="0"/>
              <a:t>balance is between the input heating, radiative losses, and losses from </a:t>
            </a:r>
            <a:r>
              <a:rPr lang="en-US" baseline="0" dirty="0" smtClean="0"/>
              <a:t>downward </a:t>
            </a:r>
            <a:r>
              <a:rPr lang="en-US" baseline="0" dirty="0" smtClean="0"/>
              <a:t>thermal conduction.</a:t>
            </a:r>
          </a:p>
          <a:p>
            <a:r>
              <a:rPr lang="en-US" baseline="0" dirty="0" smtClean="0"/>
              <a:t>True along the entire length of the corona;  top portion and bottom portion.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Blue represents conductive cooling:  the divergence of conduction flux.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flux itself is growing in magnitude from the top to the bottom.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</a:t>
            </a:r>
            <a:r>
              <a:rPr lang="en-US" baseline="0" dirty="0" smtClean="0"/>
              <a:t>is very large by the time it reaches the bottom and gets </a:t>
            </a:r>
            <a:r>
              <a:rPr lang="en-US" baseline="0" dirty="0" smtClean="0"/>
              <a:t>radiated </a:t>
            </a:r>
            <a:r>
              <a:rPr lang="en-US" baseline="0" dirty="0" smtClean="0"/>
              <a:t>away </a:t>
            </a:r>
            <a:r>
              <a:rPr lang="en-US" baseline="0" dirty="0" smtClean="0"/>
              <a:t>in the transition region.</a:t>
            </a:r>
            <a:endParaRPr lang="en-US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72118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redistribute</a:t>
            </a:r>
            <a:r>
              <a:rPr lang="en-US" baseline="0" dirty="0" smtClean="0"/>
              <a:t> the heating, take some form the top portion of the loop and transferring it to the bottom portion.</a:t>
            </a:r>
          </a:p>
          <a:p>
            <a:r>
              <a:rPr lang="en-US" baseline="0" dirty="0" smtClean="0"/>
              <a:t>To maintain equilibrium, need to reduce some of the energy losses at the top.</a:t>
            </a:r>
          </a:p>
          <a:p>
            <a:r>
              <a:rPr lang="en-US" baseline="0" dirty="0" smtClean="0"/>
              <a:t>Radiation </a:t>
            </a:r>
            <a:r>
              <a:rPr lang="en-US" baseline="0" dirty="0" smtClean="0"/>
              <a:t>is globally unchanged in the loop, since the total heating is unchanged. </a:t>
            </a:r>
          </a:p>
          <a:p>
            <a:r>
              <a:rPr lang="en-US" baseline="0" dirty="0" smtClean="0"/>
              <a:t>Turns out that the radiation in largely unchanged all along the loop.</a:t>
            </a:r>
            <a:endParaRPr lang="en-US" baseline="0" dirty="0" smtClean="0"/>
          </a:p>
          <a:p>
            <a:r>
              <a:rPr lang="en-US" baseline="0" dirty="0" smtClean="0"/>
              <a:t>The loop reduces the cooling at the top by decreasing the conduction flux.</a:t>
            </a:r>
            <a:endParaRPr lang="en-US" baseline="0" dirty="0" smtClean="0"/>
          </a:p>
          <a:p>
            <a:r>
              <a:rPr lang="en-US" baseline="0" dirty="0" smtClean="0"/>
              <a:t>Does </a:t>
            </a:r>
            <a:r>
              <a:rPr lang="en-US" baseline="0" dirty="0" smtClean="0"/>
              <a:t>this by flattening of the temperature profile.</a:t>
            </a:r>
          </a:p>
        </p:txBody>
      </p:sp>
    </p:spTree>
    <p:extLst>
      <p:ext uri="{BB962C8B-B14F-4D97-AF65-F5344CB8AC3E}">
        <p14:creationId xmlns:p14="http://schemas.microsoft.com/office/powerpoint/2010/main" val="327505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</a:t>
            </a:r>
            <a:r>
              <a:rPr lang="en-US" baseline="0" dirty="0" smtClean="0"/>
              <a:t>transfer even </a:t>
            </a:r>
            <a:r>
              <a:rPr lang="en-US" baseline="0" dirty="0" smtClean="0"/>
              <a:t>more heating from the upper to lower section.</a:t>
            </a:r>
          </a:p>
          <a:p>
            <a:r>
              <a:rPr lang="en-US" baseline="0" dirty="0" smtClean="0"/>
              <a:t>Temperature profile flattens further, </a:t>
            </a:r>
          </a:p>
          <a:p>
            <a:r>
              <a:rPr lang="en-US" baseline="0" dirty="0" smtClean="0"/>
              <a:t>But there is a limit as to how far this can go.</a:t>
            </a:r>
          </a:p>
          <a:p>
            <a:r>
              <a:rPr lang="en-US" baseline="0" dirty="0" smtClean="0"/>
              <a:t>Eventually, if we remove enough heating from the top, there is no way to balance the radiation.</a:t>
            </a:r>
          </a:p>
          <a:p>
            <a:r>
              <a:rPr lang="en-US" baseline="0" dirty="0" smtClean="0"/>
              <a:t>A static equilibrium is not possible, and a catastrophic cooling ensues.</a:t>
            </a:r>
          </a:p>
        </p:txBody>
      </p:sp>
    </p:spTree>
    <p:extLst>
      <p:ext uri="{BB962C8B-B14F-4D97-AF65-F5344CB8AC3E}">
        <p14:creationId xmlns:p14="http://schemas.microsoft.com/office/powerpoint/2010/main" val="63509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we relax the requirement</a:t>
            </a:r>
            <a:r>
              <a:rPr lang="en-US" baseline="0" dirty="0" smtClean="0"/>
              <a:t> of static equilibrium?</a:t>
            </a:r>
            <a:endParaRPr lang="en-US" baseline="0" dirty="0" smtClean="0"/>
          </a:p>
          <a:p>
            <a:r>
              <a:rPr lang="en-US" baseline="0" dirty="0" smtClean="0"/>
              <a:t>What if there are flows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Is an equilibrium possible,</a:t>
            </a:r>
            <a:endParaRPr lang="en-US" baseline="0" dirty="0" smtClean="0"/>
          </a:p>
          <a:p>
            <a:r>
              <a:rPr lang="en-US" baseline="0" dirty="0" smtClean="0"/>
              <a:t>In which the excess radiation at the top is balanced by an energy input associated with a steady flow?</a:t>
            </a:r>
          </a:p>
          <a:p>
            <a:r>
              <a:rPr lang="en-US" baseline="0" dirty="0" smtClean="0"/>
              <a:t>If </a:t>
            </a:r>
            <a:r>
              <a:rPr lang="en-US" baseline="0" dirty="0" smtClean="0"/>
              <a:t>the </a:t>
            </a:r>
            <a:r>
              <a:rPr lang="en-US" baseline="0" dirty="0" smtClean="0"/>
              <a:t>flow is </a:t>
            </a:r>
            <a:r>
              <a:rPr lang="en-US" baseline="0" dirty="0" smtClean="0"/>
              <a:t>subsonic, </a:t>
            </a:r>
            <a:r>
              <a:rPr lang="en-US" baseline="0" dirty="0" smtClean="0"/>
              <a:t>then </a:t>
            </a:r>
            <a:r>
              <a:rPr lang="en-US" baseline="0" dirty="0" smtClean="0"/>
              <a:t>the </a:t>
            </a:r>
            <a:r>
              <a:rPr lang="en-US" baseline="0" dirty="0" smtClean="0"/>
              <a:t>heating is given approximately by the divergence </a:t>
            </a:r>
            <a:r>
              <a:rPr lang="en-US" baseline="0" dirty="0" smtClean="0"/>
              <a:t>of the enthalpy </a:t>
            </a:r>
            <a:r>
              <a:rPr lang="en-US" baseline="0" dirty="0" smtClean="0"/>
              <a:t>flux.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97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we produce</a:t>
            </a:r>
            <a:r>
              <a:rPr lang="en-US" dirty="0" smtClean="0"/>
              <a:t> </a:t>
            </a:r>
            <a:r>
              <a:rPr lang="en-US" dirty="0" smtClean="0"/>
              <a:t>a </a:t>
            </a:r>
            <a:r>
              <a:rPr lang="en-US" baseline="0" dirty="0" smtClean="0"/>
              <a:t>dynamic </a:t>
            </a:r>
            <a:r>
              <a:rPr lang="en-US" baseline="0" dirty="0" smtClean="0"/>
              <a:t>equilibrium?</a:t>
            </a:r>
          </a:p>
          <a:p>
            <a:r>
              <a:rPr lang="en-US" baseline="0" dirty="0" smtClean="0"/>
              <a:t>To drive </a:t>
            </a:r>
            <a:r>
              <a:rPr lang="en-US" baseline="0" dirty="0" smtClean="0"/>
              <a:t>steady end-to-end flow, we need an asymmetry in the heating.</a:t>
            </a:r>
          </a:p>
          <a:p>
            <a:r>
              <a:rPr lang="en-US" baseline="0" dirty="0" smtClean="0"/>
              <a:t>Here’s how it works.</a:t>
            </a:r>
          </a:p>
          <a:p>
            <a:r>
              <a:rPr lang="en-US" baseline="0" dirty="0" smtClean="0"/>
              <a:t>First consider a </a:t>
            </a:r>
            <a:r>
              <a:rPr lang="en-US" baseline="0" dirty="0" smtClean="0"/>
              <a:t>symmetric loop with uniform </a:t>
            </a:r>
            <a:r>
              <a:rPr lang="en-US" baseline="0" dirty="0" smtClean="0"/>
              <a:t>heating. The loop is in static equilibrium.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Temperature profile has the well-known shape.</a:t>
            </a:r>
          </a:p>
          <a:p>
            <a:r>
              <a:rPr lang="en-US" baseline="0" dirty="0" smtClean="0"/>
              <a:t>Scaling laws </a:t>
            </a:r>
            <a:r>
              <a:rPr lang="en-US" baseline="0" dirty="0" smtClean="0"/>
              <a:t>tell </a:t>
            </a:r>
            <a:r>
              <a:rPr lang="en-US" baseline="0" dirty="0" smtClean="0"/>
              <a:t>us how </a:t>
            </a:r>
            <a:r>
              <a:rPr lang="en-US" baseline="0" dirty="0" smtClean="0"/>
              <a:t>the apex temperature and pressure </a:t>
            </a:r>
            <a:r>
              <a:rPr lang="en-US" baseline="0" dirty="0" smtClean="0"/>
              <a:t>are </a:t>
            </a:r>
            <a:r>
              <a:rPr lang="en-US" baseline="0" dirty="0" smtClean="0"/>
              <a:t>related the heating rate and loop half </a:t>
            </a:r>
            <a:r>
              <a:rPr lang="en-US" baseline="0" dirty="0" smtClean="0"/>
              <a:t>length.</a:t>
            </a:r>
            <a:endParaRPr lang="en-US" baseline="0" dirty="0" smtClean="0"/>
          </a:p>
          <a:p>
            <a:r>
              <a:rPr lang="en-US" baseline="0" dirty="0" smtClean="0"/>
              <a:t>Pressure is approximately constant along the loop as long as the geometric height is </a:t>
            </a:r>
            <a:r>
              <a:rPr lang="en-US" baseline="0" dirty="0" smtClean="0"/>
              <a:t>comparable to or smaller </a:t>
            </a:r>
            <a:r>
              <a:rPr lang="en-US" baseline="0" dirty="0" smtClean="0"/>
              <a:t>than the gravitational scale </a:t>
            </a:r>
            <a:r>
              <a:rPr lang="en-US" baseline="0" dirty="0" smtClean="0"/>
              <a:t>height.</a:t>
            </a:r>
          </a:p>
          <a:p>
            <a:r>
              <a:rPr lang="en-US" baseline="0" dirty="0" smtClean="0"/>
              <a:t>Temperature profile has the well-known shape</a:t>
            </a:r>
          </a:p>
          <a:p>
            <a:r>
              <a:rPr lang="en-US" baseline="0" dirty="0" smtClean="0"/>
              <a:t>Now consider heating that decreases exponentially from the </a:t>
            </a:r>
            <a:r>
              <a:rPr lang="en-US" baseline="0" dirty="0" err="1" smtClean="0"/>
              <a:t>footpoint</a:t>
            </a:r>
            <a:r>
              <a:rPr lang="en-US" baseline="0" dirty="0" smtClean="0"/>
              <a:t>, with a scale length that is small compared to the loop length.</a:t>
            </a:r>
          </a:p>
          <a:p>
            <a:r>
              <a:rPr lang="en-US" baseline="0" dirty="0" smtClean="0"/>
              <a:t>Most of the heating occurs in this first scale length.</a:t>
            </a:r>
          </a:p>
          <a:p>
            <a:r>
              <a:rPr lang="en-US" baseline="0" dirty="0" smtClean="0"/>
              <a:t>The lower leg tries to adjust, through evaporation, to produce a static equilibrium. </a:t>
            </a:r>
          </a:p>
          <a:p>
            <a:r>
              <a:rPr lang="en-US" baseline="0" dirty="0" smtClean="0"/>
              <a:t>We can still use the scaling laws to determine the approximate conditions,</a:t>
            </a:r>
          </a:p>
          <a:p>
            <a:r>
              <a:rPr lang="en-US" baseline="0" dirty="0" smtClean="0"/>
              <a:t>But we must apply them to an imaginary loop with a length that is twice the heating scale length.</a:t>
            </a:r>
          </a:p>
          <a:p>
            <a:r>
              <a:rPr lang="en-US" baseline="0" dirty="0" smtClean="0"/>
              <a:t>We do this separately on the two sides, since the base heating rates and possible also the scale lengths are different.</a:t>
            </a:r>
          </a:p>
          <a:p>
            <a:r>
              <a:rPr lang="en-US" baseline="0" dirty="0" smtClean="0"/>
              <a:t>If the heating is stronger on the left side than the right,</a:t>
            </a:r>
          </a:p>
          <a:p>
            <a:r>
              <a:rPr lang="en-US" baseline="0" dirty="0" smtClean="0"/>
              <a:t>Which I designate with the subscripts s and w for strong and weak,</a:t>
            </a:r>
          </a:p>
          <a:p>
            <a:r>
              <a:rPr lang="en-US" baseline="0" dirty="0" smtClean="0"/>
              <a:t>The apex temperature of the imaginary loop his higher on the left.</a:t>
            </a:r>
          </a:p>
          <a:p>
            <a:r>
              <a:rPr lang="en-US" baseline="0" dirty="0" smtClean="0"/>
              <a:t>The actual temperature profile for the real loop looks like this.</a:t>
            </a:r>
          </a:p>
          <a:p>
            <a:r>
              <a:rPr lang="en-US" baseline="0" dirty="0" smtClean="0"/>
              <a:t>The pressure is also high on the left side, and the pressure gradient drives a left-to-right flow.</a:t>
            </a:r>
          </a:p>
          <a:p>
            <a:r>
              <a:rPr lang="en-US" baseline="0" dirty="0" smtClean="0"/>
              <a:t>If the asymmetry in the heating is large enough, the enthalpy in the flow can power the radiation from the loop top, </a:t>
            </a:r>
          </a:p>
          <a:p>
            <a:r>
              <a:rPr lang="en-US" baseline="0" dirty="0" smtClean="0"/>
              <a:t>And a steady equilibrium is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42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8</a:t>
            </a:r>
          </a:p>
          <a:p>
            <a:r>
              <a:rPr lang="en-US" dirty="0" smtClean="0"/>
              <a:t>LHS / RHS</a:t>
            </a:r>
            <a:r>
              <a:rPr lang="en-US" baseline="0" dirty="0" smtClean="0"/>
              <a:t> = 1.46  (</a:t>
            </a:r>
            <a:r>
              <a:rPr lang="en-US" baseline="0" dirty="0" err="1" smtClean="0"/>
              <a:t>eqn</a:t>
            </a:r>
            <a:r>
              <a:rPr lang="en-US" baseline="0" dirty="0" smtClean="0"/>
              <a:t> 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1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10</a:t>
            </a:r>
          </a:p>
          <a:p>
            <a:r>
              <a:rPr lang="en-US" dirty="0" smtClean="0"/>
              <a:t>LHS / RHS = 1.94  (</a:t>
            </a:r>
            <a:r>
              <a:rPr lang="en-US" dirty="0" err="1" smtClean="0"/>
              <a:t>eqn</a:t>
            </a:r>
            <a:r>
              <a:rPr lang="en-US" baseline="0" dirty="0" smtClean="0"/>
              <a:t> 2)</a:t>
            </a:r>
          </a:p>
          <a:p>
            <a:r>
              <a:rPr lang="en-US" baseline="0" dirty="0" smtClean="0"/>
              <a:t>Steady flow predicted, but TNE observed.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2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hlink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76037-115E-4BB8-B341-5210AE9770AC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E652-E3D5-4748-9855-6A6356896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FF00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20111111_171_dew_quarter_res.gif"/>
          <p:cNvPicPr>
            <a:picLocks noChangeAspect="1"/>
          </p:cNvPicPr>
          <p:nvPr/>
        </p:nvPicPr>
        <p:blipFill>
          <a:blip r:embed="rId3" cstate="print">
            <a:lum bright="-20000" contrast="-40000"/>
          </a:blip>
          <a:stretch>
            <a:fillRect/>
          </a:stretch>
        </p:blipFill>
        <p:spPr>
          <a:xfrm>
            <a:off x="1219200" y="0"/>
            <a:ext cx="7010400" cy="701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074"/>
          <p:cNvSpPr txBox="1">
            <a:spLocks noChangeArrowheads="1"/>
          </p:cNvSpPr>
          <p:nvPr/>
        </p:nvSpPr>
        <p:spPr>
          <a:xfrm>
            <a:off x="762000" y="19050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Thermal Non-equilibrium (TNE)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 the Presence of Asymmetries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3075"/>
          <p:cNvSpPr txBox="1">
            <a:spLocks noChangeArrowheads="1"/>
          </p:cNvSpPr>
          <p:nvPr/>
        </p:nvSpPr>
        <p:spPr>
          <a:xfrm>
            <a:off x="1206230" y="3429000"/>
            <a:ext cx="7162800" cy="3124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James A. Klimchuk</a:t>
            </a:r>
          </a:p>
          <a:p>
            <a:pPr marL="342900" marR="0" lvl="0" indent="-3429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NASA Goddard Space Flight Center</a:t>
            </a:r>
          </a:p>
          <a:p>
            <a:pPr marL="342900" marR="0" lvl="0" indent="-3429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800" b="1" kern="0" dirty="0">
              <a:solidFill>
                <a:srgbClr val="FFFF00"/>
              </a:solidFill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Manuel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 Luna</a:t>
            </a:r>
          </a:p>
          <a:p>
            <a:pPr marL="342900" marR="0" lvl="0" indent="-3429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b="1" kern="0" baseline="0" dirty="0" err="1" smtClean="0">
                <a:solidFill>
                  <a:srgbClr val="FFFF00"/>
                </a:solidFill>
                <a:latin typeface="+mn-lt"/>
              </a:rPr>
              <a:t>Instituto</a:t>
            </a:r>
            <a:r>
              <a:rPr lang="en-US" sz="1800" b="1" kern="0" dirty="0" smtClean="0">
                <a:solidFill>
                  <a:srgbClr val="FFFF00"/>
                </a:solidFill>
                <a:latin typeface="+mn-lt"/>
              </a:rPr>
              <a:t> de </a:t>
            </a:r>
            <a:r>
              <a:rPr lang="en-US" sz="1800" b="1" kern="0" dirty="0" err="1" smtClean="0">
                <a:solidFill>
                  <a:srgbClr val="FFFF00"/>
                </a:solidFill>
                <a:latin typeface="+mn-lt"/>
              </a:rPr>
              <a:t>Astrofisica</a:t>
            </a:r>
            <a:r>
              <a:rPr lang="en-US" sz="1800" b="1" kern="0" dirty="0" smtClean="0">
                <a:solidFill>
                  <a:srgbClr val="FFFF00"/>
                </a:solidFill>
                <a:latin typeface="+mn-lt"/>
              </a:rPr>
              <a:t> de Canarias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383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71600" y="4648200"/>
            <a:ext cx="6858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+mn-lt"/>
            </a:endParaRPr>
          </a:p>
          <a:p>
            <a:pPr lvl="1"/>
            <a:r>
              <a:rPr lang="en-US" i="1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Q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, </a:t>
            </a:r>
            <a:r>
              <a:rPr lang="en-US" i="1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Q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w</a:t>
            </a:r>
            <a:r>
              <a:rPr lang="en-US" dirty="0" smtClean="0">
                <a:latin typeface="+mn-lt"/>
              </a:rPr>
              <a:t> = heating rates at the base (strongly and weakly heated sides)</a:t>
            </a:r>
            <a:r>
              <a:rPr lang="en-US" i="1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en-US" dirty="0" smtClean="0">
                <a:latin typeface="Cambria Math" pitchFamily="18" charset="0"/>
                <a:ea typeface="Cambria Math" pitchFamily="18" charset="0"/>
                <a:cs typeface="Times New Roman" pitchFamily="18" charset="0"/>
                <a:sym typeface="Symbol"/>
              </a:rPr>
              <a:t>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, </a:t>
            </a:r>
            <a:r>
              <a:rPr lang="en-US" dirty="0" smtClean="0">
                <a:latin typeface="Cambria Math" pitchFamily="18" charset="0"/>
                <a:ea typeface="Cambria Math" pitchFamily="18" charset="0"/>
                <a:cs typeface="Times New Roman" pitchFamily="18" charset="0"/>
                <a:sym typeface="Symbol"/>
              </a:rPr>
              <a:t>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w</a:t>
            </a:r>
            <a:r>
              <a:rPr lang="en-US" dirty="0" smtClean="0"/>
              <a:t>  </a:t>
            </a:r>
            <a:r>
              <a:rPr lang="en-US" dirty="0" smtClean="0">
                <a:latin typeface="+mn-lt"/>
              </a:rPr>
              <a:t>= heating scale lengths</a:t>
            </a:r>
          </a:p>
          <a:p>
            <a:pPr lvl="1"/>
            <a:r>
              <a:rPr lang="en-US" dirty="0" err="1" smtClean="0">
                <a:latin typeface="Symbol" panose="05050102010706020507" pitchFamily="18" charset="2"/>
                <a:ea typeface="Cambria Math" pitchFamily="18" charset="0"/>
                <a:cs typeface="Times New Roman" pitchFamily="18" charset="0"/>
                <a:sym typeface="Symbol"/>
              </a:rPr>
              <a:t>G</a:t>
            </a:r>
            <a:r>
              <a:rPr lang="en-US" i="1" baseline="-25000" dirty="0" err="1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Symbol" panose="05050102010706020507" pitchFamily="18" charset="2"/>
                <a:ea typeface="Cambria Math" pitchFamily="18" charset="0"/>
                <a:cs typeface="Times New Roman" pitchFamily="18" charset="0"/>
                <a:sym typeface="Symbol"/>
              </a:rPr>
              <a:t>G</a:t>
            </a:r>
            <a:r>
              <a:rPr lang="en-US" i="1" baseline="-25000" dirty="0" err="1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w</a:t>
            </a:r>
            <a:r>
              <a:rPr lang="en-US" dirty="0" smtClean="0"/>
              <a:t> </a:t>
            </a:r>
            <a:r>
              <a:rPr lang="en-US" dirty="0" smtClean="0">
                <a:latin typeface="+mn-lt"/>
              </a:rPr>
              <a:t>= area expansion factors </a:t>
            </a:r>
          </a:p>
          <a:p>
            <a:pPr lvl="1"/>
            <a:r>
              <a:rPr lang="en-US" i="1" dirty="0" err="1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Q</a:t>
            </a:r>
            <a:r>
              <a:rPr lang="en-US" i="1" baseline="-25000" dirty="0" err="1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</a:t>
            </a:r>
            <a:r>
              <a:rPr lang="en-US" dirty="0" smtClean="0"/>
              <a:t>  </a:t>
            </a:r>
            <a:r>
              <a:rPr lang="en-US" dirty="0" smtClean="0">
                <a:latin typeface="+mn-lt"/>
              </a:rPr>
              <a:t>= apex heating rate</a:t>
            </a:r>
          </a:p>
          <a:p>
            <a:pPr lvl="1"/>
            <a:r>
              <a:rPr lang="en-US" i="1" dirty="0">
                <a:latin typeface="Cambria Math" pitchFamily="18" charset="0"/>
                <a:ea typeface="Cambria Math" pitchFamily="18" charset="0"/>
              </a:rPr>
              <a:t>L   </a:t>
            </a:r>
            <a:r>
              <a:rPr lang="en-US" dirty="0" smtClean="0">
                <a:latin typeface="+mn-lt"/>
              </a:rPr>
              <a:t>= </a:t>
            </a:r>
            <a:r>
              <a:rPr lang="en-US" dirty="0">
                <a:latin typeface="+mn-lt"/>
              </a:rPr>
              <a:t>loop </a:t>
            </a:r>
            <a:r>
              <a:rPr lang="en-US" dirty="0" smtClean="0">
                <a:latin typeface="+mn-lt"/>
              </a:rPr>
              <a:t>half length </a:t>
            </a:r>
          </a:p>
          <a:p>
            <a:pPr lvl="1"/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</a:t>
            </a:r>
            <a:r>
              <a:rPr lang="en-US" dirty="0" smtClean="0">
                <a:latin typeface="+mn-lt"/>
                <a:ea typeface="Cambria Math" panose="02040503050406030204" pitchFamily="18" charset="0"/>
              </a:rPr>
              <a:t> 2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endParaRPr lang="en-US" dirty="0" smtClean="0">
              <a:latin typeface="+mn-lt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1591280" y="2606471"/>
                <a:ext cx="6028720" cy="701474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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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1−0.0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54 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−1/2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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7/2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6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1280" y="2606471"/>
                <a:ext cx="6028720" cy="7014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391089" y="3810000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where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558782" y="3878316"/>
                <a:ext cx="2003818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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1+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782" y="3878316"/>
                <a:ext cx="2003818" cy="6455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676400" y="434425"/>
            <a:ext cx="600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Conditions for Thermal Non-equilibrium</a:t>
            </a:r>
            <a:endParaRPr lang="en-US" sz="2400" b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515256" y="1387627"/>
                <a:ext cx="2275944" cy="715965"/>
              </a:xfrm>
              <a:prstGeom prst="rect">
                <a:avLst/>
              </a:prstGeom>
              <a:ln w="19050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1+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/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&lt;  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256" y="1387627"/>
                <a:ext cx="2275944" cy="7159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4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7860" y="1295400"/>
            <a:ext cx="73965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TNE is often prevented by quasi-steady flows driven by asymmetries in the heating and/or cross sectional area expansion</a:t>
            </a:r>
            <a:r>
              <a:rPr lang="en-US" sz="1800" dirty="0" smtClean="0">
                <a:latin typeface="+mn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F</a:t>
            </a:r>
            <a:r>
              <a:rPr lang="en-US" sz="1800" dirty="0" smtClean="0">
                <a:latin typeface="+mn-lt"/>
              </a:rPr>
              <a:t>ormulae giving the conditions required for TNE </a:t>
            </a:r>
            <a:r>
              <a:rPr lang="en-US" sz="1800" dirty="0">
                <a:latin typeface="+mn-lt"/>
              </a:rPr>
              <a:t>are being tested with simulations.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+mn-lt"/>
              </a:rPr>
              <a:t>           (also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a formula for the period of the condensation </a:t>
            </a:r>
            <a:r>
              <a:rPr lang="en-US" sz="1800" dirty="0" smtClean="0">
                <a:latin typeface="+mn-lt"/>
              </a:rPr>
              <a:t>cycle</a:t>
            </a:r>
            <a:r>
              <a:rPr lang="en-US" sz="1800" dirty="0">
                <a:latin typeface="+mn-lt"/>
              </a:rPr>
              <a:t>)</a:t>
            </a:r>
            <a:endParaRPr lang="en-US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So far, the results are encouraging, though some tweaking may be necessary.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Stay tuned!</a:t>
            </a:r>
          </a:p>
          <a:p>
            <a:pPr>
              <a:lnSpc>
                <a:spcPct val="150000"/>
              </a:lnSpc>
            </a:pPr>
            <a:endParaRPr lang="en-US" sz="1800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+mn-lt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901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-27039" y="-24576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901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8199" y="457200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Conclusions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866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panel_case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52400"/>
            <a:ext cx="6477000" cy="647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72400" y="2895600"/>
                <a:ext cx="1051250" cy="642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/>
                  <a:t> = 1.6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895600"/>
                <a:ext cx="1051250" cy="642227"/>
              </a:xfrm>
              <a:prstGeom prst="rect">
                <a:avLst/>
              </a:prstGeom>
              <a:blipFill>
                <a:blip r:embed="rId6"/>
                <a:stretch>
                  <a:fillRect r="-16860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4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_cas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7200" y="1600200"/>
            <a:ext cx="4572000" cy="4798884"/>
            <a:chOff x="1524000" y="763716"/>
            <a:chExt cx="4572000" cy="4798884"/>
          </a:xfrm>
        </p:grpSpPr>
        <p:grpSp>
          <p:nvGrpSpPr>
            <p:cNvPr id="2" name="Group 1"/>
            <p:cNvGrpSpPr/>
            <p:nvPr/>
          </p:nvGrpSpPr>
          <p:grpSpPr>
            <a:xfrm>
              <a:off x="1524000" y="1113412"/>
              <a:ext cx="4572000" cy="4449188"/>
              <a:chOff x="1066800" y="2027812"/>
              <a:chExt cx="6952889" cy="696378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066800" y="2027812"/>
                <a:ext cx="6952889" cy="6963788"/>
                <a:chOff x="1200513" y="2027812"/>
                <a:chExt cx="6952889" cy="6963788"/>
              </a:xfrm>
            </p:grpSpPr>
            <p:sp>
              <p:nvSpPr>
                <p:cNvPr id="5" name="Circular Arrow 4"/>
                <p:cNvSpPr/>
                <p:nvPr/>
              </p:nvSpPr>
              <p:spPr>
                <a:xfrm>
                  <a:off x="2412255" y="2743200"/>
                  <a:ext cx="5638800" cy="6248400"/>
                </a:xfrm>
                <a:prstGeom prst="circularArrow">
                  <a:avLst>
                    <a:gd name="adj1" fmla="val 7516"/>
                    <a:gd name="adj2" fmla="val 10500"/>
                    <a:gd name="adj3" fmla="val 9882"/>
                    <a:gd name="adj4" fmla="val 10800000"/>
                    <a:gd name="adj5" fmla="val 2162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3959592" y="2027812"/>
                  <a:ext cx="369362" cy="827662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H="1" flipV="1">
                  <a:off x="3847709" y="2590800"/>
                  <a:ext cx="193932" cy="381000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Arc 7"/>
                <p:cNvSpPr/>
                <p:nvPr/>
              </p:nvSpPr>
              <p:spPr bwMode="auto">
                <a:xfrm>
                  <a:off x="3701414" y="3200400"/>
                  <a:ext cx="3017258" cy="1981200"/>
                </a:xfrm>
                <a:prstGeom prst="arc">
                  <a:avLst>
                    <a:gd name="adj1" fmla="val 12492802"/>
                    <a:gd name="adj2" fmla="val 13757718"/>
                  </a:avLst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1745639" y="4217446"/>
                  <a:ext cx="850750" cy="37887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 flipV="1">
                  <a:off x="2075600" y="4748720"/>
                  <a:ext cx="396127" cy="149157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Arc 10"/>
                <p:cNvSpPr/>
                <p:nvPr/>
              </p:nvSpPr>
              <p:spPr bwMode="auto">
                <a:xfrm>
                  <a:off x="2869721" y="3939300"/>
                  <a:ext cx="2369392" cy="3756900"/>
                </a:xfrm>
                <a:prstGeom prst="arc">
                  <a:avLst>
                    <a:gd name="adj1" fmla="val 12538464"/>
                    <a:gd name="adj2" fmla="val 13768503"/>
                  </a:avLst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 flipH="1" flipV="1">
                  <a:off x="1200513" y="5765868"/>
                  <a:ext cx="1148575" cy="44384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 bwMode="auto">
                <a:xfrm>
                  <a:off x="5251920" y="2441643"/>
                  <a:ext cx="2901482" cy="3551607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 bwMode="auto">
              <a:xfrm>
                <a:off x="5103368" y="2743200"/>
                <a:ext cx="2032" cy="2377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3017027" y="763716"/>
              <a:ext cx="856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heating</a:t>
              </a:r>
              <a:endParaRPr lang="en-US" dirty="0">
                <a:latin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370843" y="1161525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radiation</a:t>
              </a:r>
              <a:endParaRPr lang="en-US" dirty="0"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08253" y="2120614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thermal</a:t>
              </a:r>
            </a:p>
            <a:p>
              <a:r>
                <a:rPr lang="en-US" dirty="0" smtClean="0">
                  <a:latin typeface="+mn-lt"/>
                </a:rPr>
                <a:t> cond.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154069" y="457200"/>
            <a:ext cx="5237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Coronal Loop in Static Equilibrium</a:t>
            </a:r>
            <a:endParaRPr lang="en-US" sz="24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9852" y="525780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Uniform</a:t>
            </a:r>
          </a:p>
          <a:p>
            <a:r>
              <a:rPr lang="en-US" sz="1800" dirty="0" smtClean="0">
                <a:latin typeface="+mn-lt"/>
              </a:rPr>
              <a:t>Heating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61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7200" y="1600200"/>
            <a:ext cx="4572000" cy="4798884"/>
            <a:chOff x="1524000" y="763716"/>
            <a:chExt cx="4572000" cy="4798884"/>
          </a:xfrm>
        </p:grpSpPr>
        <p:grpSp>
          <p:nvGrpSpPr>
            <p:cNvPr id="2" name="Group 1"/>
            <p:cNvGrpSpPr/>
            <p:nvPr/>
          </p:nvGrpSpPr>
          <p:grpSpPr>
            <a:xfrm>
              <a:off x="1524000" y="1113412"/>
              <a:ext cx="4572000" cy="4449188"/>
              <a:chOff x="1066800" y="2027812"/>
              <a:chExt cx="6952889" cy="696378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066800" y="2027812"/>
                <a:ext cx="6952889" cy="6963788"/>
                <a:chOff x="1200513" y="2027812"/>
                <a:chExt cx="6952889" cy="6963788"/>
              </a:xfrm>
            </p:grpSpPr>
            <p:sp>
              <p:nvSpPr>
                <p:cNvPr id="5" name="Circular Arrow 4"/>
                <p:cNvSpPr/>
                <p:nvPr/>
              </p:nvSpPr>
              <p:spPr>
                <a:xfrm>
                  <a:off x="2412255" y="2743200"/>
                  <a:ext cx="5638800" cy="6248400"/>
                </a:xfrm>
                <a:prstGeom prst="circularArrow">
                  <a:avLst>
                    <a:gd name="adj1" fmla="val 7516"/>
                    <a:gd name="adj2" fmla="val 10500"/>
                    <a:gd name="adj3" fmla="val 9882"/>
                    <a:gd name="adj4" fmla="val 10800000"/>
                    <a:gd name="adj5" fmla="val 2162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3959592" y="2027812"/>
                  <a:ext cx="369362" cy="827662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H="1" flipV="1">
                  <a:off x="3847709" y="2590800"/>
                  <a:ext cx="193932" cy="381000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Arc 7"/>
                <p:cNvSpPr/>
                <p:nvPr/>
              </p:nvSpPr>
              <p:spPr bwMode="auto">
                <a:xfrm>
                  <a:off x="3701414" y="3200400"/>
                  <a:ext cx="3017258" cy="1981200"/>
                </a:xfrm>
                <a:prstGeom prst="arc">
                  <a:avLst>
                    <a:gd name="adj1" fmla="val 12492802"/>
                    <a:gd name="adj2" fmla="val 13757718"/>
                  </a:avLst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1745639" y="4217446"/>
                  <a:ext cx="850750" cy="37887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 flipV="1">
                  <a:off x="2075600" y="4748720"/>
                  <a:ext cx="396127" cy="149157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Arc 10"/>
                <p:cNvSpPr/>
                <p:nvPr/>
              </p:nvSpPr>
              <p:spPr bwMode="auto">
                <a:xfrm>
                  <a:off x="2869721" y="3939300"/>
                  <a:ext cx="2369392" cy="3756900"/>
                </a:xfrm>
                <a:prstGeom prst="arc">
                  <a:avLst>
                    <a:gd name="adj1" fmla="val 12538464"/>
                    <a:gd name="adj2" fmla="val 13768503"/>
                  </a:avLst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 flipH="1" flipV="1">
                  <a:off x="1200513" y="5765868"/>
                  <a:ext cx="1148575" cy="44384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 bwMode="auto">
                <a:xfrm>
                  <a:off x="5251920" y="2441643"/>
                  <a:ext cx="2901482" cy="3551607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 bwMode="auto">
              <a:xfrm>
                <a:off x="5103368" y="2743200"/>
                <a:ext cx="2032" cy="2377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3017027" y="763716"/>
              <a:ext cx="856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heating</a:t>
              </a:r>
              <a:endParaRPr lang="en-US" dirty="0">
                <a:latin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370843" y="1161525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radiation</a:t>
              </a:r>
              <a:endParaRPr lang="en-US" dirty="0">
                <a:latin typeface="+mn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08253" y="2120614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thermal</a:t>
              </a:r>
            </a:p>
            <a:p>
              <a:r>
                <a:rPr lang="en-US" dirty="0" smtClean="0">
                  <a:latin typeface="+mn-lt"/>
                </a:rPr>
                <a:t> cond.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52800" y="2102296"/>
            <a:ext cx="4572000" cy="4296788"/>
            <a:chOff x="1066800" y="2286000"/>
            <a:chExt cx="6952889" cy="6705600"/>
          </a:xfrm>
        </p:grpSpPr>
        <p:grpSp>
          <p:nvGrpSpPr>
            <p:cNvPr id="27" name="Group 26"/>
            <p:cNvGrpSpPr/>
            <p:nvPr/>
          </p:nvGrpSpPr>
          <p:grpSpPr>
            <a:xfrm>
              <a:off x="1066800" y="2286000"/>
              <a:ext cx="6952889" cy="6705600"/>
              <a:chOff x="1200513" y="2286000"/>
              <a:chExt cx="6952889" cy="6705600"/>
            </a:xfrm>
          </p:grpSpPr>
          <p:sp>
            <p:nvSpPr>
              <p:cNvPr id="29" name="Circular Arrow 28"/>
              <p:cNvSpPr/>
              <p:nvPr/>
            </p:nvSpPr>
            <p:spPr>
              <a:xfrm>
                <a:off x="2412255" y="2743200"/>
                <a:ext cx="5638800" cy="6248400"/>
              </a:xfrm>
              <a:prstGeom prst="circularArrow">
                <a:avLst>
                  <a:gd name="adj1" fmla="val 7516"/>
                  <a:gd name="adj2" fmla="val 10500"/>
                  <a:gd name="adj3" fmla="val 9882"/>
                  <a:gd name="adj4" fmla="val 10800000"/>
                  <a:gd name="adj5" fmla="val 2162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4041641" y="2286000"/>
                <a:ext cx="287313" cy="569474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3847709" y="2590800"/>
                <a:ext cx="193932" cy="3810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Arc 31"/>
              <p:cNvSpPr/>
              <p:nvPr/>
            </p:nvSpPr>
            <p:spPr bwMode="auto">
              <a:xfrm>
                <a:off x="3847709" y="3124200"/>
                <a:ext cx="3017258" cy="1981200"/>
              </a:xfrm>
              <a:prstGeom prst="arc">
                <a:avLst>
                  <a:gd name="adj1" fmla="val 12492802"/>
                  <a:gd name="adj2" fmla="val 13077458"/>
                </a:avLst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1505313" y="4114800"/>
                <a:ext cx="1091076" cy="48152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2075600" y="4748720"/>
                <a:ext cx="396127" cy="14915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Arc 34"/>
              <p:cNvSpPr/>
              <p:nvPr/>
            </p:nvSpPr>
            <p:spPr bwMode="auto">
              <a:xfrm>
                <a:off x="2808382" y="4114800"/>
                <a:ext cx="2369392" cy="3756900"/>
              </a:xfrm>
              <a:prstGeom prst="arc">
                <a:avLst>
                  <a:gd name="adj1" fmla="val 12538464"/>
                  <a:gd name="adj2" fmla="val 14327354"/>
                </a:avLst>
              </a:prstGeom>
              <a:noFill/>
              <a:ln w="28575" cap="flat" cmpd="sng" algn="ctr">
                <a:solidFill>
                  <a:srgbClr val="0070C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1200513" y="5765868"/>
                <a:ext cx="1148575" cy="4438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 bwMode="auto">
              <a:xfrm>
                <a:off x="5251920" y="2441643"/>
                <a:ext cx="2901482" cy="355160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 bwMode="auto">
            <a:xfrm>
              <a:off x="5103368" y="2743200"/>
              <a:ext cx="2032" cy="23774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>
            <a:off x="2154069" y="457200"/>
            <a:ext cx="5237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Coronal Loop in Static Equilibrium</a:t>
            </a:r>
            <a:endParaRPr lang="en-US" sz="24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9852" y="525780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Uniform</a:t>
            </a:r>
          </a:p>
          <a:p>
            <a:r>
              <a:rPr lang="en-US" sz="1800" dirty="0" smtClean="0">
                <a:latin typeface="+mn-lt"/>
              </a:rPr>
              <a:t>Heating</a:t>
            </a:r>
            <a:endParaRPr lang="en-US" sz="1800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69802" y="5105400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Mild</a:t>
            </a:r>
          </a:p>
          <a:p>
            <a:pPr algn="ctr"/>
            <a:r>
              <a:rPr lang="en-US" sz="1800" dirty="0" err="1" smtClean="0">
                <a:latin typeface="+mn-lt"/>
              </a:rPr>
              <a:t>Footpoint</a:t>
            </a:r>
            <a:endParaRPr lang="en-US" sz="1800" dirty="0">
              <a:latin typeface="+mn-lt"/>
            </a:endParaRPr>
          </a:p>
          <a:p>
            <a:pPr algn="ctr"/>
            <a:r>
              <a:rPr lang="en-US" sz="1800" dirty="0" smtClean="0">
                <a:latin typeface="+mn-lt"/>
              </a:rPr>
              <a:t>Concentration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55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7200" y="1600200"/>
            <a:ext cx="10058400" cy="4798884"/>
            <a:chOff x="457200" y="1678116"/>
            <a:chExt cx="10058400" cy="4798884"/>
          </a:xfrm>
        </p:grpSpPr>
        <p:grpSp>
          <p:nvGrpSpPr>
            <p:cNvPr id="14" name="Group 13"/>
            <p:cNvGrpSpPr/>
            <p:nvPr/>
          </p:nvGrpSpPr>
          <p:grpSpPr>
            <a:xfrm>
              <a:off x="457200" y="1678116"/>
              <a:ext cx="4572000" cy="4798884"/>
              <a:chOff x="1524000" y="763716"/>
              <a:chExt cx="4572000" cy="479888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524000" y="1113412"/>
                <a:ext cx="4572000" cy="4449188"/>
                <a:chOff x="1066800" y="2027812"/>
                <a:chExt cx="6952889" cy="6963788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1066800" y="2027812"/>
                  <a:ext cx="6952889" cy="6963788"/>
                  <a:chOff x="1200513" y="2027812"/>
                  <a:chExt cx="6952889" cy="6963788"/>
                </a:xfrm>
              </p:grpSpPr>
              <p:sp>
                <p:nvSpPr>
                  <p:cNvPr id="5" name="Circular Arrow 4"/>
                  <p:cNvSpPr/>
                  <p:nvPr/>
                </p:nvSpPr>
                <p:spPr>
                  <a:xfrm>
                    <a:off x="2412255" y="2743200"/>
                    <a:ext cx="5638800" cy="6248400"/>
                  </a:xfrm>
                  <a:prstGeom prst="circularArrow">
                    <a:avLst>
                      <a:gd name="adj1" fmla="val 7516"/>
                      <a:gd name="adj2" fmla="val 10500"/>
                      <a:gd name="adj3" fmla="val 9882"/>
                      <a:gd name="adj4" fmla="val 10800000"/>
                      <a:gd name="adj5" fmla="val 2162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" name="Straight Arrow Connector 5"/>
                  <p:cNvCxnSpPr/>
                  <p:nvPr/>
                </p:nvCxnSpPr>
                <p:spPr>
                  <a:xfrm>
                    <a:off x="3959592" y="2027812"/>
                    <a:ext cx="369362" cy="827662"/>
                  </a:xfrm>
                  <a:prstGeom prst="straightConnector1">
                    <a:avLst/>
                  </a:prstGeom>
                  <a:ln w="28575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Arrow Connector 6"/>
                  <p:cNvCxnSpPr/>
                  <p:nvPr/>
                </p:nvCxnSpPr>
                <p:spPr>
                  <a:xfrm flipH="1" flipV="1">
                    <a:off x="3847709" y="2590800"/>
                    <a:ext cx="193932" cy="381000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Arc 7"/>
                  <p:cNvSpPr/>
                  <p:nvPr/>
                </p:nvSpPr>
                <p:spPr bwMode="auto">
                  <a:xfrm>
                    <a:off x="3701414" y="3200400"/>
                    <a:ext cx="3017258" cy="1981200"/>
                  </a:xfrm>
                  <a:prstGeom prst="arc">
                    <a:avLst>
                      <a:gd name="adj1" fmla="val 12492802"/>
                      <a:gd name="adj2" fmla="val 13757718"/>
                    </a:avLst>
                  </a:prstGeom>
                  <a:noFill/>
                  <a:ln w="28575" cap="flat" cmpd="sng" algn="ctr">
                    <a:solidFill>
                      <a:srgbClr val="0070C0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>
                    <a:off x="1745639" y="4217446"/>
                    <a:ext cx="850750" cy="378874"/>
                  </a:xfrm>
                  <a:prstGeom prst="straightConnector1">
                    <a:avLst/>
                  </a:prstGeom>
                  <a:ln w="28575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Arrow Connector 9"/>
                  <p:cNvCxnSpPr/>
                  <p:nvPr/>
                </p:nvCxnSpPr>
                <p:spPr>
                  <a:xfrm flipH="1" flipV="1">
                    <a:off x="2075600" y="4748720"/>
                    <a:ext cx="396127" cy="149157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Arc 10"/>
                  <p:cNvSpPr/>
                  <p:nvPr/>
                </p:nvSpPr>
                <p:spPr bwMode="auto">
                  <a:xfrm>
                    <a:off x="2869721" y="3939300"/>
                    <a:ext cx="2369392" cy="3756900"/>
                  </a:xfrm>
                  <a:prstGeom prst="arc">
                    <a:avLst>
                      <a:gd name="adj1" fmla="val 12538464"/>
                      <a:gd name="adj2" fmla="val 13768503"/>
                    </a:avLst>
                  </a:prstGeom>
                  <a:noFill/>
                  <a:ln w="28575" cap="flat" cmpd="sng" algn="ctr">
                    <a:solidFill>
                      <a:srgbClr val="0070C0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12" name="Straight Arrow Connector 11"/>
                  <p:cNvCxnSpPr/>
                  <p:nvPr/>
                </p:nvCxnSpPr>
                <p:spPr>
                  <a:xfrm flipH="1" flipV="1">
                    <a:off x="1200513" y="5765868"/>
                    <a:ext cx="1148575" cy="44384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2"/>
                  <p:cNvSpPr/>
                  <p:nvPr/>
                </p:nvSpPr>
                <p:spPr bwMode="auto">
                  <a:xfrm>
                    <a:off x="5251920" y="2441643"/>
                    <a:ext cx="2901482" cy="35516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cxnSp>
              <p:nvCxnSpPr>
                <p:cNvPr id="4" name="Straight Connector 3"/>
                <p:cNvCxnSpPr/>
                <p:nvPr/>
              </p:nvCxnSpPr>
              <p:spPr bwMode="auto">
                <a:xfrm>
                  <a:off x="5103368" y="2743200"/>
                  <a:ext cx="2032" cy="23774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3017027" y="763716"/>
                <a:ext cx="856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heating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370843" y="1161525"/>
                <a:ext cx="9701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radiation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308253" y="2120614"/>
                <a:ext cx="8691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thermal</a:t>
                </a:r>
              </a:p>
              <a:p>
                <a:r>
                  <a:rPr lang="en-US" dirty="0" smtClean="0">
                    <a:latin typeface="+mn-lt"/>
                  </a:rPr>
                  <a:t> cond.</a:t>
                </a:r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352800" y="2180212"/>
              <a:ext cx="4572000" cy="4296788"/>
              <a:chOff x="1066800" y="2286000"/>
              <a:chExt cx="6952889" cy="67056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066800" y="2286000"/>
                <a:ext cx="6952889" cy="6705600"/>
                <a:chOff x="1200513" y="2286000"/>
                <a:chExt cx="6952889" cy="6705600"/>
              </a:xfrm>
            </p:grpSpPr>
            <p:sp>
              <p:nvSpPr>
                <p:cNvPr id="29" name="Circular Arrow 28"/>
                <p:cNvSpPr/>
                <p:nvPr/>
              </p:nvSpPr>
              <p:spPr>
                <a:xfrm>
                  <a:off x="2412255" y="2743200"/>
                  <a:ext cx="5638800" cy="6248400"/>
                </a:xfrm>
                <a:prstGeom prst="circularArrow">
                  <a:avLst>
                    <a:gd name="adj1" fmla="val 7516"/>
                    <a:gd name="adj2" fmla="val 10500"/>
                    <a:gd name="adj3" fmla="val 9882"/>
                    <a:gd name="adj4" fmla="val 10800000"/>
                    <a:gd name="adj5" fmla="val 2162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4041641" y="2286000"/>
                  <a:ext cx="287313" cy="56947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H="1" flipV="1">
                  <a:off x="3847709" y="2590800"/>
                  <a:ext cx="193932" cy="381000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Arc 31"/>
                <p:cNvSpPr/>
                <p:nvPr/>
              </p:nvSpPr>
              <p:spPr bwMode="auto">
                <a:xfrm>
                  <a:off x="3847709" y="3124200"/>
                  <a:ext cx="3017258" cy="1981200"/>
                </a:xfrm>
                <a:prstGeom prst="arc">
                  <a:avLst>
                    <a:gd name="adj1" fmla="val 12492802"/>
                    <a:gd name="adj2" fmla="val 13077458"/>
                  </a:avLst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1505313" y="4114800"/>
                  <a:ext cx="1091076" cy="481520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flipH="1" flipV="1">
                  <a:off x="2075600" y="4748720"/>
                  <a:ext cx="396127" cy="149157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Arc 34"/>
                <p:cNvSpPr/>
                <p:nvPr/>
              </p:nvSpPr>
              <p:spPr bwMode="auto">
                <a:xfrm>
                  <a:off x="2808382" y="4114800"/>
                  <a:ext cx="2369392" cy="3756900"/>
                </a:xfrm>
                <a:prstGeom prst="arc">
                  <a:avLst>
                    <a:gd name="adj1" fmla="val 12538464"/>
                    <a:gd name="adj2" fmla="val 14327354"/>
                  </a:avLst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flipH="1" flipV="1">
                  <a:off x="1200513" y="5765868"/>
                  <a:ext cx="1148575" cy="44384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 bwMode="auto">
                <a:xfrm>
                  <a:off x="5251920" y="2441643"/>
                  <a:ext cx="2901482" cy="3551607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 bwMode="auto">
              <a:xfrm>
                <a:off x="5103368" y="2743200"/>
                <a:ext cx="2032" cy="2377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38" name="Group 37"/>
            <p:cNvGrpSpPr/>
            <p:nvPr/>
          </p:nvGrpSpPr>
          <p:grpSpPr>
            <a:xfrm>
              <a:off x="6128497" y="2315183"/>
              <a:ext cx="4387103" cy="4161817"/>
              <a:chOff x="1066800" y="2441643"/>
              <a:chExt cx="6952889" cy="6549957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066800" y="2441643"/>
                <a:ext cx="6952889" cy="6549957"/>
                <a:chOff x="1200513" y="2441643"/>
                <a:chExt cx="6952889" cy="6549957"/>
              </a:xfrm>
            </p:grpSpPr>
            <p:sp>
              <p:nvSpPr>
                <p:cNvPr id="41" name="Circular Arrow 40"/>
                <p:cNvSpPr/>
                <p:nvPr/>
              </p:nvSpPr>
              <p:spPr>
                <a:xfrm>
                  <a:off x="2412255" y="2743200"/>
                  <a:ext cx="5638800" cy="6248400"/>
                </a:xfrm>
                <a:prstGeom prst="circularArrow">
                  <a:avLst>
                    <a:gd name="adj1" fmla="val 7516"/>
                    <a:gd name="adj2" fmla="val 10500"/>
                    <a:gd name="adj3" fmla="val 9882"/>
                    <a:gd name="adj4" fmla="val 10800000"/>
                    <a:gd name="adj5" fmla="val 2162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4172313" y="2441643"/>
                  <a:ext cx="156641" cy="413831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 flipV="1">
                  <a:off x="3847709" y="2590800"/>
                  <a:ext cx="193932" cy="381000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1276713" y="4038600"/>
                  <a:ext cx="1319676" cy="557720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H="1" flipV="1">
                  <a:off x="2075600" y="4748720"/>
                  <a:ext cx="396127" cy="149157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Arc 45"/>
                <p:cNvSpPr/>
                <p:nvPr/>
              </p:nvSpPr>
              <p:spPr bwMode="auto">
                <a:xfrm>
                  <a:off x="2825905" y="4064631"/>
                  <a:ext cx="2369392" cy="3756900"/>
                </a:xfrm>
                <a:prstGeom prst="arc">
                  <a:avLst>
                    <a:gd name="adj1" fmla="val 11848639"/>
                    <a:gd name="adj2" fmla="val 14500500"/>
                  </a:avLst>
                </a:prstGeom>
                <a:noFill/>
                <a:ln w="28575" cap="flat" cmpd="sng" algn="ctr">
                  <a:solidFill>
                    <a:srgbClr val="0070C0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47" name="Straight Arrow Connector 46"/>
                <p:cNvCxnSpPr/>
                <p:nvPr/>
              </p:nvCxnSpPr>
              <p:spPr>
                <a:xfrm flipH="1" flipV="1">
                  <a:off x="1200513" y="5765868"/>
                  <a:ext cx="1148575" cy="44384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 bwMode="auto">
                <a:xfrm>
                  <a:off x="5251920" y="2441643"/>
                  <a:ext cx="2901482" cy="355160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40" name="Straight Connector 39"/>
              <p:cNvCxnSpPr/>
              <p:nvPr/>
            </p:nvCxnSpPr>
            <p:spPr bwMode="auto">
              <a:xfrm>
                <a:off x="5103368" y="2743200"/>
                <a:ext cx="2032" cy="2377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sp>
        <p:nvSpPr>
          <p:cNvPr id="16" name="TextBox 15"/>
          <p:cNvSpPr txBox="1"/>
          <p:nvPr/>
        </p:nvSpPr>
        <p:spPr>
          <a:xfrm>
            <a:off x="2154069" y="457200"/>
            <a:ext cx="5237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Coronal Loop in Static Equilibrium</a:t>
            </a:r>
            <a:endParaRPr lang="en-US" sz="24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9852" y="525780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Uniform</a:t>
            </a:r>
          </a:p>
          <a:p>
            <a:r>
              <a:rPr lang="en-US" sz="1800" dirty="0" smtClean="0">
                <a:latin typeface="+mn-lt"/>
              </a:rPr>
              <a:t>Heating</a:t>
            </a:r>
            <a:endParaRPr lang="en-US" sz="1800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69802" y="5105400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Mild</a:t>
            </a:r>
          </a:p>
          <a:p>
            <a:pPr algn="ctr"/>
            <a:r>
              <a:rPr lang="en-US" sz="1800" dirty="0" err="1" smtClean="0">
                <a:latin typeface="+mn-lt"/>
              </a:rPr>
              <a:t>Footpoint</a:t>
            </a:r>
            <a:endParaRPr lang="en-US" sz="1800" dirty="0">
              <a:latin typeface="+mn-lt"/>
            </a:endParaRPr>
          </a:p>
          <a:p>
            <a:pPr algn="ctr"/>
            <a:r>
              <a:rPr lang="en-US" sz="1800" dirty="0" smtClean="0">
                <a:latin typeface="+mn-lt"/>
              </a:rPr>
              <a:t>Concentration</a:t>
            </a:r>
            <a:endParaRPr lang="en-US" sz="1800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80893" y="5105400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Strong</a:t>
            </a:r>
          </a:p>
          <a:p>
            <a:pPr algn="ctr"/>
            <a:r>
              <a:rPr lang="en-US" sz="1800" dirty="0" err="1" smtClean="0">
                <a:latin typeface="+mn-lt"/>
              </a:rPr>
              <a:t>Footpoint</a:t>
            </a:r>
            <a:endParaRPr lang="en-US" sz="1800" dirty="0">
              <a:latin typeface="+mn-lt"/>
            </a:endParaRPr>
          </a:p>
          <a:p>
            <a:pPr algn="ctr"/>
            <a:r>
              <a:rPr lang="en-US" sz="1800" dirty="0" smtClean="0">
                <a:latin typeface="+mn-lt"/>
              </a:rPr>
              <a:t>Concentration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5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743200" y="1828800"/>
            <a:ext cx="5247635" cy="4920353"/>
            <a:chOff x="3048000" y="2699647"/>
            <a:chExt cx="4462250" cy="4158353"/>
          </a:xfrm>
        </p:grpSpPr>
        <p:grpSp>
          <p:nvGrpSpPr>
            <p:cNvPr id="2" name="Group 1"/>
            <p:cNvGrpSpPr/>
            <p:nvPr/>
          </p:nvGrpSpPr>
          <p:grpSpPr>
            <a:xfrm>
              <a:off x="3048000" y="2699647"/>
              <a:ext cx="4462250" cy="4158353"/>
              <a:chOff x="1066800" y="2441643"/>
              <a:chExt cx="6952889" cy="6549957"/>
            </a:xfrm>
          </p:grpSpPr>
          <p:sp>
            <p:nvSpPr>
              <p:cNvPr id="3" name="Arc 2"/>
              <p:cNvSpPr/>
              <p:nvPr/>
            </p:nvSpPr>
            <p:spPr bwMode="auto">
              <a:xfrm flipV="1">
                <a:off x="3156201" y="3242552"/>
                <a:ext cx="3473200" cy="3386848"/>
              </a:xfrm>
              <a:prstGeom prst="arc">
                <a:avLst>
                  <a:gd name="adj1" fmla="val 6944275"/>
                  <a:gd name="adj2" fmla="val 7832337"/>
                </a:avLst>
              </a:pr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66800" y="2441643"/>
                <a:ext cx="6952889" cy="6549957"/>
                <a:chOff x="1066800" y="2441643"/>
                <a:chExt cx="6952889" cy="6549957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066800" y="2441643"/>
                  <a:ext cx="6952889" cy="6549957"/>
                  <a:chOff x="1200513" y="2441643"/>
                  <a:chExt cx="6952889" cy="6549957"/>
                </a:xfrm>
              </p:grpSpPr>
              <p:sp>
                <p:nvSpPr>
                  <p:cNvPr id="7" name="Circular Arrow 6"/>
                  <p:cNvSpPr/>
                  <p:nvPr/>
                </p:nvSpPr>
                <p:spPr>
                  <a:xfrm>
                    <a:off x="2412255" y="2743200"/>
                    <a:ext cx="5638800" cy="6248400"/>
                  </a:xfrm>
                  <a:prstGeom prst="circularArrow">
                    <a:avLst>
                      <a:gd name="adj1" fmla="val 7516"/>
                      <a:gd name="adj2" fmla="val 10500"/>
                      <a:gd name="adj3" fmla="val 9882"/>
                      <a:gd name="adj4" fmla="val 10800000"/>
                      <a:gd name="adj5" fmla="val 2162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" name="Straight Arrow Connector 7"/>
                  <p:cNvCxnSpPr/>
                  <p:nvPr/>
                </p:nvCxnSpPr>
                <p:spPr>
                  <a:xfrm>
                    <a:off x="4248513" y="2624597"/>
                    <a:ext cx="80441" cy="230877"/>
                  </a:xfrm>
                  <a:prstGeom prst="straightConnector1">
                    <a:avLst/>
                  </a:prstGeom>
                  <a:ln w="28575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Arrow Connector 8"/>
                  <p:cNvCxnSpPr/>
                  <p:nvPr/>
                </p:nvCxnSpPr>
                <p:spPr>
                  <a:xfrm flipH="1" flipV="1">
                    <a:off x="3847709" y="2590800"/>
                    <a:ext cx="193932" cy="381000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1276713" y="4038600"/>
                    <a:ext cx="1319676" cy="557720"/>
                  </a:xfrm>
                  <a:prstGeom prst="straightConnector1">
                    <a:avLst/>
                  </a:prstGeom>
                  <a:ln w="28575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Arrow Connector 10"/>
                  <p:cNvCxnSpPr/>
                  <p:nvPr/>
                </p:nvCxnSpPr>
                <p:spPr>
                  <a:xfrm flipH="1" flipV="1">
                    <a:off x="2075600" y="4748720"/>
                    <a:ext cx="396127" cy="149157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Arc 11"/>
                  <p:cNvSpPr/>
                  <p:nvPr/>
                </p:nvSpPr>
                <p:spPr bwMode="auto">
                  <a:xfrm>
                    <a:off x="2825905" y="4064631"/>
                    <a:ext cx="2369392" cy="3756900"/>
                  </a:xfrm>
                  <a:prstGeom prst="arc">
                    <a:avLst>
                      <a:gd name="adj1" fmla="val 11848639"/>
                      <a:gd name="adj2" fmla="val 14500500"/>
                    </a:avLst>
                  </a:prstGeom>
                  <a:noFill/>
                  <a:ln w="28575" cap="flat" cmpd="sng" algn="ctr">
                    <a:solidFill>
                      <a:srgbClr val="0070C0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13" name="Straight Arrow Connector 12"/>
                  <p:cNvCxnSpPr/>
                  <p:nvPr/>
                </p:nvCxnSpPr>
                <p:spPr>
                  <a:xfrm flipH="1" flipV="1">
                    <a:off x="1200513" y="5765868"/>
                    <a:ext cx="1148575" cy="44384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Rectangle 13"/>
                  <p:cNvSpPr/>
                  <p:nvPr/>
                </p:nvSpPr>
                <p:spPr bwMode="auto">
                  <a:xfrm>
                    <a:off x="5251920" y="2441643"/>
                    <a:ext cx="2901482" cy="3551607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cxnSp>
              <p:nvCxnSpPr>
                <p:cNvPr id="6" name="Straight Connector 5"/>
                <p:cNvCxnSpPr/>
                <p:nvPr/>
              </p:nvCxnSpPr>
              <p:spPr bwMode="auto">
                <a:xfrm>
                  <a:off x="5103368" y="2743200"/>
                  <a:ext cx="2032" cy="23774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sp>
          <p:nvSpPr>
            <p:cNvPr id="15" name="TextBox 14"/>
            <p:cNvSpPr txBox="1"/>
            <p:nvPr/>
          </p:nvSpPr>
          <p:spPr>
            <a:xfrm>
              <a:off x="4870866" y="3390307"/>
              <a:ext cx="898549" cy="312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enthalpy</a:t>
              </a:r>
              <a:endParaRPr lang="en-US" sz="1800" dirty="0">
                <a:latin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24000" y="457200"/>
            <a:ext cx="646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Coronal Loop with Steady End-to-End Flow</a:t>
            </a:r>
            <a:endParaRPr lang="en-US" sz="2400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19219" y="5257800"/>
                <a:ext cx="5705729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+mj-lt"/>
                  </a:rPr>
                  <a:t>Excess radiation at the top is powered by  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219" y="5257800"/>
                <a:ext cx="5705729" cy="506870"/>
              </a:xfrm>
              <a:prstGeom prst="rect">
                <a:avLst/>
              </a:prstGeom>
              <a:blipFill>
                <a:blip r:embed="rId3"/>
                <a:stretch>
                  <a:fillRect l="-855" b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62400" y="1029680"/>
            <a:ext cx="3124200" cy="5523520"/>
            <a:chOff x="4114800" y="1029680"/>
            <a:chExt cx="3124200" cy="5523520"/>
          </a:xfrm>
        </p:grpSpPr>
        <p:grpSp>
          <p:nvGrpSpPr>
            <p:cNvPr id="64" name="Group 63"/>
            <p:cNvGrpSpPr/>
            <p:nvPr/>
          </p:nvGrpSpPr>
          <p:grpSpPr>
            <a:xfrm>
              <a:off x="4114800" y="1029680"/>
              <a:ext cx="3124200" cy="1560598"/>
              <a:chOff x="4114800" y="1029680"/>
              <a:chExt cx="3124200" cy="1560598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4495800" y="1029680"/>
                <a:ext cx="2743200" cy="1256320"/>
                <a:chOff x="4306934" y="-158138"/>
                <a:chExt cx="4060487" cy="2362199"/>
              </a:xfrm>
            </p:grpSpPr>
            <p:cxnSp>
              <p:nvCxnSpPr>
                <p:cNvPr id="94" name="Straight Connector 93"/>
                <p:cNvCxnSpPr/>
                <p:nvPr/>
              </p:nvCxnSpPr>
              <p:spPr bwMode="auto">
                <a:xfrm>
                  <a:off x="4308557" y="2200818"/>
                  <a:ext cx="4058864" cy="324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6" name="Straight Connector 95"/>
                <p:cNvCxnSpPr/>
                <p:nvPr/>
              </p:nvCxnSpPr>
              <p:spPr bwMode="auto">
                <a:xfrm flipV="1">
                  <a:off x="4306934" y="-158138"/>
                  <a:ext cx="1623" cy="235247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sp>
              <p:nvSpPr>
                <p:cNvPr id="110" name="Freeform 109"/>
                <p:cNvSpPr/>
                <p:nvPr/>
              </p:nvSpPr>
              <p:spPr bwMode="auto">
                <a:xfrm>
                  <a:off x="4469063" y="243939"/>
                  <a:ext cx="1838528" cy="1848255"/>
                </a:xfrm>
                <a:custGeom>
                  <a:avLst/>
                  <a:gdLst>
                    <a:gd name="connsiteX0" fmla="*/ 0 w 1838528"/>
                    <a:gd name="connsiteY0" fmla="*/ 1848255 h 1848255"/>
                    <a:gd name="connsiteX1" fmla="*/ 58366 w 1838528"/>
                    <a:gd name="connsiteY1" fmla="*/ 1381327 h 1848255"/>
                    <a:gd name="connsiteX2" fmla="*/ 165371 w 1838528"/>
                    <a:gd name="connsiteY2" fmla="*/ 933855 h 1848255"/>
                    <a:gd name="connsiteX3" fmla="*/ 379379 w 1838528"/>
                    <a:gd name="connsiteY3" fmla="*/ 554476 h 1848255"/>
                    <a:gd name="connsiteX4" fmla="*/ 680937 w 1838528"/>
                    <a:gd name="connsiteY4" fmla="*/ 291829 h 1848255"/>
                    <a:gd name="connsiteX5" fmla="*/ 1254868 w 1838528"/>
                    <a:gd name="connsiteY5" fmla="*/ 68093 h 1848255"/>
                    <a:gd name="connsiteX6" fmla="*/ 1838528 w 1838528"/>
                    <a:gd name="connsiteY6" fmla="*/ 0 h 1848255"/>
                    <a:gd name="connsiteX7" fmla="*/ 1838528 w 1838528"/>
                    <a:gd name="connsiteY7" fmla="*/ 0 h 1848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8528" h="1848255">
                      <a:moveTo>
                        <a:pt x="0" y="1848255"/>
                      </a:moveTo>
                      <a:cubicBezTo>
                        <a:pt x="15402" y="1690991"/>
                        <a:pt x="30804" y="1533727"/>
                        <a:pt x="58366" y="1381327"/>
                      </a:cubicBezTo>
                      <a:cubicBezTo>
                        <a:pt x="85928" y="1228927"/>
                        <a:pt x="111869" y="1071663"/>
                        <a:pt x="165371" y="933855"/>
                      </a:cubicBezTo>
                      <a:cubicBezTo>
                        <a:pt x="218873" y="796047"/>
                        <a:pt x="293451" y="661480"/>
                        <a:pt x="379379" y="554476"/>
                      </a:cubicBezTo>
                      <a:cubicBezTo>
                        <a:pt x="465307" y="447472"/>
                        <a:pt x="535022" y="372893"/>
                        <a:pt x="680937" y="291829"/>
                      </a:cubicBezTo>
                      <a:cubicBezTo>
                        <a:pt x="826852" y="210765"/>
                        <a:pt x="1061936" y="116731"/>
                        <a:pt x="1254868" y="68093"/>
                      </a:cubicBezTo>
                      <a:cubicBezTo>
                        <a:pt x="1447800" y="19455"/>
                        <a:pt x="1838528" y="0"/>
                        <a:pt x="1838528" y="0"/>
                      </a:cubicBezTo>
                      <a:lnTo>
                        <a:pt x="1838528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 bwMode="auto">
                <a:xfrm flipH="1">
                  <a:off x="6297863" y="243938"/>
                  <a:ext cx="1838528" cy="1848255"/>
                </a:xfrm>
                <a:custGeom>
                  <a:avLst/>
                  <a:gdLst>
                    <a:gd name="connsiteX0" fmla="*/ 0 w 1838528"/>
                    <a:gd name="connsiteY0" fmla="*/ 1848255 h 1848255"/>
                    <a:gd name="connsiteX1" fmla="*/ 58366 w 1838528"/>
                    <a:gd name="connsiteY1" fmla="*/ 1381327 h 1848255"/>
                    <a:gd name="connsiteX2" fmla="*/ 165371 w 1838528"/>
                    <a:gd name="connsiteY2" fmla="*/ 933855 h 1848255"/>
                    <a:gd name="connsiteX3" fmla="*/ 379379 w 1838528"/>
                    <a:gd name="connsiteY3" fmla="*/ 554476 h 1848255"/>
                    <a:gd name="connsiteX4" fmla="*/ 680937 w 1838528"/>
                    <a:gd name="connsiteY4" fmla="*/ 291829 h 1848255"/>
                    <a:gd name="connsiteX5" fmla="*/ 1254868 w 1838528"/>
                    <a:gd name="connsiteY5" fmla="*/ 68093 h 1848255"/>
                    <a:gd name="connsiteX6" fmla="*/ 1838528 w 1838528"/>
                    <a:gd name="connsiteY6" fmla="*/ 0 h 1848255"/>
                    <a:gd name="connsiteX7" fmla="*/ 1838528 w 1838528"/>
                    <a:gd name="connsiteY7" fmla="*/ 0 h 1848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8528" h="1848255">
                      <a:moveTo>
                        <a:pt x="0" y="1848255"/>
                      </a:moveTo>
                      <a:cubicBezTo>
                        <a:pt x="15402" y="1690991"/>
                        <a:pt x="30804" y="1533727"/>
                        <a:pt x="58366" y="1381327"/>
                      </a:cubicBezTo>
                      <a:cubicBezTo>
                        <a:pt x="85928" y="1228927"/>
                        <a:pt x="111869" y="1071663"/>
                        <a:pt x="165371" y="933855"/>
                      </a:cubicBezTo>
                      <a:cubicBezTo>
                        <a:pt x="218873" y="796047"/>
                        <a:pt x="293451" y="661480"/>
                        <a:pt x="379379" y="554476"/>
                      </a:cubicBezTo>
                      <a:cubicBezTo>
                        <a:pt x="465307" y="447472"/>
                        <a:pt x="535022" y="372893"/>
                        <a:pt x="680937" y="291829"/>
                      </a:cubicBezTo>
                      <a:cubicBezTo>
                        <a:pt x="826852" y="210765"/>
                        <a:pt x="1061936" y="116731"/>
                        <a:pt x="1254868" y="68093"/>
                      </a:cubicBezTo>
                      <a:cubicBezTo>
                        <a:pt x="1447800" y="19455"/>
                        <a:pt x="1838528" y="0"/>
                        <a:pt x="1838528" y="0"/>
                      </a:cubicBezTo>
                      <a:lnTo>
                        <a:pt x="1838528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5732404" y="2220946"/>
                <a:ext cx="284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endParaRPr lang="en-US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114800" y="1383268"/>
                <a:ext cx="320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endParaRPr lang="en-US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114800" y="2983468"/>
              <a:ext cx="3124200" cy="3569732"/>
              <a:chOff x="4114800" y="2895600"/>
              <a:chExt cx="3124200" cy="3569732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4495800" y="4648200"/>
                <a:ext cx="2743200" cy="1817132"/>
                <a:chOff x="4495800" y="4648200"/>
                <a:chExt cx="2743200" cy="1817132"/>
              </a:xfrm>
            </p:grpSpPr>
            <p:grpSp>
              <p:nvGrpSpPr>
                <p:cNvPr id="155" name="Group 154"/>
                <p:cNvGrpSpPr/>
                <p:nvPr/>
              </p:nvGrpSpPr>
              <p:grpSpPr>
                <a:xfrm>
                  <a:off x="4495800" y="4648200"/>
                  <a:ext cx="2743200" cy="1231934"/>
                  <a:chOff x="2667000" y="4424777"/>
                  <a:chExt cx="4058864" cy="2052223"/>
                </a:xfrm>
              </p:grpSpPr>
              <p:cxnSp>
                <p:nvCxnSpPr>
                  <p:cNvPr id="151" name="Straight Connector 150"/>
                  <p:cNvCxnSpPr/>
                  <p:nvPr/>
                </p:nvCxnSpPr>
                <p:spPr bwMode="auto">
                  <a:xfrm>
                    <a:off x="2667000" y="6473757"/>
                    <a:ext cx="4058864" cy="324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grpSp>
                <p:nvGrpSpPr>
                  <p:cNvPr id="153" name="Group 152"/>
                  <p:cNvGrpSpPr/>
                  <p:nvPr/>
                </p:nvGrpSpPr>
                <p:grpSpPr>
                  <a:xfrm>
                    <a:off x="2667000" y="4424777"/>
                    <a:ext cx="3810000" cy="2042494"/>
                    <a:chOff x="5094053" y="4202664"/>
                    <a:chExt cx="3810000" cy="2042494"/>
                  </a:xfrm>
                </p:grpSpPr>
                <p:grpSp>
                  <p:nvGrpSpPr>
                    <p:cNvPr id="149" name="Group 148"/>
                    <p:cNvGrpSpPr/>
                    <p:nvPr/>
                  </p:nvGrpSpPr>
                  <p:grpSpPr>
                    <a:xfrm>
                      <a:off x="5274014" y="4355317"/>
                      <a:ext cx="3630039" cy="1816883"/>
                      <a:chOff x="5266719" y="3178732"/>
                      <a:chExt cx="3630039" cy="1816883"/>
                    </a:xfrm>
                  </p:grpSpPr>
                  <p:grpSp>
                    <p:nvGrpSpPr>
                      <p:cNvPr id="145" name="Group 144"/>
                      <p:cNvGrpSpPr/>
                      <p:nvPr/>
                    </p:nvGrpSpPr>
                    <p:grpSpPr>
                      <a:xfrm>
                        <a:off x="5266719" y="3178732"/>
                        <a:ext cx="1028716" cy="1804661"/>
                        <a:chOff x="3405064" y="1143000"/>
                        <a:chExt cx="1044532" cy="1804661"/>
                      </a:xfrm>
                    </p:grpSpPr>
                    <p:sp>
                      <p:nvSpPr>
                        <p:cNvPr id="143" name="Freeform 142"/>
                        <p:cNvSpPr/>
                        <p:nvPr/>
                      </p:nvSpPr>
                      <p:spPr bwMode="auto">
                        <a:xfrm>
                          <a:off x="3405064" y="1143000"/>
                          <a:ext cx="525294" cy="1804661"/>
                        </a:xfrm>
                        <a:custGeom>
                          <a:avLst/>
                          <a:gdLst>
                            <a:gd name="connsiteX0" fmla="*/ 0 w 525294"/>
                            <a:gd name="connsiteY0" fmla="*/ 1804661 h 1804661"/>
                            <a:gd name="connsiteX1" fmla="*/ 48638 w 525294"/>
                            <a:gd name="connsiteY1" fmla="*/ 1328006 h 1804661"/>
                            <a:gd name="connsiteX2" fmla="*/ 136187 w 525294"/>
                            <a:gd name="connsiteY2" fmla="*/ 773529 h 1804661"/>
                            <a:gd name="connsiteX3" fmla="*/ 223736 w 525294"/>
                            <a:gd name="connsiteY3" fmla="*/ 355240 h 1804661"/>
                            <a:gd name="connsiteX4" fmla="*/ 359923 w 525294"/>
                            <a:gd name="connsiteY4" fmla="*/ 73138 h 1804661"/>
                            <a:gd name="connsiteX5" fmla="*/ 466928 w 525294"/>
                            <a:gd name="connsiteY5" fmla="*/ 5044 h 1804661"/>
                            <a:gd name="connsiteX6" fmla="*/ 525294 w 525294"/>
                            <a:gd name="connsiteY6" fmla="*/ 5044 h 1804661"/>
                            <a:gd name="connsiteX7" fmla="*/ 525294 w 525294"/>
                            <a:gd name="connsiteY7" fmla="*/ 5044 h 180466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25294" h="1804661">
                              <a:moveTo>
                                <a:pt x="0" y="1804661"/>
                              </a:moveTo>
                              <a:cubicBezTo>
                                <a:pt x="12970" y="1652261"/>
                                <a:pt x="25940" y="1499861"/>
                                <a:pt x="48638" y="1328006"/>
                              </a:cubicBezTo>
                              <a:cubicBezTo>
                                <a:pt x="71336" y="1156151"/>
                                <a:pt x="107004" y="935657"/>
                                <a:pt x="136187" y="773529"/>
                              </a:cubicBezTo>
                              <a:cubicBezTo>
                                <a:pt x="165370" y="611401"/>
                                <a:pt x="186447" y="471972"/>
                                <a:pt x="223736" y="355240"/>
                              </a:cubicBezTo>
                              <a:cubicBezTo>
                                <a:pt x="261025" y="238508"/>
                                <a:pt x="319391" y="131504"/>
                                <a:pt x="359923" y="73138"/>
                              </a:cubicBezTo>
                              <a:cubicBezTo>
                                <a:pt x="400455" y="14772"/>
                                <a:pt x="439366" y="16393"/>
                                <a:pt x="466928" y="5044"/>
                              </a:cubicBezTo>
                              <a:cubicBezTo>
                                <a:pt x="494490" y="-6305"/>
                                <a:pt x="525294" y="5044"/>
                                <a:pt x="525294" y="5044"/>
                              </a:cubicBezTo>
                              <a:lnTo>
                                <a:pt x="525294" y="5044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44" name="Freeform 143"/>
                        <p:cNvSpPr/>
                        <p:nvPr/>
                      </p:nvSpPr>
                      <p:spPr bwMode="auto">
                        <a:xfrm flipH="1">
                          <a:off x="3924302" y="1143000"/>
                          <a:ext cx="525294" cy="1804661"/>
                        </a:xfrm>
                        <a:custGeom>
                          <a:avLst/>
                          <a:gdLst>
                            <a:gd name="connsiteX0" fmla="*/ 0 w 525294"/>
                            <a:gd name="connsiteY0" fmla="*/ 1804661 h 1804661"/>
                            <a:gd name="connsiteX1" fmla="*/ 48638 w 525294"/>
                            <a:gd name="connsiteY1" fmla="*/ 1328006 h 1804661"/>
                            <a:gd name="connsiteX2" fmla="*/ 136187 w 525294"/>
                            <a:gd name="connsiteY2" fmla="*/ 773529 h 1804661"/>
                            <a:gd name="connsiteX3" fmla="*/ 223736 w 525294"/>
                            <a:gd name="connsiteY3" fmla="*/ 355240 h 1804661"/>
                            <a:gd name="connsiteX4" fmla="*/ 359923 w 525294"/>
                            <a:gd name="connsiteY4" fmla="*/ 73138 h 1804661"/>
                            <a:gd name="connsiteX5" fmla="*/ 466928 w 525294"/>
                            <a:gd name="connsiteY5" fmla="*/ 5044 h 1804661"/>
                            <a:gd name="connsiteX6" fmla="*/ 525294 w 525294"/>
                            <a:gd name="connsiteY6" fmla="*/ 5044 h 1804661"/>
                            <a:gd name="connsiteX7" fmla="*/ 525294 w 525294"/>
                            <a:gd name="connsiteY7" fmla="*/ 5044 h 180466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25294" h="1804661">
                              <a:moveTo>
                                <a:pt x="0" y="1804661"/>
                              </a:moveTo>
                              <a:cubicBezTo>
                                <a:pt x="12970" y="1652261"/>
                                <a:pt x="25940" y="1499861"/>
                                <a:pt x="48638" y="1328006"/>
                              </a:cubicBezTo>
                              <a:cubicBezTo>
                                <a:pt x="71336" y="1156151"/>
                                <a:pt x="107004" y="935657"/>
                                <a:pt x="136187" y="773529"/>
                              </a:cubicBezTo>
                              <a:cubicBezTo>
                                <a:pt x="165370" y="611401"/>
                                <a:pt x="186447" y="471972"/>
                                <a:pt x="223736" y="355240"/>
                              </a:cubicBezTo>
                              <a:cubicBezTo>
                                <a:pt x="261025" y="238508"/>
                                <a:pt x="319391" y="131504"/>
                                <a:pt x="359923" y="73138"/>
                              </a:cubicBezTo>
                              <a:cubicBezTo>
                                <a:pt x="400455" y="14772"/>
                                <a:pt x="439366" y="16393"/>
                                <a:pt x="466928" y="5044"/>
                              </a:cubicBezTo>
                              <a:cubicBezTo>
                                <a:pt x="494490" y="-6305"/>
                                <a:pt x="525294" y="5044"/>
                                <a:pt x="525294" y="5044"/>
                              </a:cubicBezTo>
                              <a:lnTo>
                                <a:pt x="525294" y="5044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146" name="Group 145"/>
                      <p:cNvGrpSpPr/>
                      <p:nvPr/>
                    </p:nvGrpSpPr>
                    <p:grpSpPr>
                      <a:xfrm>
                        <a:off x="8036671" y="4255714"/>
                        <a:ext cx="860087" cy="739901"/>
                        <a:chOff x="3405064" y="1143000"/>
                        <a:chExt cx="1044532" cy="1804661"/>
                      </a:xfrm>
                    </p:grpSpPr>
                    <p:sp>
                      <p:nvSpPr>
                        <p:cNvPr id="147" name="Freeform 146"/>
                        <p:cNvSpPr/>
                        <p:nvPr/>
                      </p:nvSpPr>
                      <p:spPr bwMode="auto">
                        <a:xfrm>
                          <a:off x="3405064" y="1143000"/>
                          <a:ext cx="525294" cy="1804661"/>
                        </a:xfrm>
                        <a:custGeom>
                          <a:avLst/>
                          <a:gdLst>
                            <a:gd name="connsiteX0" fmla="*/ 0 w 525294"/>
                            <a:gd name="connsiteY0" fmla="*/ 1804661 h 1804661"/>
                            <a:gd name="connsiteX1" fmla="*/ 48638 w 525294"/>
                            <a:gd name="connsiteY1" fmla="*/ 1328006 h 1804661"/>
                            <a:gd name="connsiteX2" fmla="*/ 136187 w 525294"/>
                            <a:gd name="connsiteY2" fmla="*/ 773529 h 1804661"/>
                            <a:gd name="connsiteX3" fmla="*/ 223736 w 525294"/>
                            <a:gd name="connsiteY3" fmla="*/ 355240 h 1804661"/>
                            <a:gd name="connsiteX4" fmla="*/ 359923 w 525294"/>
                            <a:gd name="connsiteY4" fmla="*/ 73138 h 1804661"/>
                            <a:gd name="connsiteX5" fmla="*/ 466928 w 525294"/>
                            <a:gd name="connsiteY5" fmla="*/ 5044 h 1804661"/>
                            <a:gd name="connsiteX6" fmla="*/ 525294 w 525294"/>
                            <a:gd name="connsiteY6" fmla="*/ 5044 h 1804661"/>
                            <a:gd name="connsiteX7" fmla="*/ 525294 w 525294"/>
                            <a:gd name="connsiteY7" fmla="*/ 5044 h 180466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25294" h="1804661">
                              <a:moveTo>
                                <a:pt x="0" y="1804661"/>
                              </a:moveTo>
                              <a:cubicBezTo>
                                <a:pt x="12970" y="1652261"/>
                                <a:pt x="25940" y="1499861"/>
                                <a:pt x="48638" y="1328006"/>
                              </a:cubicBezTo>
                              <a:cubicBezTo>
                                <a:pt x="71336" y="1156151"/>
                                <a:pt x="107004" y="935657"/>
                                <a:pt x="136187" y="773529"/>
                              </a:cubicBezTo>
                              <a:cubicBezTo>
                                <a:pt x="165370" y="611401"/>
                                <a:pt x="186447" y="471972"/>
                                <a:pt x="223736" y="355240"/>
                              </a:cubicBezTo>
                              <a:cubicBezTo>
                                <a:pt x="261025" y="238508"/>
                                <a:pt x="319391" y="131504"/>
                                <a:pt x="359923" y="73138"/>
                              </a:cubicBezTo>
                              <a:cubicBezTo>
                                <a:pt x="400455" y="14772"/>
                                <a:pt x="439366" y="16393"/>
                                <a:pt x="466928" y="5044"/>
                              </a:cubicBezTo>
                              <a:cubicBezTo>
                                <a:pt x="494490" y="-6305"/>
                                <a:pt x="525294" y="5044"/>
                                <a:pt x="525294" y="5044"/>
                              </a:cubicBezTo>
                              <a:lnTo>
                                <a:pt x="525294" y="5044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148" name="Freeform 147"/>
                        <p:cNvSpPr/>
                        <p:nvPr/>
                      </p:nvSpPr>
                      <p:spPr bwMode="auto">
                        <a:xfrm flipH="1">
                          <a:off x="3924302" y="1143000"/>
                          <a:ext cx="525294" cy="1804661"/>
                        </a:xfrm>
                        <a:custGeom>
                          <a:avLst/>
                          <a:gdLst>
                            <a:gd name="connsiteX0" fmla="*/ 0 w 525294"/>
                            <a:gd name="connsiteY0" fmla="*/ 1804661 h 1804661"/>
                            <a:gd name="connsiteX1" fmla="*/ 48638 w 525294"/>
                            <a:gd name="connsiteY1" fmla="*/ 1328006 h 1804661"/>
                            <a:gd name="connsiteX2" fmla="*/ 136187 w 525294"/>
                            <a:gd name="connsiteY2" fmla="*/ 773529 h 1804661"/>
                            <a:gd name="connsiteX3" fmla="*/ 223736 w 525294"/>
                            <a:gd name="connsiteY3" fmla="*/ 355240 h 1804661"/>
                            <a:gd name="connsiteX4" fmla="*/ 359923 w 525294"/>
                            <a:gd name="connsiteY4" fmla="*/ 73138 h 1804661"/>
                            <a:gd name="connsiteX5" fmla="*/ 466928 w 525294"/>
                            <a:gd name="connsiteY5" fmla="*/ 5044 h 1804661"/>
                            <a:gd name="connsiteX6" fmla="*/ 525294 w 525294"/>
                            <a:gd name="connsiteY6" fmla="*/ 5044 h 1804661"/>
                            <a:gd name="connsiteX7" fmla="*/ 525294 w 525294"/>
                            <a:gd name="connsiteY7" fmla="*/ 5044 h 180466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25294" h="1804661">
                              <a:moveTo>
                                <a:pt x="0" y="1804661"/>
                              </a:moveTo>
                              <a:cubicBezTo>
                                <a:pt x="12970" y="1652261"/>
                                <a:pt x="25940" y="1499861"/>
                                <a:pt x="48638" y="1328006"/>
                              </a:cubicBezTo>
                              <a:cubicBezTo>
                                <a:pt x="71336" y="1156151"/>
                                <a:pt x="107004" y="935657"/>
                                <a:pt x="136187" y="773529"/>
                              </a:cubicBezTo>
                              <a:cubicBezTo>
                                <a:pt x="165370" y="611401"/>
                                <a:pt x="186447" y="471972"/>
                                <a:pt x="223736" y="355240"/>
                              </a:cubicBezTo>
                              <a:cubicBezTo>
                                <a:pt x="261025" y="238508"/>
                                <a:pt x="319391" y="131504"/>
                                <a:pt x="359923" y="73138"/>
                              </a:cubicBezTo>
                              <a:cubicBezTo>
                                <a:pt x="400455" y="14772"/>
                                <a:pt x="439366" y="16393"/>
                                <a:pt x="466928" y="5044"/>
                              </a:cubicBezTo>
                              <a:cubicBezTo>
                                <a:pt x="494490" y="-6305"/>
                                <a:pt x="525294" y="5044"/>
                                <a:pt x="525294" y="5044"/>
                              </a:cubicBezTo>
                              <a:lnTo>
                                <a:pt x="525294" y="5044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152" name="Straight Connector 151"/>
                    <p:cNvCxnSpPr/>
                    <p:nvPr/>
                  </p:nvCxnSpPr>
                  <p:spPr bwMode="auto">
                    <a:xfrm flipH="1" flipV="1">
                      <a:off x="5094053" y="4202664"/>
                      <a:ext cx="9724" cy="204249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</p:grpSp>
            <p:cxnSp>
              <p:nvCxnSpPr>
                <p:cNvPr id="88" name="Straight Arrow Connector 87"/>
                <p:cNvCxnSpPr/>
                <p:nvPr/>
              </p:nvCxnSpPr>
              <p:spPr bwMode="auto">
                <a:xfrm flipV="1">
                  <a:off x="4605332" y="6050604"/>
                  <a:ext cx="731520" cy="2927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cxnSp>
              <p:nvCxnSpPr>
                <p:cNvPr id="97" name="Straight Arrow Connector 96"/>
                <p:cNvCxnSpPr/>
                <p:nvPr/>
              </p:nvCxnSpPr>
              <p:spPr bwMode="auto">
                <a:xfrm flipV="1">
                  <a:off x="6455443" y="6035040"/>
                  <a:ext cx="627477" cy="9189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103" name="TextBox 102"/>
                <p:cNvSpPr txBox="1"/>
                <p:nvPr/>
              </p:nvSpPr>
              <p:spPr>
                <a:xfrm>
                  <a:off x="4724400" y="6096000"/>
                  <a:ext cx="5052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lang="en-US" sz="1800" i="1" dirty="0" smtClean="0">
                      <a:latin typeface="Symbol" panose="05050102010706020507" pitchFamily="18" charset="2"/>
                    </a:rPr>
                    <a:t>l</a:t>
                  </a:r>
                  <a:r>
                    <a:rPr lang="en-US" sz="1800" i="1" baseline="-250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s</a:t>
                  </a:r>
                  <a:endParaRPr lang="en-US" sz="1800" i="1" dirty="0"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6528434" y="6096000"/>
                  <a:ext cx="5581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lang="en-US" sz="1800" i="1" dirty="0" smtClean="0">
                      <a:latin typeface="Symbol" panose="05050102010706020507" pitchFamily="18" charset="2"/>
                    </a:rPr>
                    <a:t>l</a:t>
                  </a:r>
                  <a:r>
                    <a:rPr lang="en-US" sz="1800" i="1" baseline="-250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w</a:t>
                  </a:r>
                  <a:endParaRPr lang="en-US" sz="1800" i="1" dirty="0">
                    <a:latin typeface="Symbol" panose="05050102010706020507" pitchFamily="18" charset="2"/>
                  </a:endParaRPr>
                </a:p>
              </p:txBody>
            </p:sp>
          </p:grpSp>
          <p:sp>
            <p:nvSpPr>
              <p:cNvPr id="107" name="TextBox 106"/>
              <p:cNvSpPr txBox="1"/>
              <p:nvPr/>
            </p:nvSpPr>
            <p:spPr>
              <a:xfrm>
                <a:off x="5735748" y="5802868"/>
                <a:ext cx="284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endParaRPr lang="en-US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114800" y="5117068"/>
                <a:ext cx="320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endParaRPr lang="en-US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4114800" y="2895600"/>
                <a:ext cx="3124200" cy="1524000"/>
                <a:chOff x="4114800" y="2895600"/>
                <a:chExt cx="3124200" cy="1524000"/>
              </a:xfrm>
            </p:grpSpPr>
            <p:grpSp>
              <p:nvGrpSpPr>
                <p:cNvPr id="137" name="Group 136"/>
                <p:cNvGrpSpPr/>
                <p:nvPr/>
              </p:nvGrpSpPr>
              <p:grpSpPr>
                <a:xfrm>
                  <a:off x="4495800" y="2895600"/>
                  <a:ext cx="2743200" cy="1251075"/>
                  <a:chOff x="2819400" y="2755766"/>
                  <a:chExt cx="4058864" cy="2121034"/>
                </a:xfrm>
              </p:grpSpPr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2819400" y="2755766"/>
                    <a:ext cx="3810000" cy="2121034"/>
                    <a:chOff x="4114800" y="383836"/>
                    <a:chExt cx="3810000" cy="2121034"/>
                  </a:xfrm>
                </p:grpSpPr>
                <p:sp>
                  <p:nvSpPr>
                    <p:cNvPr id="130" name="Freeform 129"/>
                    <p:cNvSpPr/>
                    <p:nvPr/>
                  </p:nvSpPr>
                  <p:spPr bwMode="auto">
                    <a:xfrm>
                      <a:off x="4280170" y="563330"/>
                      <a:ext cx="3644630" cy="1839402"/>
                    </a:xfrm>
                    <a:custGeom>
                      <a:avLst/>
                      <a:gdLst>
                        <a:gd name="connsiteX0" fmla="*/ 0 w 3336587"/>
                        <a:gd name="connsiteY0" fmla="*/ 1839402 h 1839402"/>
                        <a:gd name="connsiteX1" fmla="*/ 38911 w 3336587"/>
                        <a:gd name="connsiteY1" fmla="*/ 1353019 h 1839402"/>
                        <a:gd name="connsiteX2" fmla="*/ 126460 w 3336587"/>
                        <a:gd name="connsiteY2" fmla="*/ 720721 h 1839402"/>
                        <a:gd name="connsiteX3" fmla="*/ 233464 w 3336587"/>
                        <a:gd name="connsiteY3" fmla="*/ 292704 h 1839402"/>
                        <a:gd name="connsiteX4" fmla="*/ 408562 w 3336587"/>
                        <a:gd name="connsiteY4" fmla="*/ 59240 h 1839402"/>
                        <a:gd name="connsiteX5" fmla="*/ 622570 w 3336587"/>
                        <a:gd name="connsiteY5" fmla="*/ 874 h 1839402"/>
                        <a:gd name="connsiteX6" fmla="*/ 826851 w 3336587"/>
                        <a:gd name="connsiteY6" fmla="*/ 30057 h 1839402"/>
                        <a:gd name="connsiteX7" fmla="*/ 1128409 w 3336587"/>
                        <a:gd name="connsiteY7" fmla="*/ 107879 h 1839402"/>
                        <a:gd name="connsiteX8" fmla="*/ 1887166 w 3336587"/>
                        <a:gd name="connsiteY8" fmla="*/ 389981 h 1839402"/>
                        <a:gd name="connsiteX9" fmla="*/ 2704290 w 3336587"/>
                        <a:gd name="connsiteY9" fmla="*/ 788815 h 1839402"/>
                        <a:gd name="connsiteX10" fmla="*/ 3054485 w 3336587"/>
                        <a:gd name="connsiteY10" fmla="*/ 993096 h 1839402"/>
                        <a:gd name="connsiteX11" fmla="*/ 3249039 w 3336587"/>
                        <a:gd name="connsiteY11" fmla="*/ 1226559 h 1839402"/>
                        <a:gd name="connsiteX12" fmla="*/ 3307404 w 3336587"/>
                        <a:gd name="connsiteY12" fmla="*/ 1508661 h 1839402"/>
                        <a:gd name="connsiteX13" fmla="*/ 3326860 w 3336587"/>
                        <a:gd name="connsiteY13" fmla="*/ 1635121 h 1839402"/>
                        <a:gd name="connsiteX14" fmla="*/ 3336587 w 3336587"/>
                        <a:gd name="connsiteY14" fmla="*/ 1839402 h 1839402"/>
                        <a:gd name="connsiteX15" fmla="*/ 3336587 w 3336587"/>
                        <a:gd name="connsiteY15" fmla="*/ 1839402 h 1839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336587" h="1839402">
                          <a:moveTo>
                            <a:pt x="0" y="1839402"/>
                          </a:moveTo>
                          <a:cubicBezTo>
                            <a:pt x="8917" y="1689434"/>
                            <a:pt x="17834" y="1539466"/>
                            <a:pt x="38911" y="1353019"/>
                          </a:cubicBezTo>
                          <a:cubicBezTo>
                            <a:pt x="59988" y="1166572"/>
                            <a:pt x="94035" y="897440"/>
                            <a:pt x="126460" y="720721"/>
                          </a:cubicBezTo>
                          <a:cubicBezTo>
                            <a:pt x="158885" y="544002"/>
                            <a:pt x="186447" y="402951"/>
                            <a:pt x="233464" y="292704"/>
                          </a:cubicBezTo>
                          <a:cubicBezTo>
                            <a:pt x="280481" y="182457"/>
                            <a:pt x="343711" y="107878"/>
                            <a:pt x="408562" y="59240"/>
                          </a:cubicBezTo>
                          <a:cubicBezTo>
                            <a:pt x="473413" y="10602"/>
                            <a:pt x="552855" y="5738"/>
                            <a:pt x="622570" y="874"/>
                          </a:cubicBezTo>
                          <a:cubicBezTo>
                            <a:pt x="692285" y="-3990"/>
                            <a:pt x="742544" y="12223"/>
                            <a:pt x="826851" y="30057"/>
                          </a:cubicBezTo>
                          <a:cubicBezTo>
                            <a:pt x="911158" y="47891"/>
                            <a:pt x="951690" y="47892"/>
                            <a:pt x="1128409" y="107879"/>
                          </a:cubicBezTo>
                          <a:cubicBezTo>
                            <a:pt x="1305128" y="167866"/>
                            <a:pt x="1624519" y="276492"/>
                            <a:pt x="1887166" y="389981"/>
                          </a:cubicBezTo>
                          <a:cubicBezTo>
                            <a:pt x="2149813" y="503470"/>
                            <a:pt x="2509737" y="688296"/>
                            <a:pt x="2704290" y="788815"/>
                          </a:cubicBezTo>
                          <a:cubicBezTo>
                            <a:pt x="2898843" y="889334"/>
                            <a:pt x="2963694" y="920139"/>
                            <a:pt x="3054485" y="993096"/>
                          </a:cubicBezTo>
                          <a:cubicBezTo>
                            <a:pt x="3145276" y="1066053"/>
                            <a:pt x="3206886" y="1140631"/>
                            <a:pt x="3249039" y="1226559"/>
                          </a:cubicBezTo>
                          <a:cubicBezTo>
                            <a:pt x="3291192" y="1312487"/>
                            <a:pt x="3294434" y="1440567"/>
                            <a:pt x="3307404" y="1508661"/>
                          </a:cubicBezTo>
                          <a:cubicBezTo>
                            <a:pt x="3320374" y="1576755"/>
                            <a:pt x="3321996" y="1579998"/>
                            <a:pt x="3326860" y="1635121"/>
                          </a:cubicBezTo>
                          <a:cubicBezTo>
                            <a:pt x="3331724" y="1690244"/>
                            <a:pt x="3336587" y="1839402"/>
                            <a:pt x="3336587" y="1839402"/>
                          </a:cubicBezTo>
                          <a:lnTo>
                            <a:pt x="3336587" y="1839402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  <p:cxnSp>
                  <p:nvCxnSpPr>
                    <p:cNvPr id="134" name="Straight Connector 133"/>
                    <p:cNvCxnSpPr/>
                    <p:nvPr/>
                  </p:nvCxnSpPr>
                  <p:spPr bwMode="auto">
                    <a:xfrm flipV="1">
                      <a:off x="4114800" y="383836"/>
                      <a:ext cx="0" cy="212103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  <p:cxnSp>
                <p:nvCxnSpPr>
                  <p:cNvPr id="136" name="Straight Connector 135"/>
                  <p:cNvCxnSpPr/>
                  <p:nvPr/>
                </p:nvCxnSpPr>
                <p:spPr bwMode="auto">
                  <a:xfrm>
                    <a:off x="2819400" y="4873557"/>
                    <a:ext cx="4058864" cy="324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  <p:sp>
              <p:nvSpPr>
                <p:cNvPr id="108" name="TextBox 107"/>
                <p:cNvSpPr txBox="1"/>
                <p:nvPr/>
              </p:nvSpPr>
              <p:spPr>
                <a:xfrm>
                  <a:off x="5735748" y="4050268"/>
                  <a:ext cx="2840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i="1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s</a:t>
                  </a:r>
                  <a:endParaRPr 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4114800" y="3288268"/>
                  <a:ext cx="320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i="1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</a:t>
                  </a:r>
                  <a:endParaRPr 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02615" y="4343400"/>
                <a:ext cx="1747979" cy="329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15" y="4343400"/>
                <a:ext cx="1747979" cy="329899"/>
              </a:xfrm>
              <a:prstGeom prst="rect">
                <a:avLst/>
              </a:prstGeom>
              <a:blipFill>
                <a:blip r:embed="rId3"/>
                <a:stretch>
                  <a:fillRect l="-3833" t="-740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/>
              <p:cNvSpPr txBox="1"/>
              <p:nvPr/>
            </p:nvSpPr>
            <p:spPr>
              <a:xfrm>
                <a:off x="7391400" y="4947957"/>
                <a:ext cx="1383712" cy="35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 </m:t>
                    </m:r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𝑄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𝑖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6/7</m:t>
                        </m:r>
                      </m:sup>
                    </m:sSubSup>
                  </m:oMath>
                </a14:m>
                <a:r>
                  <a:rPr lang="en-US" sz="18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𝑖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5/7</m:t>
                        </m:r>
                      </m:sup>
                    </m:sSubSup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4947957"/>
                <a:ext cx="1383712" cy="354584"/>
              </a:xfrm>
              <a:prstGeom prst="rect">
                <a:avLst/>
              </a:prstGeom>
              <a:blipFill>
                <a:blip r:embed="rId4"/>
                <a:stretch>
                  <a:fillRect l="-6195" t="-5172" r="-309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/>
              <p:cNvSpPr txBox="1"/>
              <p:nvPr/>
            </p:nvSpPr>
            <p:spPr>
              <a:xfrm>
                <a:off x="7719985" y="5895201"/>
                <a:ext cx="7382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800" dirty="0" smtClean="0"/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985" y="5895201"/>
                <a:ext cx="738215" cy="276999"/>
              </a:xfrm>
              <a:prstGeom prst="rect">
                <a:avLst/>
              </a:prstGeom>
              <a:blipFill>
                <a:blip r:embed="rId5"/>
                <a:stretch>
                  <a:fillRect l="-10656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33400" y="945862"/>
            <a:ext cx="3329924" cy="5345057"/>
            <a:chOff x="533400" y="945862"/>
            <a:chExt cx="3329924" cy="5345057"/>
          </a:xfrm>
        </p:grpSpPr>
        <p:grpSp>
          <p:nvGrpSpPr>
            <p:cNvPr id="4" name="Group 3"/>
            <p:cNvGrpSpPr/>
            <p:nvPr/>
          </p:nvGrpSpPr>
          <p:grpSpPr>
            <a:xfrm>
              <a:off x="533400" y="1185519"/>
              <a:ext cx="3329924" cy="5105400"/>
              <a:chOff x="685376" y="1185519"/>
              <a:chExt cx="3329924" cy="5105400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1219200" y="1185519"/>
                <a:ext cx="2209800" cy="2235739"/>
                <a:chOff x="304800" y="380999"/>
                <a:chExt cx="4327188" cy="4267201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304800" y="380999"/>
                  <a:ext cx="4327188" cy="4267201"/>
                  <a:chOff x="304800" y="152399"/>
                  <a:chExt cx="4327188" cy="4267201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304800" y="152399"/>
                    <a:ext cx="4327188" cy="4267201"/>
                    <a:chOff x="304800" y="152399"/>
                    <a:chExt cx="4327188" cy="4267201"/>
                  </a:xfrm>
                </p:grpSpPr>
                <p:grpSp>
                  <p:nvGrpSpPr>
                    <p:cNvPr id="32" name="Group 31"/>
                    <p:cNvGrpSpPr/>
                    <p:nvPr/>
                  </p:nvGrpSpPr>
                  <p:grpSpPr>
                    <a:xfrm>
                      <a:off x="304800" y="152399"/>
                      <a:ext cx="4327188" cy="4267201"/>
                      <a:chOff x="304800" y="-152400"/>
                      <a:chExt cx="4327188" cy="4267201"/>
                    </a:xfrm>
                  </p:grpSpPr>
                  <p:grpSp>
                    <p:nvGrpSpPr>
                      <p:cNvPr id="24" name="Group 23"/>
                      <p:cNvGrpSpPr/>
                      <p:nvPr/>
                    </p:nvGrpSpPr>
                    <p:grpSpPr>
                      <a:xfrm>
                        <a:off x="304800" y="-152400"/>
                        <a:ext cx="4327188" cy="4267201"/>
                        <a:chOff x="3826212" y="1981200"/>
                        <a:chExt cx="4327188" cy="4267201"/>
                      </a:xfrm>
                    </p:grpSpPr>
                    <p:sp>
                      <p:nvSpPr>
                        <p:cNvPr id="22" name="Arc 21"/>
                        <p:cNvSpPr/>
                        <p:nvPr/>
                      </p:nvSpPr>
                      <p:spPr bwMode="auto">
                        <a:xfrm flipH="1">
                          <a:off x="3869987" y="1987686"/>
                          <a:ext cx="4283413" cy="4260715"/>
                        </a:xfrm>
                        <a:prstGeom prst="arc">
                          <a:avLst/>
                        </a:pr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23" name="Arc 22"/>
                        <p:cNvSpPr/>
                        <p:nvPr/>
                      </p:nvSpPr>
                      <p:spPr bwMode="auto">
                        <a:xfrm>
                          <a:off x="3826212" y="1981200"/>
                          <a:ext cx="4283413" cy="4260715"/>
                        </a:xfrm>
                        <a:prstGeom prst="arc">
                          <a:avLst/>
                        </a:prstGeom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31" name="Group 30"/>
                      <p:cNvGrpSpPr/>
                      <p:nvPr/>
                    </p:nvGrpSpPr>
                    <p:grpSpPr>
                      <a:xfrm>
                        <a:off x="457200" y="0"/>
                        <a:ext cx="4038600" cy="3962401"/>
                        <a:chOff x="3725696" y="4267200"/>
                        <a:chExt cx="4038600" cy="3962401"/>
                      </a:xfrm>
                    </p:grpSpPr>
                    <p:sp>
                      <p:nvSpPr>
                        <p:cNvPr id="29" name="Arc 28"/>
                        <p:cNvSpPr/>
                        <p:nvPr/>
                      </p:nvSpPr>
                      <p:spPr bwMode="auto">
                        <a:xfrm flipH="1">
                          <a:off x="3810000" y="4267200"/>
                          <a:ext cx="3954296" cy="3962400"/>
                        </a:xfrm>
                        <a:prstGeom prst="arc">
                          <a:avLst/>
                        </a:prstGeom>
                        <a:solidFill>
                          <a:schemeClr val="bg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  <p:sp>
                      <p:nvSpPr>
                        <p:cNvPr id="30" name="Arc 29"/>
                        <p:cNvSpPr/>
                        <p:nvPr/>
                      </p:nvSpPr>
                      <p:spPr bwMode="auto">
                        <a:xfrm>
                          <a:off x="3725696" y="4267201"/>
                          <a:ext cx="3954296" cy="3962400"/>
                        </a:xfrm>
                        <a:prstGeom prst="arc">
                          <a:avLst/>
                        </a:prstGeom>
                        <a:solidFill>
                          <a:schemeClr val="bg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6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34" name="Straight Connector 33"/>
                    <p:cNvCxnSpPr>
                      <a:stCxn id="22" idx="2"/>
                      <a:endCxn id="29" idx="2"/>
                    </p:cNvCxnSpPr>
                    <p:nvPr/>
                  </p:nvCxnSpPr>
                  <p:spPr bwMode="auto">
                    <a:xfrm flipV="1">
                      <a:off x="348575" y="2285999"/>
                      <a:ext cx="192929" cy="3244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</p:cxnSp>
              </p:grpSp>
              <p:cxnSp>
                <p:nvCxnSpPr>
                  <p:cNvPr id="37" name="Straight Connector 36"/>
                  <p:cNvCxnSpPr/>
                  <p:nvPr/>
                </p:nvCxnSpPr>
                <p:spPr bwMode="auto">
                  <a:xfrm flipV="1">
                    <a:off x="4419600" y="2286000"/>
                    <a:ext cx="192929" cy="324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  <p:sp>
              <p:nvSpPr>
                <p:cNvPr id="72" name="Rectangle 71"/>
                <p:cNvSpPr/>
                <p:nvPr/>
              </p:nvSpPr>
              <p:spPr bwMode="auto">
                <a:xfrm>
                  <a:off x="565823" y="2438400"/>
                  <a:ext cx="3777577" cy="2286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1143000" y="5595288"/>
                <a:ext cx="2311854" cy="695631"/>
                <a:chOff x="4411496" y="5464710"/>
                <a:chExt cx="4544433" cy="1395517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4411496" y="5464710"/>
                  <a:ext cx="1676400" cy="1395517"/>
                  <a:chOff x="2155490" y="4668465"/>
                  <a:chExt cx="1676400" cy="1395517"/>
                </a:xfrm>
              </p:grpSpPr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2362200" y="4668465"/>
                    <a:ext cx="1262980" cy="1298643"/>
                    <a:chOff x="2362200" y="4668465"/>
                    <a:chExt cx="1262980" cy="1298643"/>
                  </a:xfrm>
                </p:grpSpPr>
                <p:sp>
                  <p:nvSpPr>
                    <p:cNvPr id="76" name="Oval 75"/>
                    <p:cNvSpPr/>
                    <p:nvPr/>
                  </p:nvSpPr>
                  <p:spPr bwMode="auto">
                    <a:xfrm>
                      <a:off x="2362200" y="4668465"/>
                      <a:ext cx="1262980" cy="1298643"/>
                    </a:xfrm>
                    <a:prstGeom prst="ellipse">
                      <a:avLst/>
                    </a:prstGeom>
                    <a:solidFill>
                      <a:srgbClr val="A0141B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 bwMode="auto">
                    <a:xfrm>
                      <a:off x="2539729" y="4832619"/>
                      <a:ext cx="889271" cy="95858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82" name="Rectangle 81"/>
                  <p:cNvSpPr/>
                  <p:nvPr/>
                </p:nvSpPr>
                <p:spPr bwMode="auto">
                  <a:xfrm>
                    <a:off x="2155490" y="5334000"/>
                    <a:ext cx="1676400" cy="729982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7584329" y="5628864"/>
                  <a:ext cx="1371600" cy="1219200"/>
                  <a:chOff x="6248400" y="1828800"/>
                  <a:chExt cx="1371600" cy="1219200"/>
                </a:xfrm>
              </p:grpSpPr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6400800" y="1828800"/>
                    <a:ext cx="1134094" cy="1125979"/>
                    <a:chOff x="2362200" y="4668465"/>
                    <a:chExt cx="1262980" cy="1298643"/>
                  </a:xfrm>
                </p:grpSpPr>
                <p:sp>
                  <p:nvSpPr>
                    <p:cNvPr id="80" name="Oval 79"/>
                    <p:cNvSpPr/>
                    <p:nvPr/>
                  </p:nvSpPr>
                  <p:spPr bwMode="auto">
                    <a:xfrm>
                      <a:off x="2362200" y="4668465"/>
                      <a:ext cx="1262980" cy="1298643"/>
                    </a:xfrm>
                    <a:prstGeom prst="ellipse">
                      <a:avLst/>
                    </a:prstGeom>
                    <a:solidFill>
                      <a:srgbClr val="F19397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 bwMode="auto">
                    <a:xfrm>
                      <a:off x="2539729" y="4861532"/>
                      <a:ext cx="915732" cy="92980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84" name="Rectangle 83"/>
                  <p:cNvSpPr/>
                  <p:nvPr/>
                </p:nvSpPr>
                <p:spPr bwMode="auto">
                  <a:xfrm>
                    <a:off x="6248400" y="2362200"/>
                    <a:ext cx="1371600" cy="6858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35" name="Group 34"/>
              <p:cNvGrpSpPr/>
              <p:nvPr/>
            </p:nvGrpSpPr>
            <p:grpSpPr>
              <a:xfrm>
                <a:off x="685376" y="3090519"/>
                <a:ext cx="3329924" cy="2251642"/>
                <a:chOff x="685376" y="3048000"/>
                <a:chExt cx="3329924" cy="225164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1066800" y="3048000"/>
                  <a:ext cx="2507532" cy="2251642"/>
                  <a:chOff x="1066800" y="3048000"/>
                  <a:chExt cx="2507532" cy="2251642"/>
                </a:xfrm>
              </p:grpSpPr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1219200" y="3048000"/>
                    <a:ext cx="2220555" cy="2251642"/>
                    <a:chOff x="4588212" y="4038599"/>
                    <a:chExt cx="4327188" cy="4267201"/>
                  </a:xfrm>
                </p:grpSpPr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4588212" y="4038599"/>
                      <a:ext cx="4327188" cy="4267201"/>
                      <a:chOff x="304800" y="152399"/>
                      <a:chExt cx="4327188" cy="4267201"/>
                    </a:xfrm>
                  </p:grpSpPr>
                  <p:grpSp>
                    <p:nvGrpSpPr>
                      <p:cNvPr id="40" name="Group 39"/>
                      <p:cNvGrpSpPr/>
                      <p:nvPr/>
                    </p:nvGrpSpPr>
                    <p:grpSpPr>
                      <a:xfrm>
                        <a:off x="304800" y="152399"/>
                        <a:ext cx="4327188" cy="4267201"/>
                        <a:chOff x="304800" y="152399"/>
                        <a:chExt cx="4327188" cy="4267201"/>
                      </a:xfrm>
                    </p:grpSpPr>
                    <p:grpSp>
                      <p:nvGrpSpPr>
                        <p:cNvPr id="42" name="Group 41"/>
                        <p:cNvGrpSpPr/>
                        <p:nvPr/>
                      </p:nvGrpSpPr>
                      <p:grpSpPr>
                        <a:xfrm>
                          <a:off x="304800" y="152399"/>
                          <a:ext cx="4327188" cy="4267201"/>
                          <a:chOff x="304800" y="-152400"/>
                          <a:chExt cx="4327188" cy="4267201"/>
                        </a:xfrm>
                      </p:grpSpPr>
                      <p:grpSp>
                        <p:nvGrpSpPr>
                          <p:cNvPr id="44" name="Group 43"/>
                          <p:cNvGrpSpPr/>
                          <p:nvPr/>
                        </p:nvGrpSpPr>
                        <p:grpSpPr>
                          <a:xfrm>
                            <a:off x="304800" y="-152400"/>
                            <a:ext cx="4327188" cy="4267201"/>
                            <a:chOff x="3826212" y="1981200"/>
                            <a:chExt cx="4327188" cy="4267201"/>
                          </a:xfrm>
                        </p:grpSpPr>
                        <p:sp>
                          <p:nvSpPr>
                            <p:cNvPr id="48" name="Arc 47"/>
                            <p:cNvSpPr/>
                            <p:nvPr/>
                          </p:nvSpPr>
                          <p:spPr bwMode="auto">
                            <a:xfrm flipH="1">
                              <a:off x="3869987" y="1987686"/>
                              <a:ext cx="4283413" cy="4260715"/>
                            </a:xfrm>
                            <a:prstGeom prst="arc">
                              <a:avLst/>
                            </a:prstGeom>
                            <a:solidFill>
                              <a:srgbClr val="FDF1F2"/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9" name="Arc 48"/>
                            <p:cNvSpPr/>
                            <p:nvPr/>
                          </p:nvSpPr>
                          <p:spPr bwMode="auto">
                            <a:xfrm>
                              <a:off x="3826212" y="1981200"/>
                              <a:ext cx="4283413" cy="4260715"/>
                            </a:xfrm>
                            <a:prstGeom prst="arc">
                              <a:avLst/>
                            </a:prstGeom>
                            <a:solidFill>
                              <a:srgbClr val="FDF1F2"/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45" name="Group 44"/>
                          <p:cNvGrpSpPr/>
                          <p:nvPr/>
                        </p:nvGrpSpPr>
                        <p:grpSpPr>
                          <a:xfrm>
                            <a:off x="457200" y="0"/>
                            <a:ext cx="4038600" cy="3962401"/>
                            <a:chOff x="3725696" y="4267200"/>
                            <a:chExt cx="4038600" cy="3962401"/>
                          </a:xfrm>
                        </p:grpSpPr>
                        <p:sp>
                          <p:nvSpPr>
                            <p:cNvPr id="46" name="Arc 45"/>
                            <p:cNvSpPr/>
                            <p:nvPr/>
                          </p:nvSpPr>
                          <p:spPr bwMode="auto">
                            <a:xfrm flipH="1">
                              <a:off x="3810000" y="4267200"/>
                              <a:ext cx="3954296" cy="3962400"/>
                            </a:xfrm>
                            <a:prstGeom prst="arc">
                              <a:avLst/>
                            </a:prstGeom>
                            <a:solidFill>
                              <a:schemeClr val="bg1"/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47" name="Arc 46"/>
                            <p:cNvSpPr/>
                            <p:nvPr/>
                          </p:nvSpPr>
                          <p:spPr bwMode="auto">
                            <a:xfrm>
                              <a:off x="3725696" y="4267201"/>
                              <a:ext cx="3954296" cy="3962400"/>
                            </a:xfrm>
                            <a:prstGeom prst="arc">
                              <a:avLst/>
                            </a:prstGeom>
                            <a:solidFill>
                              <a:schemeClr val="bg1"/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cxnSp>
                      <p:nvCxnSpPr>
                        <p:cNvPr id="43" name="Straight Connector 42"/>
                        <p:cNvCxnSpPr>
                          <a:stCxn id="48" idx="2"/>
                          <a:endCxn id="46" idx="2"/>
                        </p:cNvCxnSpPr>
                        <p:nvPr/>
                      </p:nvCxnSpPr>
                      <p:spPr bwMode="auto">
                        <a:xfrm flipV="1">
                          <a:off x="348575" y="2285999"/>
                          <a:ext cx="192929" cy="3244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</p:grpSp>
                  <p:cxnSp>
                    <p:nvCxnSpPr>
                      <p:cNvPr id="41" name="Straight Connector 40"/>
                      <p:cNvCxnSpPr/>
                      <p:nvPr/>
                    </p:nvCxnSpPr>
                    <p:spPr bwMode="auto">
                      <a:xfrm flipV="1">
                        <a:off x="4419600" y="2286000"/>
                        <a:ext cx="192929" cy="3244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</p:grpSp>
                <p:grpSp>
                  <p:nvGrpSpPr>
                    <p:cNvPr id="50" name="Group 49"/>
                    <p:cNvGrpSpPr/>
                    <p:nvPr/>
                  </p:nvGrpSpPr>
                  <p:grpSpPr>
                    <a:xfrm>
                      <a:off x="4588212" y="4038599"/>
                      <a:ext cx="4327188" cy="4260716"/>
                      <a:chOff x="304800" y="152399"/>
                      <a:chExt cx="4327188" cy="4260716"/>
                    </a:xfrm>
                  </p:grpSpPr>
                  <p:grpSp>
                    <p:nvGrpSpPr>
                      <p:cNvPr id="51" name="Group 50"/>
                      <p:cNvGrpSpPr/>
                      <p:nvPr/>
                    </p:nvGrpSpPr>
                    <p:grpSpPr>
                      <a:xfrm>
                        <a:off x="304800" y="152399"/>
                        <a:ext cx="4327188" cy="4260716"/>
                        <a:chOff x="304800" y="152399"/>
                        <a:chExt cx="4327188" cy="4260716"/>
                      </a:xfrm>
                    </p:grpSpPr>
                    <p:grpSp>
                      <p:nvGrpSpPr>
                        <p:cNvPr id="53" name="Group 52"/>
                        <p:cNvGrpSpPr/>
                        <p:nvPr/>
                      </p:nvGrpSpPr>
                      <p:grpSpPr>
                        <a:xfrm>
                          <a:off x="304800" y="152399"/>
                          <a:ext cx="4327188" cy="4260716"/>
                          <a:chOff x="304800" y="-152400"/>
                          <a:chExt cx="4327188" cy="4260716"/>
                        </a:xfrm>
                      </p:grpSpPr>
                      <p:grpSp>
                        <p:nvGrpSpPr>
                          <p:cNvPr id="55" name="Group 54"/>
                          <p:cNvGrpSpPr/>
                          <p:nvPr/>
                        </p:nvGrpSpPr>
                        <p:grpSpPr>
                          <a:xfrm>
                            <a:off x="304800" y="-152400"/>
                            <a:ext cx="4327188" cy="4260716"/>
                            <a:chOff x="3826212" y="1981200"/>
                            <a:chExt cx="4327188" cy="4260716"/>
                          </a:xfrm>
                        </p:grpSpPr>
                        <p:sp>
                          <p:nvSpPr>
                            <p:cNvPr id="59" name="Arc 58"/>
                            <p:cNvSpPr/>
                            <p:nvPr/>
                          </p:nvSpPr>
                          <p:spPr bwMode="auto">
                            <a:xfrm flipH="1">
                              <a:off x="3869987" y="1981201"/>
                              <a:ext cx="4283413" cy="4260715"/>
                            </a:xfrm>
                            <a:prstGeom prst="arc">
                              <a:avLst>
                                <a:gd name="adj1" fmla="val 20233617"/>
                                <a:gd name="adj2" fmla="val 0"/>
                              </a:avLst>
                            </a:prstGeom>
                            <a:solidFill>
                              <a:schemeClr val="accent2">
                                <a:lumMod val="75000"/>
                              </a:schemeClr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60" name="Arc 59"/>
                            <p:cNvSpPr/>
                            <p:nvPr/>
                          </p:nvSpPr>
                          <p:spPr bwMode="auto">
                            <a:xfrm>
                              <a:off x="3826212" y="1981200"/>
                              <a:ext cx="4283413" cy="4260715"/>
                            </a:xfrm>
                            <a:prstGeom prst="arc">
                              <a:avLst>
                                <a:gd name="adj1" fmla="val 20453012"/>
                                <a:gd name="adj2" fmla="val 0"/>
                              </a:avLst>
                            </a:prstGeom>
                            <a:solidFill>
                              <a:srgbClr val="F1878C"/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6" name="Group 55"/>
                          <p:cNvGrpSpPr/>
                          <p:nvPr/>
                        </p:nvGrpSpPr>
                        <p:grpSpPr>
                          <a:xfrm>
                            <a:off x="457200" y="0"/>
                            <a:ext cx="4038600" cy="3962401"/>
                            <a:chOff x="3725696" y="4267200"/>
                            <a:chExt cx="4038600" cy="3962401"/>
                          </a:xfrm>
                        </p:grpSpPr>
                        <p:sp>
                          <p:nvSpPr>
                            <p:cNvPr id="57" name="Arc 56"/>
                            <p:cNvSpPr/>
                            <p:nvPr/>
                          </p:nvSpPr>
                          <p:spPr bwMode="auto">
                            <a:xfrm flipH="1">
                              <a:off x="3810000" y="4267200"/>
                              <a:ext cx="3954296" cy="3962400"/>
                            </a:xfrm>
                            <a:prstGeom prst="arc">
                              <a:avLst>
                                <a:gd name="adj1" fmla="val 19606111"/>
                                <a:gd name="adj2" fmla="val 16242"/>
                              </a:avLst>
                            </a:prstGeom>
                            <a:solidFill>
                              <a:schemeClr val="bg1"/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58" name="Arc 57"/>
                            <p:cNvSpPr/>
                            <p:nvPr/>
                          </p:nvSpPr>
                          <p:spPr bwMode="auto">
                            <a:xfrm>
                              <a:off x="3725696" y="4267201"/>
                              <a:ext cx="3954296" cy="3962400"/>
                            </a:xfrm>
                            <a:prstGeom prst="arc">
                              <a:avLst>
                                <a:gd name="adj1" fmla="val 19983194"/>
                                <a:gd name="adj2" fmla="val 0"/>
                              </a:avLst>
                            </a:prstGeom>
                            <a:solidFill>
                              <a:schemeClr val="bg1"/>
                            </a:solidFill>
                            <a:ln w="19050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sm" len="sm"/>
                              <a:tailEnd type="none" w="sm" len="sm"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600" b="0" i="0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  <p:cxnSp>
                      <p:nvCxnSpPr>
                        <p:cNvPr id="54" name="Straight Connector 53"/>
                        <p:cNvCxnSpPr>
                          <a:stCxn id="59" idx="2"/>
                          <a:endCxn id="57" idx="2"/>
                        </p:cNvCxnSpPr>
                        <p:nvPr/>
                      </p:nvCxnSpPr>
                      <p:spPr bwMode="auto">
                        <a:xfrm>
                          <a:off x="348575" y="2282758"/>
                          <a:ext cx="192951" cy="12582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</p:cxnSp>
                  </p:grpSp>
                  <p:cxnSp>
                    <p:nvCxnSpPr>
                      <p:cNvPr id="52" name="Straight Connector 51"/>
                      <p:cNvCxnSpPr>
                        <a:endCxn id="60" idx="2"/>
                      </p:cNvCxnSpPr>
                      <p:nvPr/>
                    </p:nvCxnSpPr>
                    <p:spPr bwMode="auto">
                      <a:xfrm flipV="1">
                        <a:off x="4403388" y="2282757"/>
                        <a:ext cx="184825" cy="6488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</p:cxnSp>
                </p:grpSp>
                <p:sp>
                  <p:nvSpPr>
                    <p:cNvPr id="73" name="Rectangle 72"/>
                    <p:cNvSpPr/>
                    <p:nvPr/>
                  </p:nvSpPr>
                  <p:spPr bwMode="auto">
                    <a:xfrm>
                      <a:off x="4876800" y="6019800"/>
                      <a:ext cx="3777577" cy="228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p:txBody>
                </p:sp>
              </p:grpSp>
              <p:cxnSp>
                <p:nvCxnSpPr>
                  <p:cNvPr id="13" name="Straight Arrow Connector 12"/>
                  <p:cNvCxnSpPr/>
                  <p:nvPr/>
                </p:nvCxnSpPr>
                <p:spPr bwMode="auto">
                  <a:xfrm flipV="1">
                    <a:off x="1066800" y="3747200"/>
                    <a:ext cx="69132" cy="44380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arrow" w="med" len="med"/>
                  </a:ln>
                  <a:effectLst/>
                </p:spPr>
              </p:cxnSp>
              <p:cxnSp>
                <p:nvCxnSpPr>
                  <p:cNvPr id="87" name="Straight Arrow Connector 86"/>
                  <p:cNvCxnSpPr/>
                  <p:nvPr/>
                </p:nvCxnSpPr>
                <p:spPr bwMode="auto">
                  <a:xfrm flipH="1" flipV="1">
                    <a:off x="3505200" y="3804425"/>
                    <a:ext cx="69132" cy="38657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arrow" w="med" len="med"/>
                  </a:ln>
                  <a:effectLst/>
                </p:spPr>
              </p:cxn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685376" y="3754851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i="1" dirty="0" smtClean="0">
                      <a:latin typeface="Symbol" panose="05050102010706020507" pitchFamily="18" charset="2"/>
                    </a:rPr>
                    <a:t>l</a:t>
                  </a:r>
                  <a:r>
                    <a:rPr lang="en-US" sz="1800" i="1" baseline="-2500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s</a:t>
                  </a:r>
                  <a:endParaRPr lang="en-US" sz="1800" i="1" dirty="0"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3585374" y="3771295"/>
                  <a:ext cx="4299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i="1" dirty="0" err="1" smtClean="0">
                      <a:latin typeface="Symbol" panose="05050102010706020507" pitchFamily="18" charset="2"/>
                    </a:rPr>
                    <a:t>l</a:t>
                  </a:r>
                  <a:r>
                    <a:rPr lang="en-US" sz="1800" i="1" baseline="-25000" dirty="0" err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w</a:t>
                  </a:r>
                  <a:endParaRPr lang="en-US" sz="1800" i="1" dirty="0">
                    <a:latin typeface="Symbol" panose="05050102010706020507" pitchFamily="18" charset="2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838200" y="945862"/>
              <a:ext cx="2582522" cy="2635538"/>
              <a:chOff x="990600" y="945862"/>
              <a:chExt cx="2582522" cy="263553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990600" y="945862"/>
                <a:ext cx="2582522" cy="2635538"/>
                <a:chOff x="1062402" y="945862"/>
                <a:chExt cx="2582522" cy="2635538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1062402" y="945862"/>
                  <a:ext cx="2582522" cy="2635538"/>
                  <a:chOff x="1045293" y="979740"/>
                  <a:chExt cx="2708730" cy="2624926"/>
                </a:xfrm>
              </p:grpSpPr>
              <p:sp>
                <p:nvSpPr>
                  <p:cNvPr id="10" name="Arc 9"/>
                  <p:cNvSpPr/>
                  <p:nvPr/>
                </p:nvSpPr>
                <p:spPr bwMode="auto">
                  <a:xfrm flipH="1">
                    <a:off x="1045293" y="979740"/>
                    <a:ext cx="2708730" cy="2624926"/>
                  </a:xfrm>
                  <a:prstGeom prst="arc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6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12" name="Straight Arrow Connector 11"/>
                  <p:cNvCxnSpPr/>
                  <p:nvPr/>
                </p:nvCxnSpPr>
                <p:spPr bwMode="auto">
                  <a:xfrm>
                    <a:off x="2399658" y="979740"/>
                    <a:ext cx="66468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</p:cxnSp>
            </p:grpSp>
            <p:cxnSp>
              <p:nvCxnSpPr>
                <p:cNvPr id="18" name="Straight Arrow Connector 17"/>
                <p:cNvCxnSpPr/>
                <p:nvPr/>
              </p:nvCxnSpPr>
              <p:spPr bwMode="auto">
                <a:xfrm>
                  <a:off x="1066800" y="2220946"/>
                  <a:ext cx="0" cy="39923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</p:grpSp>
          <p:sp>
            <p:nvSpPr>
              <p:cNvPr id="21" name="TextBox 20"/>
              <p:cNvSpPr txBox="1"/>
              <p:nvPr/>
            </p:nvSpPr>
            <p:spPr>
              <a:xfrm>
                <a:off x="1035577" y="970548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endParaRPr lang="en-US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1519776" y="2253802"/>
                <a:ext cx="14398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776" y="2253802"/>
                <a:ext cx="1439818" cy="276999"/>
              </a:xfrm>
              <a:prstGeom prst="rect">
                <a:avLst/>
              </a:prstGeom>
              <a:blipFill>
                <a:blip r:embed="rId7"/>
                <a:stretch>
                  <a:fillRect l="-339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/>
          <p:cNvSpPr txBox="1"/>
          <p:nvPr/>
        </p:nvSpPr>
        <p:spPr>
          <a:xfrm>
            <a:off x="2976121" y="147935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Loop Scaling Laws</a:t>
            </a:r>
            <a:endParaRPr lang="en-US" sz="2400" b="1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15200" y="1158228"/>
            <a:ext cx="1366913" cy="822972"/>
            <a:chOff x="7398719" y="1119604"/>
            <a:chExt cx="1366913" cy="82297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7398719" y="1119604"/>
                  <a:ext cx="1366913" cy="2873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1800" dirty="0" smtClean="0"/>
                    <a:t> </a:t>
                  </a:r>
                  <a:r>
                    <a:rPr lang="en-US" sz="1800" dirty="0" smtClean="0">
                      <a:sym typeface="Symbol" panose="05050102010706020507" pitchFamily="18" charset="2"/>
                    </a:rPr>
                    <a:t>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𝑄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2/7</m:t>
                          </m:r>
                        </m:sup>
                      </m:sSup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𝐿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4/7</m:t>
                          </m:r>
                        </m:sup>
                      </m:sSup>
                    </m:oMath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8719" y="1119604"/>
                  <a:ext cx="1366913" cy="287323"/>
                </a:xfrm>
                <a:prstGeom prst="rect">
                  <a:avLst/>
                </a:prstGeom>
                <a:blipFill>
                  <a:blip r:embed="rId8"/>
                  <a:stretch>
                    <a:fillRect l="-5804" t="-25532" r="-3125" b="-468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7493040" y="1655253"/>
                  <a:ext cx="1272592" cy="2873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800" i="1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P</a:t>
                  </a:r>
                  <a:r>
                    <a:rPr lang="en-US" sz="1800" dirty="0" smtClean="0"/>
                    <a:t> </a:t>
                  </a:r>
                  <a:r>
                    <a:rPr lang="en-US" sz="1800" dirty="0" smtClean="0">
                      <a:sym typeface="Symbol" panose="05050102010706020507" pitchFamily="18" charset="2"/>
                    </a:rPr>
                    <a:t>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𝑄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6/7</m:t>
                          </m:r>
                        </m:sup>
                      </m:sSup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𝐿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5/7</m:t>
                          </m:r>
                        </m:sup>
                      </m:sSup>
                    </m:oMath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3040" y="1655253"/>
                  <a:ext cx="1272592" cy="287323"/>
                </a:xfrm>
                <a:prstGeom prst="rect">
                  <a:avLst/>
                </a:prstGeom>
                <a:blipFill>
                  <a:blip r:embed="rId9"/>
                  <a:stretch>
                    <a:fillRect l="-11005" t="-25532" r="-3349" b="-468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168746" y="4391089"/>
                <a:ext cx="1757083" cy="437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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746" y="4391089"/>
                <a:ext cx="1757083" cy="437684"/>
              </a:xfrm>
              <a:prstGeom prst="rect">
                <a:avLst/>
              </a:prstGeom>
              <a:blipFill>
                <a:blip r:embed="rId10"/>
                <a:stretch>
                  <a:fillRect t="-69444" r="-17708" b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436579" y="5410200"/>
                <a:ext cx="1344471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i="0">
                          <a:latin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579" y="5410200"/>
                <a:ext cx="1344471" cy="3815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9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_case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381000"/>
            <a:ext cx="6019800" cy="6019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36168" y="3009512"/>
                <a:ext cx="798232" cy="571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/>
                  <a:t> = 3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168" y="3009512"/>
                <a:ext cx="798232" cy="571888"/>
              </a:xfrm>
              <a:prstGeom prst="rect">
                <a:avLst/>
              </a:prstGeom>
              <a:blipFill>
                <a:blip r:embed="rId6"/>
                <a:stretch>
                  <a:fillRect t="-4255" r="-22901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72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_case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381000"/>
            <a:ext cx="6019800" cy="6019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72400" y="2895600"/>
                <a:ext cx="820417" cy="642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/>
                  <a:t> = 2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2895600"/>
                <a:ext cx="820417" cy="642227"/>
              </a:xfrm>
              <a:prstGeom prst="rect">
                <a:avLst/>
              </a:prstGeom>
              <a:blipFill>
                <a:blip r:embed="rId6"/>
                <a:stretch>
                  <a:fillRect r="-20741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0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sdocs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sdoc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do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doc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doc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doc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doc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doc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doc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14905</TotalTime>
  <Pages>1</Pages>
  <Words>1184</Words>
  <Application>Microsoft Office PowerPoint</Application>
  <PresentationFormat>On-screen Show (4:3)</PresentationFormat>
  <Paragraphs>171</Paragraphs>
  <Slides>12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Cambria Math</vt:lpstr>
      <vt:lpstr>Symbol</vt:lpstr>
      <vt:lpstr>Times New Roman</vt:lpstr>
      <vt:lpstr>msdocs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December 7, 1999, 6.1 New Start Proposal for FY01 MODELING MAGNETIC RECONNECTION: THE DRIVER OF CORONAL MASS EJECTIONS  </dc:title>
  <dc:subject/>
  <dc:creator>spiro</dc:creator>
  <cp:keywords/>
  <dc:description/>
  <cp:lastModifiedBy>James A. Klimchuk</cp:lastModifiedBy>
  <cp:revision>1043</cp:revision>
  <cp:lastPrinted>1999-12-03T15:12:18Z</cp:lastPrinted>
  <dcterms:created xsi:type="dcterms:W3CDTF">1999-12-03T14:04:02Z</dcterms:created>
  <dcterms:modified xsi:type="dcterms:W3CDTF">2018-05-19T16:09:37Z</dcterms:modified>
</cp:coreProperties>
</file>