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</p:sldMasterIdLst>
  <p:notesMasterIdLst>
    <p:notesMasterId r:id="rId14"/>
  </p:notesMasterIdLst>
  <p:sldIdLst>
    <p:sldId id="256" r:id="rId3"/>
    <p:sldId id="258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9144000" cy="6858000" type="screen4x3"/>
  <p:notesSz cx="7010400" cy="9296400"/>
  <p:embeddedFontLst>
    <p:embeddedFont>
      <p:font typeface="Helvetica Neue" panose="02000503000000020004" pitchFamily="2" charset="0"/>
      <p:regular r:id="rId15"/>
      <p:bold r:id="rId16"/>
      <p:italic r:id="rId17"/>
      <p:boldItalic r:id="rId18"/>
    </p:embeddedFont>
    <p:embeddedFont>
      <p:font typeface="Trebuchet MS" panose="020B0703020202090204" pitchFamily="34" charset="0"/>
      <p:regular r:id="rId19"/>
      <p:bold r:id="rId20"/>
      <p: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i1tlE+KcRz9fJGezOvYu11d9/u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0"/>
  </p:normalViewPr>
  <p:slideViewPr>
    <p:cSldViewPr snapToGrid="0">
      <p:cViewPr varScale="1">
        <p:scale>
          <a:sx n="107" d="100"/>
          <a:sy n="107" d="100"/>
        </p:scale>
        <p:origin x="96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dirty="0"/>
          </a:p>
        </p:txBody>
      </p:sp>
      <p:sp>
        <p:nvSpPr>
          <p:cNvPr id="125" name="Google Shape;1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466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ubTitle" idx="1"/>
          </p:nvPr>
        </p:nvSpPr>
        <p:spPr>
          <a:xfrm>
            <a:off x="1371600" y="361155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1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457201" y="1535118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3"/>
          </p:nvPr>
        </p:nvSpPr>
        <p:spPr>
          <a:xfrm>
            <a:off x="4645034" y="1535118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3" y="27306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3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body" idx="1"/>
          </p:nvPr>
        </p:nvSpPr>
        <p:spPr>
          <a:xfrm>
            <a:off x="1792288" y="536735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9"/>
          <p:cNvPicPr preferRelativeResize="0"/>
          <p:nvPr/>
        </p:nvPicPr>
        <p:blipFill rotWithShape="1">
          <a:blip r:embed="rId3">
            <a:alphaModFix/>
          </a:blip>
          <a:srcRect l="5651" r="5896"/>
          <a:stretch/>
        </p:blipFill>
        <p:spPr>
          <a:xfrm>
            <a:off x="0" y="2485"/>
            <a:ext cx="9144000" cy="689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9"/>
          <p:cNvSpPr/>
          <p:nvPr/>
        </p:nvSpPr>
        <p:spPr>
          <a:xfrm>
            <a:off x="1319" y="2282562"/>
            <a:ext cx="9142681" cy="2249558"/>
          </a:xfrm>
          <a:prstGeom prst="rect">
            <a:avLst/>
          </a:prstGeom>
          <a:solidFill>
            <a:schemeClr val="dk1">
              <a:alpha val="8235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" name="Google Shape;12;p9"/>
          <p:cNvSpPr/>
          <p:nvPr/>
        </p:nvSpPr>
        <p:spPr>
          <a:xfrm>
            <a:off x="0" y="4638650"/>
            <a:ext cx="9144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"/>
          <p:cNvSpPr/>
          <p:nvPr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9"/>
          <p:cNvSpPr txBox="1"/>
          <p:nvPr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" name="Google Shape;1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750" y="316966"/>
            <a:ext cx="2574377" cy="8585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1"/>
          <p:cNvPicPr preferRelativeResize="0"/>
          <p:nvPr/>
        </p:nvPicPr>
        <p:blipFill rotWithShape="1">
          <a:blip r:embed="rId10">
            <a:alphaModFix/>
          </a:blip>
          <a:srcRect t="-543" b="65217"/>
          <a:stretch/>
        </p:blipFill>
        <p:spPr>
          <a:xfrm>
            <a:off x="2" y="6211959"/>
            <a:ext cx="9144000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7800" y="6289502"/>
            <a:ext cx="1550607" cy="517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openxmlformats.org/officeDocument/2006/relationships/image" Target="../media/image7.png"/><Relationship Id="rId5" Type="http://schemas.microsoft.com/office/2007/relationships/media" Target="../media/media3.mov"/><Relationship Id="rId10" Type="http://schemas.openxmlformats.org/officeDocument/2006/relationships/image" Target="../media/image6.png"/><Relationship Id="rId4" Type="http://schemas.openxmlformats.org/officeDocument/2006/relationships/video" Target="../media/media2.mo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"/>
          <p:cNvSpPr/>
          <p:nvPr/>
        </p:nvSpPr>
        <p:spPr>
          <a:xfrm>
            <a:off x="2780349" y="2972868"/>
            <a:ext cx="358463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Magnetic Element Motions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2996086" y="5496222"/>
            <a:ext cx="3151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Alfred de Wijn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NSF NCAR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9EB18-E2F7-DA36-00FA-614402491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3B03D3-E9DE-5A54-2065-D433489E2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14500"/>
            <a:ext cx="8572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FEF5-984D-7497-279E-56DC91248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Disappointing 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5CD5A-C3F3-250C-83ED-EB42413D5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Tracking Bright Points or “Magnetic Elements” is hard but possible (to some extent)</a:t>
            </a:r>
          </a:p>
          <a:p>
            <a:r>
              <a:rPr lang="en-US" sz="2800" dirty="0"/>
              <a:t>Tracking magnetic flux is rather difficult</a:t>
            </a:r>
          </a:p>
          <a:p>
            <a:r>
              <a:rPr lang="en-US" sz="2800" dirty="0"/>
              <a:t>Understanding interactions between MEs is consequently also difficult</a:t>
            </a:r>
          </a:p>
          <a:p>
            <a:r>
              <a:rPr lang="en-US" sz="2800" dirty="0"/>
              <a:t>Internetwork &lt; Network &lt; AR</a:t>
            </a:r>
          </a:p>
          <a:p>
            <a:r>
              <a:rPr lang="en-US" sz="2800" dirty="0"/>
              <a:t>Individual case studies may be possible</a:t>
            </a:r>
          </a:p>
          <a:p>
            <a:r>
              <a:rPr lang="en-US" sz="2800" dirty="0"/>
              <a:t>“Discrete elements” description is hard to maintain</a:t>
            </a:r>
          </a:p>
        </p:txBody>
      </p:sp>
    </p:spTree>
    <p:extLst>
      <p:ext uri="{BB962C8B-B14F-4D97-AF65-F5344CB8AC3E}">
        <p14:creationId xmlns:p14="http://schemas.microsoft.com/office/powerpoint/2010/main" val="139268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Jim’s Question</a:t>
            </a:r>
            <a:endParaRPr sz="44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3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We’re interested in the basic characteristics of magnetic element motion:  </a:t>
            </a:r>
            <a:r>
              <a:rPr lang="en-US" sz="2800" b="1" i="0" u="none" strike="noStrike" cap="none" dirty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translation vs. rotation, step sizes, velocity magnitudes, etc.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</a:pPr>
            <a:endParaRPr lang="en-US" sz="2800" b="1" i="0" u="none" strike="noStrike" cap="none" dirty="0">
              <a:solidFill>
                <a:srgbClr val="9E9E9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also would like to know how these characteristics vary with the general magnetic field strength:  </a:t>
            </a:r>
            <a:r>
              <a:rPr lang="en-US" sz="2800" b="1" i="0" u="none" strike="noStrike" cap="none" dirty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strong plage, weak plage, sunspots.</a:t>
            </a:r>
            <a:r>
              <a:rPr lang="en-US" sz="2800" b="0" i="0" u="none" strike="noStrike" cap="none" dirty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We want to use this information to drive our active region simulations.</a:t>
            </a:r>
            <a:endParaRPr sz="2800" b="0" i="0" u="none" strike="noStrike" cap="none" dirty="0">
              <a:solidFill>
                <a:srgbClr val="9E9E9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2676600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Click to add footer</a:t>
            </a:r>
            <a:endParaRPr sz="16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A3BB-8E4D-E443-9762-F19DE37BB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of Solar (Photospheric) Magnetic Fields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DBFE4-7BB3-7A48-9A49-D9F0EE2028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broad categories of diagnosing magnetic field exist:</a:t>
            </a:r>
          </a:p>
          <a:p>
            <a:pPr lvl="1"/>
            <a:r>
              <a:rPr lang="en-US" dirty="0"/>
              <a:t>Qualitative measurements such as proxy-magnetometry and magnetograms</a:t>
            </a:r>
          </a:p>
          <a:p>
            <a:pPr lvl="1"/>
            <a:r>
              <a:rPr lang="en-US" dirty="0"/>
              <a:t>Quantitative measurements through “inversion” of spectral line profiles</a:t>
            </a:r>
          </a:p>
          <a:p>
            <a:endParaRPr lang="en-US" dirty="0"/>
          </a:p>
          <a:p>
            <a:r>
              <a:rPr lang="en-US" dirty="0"/>
              <a:t>Proxy-magnetometry relies on knowledge that certain features in the solar atmosphere are magnetic in nature.</a:t>
            </a:r>
          </a:p>
          <a:p>
            <a:r>
              <a:rPr lang="en-US" dirty="0"/>
              <a:t>Examples: sunspots, faculae, and G-band bright points.</a:t>
            </a:r>
          </a:p>
          <a:p>
            <a:endParaRPr lang="en-US" dirty="0"/>
          </a:p>
          <a:p>
            <a:r>
              <a:rPr lang="en-US" dirty="0"/>
              <a:t>Magnetograms are “Stokes-V” images that rely on the Zeeman effect to show line-of-sight magnetic field.</a:t>
            </a:r>
          </a:p>
        </p:txBody>
      </p:sp>
      <p:pic>
        <p:nvPicPr>
          <p:cNvPr id="8" name="cagb_20061102bw-149" descr="cagb_20061102bw-149">
            <a:hlinkClick r:id="" action="ppaction://media"/>
            <a:extLst>
              <a:ext uri="{FF2B5EF4-FFF2-40B4-BE49-F238E27FC236}">
                <a16:creationId xmlns:a16="http://schemas.microsoft.com/office/drawing/2014/main" id="{9F0D9CB5-8ADB-5948-AC47-E999F8C4F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365283"/>
            <a:ext cx="9144000" cy="4483100"/>
          </a:xfrm>
          <a:prstGeom prst="rect">
            <a:avLst/>
          </a:prstGeom>
        </p:spPr>
      </p:pic>
      <p:pic>
        <p:nvPicPr>
          <p:cNvPr id="9" name="fe-2" descr="fe-2">
            <a:hlinkClick r:id="" action="ppaction://media"/>
            <a:extLst>
              <a:ext uri="{FF2B5EF4-FFF2-40B4-BE49-F238E27FC236}">
                <a16:creationId xmlns:a16="http://schemas.microsoft.com/office/drawing/2014/main" id="{BB11FC1D-E7D7-864F-9BE2-0F952C97C0E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10" name="gm-3" descr="gm-3">
            <a:hlinkClick r:id="" action="ppaction://media"/>
            <a:extLst>
              <a:ext uri="{FF2B5EF4-FFF2-40B4-BE49-F238E27FC236}">
                <a16:creationId xmlns:a16="http://schemas.microsoft.com/office/drawing/2014/main" id="{6CB0B654-50D2-FF43-9416-93CA67D2A5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14211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42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B4622-B616-120B-9607-6F704BA6D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Features, Calculate Properties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57A2C-F1A4-D151-BC6F-9CAF2BC55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598" y="1850571"/>
            <a:ext cx="3821794" cy="3821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D4C2F4-752E-020B-CC3B-DD51D7722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08" y="1850571"/>
            <a:ext cx="4050392" cy="20170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968BCD-B9AC-03E1-B2DD-8889F0CD1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2" y="3761468"/>
            <a:ext cx="3931557" cy="195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A8023-50D5-5F61-4C01-48F7F846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B9C7-F60A-25AA-562D-ACB8B18D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Features, Calculate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4497F-0D67-13CA-B6F5-5905EEC8A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595" y="3904342"/>
            <a:ext cx="4590435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CCF87-A6F9-CE1D-A73B-977D37A48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13" y="1618342"/>
            <a:ext cx="4590435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A5F208-4D6B-CAD4-EDF8-466788BC1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18342"/>
            <a:ext cx="392561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C9B1-A8BA-7C8D-1957-5B198A1B0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at Many Scales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1FD036-5473-B0AD-B0D7-818004AE8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458" y="1600202"/>
            <a:ext cx="4593084" cy="431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3D2E-66DF-E596-695C-E5C8CDE12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5BD8-ED16-B946-E9B1-68C017606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at Many Scales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DA92C-6053-90AE-0135-C4AE3E8A6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17498"/>
            <a:ext cx="7772400" cy="42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71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71441-030C-14D7-65DD-E70590F4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“Patches” of 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7CF8A-7360-5B5B-2168-CB8919A57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682" y="1417639"/>
            <a:ext cx="4956635" cy="46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CD4CA3-FB47-0D67-E9AD-A880074E6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14500"/>
            <a:ext cx="8572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2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AR PP_Template_2019" id="{B25EF8F7-950E-294A-842C-5691A41093F7}" vid="{F34EFA1A-0630-F549-B7C4-0CE6676775C5}"/>
    </a:ext>
  </a:extLst>
</a:theme>
</file>

<file path=ppt/theme/theme2.xml><?xml version="1.0" encoding="utf-8"?>
<a:theme xmlns:a="http://schemas.openxmlformats.org/drawingml/2006/main" name="NCAR-Blue-BottomSwooshes">
  <a:themeElements>
    <a:clrScheme name="Custom 3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CAR PP_Template_2019" id="{B25EF8F7-950E-294A-842C-5691A41093F7}" vid="{E9F63BD5-D199-A648-B89B-B658BE2256C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Page: NCAR - Blue Logo</Template>
  <TotalTime>42</TotalTime>
  <Words>233</Words>
  <Application>Microsoft Macintosh PowerPoint</Application>
  <PresentationFormat>On-screen Show (4:3)</PresentationFormat>
  <Paragraphs>30</Paragraphs>
  <Slides>11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Helvetica Neue</vt:lpstr>
      <vt:lpstr>Arial</vt:lpstr>
      <vt:lpstr>Trebuchet MS</vt:lpstr>
      <vt:lpstr>Calibri</vt:lpstr>
      <vt:lpstr>Title Page: NCAR - Blue Logo</vt:lpstr>
      <vt:lpstr>NCAR-Blue-BottomSwooshes</vt:lpstr>
      <vt:lpstr>PowerPoint Presentation</vt:lpstr>
      <vt:lpstr>Jim’s Question</vt:lpstr>
      <vt:lpstr>Diagnostics of Solar (Photospheric) Magnetic Fields</vt:lpstr>
      <vt:lpstr>Track Features, Calculate Properties</vt:lpstr>
      <vt:lpstr>Track Features, Calculate Properties</vt:lpstr>
      <vt:lpstr>Patterns at Many Scales</vt:lpstr>
      <vt:lpstr>Patterns at Many Scales</vt:lpstr>
      <vt:lpstr>“Patches” of BPs</vt:lpstr>
      <vt:lpstr>PowerPoint Presentation</vt:lpstr>
      <vt:lpstr>PowerPoint Presentation</vt:lpstr>
      <vt:lpstr>Some Disappointing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Alfred De Wijn</dc:creator>
  <cp:lastModifiedBy>Alfred De Wijn</cp:lastModifiedBy>
  <cp:revision>2</cp:revision>
  <dcterms:created xsi:type="dcterms:W3CDTF">2025-09-03T16:47:05Z</dcterms:created>
  <dcterms:modified xsi:type="dcterms:W3CDTF">2025-09-03T21:14:14Z</dcterms:modified>
</cp:coreProperties>
</file>