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319" r:id="rId2"/>
    <p:sldId id="324" r:id="rId3"/>
    <p:sldId id="335" r:id="rId4"/>
    <p:sldId id="349" r:id="rId5"/>
    <p:sldId id="332" r:id="rId6"/>
    <p:sldId id="333" r:id="rId7"/>
    <p:sldId id="343" r:id="rId8"/>
    <p:sldId id="348" r:id="rId9"/>
    <p:sldId id="346" r:id="rId10"/>
    <p:sldId id="342" r:id="rId11"/>
    <p:sldId id="347" r:id="rId12"/>
    <p:sldId id="337" r:id="rId13"/>
    <p:sldId id="353" r:id="rId14"/>
    <p:sldId id="354" r:id="rId15"/>
    <p:sldId id="357" r:id="rId16"/>
    <p:sldId id="355" r:id="rId17"/>
    <p:sldId id="257" r:id="rId18"/>
    <p:sldId id="258" r:id="rId19"/>
    <p:sldId id="259" r:id="rId20"/>
    <p:sldId id="260" r:id="rId21"/>
    <p:sldId id="358" r:id="rId22"/>
    <p:sldId id="261" r:id="rId23"/>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iall-kepko, Nicholeen M. (GSFC-6710)" initials="VNM(" lastIdx="1" clrIdx="0">
    <p:extLst>
      <p:ext uri="{19B8F6BF-5375-455C-9EA6-DF929625EA0E}">
        <p15:presenceInfo xmlns:p15="http://schemas.microsoft.com/office/powerpoint/2012/main" userId="S::nviall@ndc.nasa.gov::b4a147f9-cb3d-4c1c-8a70-a16cf426e44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00"/>
    <a:srgbClr val="0033CC"/>
    <a:srgbClr val="00FFFF"/>
    <a:srgbClr val="FF00FF"/>
    <a:srgbClr val="800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110" autoAdjust="0"/>
    <p:restoredTop sz="94681" autoAdjust="0"/>
  </p:normalViewPr>
  <p:slideViewPr>
    <p:cSldViewPr snapToGrid="0">
      <p:cViewPr varScale="1">
        <p:scale>
          <a:sx n="139" d="100"/>
          <a:sy n="139" d="100"/>
        </p:scale>
        <p:origin x="1380" y="7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5138"/>
          </a:xfrm>
          <a:prstGeom prst="rect">
            <a:avLst/>
          </a:prstGeom>
        </p:spPr>
        <p:txBody>
          <a:bodyPr vert="horz" lIns="91440" tIns="45720" rIns="91440" bIns="45720" rtlCol="0"/>
          <a:lstStyle>
            <a:lvl1pPr algn="r">
              <a:defRPr sz="1200"/>
            </a:lvl1pPr>
          </a:lstStyle>
          <a:p>
            <a:fld id="{22E0FCF6-BC08-45F6-A188-31B99B793AD0}" type="datetimeFigureOut">
              <a:rPr lang="en-US" smtClean="0"/>
              <a:pPr/>
              <a:t>4/17/2019</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1440" tIns="45720" rIns="91440" bIns="45720" rtlCol="0" anchor="b"/>
          <a:lstStyle>
            <a:lvl1pPr algn="r">
              <a:defRPr sz="1200"/>
            </a:lvl1pPr>
          </a:lstStyle>
          <a:p>
            <a:fld id="{BD4D6AAC-6F77-4D6C-9D40-8B3352BA8621}"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669B161-2CE6-4B5B-8378-5606A72B866D}" type="slidenum">
              <a:rPr lang="en-US" smtClean="0"/>
              <a:pPr/>
              <a:t>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Perform</a:t>
            </a:r>
            <a:r>
              <a:rPr lang="en-US" baseline="0" dirty="0"/>
              <a:t> time lag test at every pixel and tag that pixel with the time lag; create time lag maps; here is one pair of channels</a:t>
            </a:r>
            <a:endParaRPr lang="en-US" dirty="0"/>
          </a:p>
        </p:txBody>
      </p:sp>
      <p:sp>
        <p:nvSpPr>
          <p:cNvPr id="4" name="Slide Number Placeholder 3"/>
          <p:cNvSpPr>
            <a:spLocks noGrp="1"/>
          </p:cNvSpPr>
          <p:nvPr>
            <p:ph type="sldNum" sz="quarter" idx="10"/>
          </p:nvPr>
        </p:nvSpPr>
        <p:spPr/>
        <p:txBody>
          <a:bodyPr/>
          <a:lstStyle/>
          <a:p>
            <a:pPr>
              <a:defRPr/>
            </a:pPr>
            <a:fld id="{FEABA310-48CE-4E31-AF5E-30DBCA8F7234}" type="slidenum">
              <a:rPr lang="en-US" smtClean="0"/>
              <a:pPr>
                <a:defRPr/>
              </a:pPr>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Different total unsigned magnetic flux, different complexities, different ages, different</a:t>
            </a:r>
            <a:r>
              <a:rPr lang="en-US" baseline="0" dirty="0"/>
              <a:t> DEM slopes</a:t>
            </a:r>
            <a:endParaRPr lang="en-US" dirty="0"/>
          </a:p>
        </p:txBody>
      </p:sp>
      <p:sp>
        <p:nvSpPr>
          <p:cNvPr id="4" name="Slide Number Placeholder 3"/>
          <p:cNvSpPr>
            <a:spLocks noGrp="1"/>
          </p:cNvSpPr>
          <p:nvPr>
            <p:ph type="sldNum" sz="quarter" idx="10"/>
          </p:nvPr>
        </p:nvSpPr>
        <p:spPr/>
        <p:txBody>
          <a:bodyPr/>
          <a:lstStyle/>
          <a:p>
            <a:fld id="{BD4D6AAC-6F77-4D6C-9D40-8B3352BA8621}" type="slidenum">
              <a:rPr lang="en-US" smtClean="0"/>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Only</a:t>
            </a:r>
            <a:r>
              <a:rPr lang="en-US" baseline="0" dirty="0"/>
              <a:t> showing you one channel pair for brevity but also because other pairs are the key to reconciling this seeming </a:t>
            </a:r>
            <a:r>
              <a:rPr lang="en-US" baseline="0" dirty="0" err="1"/>
              <a:t>discrepency</a:t>
            </a:r>
            <a:endParaRPr lang="en-US" dirty="0"/>
          </a:p>
        </p:txBody>
      </p:sp>
      <p:sp>
        <p:nvSpPr>
          <p:cNvPr id="4" name="Slide Number Placeholder 3"/>
          <p:cNvSpPr>
            <a:spLocks noGrp="1"/>
          </p:cNvSpPr>
          <p:nvPr>
            <p:ph type="sldNum" sz="quarter" idx="10"/>
          </p:nvPr>
        </p:nvSpPr>
        <p:spPr/>
        <p:txBody>
          <a:bodyPr/>
          <a:lstStyle/>
          <a:p>
            <a:fld id="{BD4D6AAC-6F77-4D6C-9D40-8B3352BA8621}" type="slidenum">
              <a:rPr lang="en-US" smtClean="0"/>
              <a:pPr/>
              <a:t>4</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1802BC9-07B6-431B-8CC9-391E0F764639}" type="datetimeFigureOut">
              <a:rPr lang="en-US" smtClean="0"/>
              <a:pPr/>
              <a:t>4/17/2019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050B5D-8993-457C-9E06-1C08FFDB9975}"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802BC9-07B6-431B-8CC9-391E0F764639}" type="datetimeFigureOut">
              <a:rPr lang="en-US" smtClean="0"/>
              <a:pPr/>
              <a:t>4/17/2019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050B5D-8993-457C-9E06-1C08FFDB9975}"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802BC9-07B6-431B-8CC9-391E0F764639}" type="datetimeFigureOut">
              <a:rPr lang="en-US" smtClean="0"/>
              <a:pPr/>
              <a:t>4/17/2019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050B5D-8993-457C-9E06-1C08FFDB9975}"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802BC9-07B6-431B-8CC9-391E0F764639}" type="datetimeFigureOut">
              <a:rPr lang="en-US" smtClean="0"/>
              <a:pPr/>
              <a:t>4/17/2019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050B5D-8993-457C-9E06-1C08FFDB9975}"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1802BC9-07B6-431B-8CC9-391E0F764639}" type="datetimeFigureOut">
              <a:rPr lang="en-US" smtClean="0"/>
              <a:pPr/>
              <a:t>4/17/2019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050B5D-8993-457C-9E06-1C08FFDB9975}"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1802BC9-07B6-431B-8CC9-391E0F764639}" type="datetimeFigureOut">
              <a:rPr lang="en-US" smtClean="0"/>
              <a:pPr/>
              <a:t>4/17/2019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050B5D-8993-457C-9E06-1C08FFDB9975}"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1802BC9-07B6-431B-8CC9-391E0F764639}" type="datetimeFigureOut">
              <a:rPr lang="en-US" smtClean="0"/>
              <a:pPr/>
              <a:t>4/17/2019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2050B5D-8993-457C-9E06-1C08FFDB9975}"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1802BC9-07B6-431B-8CC9-391E0F764639}" type="datetimeFigureOut">
              <a:rPr lang="en-US" smtClean="0"/>
              <a:pPr/>
              <a:t>4/17/2019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2050B5D-8993-457C-9E06-1C08FFDB9975}"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802BC9-07B6-431B-8CC9-391E0F764639}" type="datetimeFigureOut">
              <a:rPr lang="en-US" smtClean="0"/>
              <a:pPr/>
              <a:t>4/17/2019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2050B5D-8993-457C-9E06-1C08FFDB9975}"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1802BC9-07B6-431B-8CC9-391E0F764639}" type="datetimeFigureOut">
              <a:rPr lang="en-US" smtClean="0"/>
              <a:pPr/>
              <a:t>4/17/2019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050B5D-8993-457C-9E06-1C08FFDB9975}"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1802BC9-07B6-431B-8CC9-391E0F764639}" type="datetimeFigureOut">
              <a:rPr lang="en-US" smtClean="0"/>
              <a:pPr/>
              <a:t>4/17/2019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050B5D-8993-457C-9E06-1C08FFDB9975}"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802BC9-07B6-431B-8CC9-391E0F764639}" type="datetimeFigureOut">
              <a:rPr lang="en-US" smtClean="0"/>
              <a:pPr/>
              <a:t>4/17/2019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050B5D-8993-457C-9E06-1C08FFDB9975}"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1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6.png"/><Relationship Id="rId3" Type="http://schemas.openxmlformats.org/officeDocument/2006/relationships/image" Target="../media/image46.png"/><Relationship Id="rId7" Type="http://schemas.openxmlformats.org/officeDocument/2006/relationships/image" Target="../media/image50.png"/><Relationship Id="rId12" Type="http://schemas.openxmlformats.org/officeDocument/2006/relationships/image" Target="../media/image55.png"/><Relationship Id="rId2" Type="http://schemas.openxmlformats.org/officeDocument/2006/relationships/image" Target="../media/image45.png"/><Relationship Id="rId16"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image" Target="../media/image49.png"/><Relationship Id="rId11" Type="http://schemas.openxmlformats.org/officeDocument/2006/relationships/image" Target="../media/image54.png"/><Relationship Id="rId5" Type="http://schemas.openxmlformats.org/officeDocument/2006/relationships/image" Target="../media/image48.png"/><Relationship Id="rId15" Type="http://schemas.openxmlformats.org/officeDocument/2006/relationships/image" Target="../media/image58.png"/><Relationship Id="rId10" Type="http://schemas.openxmlformats.org/officeDocument/2006/relationships/image" Target="../media/image53.png"/><Relationship Id="rId4" Type="http://schemas.openxmlformats.org/officeDocument/2006/relationships/image" Target="../media/image47.png"/><Relationship Id="rId9" Type="http://schemas.openxmlformats.org/officeDocument/2006/relationships/image" Target="../media/image52.png"/><Relationship Id="rId14" Type="http://schemas.openxmlformats.org/officeDocument/2006/relationships/image" Target="../media/image57.png"/></Relationships>
</file>

<file path=ppt/slides/_rels/slide1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image" Target="../media/image66.emf"/><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68.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69.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image" Target="../media/image70.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image" Target="../media/image72.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74.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 Type="http://schemas.openxmlformats.org/officeDocument/2006/relationships/notesSlide" Target="../notesSlides/notesSlide3.xml"/><Relationship Id="rId16" Type="http://schemas.openxmlformats.org/officeDocument/2006/relationships/image" Target="../media/image18.png"/><Relationship Id="rId1" Type="http://schemas.openxmlformats.org/officeDocument/2006/relationships/slideLayout" Target="../slideLayouts/slideLayout6.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s/_rels/slide4.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png"/><Relationship Id="rId17" Type="http://schemas.openxmlformats.org/officeDocument/2006/relationships/image" Target="../media/image34.png"/><Relationship Id="rId2" Type="http://schemas.openxmlformats.org/officeDocument/2006/relationships/notesSlide" Target="../notesSlides/notesSlide4.xml"/><Relationship Id="rId16"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5" Type="http://schemas.openxmlformats.org/officeDocument/2006/relationships/image" Target="../media/image3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 Id="rId14" Type="http://schemas.openxmlformats.org/officeDocument/2006/relationships/image" Target="../media/image31.png"/></Relationships>
</file>

<file path=ppt/slides/_rels/slide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I Fig10.png"/>
          <p:cNvPicPr/>
          <p:nvPr/>
        </p:nvPicPr>
        <p:blipFill>
          <a:blip r:embed="rId3" cstate="print"/>
          <a:stretch>
            <a:fillRect/>
          </a:stretch>
        </p:blipFill>
        <p:spPr>
          <a:xfrm>
            <a:off x="914401" y="1066800"/>
            <a:ext cx="3505200" cy="2695783"/>
          </a:xfrm>
          <a:prstGeom prst="rect">
            <a:avLst/>
          </a:prstGeom>
        </p:spPr>
      </p:pic>
      <p:sp>
        <p:nvSpPr>
          <p:cNvPr id="4" name="TextBox 3"/>
          <p:cNvSpPr txBox="1"/>
          <p:nvPr/>
        </p:nvSpPr>
        <p:spPr>
          <a:xfrm flipH="1">
            <a:off x="685800" y="4044077"/>
            <a:ext cx="8001000" cy="2585323"/>
          </a:xfrm>
          <a:prstGeom prst="rect">
            <a:avLst/>
          </a:prstGeom>
          <a:noFill/>
        </p:spPr>
        <p:txBody>
          <a:bodyPr wrap="square" rtlCol="0">
            <a:spAutoFit/>
          </a:bodyPr>
          <a:lstStyle/>
          <a:p>
            <a:r>
              <a:rPr lang="en-US" dirty="0"/>
              <a:t>Though small, the fluctuations produce very high cross correlation values (e.g. 0.95 for 211-193) because each one follows the same hot-to-cool progression</a:t>
            </a:r>
          </a:p>
          <a:p>
            <a:endParaRPr lang="en-US" dirty="0"/>
          </a:p>
          <a:p>
            <a:r>
              <a:rPr lang="en-US" dirty="0"/>
              <a:t>Time lags = cooling time</a:t>
            </a:r>
          </a:p>
          <a:p>
            <a:endParaRPr lang="en-US" dirty="0"/>
          </a:p>
          <a:p>
            <a:r>
              <a:rPr lang="en-US" dirty="0"/>
              <a:t>Channel pairs that are further apart in temperature have longer time lags</a:t>
            </a:r>
          </a:p>
          <a:p>
            <a:endParaRPr lang="en-US" dirty="0"/>
          </a:p>
          <a:p>
            <a:r>
              <a:rPr lang="en-US" dirty="0"/>
              <a:t>Without the time lag test, this 100% impulsive situation could be mistaken for steady heating</a:t>
            </a:r>
          </a:p>
        </p:txBody>
      </p:sp>
      <p:pic>
        <p:nvPicPr>
          <p:cNvPr id="8" name="Picture 7" descr="GI Fig11.png"/>
          <p:cNvPicPr/>
          <p:nvPr/>
        </p:nvPicPr>
        <p:blipFill>
          <a:blip r:embed="rId4" cstate="print"/>
          <a:stretch>
            <a:fillRect/>
          </a:stretch>
        </p:blipFill>
        <p:spPr>
          <a:xfrm>
            <a:off x="4419600" y="1119483"/>
            <a:ext cx="3756682" cy="2690517"/>
          </a:xfrm>
          <a:prstGeom prst="rect">
            <a:avLst/>
          </a:prstGeom>
        </p:spPr>
      </p:pic>
      <p:sp>
        <p:nvSpPr>
          <p:cNvPr id="7" name="Title 1"/>
          <p:cNvSpPr txBox="1">
            <a:spLocks/>
          </p:cNvSpPr>
          <p:nvPr/>
        </p:nvSpPr>
        <p:spPr>
          <a:xfrm>
            <a:off x="1254980" y="289215"/>
            <a:ext cx="6746020" cy="472785"/>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schemeClr val="tx1"/>
                </a:solidFill>
                <a:effectLst/>
                <a:uLnTx/>
                <a:uFillTx/>
                <a:latin typeface="+mj-lt"/>
                <a:ea typeface="+mj-ea"/>
                <a:cs typeface="+mj-cs"/>
              </a:rPr>
              <a:t>Stochastic </a:t>
            </a:r>
            <a:r>
              <a:rPr kumimoji="0" lang="en-US" sz="2400" b="0" i="0" u="none" strike="noStrike" kern="1200" cap="none" spc="0" normalizeH="0" baseline="0" noProof="0" dirty="0" err="1">
                <a:ln>
                  <a:noFill/>
                </a:ln>
                <a:solidFill>
                  <a:schemeClr val="tx1"/>
                </a:solidFill>
                <a:effectLst/>
                <a:uLnTx/>
                <a:uFillTx/>
                <a:latin typeface="+mj-lt"/>
                <a:ea typeface="+mj-ea"/>
                <a:cs typeface="+mj-cs"/>
              </a:rPr>
              <a:t>Nanoflares</a:t>
            </a:r>
            <a:r>
              <a:rPr kumimoji="0" lang="en-US" sz="2400" b="0" i="0" u="none" strike="noStrike" kern="1200" cap="none" spc="0" normalizeH="0" baseline="0" noProof="0" dirty="0">
                <a:ln>
                  <a:noFill/>
                </a:ln>
                <a:solidFill>
                  <a:schemeClr val="tx1"/>
                </a:solidFill>
                <a:effectLst/>
                <a:uLnTx/>
                <a:uFillTx/>
                <a:latin typeface="+mj-lt"/>
                <a:ea typeface="+mj-ea"/>
                <a:cs typeface="+mj-cs"/>
              </a:rPr>
              <a:t> Also Produce Post-</a:t>
            </a:r>
            <a:r>
              <a:rPr kumimoji="0" lang="en-US" sz="2400" b="0" i="0" u="none" strike="noStrike" kern="1200" cap="none" spc="0" normalizeH="0" baseline="0" noProof="0" dirty="0" err="1">
                <a:ln>
                  <a:noFill/>
                </a:ln>
                <a:solidFill>
                  <a:schemeClr val="tx1"/>
                </a:solidFill>
                <a:effectLst/>
                <a:uLnTx/>
                <a:uFillTx/>
                <a:latin typeface="+mj-lt"/>
                <a:ea typeface="+mj-ea"/>
                <a:cs typeface="+mj-cs"/>
              </a:rPr>
              <a:t>Nanoflare</a:t>
            </a:r>
            <a:r>
              <a:rPr kumimoji="0" lang="en-US" sz="2400" b="0" i="0" u="none" strike="noStrike" kern="1200" cap="none" spc="0" normalizeH="0" baseline="0" noProof="0" dirty="0">
                <a:ln>
                  <a:noFill/>
                </a:ln>
                <a:solidFill>
                  <a:schemeClr val="tx1"/>
                </a:solidFill>
                <a:effectLst/>
                <a:uLnTx/>
                <a:uFillTx/>
                <a:latin typeface="+mj-lt"/>
                <a:ea typeface="+mj-ea"/>
                <a:cs typeface="+mj-cs"/>
              </a:rPr>
              <a:t> </a:t>
            </a:r>
            <a:r>
              <a:rPr kumimoji="0" lang="en-US" sz="2400" b="0" i="0" u="none" strike="noStrike" kern="1200" cap="none" spc="0" normalizeH="0" baseline="0" noProof="0" dirty="0" err="1">
                <a:ln>
                  <a:noFill/>
                </a:ln>
                <a:solidFill>
                  <a:schemeClr val="tx1"/>
                </a:solidFill>
                <a:effectLst/>
                <a:uLnTx/>
                <a:uFillTx/>
                <a:latin typeface="+mj-lt"/>
                <a:ea typeface="+mj-ea"/>
                <a:cs typeface="+mj-cs"/>
              </a:rPr>
              <a:t>Timelag</a:t>
            </a:r>
            <a:r>
              <a:rPr kumimoji="0" lang="en-US" sz="2400" b="0" i="0" u="none" strike="noStrike" kern="1200" cap="none" spc="0" normalizeH="0" noProof="0" dirty="0">
                <a:ln>
                  <a:noFill/>
                </a:ln>
                <a:solidFill>
                  <a:schemeClr val="tx1"/>
                </a:solidFill>
                <a:effectLst/>
                <a:uLnTx/>
                <a:uFillTx/>
                <a:latin typeface="+mj-lt"/>
                <a:ea typeface="+mj-ea"/>
                <a:cs typeface="+mj-cs"/>
              </a:rPr>
              <a:t> Signature </a:t>
            </a:r>
            <a:endParaRPr kumimoji="0" lang="en-US" sz="2400" b="0" i="0" u="none" strike="noStrike" kern="1200" cap="none" spc="0" normalizeH="0" baseline="0" noProof="0" dirty="0">
              <a:ln>
                <a:noFill/>
              </a:ln>
              <a:solidFill>
                <a:schemeClr val="tx1"/>
              </a:solidFill>
              <a:effectLst/>
              <a:uLnTx/>
              <a:uFillTx/>
              <a:latin typeface="+mj-lt"/>
              <a:ea typeface="+mj-ea"/>
              <a:cs typeface="+mj-cs"/>
            </a:endParaRPr>
          </a:p>
        </p:txBody>
      </p:sp>
      <p:sp>
        <p:nvSpPr>
          <p:cNvPr id="9" name="TextBox 8"/>
          <p:cNvSpPr txBox="1"/>
          <p:nvPr/>
        </p:nvSpPr>
        <p:spPr>
          <a:xfrm>
            <a:off x="7225743" y="3581400"/>
            <a:ext cx="1774845" cy="307777"/>
          </a:xfrm>
          <a:prstGeom prst="rect">
            <a:avLst/>
          </a:prstGeom>
          <a:noFill/>
        </p:spPr>
        <p:txBody>
          <a:bodyPr wrap="none" rtlCol="0">
            <a:spAutoFit/>
          </a:bodyPr>
          <a:lstStyle/>
          <a:p>
            <a:r>
              <a:rPr lang="en-US" sz="1400" i="1" dirty="0" err="1"/>
              <a:t>Viall</a:t>
            </a:r>
            <a:r>
              <a:rPr lang="en-US" sz="1400" i="1" dirty="0"/>
              <a:t> &amp; </a:t>
            </a:r>
            <a:r>
              <a:rPr lang="en-US" sz="1400" i="1" dirty="0" err="1"/>
              <a:t>Klimchuk</a:t>
            </a:r>
            <a:r>
              <a:rPr lang="en-US" sz="1400" i="1" dirty="0"/>
              <a:t> 2013</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Fig 5 211_193_171_131.png"/>
          <p:cNvPicPr>
            <a:picLocks noChangeAspect="1"/>
          </p:cNvPicPr>
          <p:nvPr/>
        </p:nvPicPr>
        <p:blipFill>
          <a:blip r:embed="rId2" cstate="print"/>
          <a:stretch>
            <a:fillRect/>
          </a:stretch>
        </p:blipFill>
        <p:spPr>
          <a:xfrm>
            <a:off x="233535" y="1241107"/>
            <a:ext cx="5521732" cy="4849977"/>
          </a:xfrm>
          <a:prstGeom prst="rect">
            <a:avLst/>
          </a:prstGeom>
        </p:spPr>
      </p:pic>
      <p:sp>
        <p:nvSpPr>
          <p:cNvPr id="9" name="Title 1"/>
          <p:cNvSpPr txBox="1">
            <a:spLocks/>
          </p:cNvSpPr>
          <p:nvPr/>
        </p:nvSpPr>
        <p:spPr>
          <a:xfrm>
            <a:off x="442451" y="191724"/>
            <a:ext cx="8229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err="1">
                <a:ln>
                  <a:noFill/>
                </a:ln>
                <a:solidFill>
                  <a:schemeClr val="tx1"/>
                </a:solidFill>
                <a:effectLst/>
                <a:uLnTx/>
                <a:uFillTx/>
                <a:latin typeface="+mj-lt"/>
                <a:ea typeface="+mj-ea"/>
                <a:cs typeface="+mj-cs"/>
              </a:rPr>
              <a:t>Nanoflare</a:t>
            </a:r>
            <a:r>
              <a:rPr kumimoji="0" lang="en-US" sz="2800" b="0" i="0" u="none" strike="noStrike" kern="1200" cap="none" spc="0" normalizeH="0" baseline="0" noProof="0" dirty="0">
                <a:ln>
                  <a:noFill/>
                </a:ln>
                <a:solidFill>
                  <a:schemeClr val="tx1"/>
                </a:solidFill>
                <a:effectLst/>
                <a:uLnTx/>
                <a:uFillTx/>
                <a:latin typeface="+mj-lt"/>
                <a:ea typeface="+mj-ea"/>
                <a:cs typeface="+mj-cs"/>
              </a:rPr>
              <a:t> trains reproduce observed </a:t>
            </a:r>
            <a:r>
              <a:rPr kumimoji="0" lang="en-US" sz="2800" b="0" i="0" u="none" strike="noStrike" kern="1200" cap="none" spc="0" normalizeH="0" baseline="0" noProof="0" dirty="0" err="1">
                <a:ln>
                  <a:noFill/>
                </a:ln>
                <a:solidFill>
                  <a:schemeClr val="tx1"/>
                </a:solidFill>
                <a:effectLst/>
                <a:uLnTx/>
                <a:uFillTx/>
                <a:latin typeface="+mj-lt"/>
                <a:ea typeface="+mj-ea"/>
                <a:cs typeface="+mj-cs"/>
              </a:rPr>
              <a:t>timelags</a:t>
            </a:r>
            <a:r>
              <a:rPr kumimoji="0" lang="en-US" sz="2800" b="0" i="0" u="none" strike="noStrike" kern="1200" cap="none" spc="0" normalizeH="0" baseline="0" noProof="0" dirty="0">
                <a:ln>
                  <a:noFill/>
                </a:ln>
                <a:solidFill>
                  <a:schemeClr val="tx1"/>
                </a:solidFill>
                <a:effectLst/>
                <a:uLnTx/>
                <a:uFillTx/>
                <a:latin typeface="+mj-lt"/>
                <a:ea typeface="+mj-ea"/>
                <a:cs typeface="+mj-cs"/>
              </a:rPr>
              <a:t> while full cooling cannot</a:t>
            </a:r>
          </a:p>
        </p:txBody>
      </p:sp>
      <p:pic>
        <p:nvPicPr>
          <p:cNvPr id="8194" name="Picture 2" descr="E:\ccval Figs\ccval_2hrmaps 2.png"/>
          <p:cNvPicPr>
            <a:picLocks noChangeAspect="1" noChangeArrowheads="1"/>
          </p:cNvPicPr>
          <p:nvPr/>
        </p:nvPicPr>
        <p:blipFill>
          <a:blip r:embed="rId3" cstate="print"/>
          <a:srcRect l="7709" r="61670" b="52487"/>
          <a:stretch>
            <a:fillRect/>
          </a:stretch>
        </p:blipFill>
        <p:spPr bwMode="auto">
          <a:xfrm>
            <a:off x="5808873" y="1191921"/>
            <a:ext cx="1703498" cy="2406686"/>
          </a:xfrm>
          <a:prstGeom prst="rect">
            <a:avLst/>
          </a:prstGeom>
          <a:noFill/>
        </p:spPr>
      </p:pic>
      <p:pic>
        <p:nvPicPr>
          <p:cNvPr id="8195" name="Picture 3" descr="E:\ccval Figs\ccval_12hrmaps 2.png"/>
          <p:cNvPicPr>
            <a:picLocks noChangeAspect="1" noChangeArrowheads="1"/>
          </p:cNvPicPr>
          <p:nvPr/>
        </p:nvPicPr>
        <p:blipFill>
          <a:blip r:embed="rId4" cstate="print"/>
          <a:srcRect l="70848" t="52636"/>
          <a:stretch>
            <a:fillRect/>
          </a:stretch>
        </p:blipFill>
        <p:spPr bwMode="auto">
          <a:xfrm>
            <a:off x="7440738" y="3693570"/>
            <a:ext cx="1614774" cy="2456507"/>
          </a:xfrm>
          <a:prstGeom prst="rect">
            <a:avLst/>
          </a:prstGeom>
          <a:noFill/>
        </p:spPr>
      </p:pic>
      <p:pic>
        <p:nvPicPr>
          <p:cNvPr id="13" name="Picture 2" descr="E:\ccval Figs\ccval_2hrmaps 2.png"/>
          <p:cNvPicPr>
            <a:picLocks noChangeAspect="1" noChangeArrowheads="1"/>
          </p:cNvPicPr>
          <p:nvPr/>
        </p:nvPicPr>
        <p:blipFill>
          <a:blip r:embed="rId3" cstate="print"/>
          <a:srcRect l="69379" t="49101"/>
          <a:stretch>
            <a:fillRect/>
          </a:stretch>
        </p:blipFill>
        <p:spPr bwMode="auto">
          <a:xfrm>
            <a:off x="5764453" y="3445458"/>
            <a:ext cx="1689540" cy="2557135"/>
          </a:xfrm>
          <a:prstGeom prst="rect">
            <a:avLst/>
          </a:prstGeom>
          <a:noFill/>
        </p:spPr>
      </p:pic>
      <p:pic>
        <p:nvPicPr>
          <p:cNvPr id="14" name="Picture 3" descr="E:\ccval Figs\ccval_12hrmaps 2.png"/>
          <p:cNvPicPr>
            <a:picLocks noChangeAspect="1" noChangeArrowheads="1"/>
          </p:cNvPicPr>
          <p:nvPr/>
        </p:nvPicPr>
        <p:blipFill>
          <a:blip r:embed="rId4" cstate="print"/>
          <a:srcRect l="7701" r="63147" b="54281"/>
          <a:stretch>
            <a:fillRect/>
          </a:stretch>
        </p:blipFill>
        <p:spPr bwMode="auto">
          <a:xfrm>
            <a:off x="7476367" y="1196612"/>
            <a:ext cx="1623389" cy="2383799"/>
          </a:xfrm>
          <a:prstGeom prst="rect">
            <a:avLst/>
          </a:prstGeom>
          <a:noFill/>
        </p:spPr>
      </p:pic>
      <p:sp>
        <p:nvSpPr>
          <p:cNvPr id="15" name="TextBox 14"/>
          <p:cNvSpPr txBox="1"/>
          <p:nvPr/>
        </p:nvSpPr>
        <p:spPr>
          <a:xfrm>
            <a:off x="6368346" y="1120880"/>
            <a:ext cx="574196" cy="369332"/>
          </a:xfrm>
          <a:prstGeom prst="rect">
            <a:avLst/>
          </a:prstGeom>
          <a:noFill/>
        </p:spPr>
        <p:txBody>
          <a:bodyPr wrap="none" rtlCol="0">
            <a:spAutoFit/>
          </a:bodyPr>
          <a:lstStyle/>
          <a:p>
            <a:r>
              <a:rPr lang="en-US" dirty="0"/>
              <a:t>2-hr</a:t>
            </a:r>
          </a:p>
        </p:txBody>
      </p:sp>
      <p:sp>
        <p:nvSpPr>
          <p:cNvPr id="16" name="TextBox 15"/>
          <p:cNvSpPr txBox="1"/>
          <p:nvPr/>
        </p:nvSpPr>
        <p:spPr>
          <a:xfrm>
            <a:off x="7980836" y="1179871"/>
            <a:ext cx="779706" cy="374250"/>
          </a:xfrm>
          <a:prstGeom prst="rect">
            <a:avLst/>
          </a:prstGeom>
          <a:noFill/>
        </p:spPr>
        <p:txBody>
          <a:bodyPr wrap="square" rtlCol="0">
            <a:spAutoFit/>
          </a:bodyPr>
          <a:lstStyle/>
          <a:p>
            <a:r>
              <a:rPr lang="en-US" dirty="0"/>
              <a:t>12-hr</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2451" y="191724"/>
            <a:ext cx="8229600" cy="1143000"/>
          </a:xfrm>
        </p:spPr>
        <p:txBody>
          <a:bodyPr>
            <a:normAutofit/>
          </a:bodyPr>
          <a:lstStyle/>
          <a:p>
            <a:r>
              <a:rPr lang="en-US" sz="2800" dirty="0" err="1"/>
              <a:t>Nanoflare</a:t>
            </a:r>
            <a:r>
              <a:rPr lang="en-US" sz="2800" dirty="0"/>
              <a:t> trains reproduce observed </a:t>
            </a:r>
            <a:r>
              <a:rPr lang="en-US" sz="2800" dirty="0" err="1"/>
              <a:t>timelags</a:t>
            </a:r>
            <a:r>
              <a:rPr lang="en-US" sz="2800" dirty="0"/>
              <a:t> while full cooling cannot; intermediate matches closest</a:t>
            </a:r>
          </a:p>
        </p:txBody>
      </p:sp>
      <p:sp>
        <p:nvSpPr>
          <p:cNvPr id="3" name="Content Placeholder 2"/>
          <p:cNvSpPr>
            <a:spLocks noGrp="1"/>
          </p:cNvSpPr>
          <p:nvPr>
            <p:ph idx="1"/>
          </p:nvPr>
        </p:nvSpPr>
        <p:spPr>
          <a:xfrm>
            <a:off x="457200" y="1895160"/>
            <a:ext cx="8229600" cy="4525963"/>
          </a:xfrm>
        </p:spPr>
        <p:txBody>
          <a:bodyPr/>
          <a:lstStyle/>
          <a:p>
            <a:endParaRPr lang="en-US"/>
          </a:p>
        </p:txBody>
      </p:sp>
      <p:grpSp>
        <p:nvGrpSpPr>
          <p:cNvPr id="23" name="Group 22"/>
          <p:cNvGrpSpPr/>
          <p:nvPr/>
        </p:nvGrpSpPr>
        <p:grpSpPr>
          <a:xfrm>
            <a:off x="4557231" y="1504325"/>
            <a:ext cx="4232808" cy="4911208"/>
            <a:chOff x="4557231" y="791724"/>
            <a:chExt cx="4409784" cy="5225613"/>
          </a:xfrm>
        </p:grpSpPr>
        <p:pic>
          <p:nvPicPr>
            <p:cNvPr id="4" name="Picture 3" descr="Histograms Log 2.png"/>
            <p:cNvPicPr>
              <a:picLocks noChangeAspect="1"/>
            </p:cNvPicPr>
            <p:nvPr/>
          </p:nvPicPr>
          <p:blipFill>
            <a:blip r:embed="rId2" cstate="print"/>
            <a:stretch>
              <a:fillRect/>
            </a:stretch>
          </p:blipFill>
          <p:spPr>
            <a:xfrm>
              <a:off x="4557231" y="791724"/>
              <a:ext cx="4409784" cy="5225613"/>
            </a:xfrm>
            <a:prstGeom prst="rect">
              <a:avLst/>
            </a:prstGeom>
          </p:spPr>
        </p:pic>
        <p:cxnSp>
          <p:nvCxnSpPr>
            <p:cNvPr id="7" name="Straight Arrow Connector 6"/>
            <p:cNvCxnSpPr/>
            <p:nvPr/>
          </p:nvCxnSpPr>
          <p:spPr>
            <a:xfrm flipH="1">
              <a:off x="6179574" y="2477721"/>
              <a:ext cx="103239" cy="176981"/>
            </a:xfrm>
            <a:prstGeom prst="straightConnector1">
              <a:avLst/>
            </a:prstGeom>
            <a:ln w="25400">
              <a:solidFill>
                <a:srgbClr val="00FF0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a:off x="7865807" y="2482638"/>
              <a:ext cx="103239" cy="176981"/>
            </a:xfrm>
            <a:prstGeom prst="straightConnector1">
              <a:avLst/>
            </a:prstGeom>
            <a:ln w="25400">
              <a:solidFill>
                <a:srgbClr val="00FF00"/>
              </a:solidFill>
              <a:tailEnd type="arrow"/>
            </a:ln>
          </p:spPr>
          <p:style>
            <a:lnRef idx="1">
              <a:schemeClr val="accent1"/>
            </a:lnRef>
            <a:fillRef idx="0">
              <a:schemeClr val="accent1"/>
            </a:fillRef>
            <a:effectRef idx="0">
              <a:schemeClr val="accent1"/>
            </a:effectRef>
            <a:fontRef idx="minor">
              <a:schemeClr val="tx1"/>
            </a:fontRef>
          </p:style>
        </p:cxnSp>
      </p:grpSp>
      <p:grpSp>
        <p:nvGrpSpPr>
          <p:cNvPr id="24" name="Group 23"/>
          <p:cNvGrpSpPr/>
          <p:nvPr/>
        </p:nvGrpSpPr>
        <p:grpSpPr>
          <a:xfrm>
            <a:off x="132732" y="1548571"/>
            <a:ext cx="4336026" cy="5176681"/>
            <a:chOff x="0" y="796410"/>
            <a:chExt cx="4468761" cy="5987845"/>
          </a:xfrm>
        </p:grpSpPr>
        <p:pic>
          <p:nvPicPr>
            <p:cNvPr id="5" name="Picture 4" descr="Histograms Log.png"/>
            <p:cNvPicPr>
              <a:picLocks noChangeAspect="1"/>
            </p:cNvPicPr>
            <p:nvPr/>
          </p:nvPicPr>
          <p:blipFill>
            <a:blip r:embed="rId3" cstate="print"/>
            <a:stretch>
              <a:fillRect/>
            </a:stretch>
          </p:blipFill>
          <p:spPr>
            <a:xfrm>
              <a:off x="0" y="796410"/>
              <a:ext cx="4468761" cy="5987845"/>
            </a:xfrm>
            <a:prstGeom prst="rect">
              <a:avLst/>
            </a:prstGeom>
          </p:spPr>
        </p:pic>
        <p:cxnSp>
          <p:nvCxnSpPr>
            <p:cNvPr id="9" name="Straight Arrow Connector 8"/>
            <p:cNvCxnSpPr/>
            <p:nvPr/>
          </p:nvCxnSpPr>
          <p:spPr>
            <a:xfrm flipH="1">
              <a:off x="3957483" y="1199527"/>
              <a:ext cx="103239" cy="176981"/>
            </a:xfrm>
            <a:prstGeom prst="straightConnector1">
              <a:avLst/>
            </a:prstGeom>
            <a:ln w="25400">
              <a:solidFill>
                <a:srgbClr val="00FF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1406013" y="1170031"/>
              <a:ext cx="103239" cy="176981"/>
            </a:xfrm>
            <a:prstGeom prst="straightConnector1">
              <a:avLst/>
            </a:prstGeom>
            <a:ln w="25400">
              <a:solidFill>
                <a:srgbClr val="00FF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1376517" y="3234805"/>
              <a:ext cx="83573" cy="260555"/>
            </a:xfrm>
            <a:prstGeom prst="straightConnector1">
              <a:avLst/>
            </a:prstGeom>
            <a:ln w="25400">
              <a:solidFill>
                <a:srgbClr val="00FF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3893574" y="3288883"/>
              <a:ext cx="103239" cy="191729"/>
            </a:xfrm>
            <a:prstGeom prst="straightConnector1">
              <a:avLst/>
            </a:prstGeom>
            <a:ln w="25400">
              <a:solidFill>
                <a:srgbClr val="00FF00"/>
              </a:solidFill>
              <a:tailEnd type="arrow"/>
            </a:ln>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763004" y="179145"/>
            <a:ext cx="957313" cy="369332"/>
          </a:xfrm>
          <a:prstGeom prst="rect">
            <a:avLst/>
          </a:prstGeom>
          <a:noFill/>
        </p:spPr>
        <p:txBody>
          <a:bodyPr wrap="none" rtlCol="0">
            <a:spAutoFit/>
          </a:bodyPr>
          <a:lstStyle/>
          <a:p>
            <a:r>
              <a:rPr lang="en-US" dirty="0"/>
              <a:t>171-131</a:t>
            </a:r>
          </a:p>
        </p:txBody>
      </p:sp>
      <p:pic>
        <p:nvPicPr>
          <p:cNvPr id="9" name="Picture 8" descr="map171_131.png"/>
          <p:cNvPicPr>
            <a:picLocks noChangeAspect="1"/>
          </p:cNvPicPr>
          <p:nvPr/>
        </p:nvPicPr>
        <p:blipFill>
          <a:blip r:embed="rId2" cstate="print"/>
          <a:stretch>
            <a:fillRect/>
          </a:stretch>
        </p:blipFill>
        <p:spPr>
          <a:xfrm>
            <a:off x="500483" y="686269"/>
            <a:ext cx="1343557" cy="1373791"/>
          </a:xfrm>
          <a:prstGeom prst="rect">
            <a:avLst/>
          </a:prstGeom>
        </p:spPr>
      </p:pic>
      <p:pic>
        <p:nvPicPr>
          <p:cNvPr id="10" name="Picture 9" descr="171-131.png"/>
          <p:cNvPicPr>
            <a:picLocks noChangeAspect="1"/>
          </p:cNvPicPr>
          <p:nvPr/>
        </p:nvPicPr>
        <p:blipFill>
          <a:blip r:embed="rId3" cstate="print"/>
          <a:srcRect l="7031" r="7031"/>
          <a:stretch>
            <a:fillRect/>
          </a:stretch>
        </p:blipFill>
        <p:spPr>
          <a:xfrm>
            <a:off x="1825971" y="698117"/>
            <a:ext cx="2091683" cy="1725043"/>
          </a:xfrm>
          <a:prstGeom prst="rect">
            <a:avLst/>
          </a:prstGeom>
        </p:spPr>
      </p:pic>
      <p:pic>
        <p:nvPicPr>
          <p:cNvPr id="13" name="Picture 12" descr="171-131.png"/>
          <p:cNvPicPr>
            <a:picLocks noChangeAspect="1"/>
          </p:cNvPicPr>
          <p:nvPr/>
        </p:nvPicPr>
        <p:blipFill>
          <a:blip r:embed="rId4" cstate="print"/>
          <a:srcRect l="7031" r="7031"/>
          <a:stretch>
            <a:fillRect/>
          </a:stretch>
        </p:blipFill>
        <p:spPr>
          <a:xfrm>
            <a:off x="3733788" y="715092"/>
            <a:ext cx="1867830" cy="1540428"/>
          </a:xfrm>
          <a:prstGeom prst="rect">
            <a:avLst/>
          </a:prstGeom>
        </p:spPr>
      </p:pic>
      <p:pic>
        <p:nvPicPr>
          <p:cNvPr id="17" name="Picture 16" descr="171-131.png"/>
          <p:cNvPicPr>
            <a:picLocks noChangeAspect="1"/>
          </p:cNvPicPr>
          <p:nvPr/>
        </p:nvPicPr>
        <p:blipFill>
          <a:blip r:embed="rId5" cstate="print"/>
          <a:stretch>
            <a:fillRect/>
          </a:stretch>
        </p:blipFill>
        <p:spPr>
          <a:xfrm>
            <a:off x="5580134" y="749735"/>
            <a:ext cx="1793862" cy="1673425"/>
          </a:xfrm>
          <a:prstGeom prst="rect">
            <a:avLst/>
          </a:prstGeom>
        </p:spPr>
      </p:pic>
      <p:pic>
        <p:nvPicPr>
          <p:cNvPr id="18" name="Picture 17" descr="171-131.png"/>
          <p:cNvPicPr>
            <a:picLocks noChangeAspect="1"/>
          </p:cNvPicPr>
          <p:nvPr/>
        </p:nvPicPr>
        <p:blipFill>
          <a:blip r:embed="rId6" cstate="print"/>
          <a:srcRect l="9375" r="9375" b="5508"/>
          <a:stretch>
            <a:fillRect/>
          </a:stretch>
        </p:blipFill>
        <p:spPr>
          <a:xfrm>
            <a:off x="7427052" y="663986"/>
            <a:ext cx="1716948" cy="1699407"/>
          </a:xfrm>
          <a:prstGeom prst="rect">
            <a:avLst/>
          </a:prstGeom>
        </p:spPr>
      </p:pic>
      <p:pic>
        <p:nvPicPr>
          <p:cNvPr id="19" name="Picture 18" descr="171-131.png"/>
          <p:cNvPicPr>
            <a:picLocks noChangeAspect="1"/>
          </p:cNvPicPr>
          <p:nvPr/>
        </p:nvPicPr>
        <p:blipFill>
          <a:blip r:embed="rId7" cstate="print"/>
          <a:srcRect l="7031" r="7031"/>
          <a:stretch>
            <a:fillRect/>
          </a:stretch>
        </p:blipFill>
        <p:spPr>
          <a:xfrm>
            <a:off x="154662" y="2578335"/>
            <a:ext cx="1631789" cy="1704106"/>
          </a:xfrm>
          <a:prstGeom prst="rect">
            <a:avLst/>
          </a:prstGeom>
        </p:spPr>
      </p:pic>
      <p:pic>
        <p:nvPicPr>
          <p:cNvPr id="20" name="Picture 19" descr="171-131.png"/>
          <p:cNvPicPr>
            <a:picLocks noChangeAspect="1"/>
          </p:cNvPicPr>
          <p:nvPr/>
        </p:nvPicPr>
        <p:blipFill>
          <a:blip r:embed="rId8" cstate="print"/>
          <a:srcRect l="9375" r="9375"/>
          <a:stretch>
            <a:fillRect/>
          </a:stretch>
        </p:blipFill>
        <p:spPr>
          <a:xfrm>
            <a:off x="1639970" y="2603591"/>
            <a:ext cx="1714979" cy="1495969"/>
          </a:xfrm>
          <a:prstGeom prst="rect">
            <a:avLst/>
          </a:prstGeom>
        </p:spPr>
      </p:pic>
      <p:pic>
        <p:nvPicPr>
          <p:cNvPr id="21" name="Picture 20" descr="171-131.png"/>
          <p:cNvPicPr>
            <a:picLocks noChangeAspect="1"/>
          </p:cNvPicPr>
          <p:nvPr/>
        </p:nvPicPr>
        <p:blipFill>
          <a:blip r:embed="rId9" cstate="print"/>
          <a:stretch>
            <a:fillRect/>
          </a:stretch>
        </p:blipFill>
        <p:spPr>
          <a:xfrm>
            <a:off x="3234365" y="2580782"/>
            <a:ext cx="2701589" cy="1673323"/>
          </a:xfrm>
          <a:prstGeom prst="rect">
            <a:avLst/>
          </a:prstGeom>
        </p:spPr>
      </p:pic>
      <p:pic>
        <p:nvPicPr>
          <p:cNvPr id="22" name="Picture 21" descr="171-131.png"/>
          <p:cNvPicPr>
            <a:picLocks noChangeAspect="1"/>
          </p:cNvPicPr>
          <p:nvPr/>
        </p:nvPicPr>
        <p:blipFill>
          <a:blip r:embed="rId10" cstate="print"/>
          <a:srcRect l="7031" t="5448" r="9375" b="5448"/>
          <a:stretch>
            <a:fillRect/>
          </a:stretch>
        </p:blipFill>
        <p:spPr>
          <a:xfrm>
            <a:off x="5759982" y="2574689"/>
            <a:ext cx="1745888" cy="1601071"/>
          </a:xfrm>
          <a:prstGeom prst="rect">
            <a:avLst/>
          </a:prstGeom>
        </p:spPr>
      </p:pic>
      <p:pic>
        <p:nvPicPr>
          <p:cNvPr id="23" name="Picture 22" descr="171-131.png"/>
          <p:cNvPicPr>
            <a:picLocks noChangeAspect="1"/>
          </p:cNvPicPr>
          <p:nvPr/>
        </p:nvPicPr>
        <p:blipFill>
          <a:blip r:embed="rId11" cstate="print"/>
          <a:stretch>
            <a:fillRect/>
          </a:stretch>
        </p:blipFill>
        <p:spPr>
          <a:xfrm>
            <a:off x="7493331" y="2632923"/>
            <a:ext cx="1662192" cy="1436157"/>
          </a:xfrm>
          <a:prstGeom prst="rect">
            <a:avLst/>
          </a:prstGeom>
        </p:spPr>
      </p:pic>
      <p:pic>
        <p:nvPicPr>
          <p:cNvPr id="24" name="Picture 23" descr="171-131.png"/>
          <p:cNvPicPr>
            <a:picLocks noChangeAspect="1"/>
          </p:cNvPicPr>
          <p:nvPr/>
        </p:nvPicPr>
        <p:blipFill>
          <a:blip r:embed="rId12" cstate="print"/>
          <a:stretch>
            <a:fillRect/>
          </a:stretch>
        </p:blipFill>
        <p:spPr>
          <a:xfrm>
            <a:off x="1" y="4353351"/>
            <a:ext cx="1837526" cy="1483569"/>
          </a:xfrm>
          <a:prstGeom prst="rect">
            <a:avLst/>
          </a:prstGeom>
        </p:spPr>
      </p:pic>
      <p:pic>
        <p:nvPicPr>
          <p:cNvPr id="25" name="Picture 24" descr="171-131.png"/>
          <p:cNvPicPr>
            <a:picLocks noChangeAspect="1"/>
          </p:cNvPicPr>
          <p:nvPr/>
        </p:nvPicPr>
        <p:blipFill>
          <a:blip r:embed="rId13" cstate="print"/>
          <a:stretch>
            <a:fillRect/>
          </a:stretch>
        </p:blipFill>
        <p:spPr>
          <a:xfrm>
            <a:off x="1861815" y="4229716"/>
            <a:ext cx="1833409" cy="1942484"/>
          </a:xfrm>
          <a:prstGeom prst="rect">
            <a:avLst/>
          </a:prstGeom>
        </p:spPr>
      </p:pic>
      <p:pic>
        <p:nvPicPr>
          <p:cNvPr id="26" name="Picture 25" descr="171-131.png"/>
          <p:cNvPicPr>
            <a:picLocks noChangeAspect="1"/>
          </p:cNvPicPr>
          <p:nvPr/>
        </p:nvPicPr>
        <p:blipFill>
          <a:blip r:embed="rId14" cstate="print"/>
          <a:srcRect l="7031" r="7031"/>
          <a:stretch>
            <a:fillRect/>
          </a:stretch>
        </p:blipFill>
        <p:spPr>
          <a:xfrm>
            <a:off x="3420644" y="4222607"/>
            <a:ext cx="1911861" cy="1827673"/>
          </a:xfrm>
          <a:prstGeom prst="rect">
            <a:avLst/>
          </a:prstGeom>
        </p:spPr>
      </p:pic>
      <p:pic>
        <p:nvPicPr>
          <p:cNvPr id="27" name="Picture 26" descr="171-131_2.png"/>
          <p:cNvPicPr>
            <a:picLocks noChangeAspect="1"/>
          </p:cNvPicPr>
          <p:nvPr/>
        </p:nvPicPr>
        <p:blipFill>
          <a:blip r:embed="rId15" cstate="print"/>
          <a:stretch>
            <a:fillRect/>
          </a:stretch>
        </p:blipFill>
        <p:spPr>
          <a:xfrm>
            <a:off x="5305558" y="4293248"/>
            <a:ext cx="2088167" cy="1680832"/>
          </a:xfrm>
          <a:prstGeom prst="rect">
            <a:avLst/>
          </a:prstGeom>
        </p:spPr>
      </p:pic>
      <p:pic>
        <p:nvPicPr>
          <p:cNvPr id="28" name="Picture 27" descr="171-131.png"/>
          <p:cNvPicPr>
            <a:picLocks noChangeAspect="1"/>
          </p:cNvPicPr>
          <p:nvPr/>
        </p:nvPicPr>
        <p:blipFill>
          <a:blip r:embed="rId16" cstate="print"/>
          <a:stretch>
            <a:fillRect/>
          </a:stretch>
        </p:blipFill>
        <p:spPr>
          <a:xfrm>
            <a:off x="7284194" y="4403228"/>
            <a:ext cx="1859806" cy="1662292"/>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Figure2 maps.png"/>
          <p:cNvPicPr>
            <a:picLocks noChangeAspect="1"/>
          </p:cNvPicPr>
          <p:nvPr/>
        </p:nvPicPr>
        <p:blipFill>
          <a:blip r:embed="rId2" cstate="print"/>
          <a:stretch>
            <a:fillRect/>
          </a:stretch>
        </p:blipFill>
        <p:spPr>
          <a:xfrm>
            <a:off x="312233" y="533458"/>
            <a:ext cx="4258119" cy="6000077"/>
          </a:xfrm>
          <a:prstGeom prst="rect">
            <a:avLst/>
          </a:prstGeom>
        </p:spPr>
      </p:pic>
      <p:pic>
        <p:nvPicPr>
          <p:cNvPr id="4" name="Picture 3" descr="Figure2b maps.png"/>
          <p:cNvPicPr>
            <a:picLocks noChangeAspect="1"/>
          </p:cNvPicPr>
          <p:nvPr/>
        </p:nvPicPr>
        <p:blipFill>
          <a:blip r:embed="rId3" cstate="print"/>
          <a:stretch>
            <a:fillRect/>
          </a:stretch>
        </p:blipFill>
        <p:spPr>
          <a:xfrm>
            <a:off x="4657321" y="535975"/>
            <a:ext cx="4073723" cy="5687844"/>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Figure2c maps.png"/>
          <p:cNvPicPr>
            <a:picLocks noChangeAspect="1"/>
          </p:cNvPicPr>
          <p:nvPr/>
        </p:nvPicPr>
        <p:blipFill>
          <a:blip r:embed="rId2" cstate="print"/>
          <a:stretch>
            <a:fillRect/>
          </a:stretch>
        </p:blipFill>
        <p:spPr>
          <a:xfrm>
            <a:off x="371868" y="494247"/>
            <a:ext cx="4288358" cy="5889291"/>
          </a:xfrm>
          <a:prstGeom prst="rect">
            <a:avLst/>
          </a:prstGeom>
        </p:spPr>
      </p:pic>
      <p:pic>
        <p:nvPicPr>
          <p:cNvPr id="4" name="Picture 3" descr="Figure2d maps.png"/>
          <p:cNvPicPr>
            <a:picLocks noChangeAspect="1"/>
          </p:cNvPicPr>
          <p:nvPr/>
        </p:nvPicPr>
        <p:blipFill>
          <a:blip r:embed="rId3" cstate="print"/>
          <a:stretch>
            <a:fillRect/>
          </a:stretch>
        </p:blipFill>
        <p:spPr>
          <a:xfrm>
            <a:off x="4601497" y="384961"/>
            <a:ext cx="4326337" cy="6133824"/>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82306-6587-4E35-A902-2CD18110D9F7}"/>
              </a:ext>
            </a:extLst>
          </p:cNvPr>
          <p:cNvSpPr>
            <a:spLocks noGrp="1"/>
          </p:cNvSpPr>
          <p:nvPr>
            <p:ph type="title"/>
          </p:nvPr>
        </p:nvSpPr>
        <p:spPr/>
        <p:txBody>
          <a:bodyPr>
            <a:normAutofit/>
          </a:bodyPr>
          <a:lstStyle/>
          <a:p>
            <a:r>
              <a:rPr lang="en-US" dirty="0"/>
              <a:t>Simple measures -&gt;not sufficient</a:t>
            </a:r>
          </a:p>
        </p:txBody>
      </p:sp>
      <p:pic>
        <p:nvPicPr>
          <p:cNvPr id="4" name="Picture 3">
            <a:extLst>
              <a:ext uri="{FF2B5EF4-FFF2-40B4-BE49-F238E27FC236}">
                <a16:creationId xmlns:a16="http://schemas.microsoft.com/office/drawing/2014/main" id="{82FB8750-E55E-458F-96A4-435F95D330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2751" y="1651441"/>
            <a:ext cx="3377887" cy="3129298"/>
          </a:xfrm>
          <a:prstGeom prst="rect">
            <a:avLst/>
          </a:prstGeom>
        </p:spPr>
      </p:pic>
      <p:pic>
        <p:nvPicPr>
          <p:cNvPr id="6" name="Picture 5">
            <a:extLst>
              <a:ext uri="{FF2B5EF4-FFF2-40B4-BE49-F238E27FC236}">
                <a16:creationId xmlns:a16="http://schemas.microsoft.com/office/drawing/2014/main" id="{71167C6F-07B4-4971-A157-3D8516734F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8396" y="1642478"/>
            <a:ext cx="4018500" cy="3314472"/>
          </a:xfrm>
          <a:prstGeom prst="rect">
            <a:avLst/>
          </a:prstGeom>
        </p:spPr>
      </p:pic>
    </p:spTree>
    <p:extLst>
      <p:ext uri="{BB962C8B-B14F-4D97-AF65-F5344CB8AC3E}">
        <p14:creationId xmlns:p14="http://schemas.microsoft.com/office/powerpoint/2010/main" val="29175332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0A57C-E5CE-4E94-8152-9ABE6841E352}"/>
              </a:ext>
            </a:extLst>
          </p:cNvPr>
          <p:cNvSpPr>
            <a:spLocks noGrp="1"/>
          </p:cNvSpPr>
          <p:nvPr>
            <p:ph type="title"/>
          </p:nvPr>
        </p:nvSpPr>
        <p:spPr>
          <a:xfrm>
            <a:off x="457200" y="274638"/>
            <a:ext cx="8229600" cy="570138"/>
          </a:xfrm>
        </p:spPr>
        <p:txBody>
          <a:bodyPr>
            <a:normAutofit/>
          </a:bodyPr>
          <a:lstStyle/>
          <a:p>
            <a:r>
              <a:rPr lang="en-US" sz="2000" dirty="0"/>
              <a:t>Barnes, Bradshaw &amp; Viall, under review for </a:t>
            </a:r>
            <a:r>
              <a:rPr lang="en-US" sz="2000" dirty="0" err="1"/>
              <a:t>ApJ</a:t>
            </a:r>
            <a:endParaRPr lang="en-US" sz="2000" dirty="0"/>
          </a:p>
        </p:txBody>
      </p:sp>
      <p:sp>
        <p:nvSpPr>
          <p:cNvPr id="3" name="TextBox 2">
            <a:extLst>
              <a:ext uri="{FF2B5EF4-FFF2-40B4-BE49-F238E27FC236}">
                <a16:creationId xmlns:a16="http://schemas.microsoft.com/office/drawing/2014/main" id="{754ADE9E-FA45-4909-863E-3910FC4E2AC9}"/>
              </a:ext>
            </a:extLst>
          </p:cNvPr>
          <p:cNvSpPr txBox="1"/>
          <p:nvPr/>
        </p:nvSpPr>
        <p:spPr>
          <a:xfrm>
            <a:off x="247190" y="6081881"/>
            <a:ext cx="7658680" cy="646331"/>
          </a:xfrm>
          <a:prstGeom prst="rect">
            <a:avLst/>
          </a:prstGeom>
          <a:noFill/>
        </p:spPr>
        <p:txBody>
          <a:bodyPr wrap="square" rtlCol="0">
            <a:spAutoFit/>
          </a:bodyPr>
          <a:lstStyle/>
          <a:p>
            <a:r>
              <a:rPr lang="en-US" dirty="0"/>
              <a:t> Paper II will be to use machine learning and train a random19 forest classiﬁer on these predicted diagnostic</a:t>
            </a:r>
          </a:p>
        </p:txBody>
      </p:sp>
      <p:sp>
        <p:nvSpPr>
          <p:cNvPr id="4" name="TextBox 3">
            <a:extLst>
              <a:ext uri="{FF2B5EF4-FFF2-40B4-BE49-F238E27FC236}">
                <a16:creationId xmlns:a16="http://schemas.microsoft.com/office/drawing/2014/main" id="{9ADB4697-1911-4200-B783-DDEF98F03748}"/>
              </a:ext>
            </a:extLst>
          </p:cNvPr>
          <p:cNvSpPr txBox="1"/>
          <p:nvPr/>
        </p:nvSpPr>
        <p:spPr>
          <a:xfrm>
            <a:off x="360529" y="4217545"/>
            <a:ext cx="8353704" cy="1477328"/>
          </a:xfrm>
          <a:prstGeom prst="rect">
            <a:avLst/>
          </a:prstGeom>
          <a:noFill/>
        </p:spPr>
        <p:txBody>
          <a:bodyPr wrap="square" rtlCol="0">
            <a:spAutoFit/>
          </a:bodyPr>
          <a:lstStyle/>
          <a:p>
            <a:r>
              <a:rPr lang="en-US" dirty="0"/>
              <a:t>NOAA 1158 </a:t>
            </a:r>
          </a:p>
          <a:p>
            <a:r>
              <a:rPr lang="en-US" dirty="0"/>
              <a:t>Oblique PFSS of Schmidt (1964)</a:t>
            </a:r>
          </a:p>
          <a:p>
            <a:r>
              <a:rPr lang="en-US" dirty="0"/>
              <a:t>5000 field lines between 20-300 Mm</a:t>
            </a:r>
          </a:p>
          <a:p>
            <a:r>
              <a:rPr lang="en-US" dirty="0"/>
              <a:t>Populate each field line temperature and density from the two-fluid (protons and electrons) version of EBTEL from (Barnes et al. 2016) as a function of time. </a:t>
            </a:r>
          </a:p>
        </p:txBody>
      </p:sp>
      <p:pic>
        <p:nvPicPr>
          <p:cNvPr id="6" name="Picture 5">
            <a:extLst>
              <a:ext uri="{FF2B5EF4-FFF2-40B4-BE49-F238E27FC236}">
                <a16:creationId xmlns:a16="http://schemas.microsoft.com/office/drawing/2014/main" id="{C6C37F52-C775-4205-A76D-DF6FA0A1E989}"/>
              </a:ext>
            </a:extLst>
          </p:cNvPr>
          <p:cNvPicPr>
            <a:picLocks noChangeAspect="1"/>
          </p:cNvPicPr>
          <p:nvPr/>
        </p:nvPicPr>
        <p:blipFill>
          <a:blip r:embed="rId2"/>
          <a:stretch>
            <a:fillRect/>
          </a:stretch>
        </p:blipFill>
        <p:spPr>
          <a:xfrm>
            <a:off x="111740" y="755920"/>
            <a:ext cx="5888878" cy="3281155"/>
          </a:xfrm>
          <a:prstGeom prst="rect">
            <a:avLst/>
          </a:prstGeom>
        </p:spPr>
      </p:pic>
      <p:pic>
        <p:nvPicPr>
          <p:cNvPr id="7" name="Picture 6">
            <a:extLst>
              <a:ext uri="{FF2B5EF4-FFF2-40B4-BE49-F238E27FC236}">
                <a16:creationId xmlns:a16="http://schemas.microsoft.com/office/drawing/2014/main" id="{80CE2166-3065-4C7C-84F7-C9D4E2BD40CA}"/>
              </a:ext>
            </a:extLst>
          </p:cNvPr>
          <p:cNvPicPr>
            <a:picLocks noChangeAspect="1"/>
          </p:cNvPicPr>
          <p:nvPr/>
        </p:nvPicPr>
        <p:blipFill>
          <a:blip r:embed="rId3"/>
          <a:stretch>
            <a:fillRect/>
          </a:stretch>
        </p:blipFill>
        <p:spPr>
          <a:xfrm>
            <a:off x="5881776" y="973836"/>
            <a:ext cx="3065953" cy="2761488"/>
          </a:xfrm>
          <a:prstGeom prst="rect">
            <a:avLst/>
          </a:prstGeom>
        </p:spPr>
      </p:pic>
    </p:spTree>
    <p:extLst>
      <p:ext uri="{BB962C8B-B14F-4D97-AF65-F5344CB8AC3E}">
        <p14:creationId xmlns:p14="http://schemas.microsoft.com/office/powerpoint/2010/main" val="32850989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53812" y="502920"/>
            <a:ext cx="3332988" cy="5623243"/>
          </a:xfrm>
        </p:spPr>
        <p:txBody>
          <a:bodyPr>
            <a:normAutofit lnSpcReduction="10000"/>
          </a:bodyPr>
          <a:lstStyle/>
          <a:p>
            <a:r>
              <a:rPr lang="en-US" dirty="0"/>
              <a:t>‘High ’, ‘Intermediate’, and ‘low’ are defined by the average wait time relative to the cooling time for that flux tube length, and is not an absolute value. 0.1, 1, and 5</a:t>
            </a:r>
          </a:p>
        </p:txBody>
      </p:sp>
      <p:pic>
        <p:nvPicPr>
          <p:cNvPr id="5" name="Picture 4"/>
          <p:cNvPicPr>
            <a:picLocks noChangeAspect="1"/>
          </p:cNvPicPr>
          <p:nvPr/>
        </p:nvPicPr>
        <p:blipFill>
          <a:blip r:embed="rId2"/>
          <a:stretch>
            <a:fillRect/>
          </a:stretch>
        </p:blipFill>
        <p:spPr>
          <a:xfrm>
            <a:off x="197263" y="249758"/>
            <a:ext cx="5052837" cy="5547538"/>
          </a:xfrm>
          <a:prstGeom prst="rect">
            <a:avLst/>
          </a:prstGeom>
        </p:spPr>
      </p:pic>
    </p:spTree>
    <p:extLst>
      <p:ext uri="{BB962C8B-B14F-4D97-AF65-F5344CB8AC3E}">
        <p14:creationId xmlns:p14="http://schemas.microsoft.com/office/powerpoint/2010/main" val="39279154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05269D77-7231-4A69-A16B-3A2C68F54404}"/>
              </a:ext>
            </a:extLst>
          </p:cNvPr>
          <p:cNvPicPr>
            <a:picLocks noChangeAspect="1"/>
          </p:cNvPicPr>
          <p:nvPr/>
        </p:nvPicPr>
        <p:blipFill>
          <a:blip r:embed="rId2"/>
          <a:stretch>
            <a:fillRect/>
          </a:stretch>
        </p:blipFill>
        <p:spPr>
          <a:xfrm>
            <a:off x="266082" y="487314"/>
            <a:ext cx="8562031" cy="4733910"/>
          </a:xfrm>
          <a:prstGeom prst="rect">
            <a:avLst/>
          </a:prstGeom>
        </p:spPr>
      </p:pic>
    </p:spTree>
    <p:extLst>
      <p:ext uri="{BB962C8B-B14F-4D97-AF65-F5344CB8AC3E}">
        <p14:creationId xmlns:p14="http://schemas.microsoft.com/office/powerpoint/2010/main" val="41799461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278215" y="159102"/>
            <a:ext cx="8473322" cy="3681378"/>
          </a:xfrm>
          <a:prstGeom prst="rect">
            <a:avLst/>
          </a:prstGeom>
        </p:spPr>
      </p:pic>
      <p:pic>
        <p:nvPicPr>
          <p:cNvPr id="5" name="Picture 4"/>
          <p:cNvPicPr>
            <a:picLocks noChangeAspect="1"/>
          </p:cNvPicPr>
          <p:nvPr/>
        </p:nvPicPr>
        <p:blipFill>
          <a:blip r:embed="rId3"/>
          <a:stretch>
            <a:fillRect/>
          </a:stretch>
        </p:blipFill>
        <p:spPr>
          <a:xfrm>
            <a:off x="3246244" y="3753612"/>
            <a:ext cx="3387145" cy="2914821"/>
          </a:xfrm>
          <a:prstGeom prst="rect">
            <a:avLst/>
          </a:prstGeom>
        </p:spPr>
      </p:pic>
    </p:spTree>
    <p:extLst>
      <p:ext uri="{BB962C8B-B14F-4D97-AF65-F5344CB8AC3E}">
        <p14:creationId xmlns:p14="http://schemas.microsoft.com/office/powerpoint/2010/main" val="41016593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ccval_12hrmaps.png"/>
          <p:cNvPicPr>
            <a:picLocks noChangeAspect="1"/>
          </p:cNvPicPr>
          <p:nvPr/>
        </p:nvPicPr>
        <p:blipFill>
          <a:blip r:embed="rId3" cstate="print"/>
          <a:srcRect l="34059" t="91611" r="29414"/>
          <a:stretch>
            <a:fillRect/>
          </a:stretch>
        </p:blipFill>
        <p:spPr>
          <a:xfrm>
            <a:off x="666092" y="3987818"/>
            <a:ext cx="3225135" cy="806981"/>
          </a:xfrm>
          <a:prstGeom prst="rect">
            <a:avLst/>
          </a:prstGeom>
        </p:spPr>
      </p:pic>
      <p:pic>
        <p:nvPicPr>
          <p:cNvPr id="4" name="Picture 3" descr="ccval_12hrmaps.png"/>
          <p:cNvPicPr>
            <a:picLocks noChangeAspect="1"/>
          </p:cNvPicPr>
          <p:nvPr/>
        </p:nvPicPr>
        <p:blipFill>
          <a:blip r:embed="rId3" cstate="print"/>
          <a:srcRect l="69665" t="31809" b="40716"/>
          <a:stretch>
            <a:fillRect/>
          </a:stretch>
        </p:blipFill>
        <p:spPr>
          <a:xfrm>
            <a:off x="841000" y="791377"/>
            <a:ext cx="2909049" cy="3205663"/>
          </a:xfrm>
          <a:prstGeom prst="rect">
            <a:avLst/>
          </a:prstGeom>
        </p:spPr>
      </p:pic>
      <p:cxnSp>
        <p:nvCxnSpPr>
          <p:cNvPr id="3" name="Straight Arrow Connector 2"/>
          <p:cNvCxnSpPr/>
          <p:nvPr/>
        </p:nvCxnSpPr>
        <p:spPr>
          <a:xfrm>
            <a:off x="2357842" y="4604401"/>
            <a:ext cx="18872" cy="50081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 name="Right Brace 5"/>
          <p:cNvSpPr/>
          <p:nvPr/>
        </p:nvSpPr>
        <p:spPr>
          <a:xfrm rot="6526826">
            <a:off x="881021" y="4196771"/>
            <a:ext cx="540133" cy="960478"/>
          </a:xfrm>
          <a:prstGeom prst="rightBrace">
            <a:avLst>
              <a:gd name="adj1" fmla="val 8333"/>
              <a:gd name="adj2" fmla="val 50000"/>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1600"/>
          </a:p>
        </p:txBody>
      </p:sp>
      <p:sp>
        <p:nvSpPr>
          <p:cNvPr id="7" name="TextBox 6"/>
          <p:cNvSpPr txBox="1"/>
          <p:nvPr/>
        </p:nvSpPr>
        <p:spPr>
          <a:xfrm>
            <a:off x="204582" y="4937421"/>
            <a:ext cx="1478549" cy="830997"/>
          </a:xfrm>
          <a:prstGeom prst="rect">
            <a:avLst/>
          </a:prstGeom>
          <a:noFill/>
        </p:spPr>
        <p:txBody>
          <a:bodyPr wrap="square">
            <a:spAutoFit/>
          </a:bodyPr>
          <a:lstStyle/>
          <a:p>
            <a:pPr>
              <a:defRPr/>
            </a:pPr>
            <a:r>
              <a:rPr lang="en-US" sz="1600" dirty="0">
                <a:latin typeface="+mj-lt"/>
              </a:rPr>
              <a:t>Negative time lags: noise; slow heating</a:t>
            </a:r>
          </a:p>
        </p:txBody>
      </p:sp>
      <p:sp>
        <p:nvSpPr>
          <p:cNvPr id="8" name="TextBox 7"/>
          <p:cNvSpPr txBox="1"/>
          <p:nvPr/>
        </p:nvSpPr>
        <p:spPr>
          <a:xfrm>
            <a:off x="3056352" y="4864968"/>
            <a:ext cx="1639530" cy="830997"/>
          </a:xfrm>
          <a:prstGeom prst="rect">
            <a:avLst/>
          </a:prstGeom>
          <a:noFill/>
        </p:spPr>
        <p:txBody>
          <a:bodyPr wrap="square">
            <a:spAutoFit/>
          </a:bodyPr>
          <a:lstStyle/>
          <a:p>
            <a:pPr>
              <a:defRPr/>
            </a:pPr>
            <a:r>
              <a:rPr lang="en-US" sz="1600" dirty="0">
                <a:latin typeface="+mj-lt"/>
              </a:rPr>
              <a:t>Positive time lags: post-</a:t>
            </a:r>
            <a:r>
              <a:rPr lang="en-US" sz="1600" dirty="0" err="1">
                <a:latin typeface="+mj-lt"/>
              </a:rPr>
              <a:t>nanoflare</a:t>
            </a:r>
            <a:r>
              <a:rPr lang="en-US" sz="1600" dirty="0">
                <a:latin typeface="+mj-lt"/>
              </a:rPr>
              <a:t> cooling </a:t>
            </a:r>
          </a:p>
        </p:txBody>
      </p:sp>
      <p:sp>
        <p:nvSpPr>
          <p:cNvPr id="9" name="TextBox 8"/>
          <p:cNvSpPr txBox="1"/>
          <p:nvPr/>
        </p:nvSpPr>
        <p:spPr>
          <a:xfrm>
            <a:off x="1871583" y="5027539"/>
            <a:ext cx="1335848" cy="1077218"/>
          </a:xfrm>
          <a:prstGeom prst="rect">
            <a:avLst/>
          </a:prstGeom>
          <a:noFill/>
        </p:spPr>
        <p:txBody>
          <a:bodyPr wrap="square">
            <a:spAutoFit/>
          </a:bodyPr>
          <a:lstStyle/>
          <a:p>
            <a:pPr>
              <a:defRPr/>
            </a:pPr>
            <a:r>
              <a:rPr lang="en-US" sz="1600" dirty="0">
                <a:latin typeface="+mj-lt"/>
              </a:rPr>
              <a:t>zero time delay: transition region/moss</a:t>
            </a:r>
          </a:p>
        </p:txBody>
      </p:sp>
      <p:sp>
        <p:nvSpPr>
          <p:cNvPr id="13" name="Right Brace 12"/>
          <p:cNvSpPr/>
          <p:nvPr/>
        </p:nvSpPr>
        <p:spPr>
          <a:xfrm rot="4546454">
            <a:off x="3193931" y="4262769"/>
            <a:ext cx="489288" cy="723454"/>
          </a:xfrm>
          <a:prstGeom prst="rightBrace">
            <a:avLst>
              <a:gd name="adj1" fmla="val 8333"/>
              <a:gd name="adj2" fmla="val 50000"/>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1100"/>
          </a:p>
        </p:txBody>
      </p:sp>
      <p:sp>
        <p:nvSpPr>
          <p:cNvPr id="14" name="TextBox 13"/>
          <p:cNvSpPr txBox="1"/>
          <p:nvPr/>
        </p:nvSpPr>
        <p:spPr>
          <a:xfrm>
            <a:off x="4601497" y="3733094"/>
            <a:ext cx="4542503" cy="3539430"/>
          </a:xfrm>
          <a:prstGeom prst="rect">
            <a:avLst/>
          </a:prstGeom>
          <a:noFill/>
        </p:spPr>
        <p:txBody>
          <a:bodyPr wrap="square" rtlCol="0">
            <a:spAutoFit/>
          </a:bodyPr>
          <a:lstStyle/>
          <a:p>
            <a:pPr marL="120650" indent="-120650">
              <a:buFont typeface="Arial" pitchFamily="34" charset="0"/>
              <a:buChar char="•"/>
            </a:pPr>
            <a:r>
              <a:rPr lang="en-US" sz="2400" dirty="0">
                <a:latin typeface="+mn-lt"/>
              </a:rPr>
              <a:t>Apply test on pixel-by-pixel basis to 12-hr and 2-hr </a:t>
            </a:r>
            <a:r>
              <a:rPr lang="en-US" sz="2400" dirty="0" err="1">
                <a:latin typeface="+mn-lt"/>
              </a:rPr>
              <a:t>timeseries</a:t>
            </a:r>
            <a:r>
              <a:rPr lang="en-US" sz="2400" dirty="0">
                <a:latin typeface="+mn-lt"/>
              </a:rPr>
              <a:t> </a:t>
            </a:r>
          </a:p>
          <a:p>
            <a:pPr marL="120650" indent="-120650">
              <a:buFont typeface="Arial" pitchFamily="34" charset="0"/>
              <a:buChar char="•"/>
            </a:pPr>
            <a:r>
              <a:rPr lang="en-US" sz="2400" dirty="0">
                <a:latin typeface="+mn-lt"/>
              </a:rPr>
              <a:t>Almost exclusively positive time lags (and transition region) </a:t>
            </a:r>
          </a:p>
          <a:p>
            <a:pPr marL="120650" indent="-120650">
              <a:buFont typeface="Arial" pitchFamily="34" charset="0"/>
              <a:buChar char="•"/>
            </a:pPr>
            <a:r>
              <a:rPr lang="en-US" sz="2400" dirty="0">
                <a:latin typeface="+mn-lt"/>
              </a:rPr>
              <a:t>Not just at a few discrete loops, but everywhere</a:t>
            </a:r>
          </a:p>
          <a:p>
            <a:pPr marL="120650" indent="-120650">
              <a:buFont typeface="Arial" pitchFamily="34" charset="0"/>
              <a:buChar char="•"/>
            </a:pPr>
            <a:r>
              <a:rPr lang="en-US" sz="2400" dirty="0">
                <a:latin typeface="+mn-lt"/>
              </a:rPr>
              <a:t>Persistent pattern of cooling throughout active region </a:t>
            </a:r>
          </a:p>
          <a:p>
            <a:pPr>
              <a:buFont typeface="Arial" pitchFamily="34" charset="0"/>
              <a:buChar char="•"/>
            </a:pPr>
            <a:endParaRPr lang="en-US" sz="1600" dirty="0">
              <a:latin typeface="+mn-lt"/>
            </a:endParaRPr>
          </a:p>
          <a:p>
            <a:endParaRPr lang="en-US" sz="1600" dirty="0">
              <a:latin typeface="+mn-lt"/>
            </a:endParaRPr>
          </a:p>
        </p:txBody>
      </p:sp>
      <p:sp>
        <p:nvSpPr>
          <p:cNvPr id="12" name="TextBox 11"/>
          <p:cNvSpPr txBox="1"/>
          <p:nvPr/>
        </p:nvSpPr>
        <p:spPr>
          <a:xfrm>
            <a:off x="2814902" y="755570"/>
            <a:ext cx="1601721" cy="369332"/>
          </a:xfrm>
          <a:prstGeom prst="rect">
            <a:avLst/>
          </a:prstGeom>
          <a:noFill/>
        </p:spPr>
        <p:txBody>
          <a:bodyPr wrap="none" rtlCol="0">
            <a:spAutoFit/>
          </a:bodyPr>
          <a:lstStyle/>
          <a:p>
            <a:r>
              <a:rPr lang="en-US" dirty="0"/>
              <a:t>(~3 MK-~2 MK)</a:t>
            </a:r>
          </a:p>
        </p:txBody>
      </p:sp>
      <p:sp>
        <p:nvSpPr>
          <p:cNvPr id="15" name="TextBox 14"/>
          <p:cNvSpPr txBox="1"/>
          <p:nvPr/>
        </p:nvSpPr>
        <p:spPr>
          <a:xfrm>
            <a:off x="2311423" y="126607"/>
            <a:ext cx="4772781" cy="646331"/>
          </a:xfrm>
          <a:prstGeom prst="rect">
            <a:avLst/>
          </a:prstGeom>
          <a:noFill/>
        </p:spPr>
        <p:txBody>
          <a:bodyPr wrap="none" rtlCol="0">
            <a:spAutoFit/>
          </a:bodyPr>
          <a:lstStyle/>
          <a:p>
            <a:r>
              <a:rPr lang="en-US" sz="3600" dirty="0" err="1">
                <a:latin typeface="+mj-lt"/>
              </a:rPr>
              <a:t>Nanoflare</a:t>
            </a:r>
            <a:r>
              <a:rPr lang="en-US" sz="3600" dirty="0">
                <a:latin typeface="+mj-lt"/>
              </a:rPr>
              <a:t> Time Lag Map</a:t>
            </a:r>
          </a:p>
        </p:txBody>
      </p:sp>
      <p:sp>
        <p:nvSpPr>
          <p:cNvPr id="16" name="Title 1"/>
          <p:cNvSpPr txBox="1">
            <a:spLocks/>
          </p:cNvSpPr>
          <p:nvPr/>
        </p:nvSpPr>
        <p:spPr bwMode="auto">
          <a:xfrm>
            <a:off x="5692362" y="658066"/>
            <a:ext cx="2397234" cy="34759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mj-lt"/>
                <a:ea typeface="+mj-ea"/>
                <a:cs typeface="+mj-cs"/>
              </a:rPr>
              <a:t>SDO/AIA 171</a:t>
            </a:r>
          </a:p>
        </p:txBody>
      </p:sp>
      <p:pic>
        <p:nvPicPr>
          <p:cNvPr id="17" name="Content Placeholder 5" descr="image171.png"/>
          <p:cNvPicPr>
            <a:picLocks noChangeAspect="1"/>
          </p:cNvPicPr>
          <p:nvPr/>
        </p:nvPicPr>
        <p:blipFill>
          <a:blip r:embed="rId4" cstate="print"/>
          <a:srcRect l="22969" t="12616" r="22969" b="12616"/>
          <a:stretch>
            <a:fillRect/>
          </a:stretch>
        </p:blipFill>
        <p:spPr bwMode="auto">
          <a:xfrm>
            <a:off x="5136925" y="965749"/>
            <a:ext cx="3275555" cy="2775441"/>
          </a:xfrm>
          <a:prstGeom prst="rect">
            <a:avLst/>
          </a:prstGeom>
          <a:noFill/>
          <a:ln w="9525">
            <a:noFill/>
            <a:miter lim="800000"/>
            <a:headEnd/>
            <a:tailEnd/>
          </a:ln>
        </p:spPr>
      </p:pic>
      <p:sp>
        <p:nvSpPr>
          <p:cNvPr id="18" name="TextBox 17"/>
          <p:cNvSpPr txBox="1"/>
          <p:nvPr/>
        </p:nvSpPr>
        <p:spPr>
          <a:xfrm>
            <a:off x="5151666" y="1154154"/>
            <a:ext cx="1316963" cy="369332"/>
          </a:xfrm>
          <a:prstGeom prst="rect">
            <a:avLst/>
          </a:prstGeom>
          <a:noFill/>
        </p:spPr>
        <p:txBody>
          <a:bodyPr wrap="square">
            <a:spAutoFit/>
          </a:bodyPr>
          <a:lstStyle/>
          <a:p>
            <a:pPr>
              <a:defRPr/>
            </a:pPr>
            <a:r>
              <a:rPr lang="en-US" dirty="0">
                <a:solidFill>
                  <a:srgbClr val="00B0F0"/>
                </a:solidFill>
                <a:latin typeface="+mj-lt"/>
              </a:rPr>
              <a:t>0.8 MK</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stretch>
            <a:fillRect/>
          </a:stretch>
        </p:blipFill>
        <p:spPr>
          <a:xfrm>
            <a:off x="623390" y="3509758"/>
            <a:ext cx="4895101" cy="3207600"/>
          </a:xfrm>
          <a:prstGeom prst="rect">
            <a:avLst/>
          </a:prstGeom>
        </p:spPr>
      </p:pic>
      <p:pic>
        <p:nvPicPr>
          <p:cNvPr id="4" name="Picture 3"/>
          <p:cNvPicPr>
            <a:picLocks noChangeAspect="1"/>
          </p:cNvPicPr>
          <p:nvPr/>
        </p:nvPicPr>
        <p:blipFill>
          <a:blip r:embed="rId3"/>
          <a:stretch>
            <a:fillRect/>
          </a:stretch>
        </p:blipFill>
        <p:spPr>
          <a:xfrm>
            <a:off x="465583" y="163748"/>
            <a:ext cx="5099063" cy="3382560"/>
          </a:xfrm>
          <a:prstGeom prst="rect">
            <a:avLst/>
          </a:prstGeom>
        </p:spPr>
      </p:pic>
      <p:sp>
        <p:nvSpPr>
          <p:cNvPr id="6" name="Title 1">
            <a:extLst>
              <a:ext uri="{FF2B5EF4-FFF2-40B4-BE49-F238E27FC236}">
                <a16:creationId xmlns:a16="http://schemas.microsoft.com/office/drawing/2014/main" id="{D63ECDFF-4587-4092-A8A0-E564822C2306}"/>
              </a:ext>
            </a:extLst>
          </p:cNvPr>
          <p:cNvSpPr txBox="1">
            <a:spLocks/>
          </p:cNvSpPr>
          <p:nvPr/>
        </p:nvSpPr>
        <p:spPr>
          <a:xfrm>
            <a:off x="5742432" y="274638"/>
            <a:ext cx="2944368" cy="608958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200"/>
              <a:t>1. As the heating frequency decreases, the emission measure slope, a, becomes increasingly shallow, saturating at a ≈ 2.  As the heating frequency increases, the distribution of slopes over the active region is shifted to higher values and broadens.</a:t>
            </a:r>
            <a:br>
              <a:rPr lang="en-US" sz="1200"/>
            </a:br>
            <a:br>
              <a:rPr lang="en-US" sz="1200"/>
            </a:br>
            <a:r>
              <a:rPr lang="en-US" sz="1200"/>
              <a:t>2. The timelag becomes increasingly spa-tially coherent with decreasing heating frequency. When strands are allowed to cool without being reenergized, the spatial distribution of timelags is largely determined by the distribution of loop lengths over the active region.</a:t>
            </a:r>
            <a:br>
              <a:rPr lang="en-US" sz="1200"/>
            </a:br>
            <a:br>
              <a:rPr lang="en-US" sz="1200"/>
            </a:br>
            <a:r>
              <a:rPr lang="en-US" sz="1200"/>
              <a:t>3. The distribution of timelags becomes in-creasingly broad and approaches a uniform distribution as the heating frequency increases, consistent with the results of Viall &amp; Klimchuk (2016).</a:t>
            </a:r>
            <a:br>
              <a:rPr lang="en-US" sz="1200"/>
            </a:br>
            <a:br>
              <a:rPr lang="en-US" sz="1200"/>
            </a:br>
            <a:r>
              <a:rPr lang="en-US" sz="1200"/>
              <a:t>4. Negative timelags in channel pairs where the second (“cool”) channel is 131 ˚A pro-vide a possible diagnostic for ≥ 10 MK plasma</a:t>
            </a:r>
            <a:br>
              <a:rPr lang="en-US" sz="1200"/>
            </a:br>
            <a:endParaRPr lang="en-US" sz="1200" dirty="0"/>
          </a:p>
        </p:txBody>
      </p:sp>
    </p:spTree>
    <p:extLst>
      <p:ext uri="{BB962C8B-B14F-4D97-AF65-F5344CB8AC3E}">
        <p14:creationId xmlns:p14="http://schemas.microsoft.com/office/powerpoint/2010/main" val="21228021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1CAD942-060D-4772-877A-D5D5D408FAF6}"/>
              </a:ext>
            </a:extLst>
          </p:cNvPr>
          <p:cNvSpPr>
            <a:spLocks noGrp="1"/>
          </p:cNvSpPr>
          <p:nvPr>
            <p:ph idx="1"/>
          </p:nvPr>
        </p:nvSpPr>
        <p:spPr/>
        <p:txBody>
          <a:bodyPr/>
          <a:lstStyle/>
          <a:p>
            <a:pPr marL="0" indent="0" algn="ctr">
              <a:buNone/>
            </a:pPr>
            <a:r>
              <a:rPr lang="en-US" dirty="0"/>
              <a:t>Neither ‘low’ frequency (i.e. full cooling and draining) nor steady heating are consistent with observations. </a:t>
            </a:r>
          </a:p>
        </p:txBody>
      </p:sp>
    </p:spTree>
    <p:extLst>
      <p:ext uri="{BB962C8B-B14F-4D97-AF65-F5344CB8AC3E}">
        <p14:creationId xmlns:p14="http://schemas.microsoft.com/office/powerpoint/2010/main" val="23586496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71386" y="205644"/>
            <a:ext cx="5328392" cy="5358479"/>
          </a:xfrm>
          <a:prstGeom prst="rect">
            <a:avLst/>
          </a:prstGeom>
        </p:spPr>
      </p:pic>
      <p:sp>
        <p:nvSpPr>
          <p:cNvPr id="5" name="Title 4">
            <a:extLst>
              <a:ext uri="{FF2B5EF4-FFF2-40B4-BE49-F238E27FC236}">
                <a16:creationId xmlns:a16="http://schemas.microsoft.com/office/drawing/2014/main" id="{1C4624F6-F6AA-40C2-B17B-AE5944275EA1}"/>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40872401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280180" y="1303631"/>
            <a:ext cx="1645920" cy="1645920"/>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a:stretch>
            <a:fillRect/>
          </a:stretch>
        </p:blipFill>
        <p:spPr bwMode="auto">
          <a:xfrm>
            <a:off x="2066772" y="1317698"/>
            <a:ext cx="1645920" cy="1645920"/>
          </a:xfrm>
          <a:prstGeom prst="rect">
            <a:avLst/>
          </a:prstGeom>
          <a:noFill/>
          <a:ln w="9525">
            <a:noFill/>
            <a:miter lim="800000"/>
            <a:headEnd/>
            <a:tailEnd/>
          </a:ln>
        </p:spPr>
      </p:pic>
      <p:pic>
        <p:nvPicPr>
          <p:cNvPr id="1028" name="Picture 4"/>
          <p:cNvPicPr>
            <a:picLocks noChangeAspect="1" noChangeArrowheads="1"/>
          </p:cNvPicPr>
          <p:nvPr/>
        </p:nvPicPr>
        <p:blipFill>
          <a:blip r:embed="rId5" cstate="print"/>
          <a:srcRect/>
          <a:stretch>
            <a:fillRect/>
          </a:stretch>
        </p:blipFill>
        <p:spPr bwMode="auto">
          <a:xfrm>
            <a:off x="3797092" y="1317698"/>
            <a:ext cx="1645920" cy="1645920"/>
          </a:xfrm>
          <a:prstGeom prst="rect">
            <a:avLst/>
          </a:prstGeom>
          <a:noFill/>
          <a:ln w="9525">
            <a:noFill/>
            <a:miter lim="800000"/>
            <a:headEnd/>
            <a:tailEnd/>
          </a:ln>
        </p:spPr>
      </p:pic>
      <p:pic>
        <p:nvPicPr>
          <p:cNvPr id="1029" name="Picture 5"/>
          <p:cNvPicPr>
            <a:picLocks noChangeAspect="1" noChangeArrowheads="1"/>
          </p:cNvPicPr>
          <p:nvPr/>
        </p:nvPicPr>
        <p:blipFill>
          <a:blip r:embed="rId6" cstate="print"/>
          <a:srcRect/>
          <a:stretch>
            <a:fillRect/>
          </a:stretch>
        </p:blipFill>
        <p:spPr bwMode="auto">
          <a:xfrm>
            <a:off x="5527415" y="1317699"/>
            <a:ext cx="1645920" cy="1645920"/>
          </a:xfrm>
          <a:prstGeom prst="rect">
            <a:avLst/>
          </a:prstGeom>
          <a:noFill/>
          <a:ln w="9525">
            <a:noFill/>
            <a:miter lim="800000"/>
            <a:headEnd/>
            <a:tailEnd/>
          </a:ln>
        </p:spPr>
      </p:pic>
      <p:pic>
        <p:nvPicPr>
          <p:cNvPr id="1030" name="Picture 6"/>
          <p:cNvPicPr>
            <a:picLocks noChangeAspect="1" noChangeArrowheads="1"/>
          </p:cNvPicPr>
          <p:nvPr/>
        </p:nvPicPr>
        <p:blipFill>
          <a:blip r:embed="rId7" cstate="print"/>
          <a:srcRect/>
          <a:stretch>
            <a:fillRect/>
          </a:stretch>
        </p:blipFill>
        <p:spPr bwMode="auto">
          <a:xfrm>
            <a:off x="7271827" y="1322392"/>
            <a:ext cx="1645920" cy="1645920"/>
          </a:xfrm>
          <a:prstGeom prst="rect">
            <a:avLst/>
          </a:prstGeom>
          <a:noFill/>
          <a:ln w="9525">
            <a:noFill/>
            <a:miter lim="800000"/>
            <a:headEnd/>
            <a:tailEnd/>
          </a:ln>
        </p:spPr>
      </p:pic>
      <p:pic>
        <p:nvPicPr>
          <p:cNvPr id="1031" name="Picture 7"/>
          <p:cNvPicPr>
            <a:picLocks noChangeAspect="1" noChangeArrowheads="1"/>
          </p:cNvPicPr>
          <p:nvPr/>
        </p:nvPicPr>
        <p:blipFill>
          <a:blip r:embed="rId8" cstate="print"/>
          <a:srcRect/>
          <a:stretch>
            <a:fillRect/>
          </a:stretch>
        </p:blipFill>
        <p:spPr bwMode="auto">
          <a:xfrm>
            <a:off x="281353" y="3188702"/>
            <a:ext cx="1639872" cy="1645920"/>
          </a:xfrm>
          <a:prstGeom prst="rect">
            <a:avLst/>
          </a:prstGeom>
          <a:noFill/>
          <a:ln w="9525">
            <a:noFill/>
            <a:miter lim="800000"/>
            <a:headEnd/>
            <a:tailEnd/>
          </a:ln>
        </p:spPr>
      </p:pic>
      <p:pic>
        <p:nvPicPr>
          <p:cNvPr id="1032" name="Picture 8"/>
          <p:cNvPicPr>
            <a:picLocks noChangeAspect="1" noChangeArrowheads="1"/>
          </p:cNvPicPr>
          <p:nvPr/>
        </p:nvPicPr>
        <p:blipFill>
          <a:blip r:embed="rId9" cstate="print"/>
          <a:srcRect/>
          <a:stretch>
            <a:fillRect/>
          </a:stretch>
        </p:blipFill>
        <p:spPr bwMode="auto">
          <a:xfrm>
            <a:off x="2057473" y="3188701"/>
            <a:ext cx="1639872" cy="1645920"/>
          </a:xfrm>
          <a:prstGeom prst="rect">
            <a:avLst/>
          </a:prstGeom>
          <a:noFill/>
          <a:ln w="9525">
            <a:noFill/>
            <a:miter lim="800000"/>
            <a:headEnd/>
            <a:tailEnd/>
          </a:ln>
        </p:spPr>
      </p:pic>
      <p:pic>
        <p:nvPicPr>
          <p:cNvPr id="1033" name="Picture 9"/>
          <p:cNvPicPr>
            <a:picLocks noChangeAspect="1" noChangeArrowheads="1"/>
          </p:cNvPicPr>
          <p:nvPr/>
        </p:nvPicPr>
        <p:blipFill>
          <a:blip r:embed="rId10" cstate="print"/>
          <a:srcRect/>
          <a:stretch>
            <a:fillRect/>
          </a:stretch>
        </p:blipFill>
        <p:spPr bwMode="auto">
          <a:xfrm>
            <a:off x="3801866" y="3188703"/>
            <a:ext cx="1639872" cy="1645920"/>
          </a:xfrm>
          <a:prstGeom prst="rect">
            <a:avLst/>
          </a:prstGeom>
          <a:noFill/>
          <a:ln w="9525">
            <a:noFill/>
            <a:miter lim="800000"/>
            <a:headEnd/>
            <a:tailEnd/>
          </a:ln>
        </p:spPr>
      </p:pic>
      <p:pic>
        <p:nvPicPr>
          <p:cNvPr id="1034" name="Picture 10"/>
          <p:cNvPicPr>
            <a:picLocks noChangeAspect="1" noChangeArrowheads="1"/>
          </p:cNvPicPr>
          <p:nvPr/>
        </p:nvPicPr>
        <p:blipFill>
          <a:blip r:embed="rId11" cstate="print"/>
          <a:srcRect/>
          <a:stretch>
            <a:fillRect/>
          </a:stretch>
        </p:blipFill>
        <p:spPr bwMode="auto">
          <a:xfrm>
            <a:off x="5518124" y="3202770"/>
            <a:ext cx="1639872" cy="1645920"/>
          </a:xfrm>
          <a:prstGeom prst="rect">
            <a:avLst/>
          </a:prstGeom>
          <a:noFill/>
          <a:ln w="9525">
            <a:noFill/>
            <a:miter lim="800000"/>
            <a:headEnd/>
            <a:tailEnd/>
          </a:ln>
        </p:spPr>
      </p:pic>
      <p:pic>
        <p:nvPicPr>
          <p:cNvPr id="1035" name="Picture 11"/>
          <p:cNvPicPr>
            <a:picLocks noChangeAspect="1" noChangeArrowheads="1"/>
          </p:cNvPicPr>
          <p:nvPr/>
        </p:nvPicPr>
        <p:blipFill>
          <a:blip r:embed="rId12" cstate="print"/>
          <a:srcRect/>
          <a:stretch>
            <a:fillRect/>
          </a:stretch>
        </p:blipFill>
        <p:spPr bwMode="auto">
          <a:xfrm>
            <a:off x="7276586" y="3202769"/>
            <a:ext cx="1639872" cy="1645920"/>
          </a:xfrm>
          <a:prstGeom prst="rect">
            <a:avLst/>
          </a:prstGeom>
          <a:noFill/>
          <a:ln w="9525">
            <a:noFill/>
            <a:miter lim="800000"/>
            <a:headEnd/>
            <a:tailEnd/>
          </a:ln>
        </p:spPr>
      </p:pic>
      <p:pic>
        <p:nvPicPr>
          <p:cNvPr id="1036" name="Picture 12"/>
          <p:cNvPicPr>
            <a:picLocks noChangeAspect="1" noChangeArrowheads="1"/>
          </p:cNvPicPr>
          <p:nvPr/>
        </p:nvPicPr>
        <p:blipFill>
          <a:blip r:embed="rId13" cstate="print"/>
          <a:srcRect/>
          <a:stretch>
            <a:fillRect/>
          </a:stretch>
        </p:blipFill>
        <p:spPr bwMode="auto">
          <a:xfrm>
            <a:off x="308317" y="5003434"/>
            <a:ext cx="1645920" cy="1645920"/>
          </a:xfrm>
          <a:prstGeom prst="rect">
            <a:avLst/>
          </a:prstGeom>
          <a:noFill/>
          <a:ln w="9525">
            <a:noFill/>
            <a:miter lim="800000"/>
            <a:headEnd/>
            <a:tailEnd/>
          </a:ln>
        </p:spPr>
      </p:pic>
      <p:pic>
        <p:nvPicPr>
          <p:cNvPr id="1037" name="Picture 13"/>
          <p:cNvPicPr>
            <a:picLocks noChangeAspect="1" noChangeArrowheads="1"/>
          </p:cNvPicPr>
          <p:nvPr/>
        </p:nvPicPr>
        <p:blipFill>
          <a:blip r:embed="rId14" cstate="print"/>
          <a:srcRect/>
          <a:stretch>
            <a:fillRect/>
          </a:stretch>
        </p:blipFill>
        <p:spPr bwMode="auto">
          <a:xfrm>
            <a:off x="2066777" y="5012812"/>
            <a:ext cx="1645920" cy="1645920"/>
          </a:xfrm>
          <a:prstGeom prst="rect">
            <a:avLst/>
          </a:prstGeom>
          <a:noFill/>
          <a:ln w="9525">
            <a:noFill/>
            <a:miter lim="800000"/>
            <a:headEnd/>
            <a:tailEnd/>
          </a:ln>
        </p:spPr>
      </p:pic>
      <p:pic>
        <p:nvPicPr>
          <p:cNvPr id="1038" name="Picture 14"/>
          <p:cNvPicPr>
            <a:picLocks noChangeAspect="1" noChangeArrowheads="1"/>
          </p:cNvPicPr>
          <p:nvPr/>
        </p:nvPicPr>
        <p:blipFill>
          <a:blip r:embed="rId15" cstate="print"/>
          <a:srcRect/>
          <a:stretch>
            <a:fillRect/>
          </a:stretch>
        </p:blipFill>
        <p:spPr bwMode="auto">
          <a:xfrm>
            <a:off x="3768968" y="5012813"/>
            <a:ext cx="1645920" cy="1645920"/>
          </a:xfrm>
          <a:prstGeom prst="rect">
            <a:avLst/>
          </a:prstGeom>
          <a:noFill/>
          <a:ln w="9525">
            <a:noFill/>
            <a:miter lim="800000"/>
            <a:headEnd/>
            <a:tailEnd/>
          </a:ln>
        </p:spPr>
      </p:pic>
      <p:pic>
        <p:nvPicPr>
          <p:cNvPr id="1039" name="Picture 15"/>
          <p:cNvPicPr>
            <a:picLocks noChangeAspect="1" noChangeArrowheads="1"/>
          </p:cNvPicPr>
          <p:nvPr/>
        </p:nvPicPr>
        <p:blipFill>
          <a:blip r:embed="rId16" cstate="print"/>
          <a:srcRect/>
          <a:stretch>
            <a:fillRect/>
          </a:stretch>
        </p:blipFill>
        <p:spPr bwMode="auto">
          <a:xfrm>
            <a:off x="5513363" y="4998745"/>
            <a:ext cx="1645920" cy="1645920"/>
          </a:xfrm>
          <a:prstGeom prst="rect">
            <a:avLst/>
          </a:prstGeom>
          <a:noFill/>
          <a:ln w="9525">
            <a:noFill/>
            <a:miter lim="800000"/>
            <a:headEnd/>
            <a:tailEnd/>
          </a:ln>
        </p:spPr>
      </p:pic>
      <p:pic>
        <p:nvPicPr>
          <p:cNvPr id="1040" name="Picture 16"/>
          <p:cNvPicPr>
            <a:picLocks noChangeAspect="1" noChangeArrowheads="1"/>
          </p:cNvPicPr>
          <p:nvPr/>
        </p:nvPicPr>
        <p:blipFill>
          <a:blip r:embed="rId17" cstate="print"/>
          <a:srcRect/>
          <a:stretch>
            <a:fillRect/>
          </a:stretch>
        </p:blipFill>
        <p:spPr bwMode="auto">
          <a:xfrm>
            <a:off x="7270652" y="4984677"/>
            <a:ext cx="1645920" cy="1645920"/>
          </a:xfrm>
          <a:prstGeom prst="rect">
            <a:avLst/>
          </a:prstGeom>
          <a:noFill/>
          <a:ln w="9525">
            <a:noFill/>
            <a:miter lim="800000"/>
            <a:headEnd/>
            <a:tailEnd/>
          </a:ln>
        </p:spPr>
      </p:pic>
      <p:sp>
        <p:nvSpPr>
          <p:cNvPr id="19" name="TextBox 18"/>
          <p:cNvSpPr txBox="1"/>
          <p:nvPr/>
        </p:nvSpPr>
        <p:spPr>
          <a:xfrm>
            <a:off x="360926" y="295421"/>
            <a:ext cx="8549007" cy="584775"/>
          </a:xfrm>
          <a:prstGeom prst="rect">
            <a:avLst/>
          </a:prstGeom>
          <a:noFill/>
        </p:spPr>
        <p:txBody>
          <a:bodyPr wrap="none" rtlCol="0">
            <a:spAutoFit/>
          </a:bodyPr>
          <a:lstStyle/>
          <a:p>
            <a:r>
              <a:rPr lang="en-US" sz="3200" dirty="0"/>
              <a:t>We Test 15 Quiescent AR with Different Properties</a:t>
            </a:r>
          </a:p>
        </p:txBody>
      </p:sp>
      <p:sp>
        <p:nvSpPr>
          <p:cNvPr id="22" name="TextBox 21"/>
          <p:cNvSpPr txBox="1"/>
          <p:nvPr/>
        </p:nvSpPr>
        <p:spPr>
          <a:xfrm>
            <a:off x="506437" y="1026941"/>
            <a:ext cx="1215397" cy="369332"/>
          </a:xfrm>
          <a:prstGeom prst="rect">
            <a:avLst/>
          </a:prstGeom>
          <a:noFill/>
        </p:spPr>
        <p:txBody>
          <a:bodyPr wrap="none" rtlCol="0">
            <a:spAutoFit/>
          </a:bodyPr>
          <a:lstStyle/>
          <a:p>
            <a:r>
              <a:rPr lang="en-US" dirty="0"/>
              <a:t>VK2012 AR</a:t>
            </a:r>
          </a:p>
        </p:txBody>
      </p:sp>
      <p:sp>
        <p:nvSpPr>
          <p:cNvPr id="20" name="TextBox 19"/>
          <p:cNvSpPr txBox="1"/>
          <p:nvPr/>
        </p:nvSpPr>
        <p:spPr>
          <a:xfrm>
            <a:off x="3657634" y="6558200"/>
            <a:ext cx="1926105" cy="369332"/>
          </a:xfrm>
          <a:prstGeom prst="rect">
            <a:avLst/>
          </a:prstGeom>
          <a:noFill/>
        </p:spPr>
        <p:txBody>
          <a:bodyPr wrap="none" rtlCol="0">
            <a:spAutoFit/>
          </a:bodyPr>
          <a:lstStyle/>
          <a:p>
            <a:r>
              <a:rPr lang="en-US" dirty="0"/>
              <a:t>Warren et al. 2012</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p335_211.png"/>
          <p:cNvPicPr>
            <a:picLocks noChangeAspect="1"/>
          </p:cNvPicPr>
          <p:nvPr/>
        </p:nvPicPr>
        <p:blipFill>
          <a:blip r:embed="rId3" cstate="print"/>
          <a:srcRect l="14931" t="19382"/>
          <a:stretch>
            <a:fillRect/>
          </a:stretch>
        </p:blipFill>
        <p:spPr>
          <a:xfrm>
            <a:off x="461417" y="473976"/>
            <a:ext cx="1293389" cy="1260322"/>
          </a:xfrm>
          <a:prstGeom prst="rect">
            <a:avLst/>
          </a:prstGeom>
        </p:spPr>
      </p:pic>
      <p:pic>
        <p:nvPicPr>
          <p:cNvPr id="5" name="Picture 4" descr="335-211.png"/>
          <p:cNvPicPr>
            <a:picLocks noChangeAspect="1"/>
          </p:cNvPicPr>
          <p:nvPr/>
        </p:nvPicPr>
        <p:blipFill>
          <a:blip r:embed="rId4" cstate="print"/>
          <a:srcRect l="14633" t="9670" r="24389" b="9670"/>
          <a:stretch>
            <a:fillRect/>
          </a:stretch>
        </p:blipFill>
        <p:spPr>
          <a:xfrm>
            <a:off x="1942056" y="490465"/>
            <a:ext cx="1138974" cy="1517305"/>
          </a:xfrm>
          <a:prstGeom prst="rect">
            <a:avLst/>
          </a:prstGeom>
        </p:spPr>
      </p:pic>
      <p:pic>
        <p:nvPicPr>
          <p:cNvPr id="6" name="Picture 5" descr="335-211.png"/>
          <p:cNvPicPr>
            <a:picLocks noChangeAspect="1"/>
          </p:cNvPicPr>
          <p:nvPr/>
        </p:nvPicPr>
        <p:blipFill>
          <a:blip r:embed="rId5" cstate="print"/>
          <a:srcRect l="9375" r="9375"/>
          <a:stretch>
            <a:fillRect/>
          </a:stretch>
        </p:blipFill>
        <p:spPr>
          <a:xfrm>
            <a:off x="3179606" y="494902"/>
            <a:ext cx="1478481" cy="1289671"/>
          </a:xfrm>
          <a:prstGeom prst="rect">
            <a:avLst/>
          </a:prstGeom>
        </p:spPr>
      </p:pic>
      <p:pic>
        <p:nvPicPr>
          <p:cNvPr id="7" name="Picture 6" descr="335-211.png"/>
          <p:cNvPicPr>
            <a:picLocks noChangeAspect="1"/>
          </p:cNvPicPr>
          <p:nvPr/>
        </p:nvPicPr>
        <p:blipFill>
          <a:blip r:embed="rId6" cstate="print"/>
          <a:srcRect l="14898" t="15242" r="9932" b="20322"/>
          <a:stretch>
            <a:fillRect/>
          </a:stretch>
        </p:blipFill>
        <p:spPr>
          <a:xfrm>
            <a:off x="4801513" y="530578"/>
            <a:ext cx="1705778" cy="1160198"/>
          </a:xfrm>
          <a:prstGeom prst="rect">
            <a:avLst/>
          </a:prstGeom>
        </p:spPr>
      </p:pic>
      <p:pic>
        <p:nvPicPr>
          <p:cNvPr id="8" name="Picture 7" descr="335-211.png"/>
          <p:cNvPicPr>
            <a:picLocks noChangeAspect="1"/>
          </p:cNvPicPr>
          <p:nvPr/>
        </p:nvPicPr>
        <p:blipFill>
          <a:blip r:embed="rId7" cstate="print"/>
          <a:srcRect l="18241" t="17922" r="14593" b="8961"/>
          <a:stretch>
            <a:fillRect/>
          </a:stretch>
        </p:blipFill>
        <p:spPr>
          <a:xfrm>
            <a:off x="6630886" y="519578"/>
            <a:ext cx="1557768" cy="1378638"/>
          </a:xfrm>
          <a:prstGeom prst="rect">
            <a:avLst/>
          </a:prstGeom>
        </p:spPr>
      </p:pic>
      <p:pic>
        <p:nvPicPr>
          <p:cNvPr id="9" name="Picture 8" descr="335-211.png"/>
          <p:cNvPicPr>
            <a:picLocks noChangeAspect="1"/>
          </p:cNvPicPr>
          <p:nvPr/>
        </p:nvPicPr>
        <p:blipFill>
          <a:blip r:embed="rId8" cstate="print"/>
          <a:srcRect b="16019"/>
          <a:stretch>
            <a:fillRect/>
          </a:stretch>
        </p:blipFill>
        <p:spPr>
          <a:xfrm>
            <a:off x="431974" y="2097930"/>
            <a:ext cx="1390645" cy="1164465"/>
          </a:xfrm>
          <a:prstGeom prst="rect">
            <a:avLst/>
          </a:prstGeom>
        </p:spPr>
      </p:pic>
      <p:pic>
        <p:nvPicPr>
          <p:cNvPr id="10" name="Picture 9" descr="335-211.png"/>
          <p:cNvPicPr>
            <a:picLocks noChangeAspect="1"/>
          </p:cNvPicPr>
          <p:nvPr/>
        </p:nvPicPr>
        <p:blipFill>
          <a:blip r:embed="rId9" cstate="print"/>
          <a:srcRect l="12267" r="9375" b="11548"/>
          <a:stretch>
            <a:fillRect/>
          </a:stretch>
        </p:blipFill>
        <p:spPr>
          <a:xfrm>
            <a:off x="1870636" y="2124222"/>
            <a:ext cx="1479652" cy="1183780"/>
          </a:xfrm>
          <a:prstGeom prst="rect">
            <a:avLst/>
          </a:prstGeom>
        </p:spPr>
      </p:pic>
      <p:pic>
        <p:nvPicPr>
          <p:cNvPr id="11" name="Picture 10" descr="335-211.png"/>
          <p:cNvPicPr>
            <a:picLocks noChangeAspect="1"/>
          </p:cNvPicPr>
          <p:nvPr/>
        </p:nvPicPr>
        <p:blipFill>
          <a:blip r:embed="rId10" cstate="print"/>
          <a:srcRect l="7177" t="6666" r="21532" b="6666"/>
          <a:stretch>
            <a:fillRect/>
          </a:stretch>
        </p:blipFill>
        <p:spPr>
          <a:xfrm>
            <a:off x="3378143" y="2141978"/>
            <a:ext cx="1743023" cy="1138649"/>
          </a:xfrm>
          <a:prstGeom prst="rect">
            <a:avLst/>
          </a:prstGeom>
        </p:spPr>
      </p:pic>
      <p:pic>
        <p:nvPicPr>
          <p:cNvPr id="12" name="Picture 11" descr="335-211.png"/>
          <p:cNvPicPr>
            <a:picLocks noChangeAspect="1"/>
          </p:cNvPicPr>
          <p:nvPr/>
        </p:nvPicPr>
        <p:blipFill>
          <a:blip r:embed="rId11" cstate="print"/>
          <a:srcRect l="4688" r="4688"/>
          <a:stretch>
            <a:fillRect/>
          </a:stretch>
        </p:blipFill>
        <p:spPr>
          <a:xfrm>
            <a:off x="5212425" y="2065084"/>
            <a:ext cx="1474870" cy="1384678"/>
          </a:xfrm>
          <a:prstGeom prst="rect">
            <a:avLst/>
          </a:prstGeom>
        </p:spPr>
      </p:pic>
      <p:pic>
        <p:nvPicPr>
          <p:cNvPr id="13" name="Picture 12" descr="335-211.png"/>
          <p:cNvPicPr>
            <a:picLocks noChangeAspect="1"/>
          </p:cNvPicPr>
          <p:nvPr/>
        </p:nvPicPr>
        <p:blipFill>
          <a:blip r:embed="rId12" cstate="print"/>
          <a:stretch>
            <a:fillRect/>
          </a:stretch>
        </p:blipFill>
        <p:spPr>
          <a:xfrm>
            <a:off x="6755993" y="2113369"/>
            <a:ext cx="1415108" cy="1253421"/>
          </a:xfrm>
          <a:prstGeom prst="rect">
            <a:avLst/>
          </a:prstGeom>
        </p:spPr>
      </p:pic>
      <p:pic>
        <p:nvPicPr>
          <p:cNvPr id="14" name="Picture 13" descr="335-211.png"/>
          <p:cNvPicPr>
            <a:picLocks noChangeAspect="1"/>
          </p:cNvPicPr>
          <p:nvPr/>
        </p:nvPicPr>
        <p:blipFill>
          <a:blip r:embed="rId13" cstate="print"/>
          <a:srcRect l="3984" r="4219"/>
          <a:stretch>
            <a:fillRect/>
          </a:stretch>
        </p:blipFill>
        <p:spPr>
          <a:xfrm>
            <a:off x="333836" y="3452743"/>
            <a:ext cx="1720353" cy="1414677"/>
          </a:xfrm>
          <a:prstGeom prst="rect">
            <a:avLst/>
          </a:prstGeom>
        </p:spPr>
      </p:pic>
      <p:pic>
        <p:nvPicPr>
          <p:cNvPr id="15" name="Picture 14" descr="335-211.png"/>
          <p:cNvPicPr>
            <a:picLocks noChangeAspect="1"/>
          </p:cNvPicPr>
          <p:nvPr/>
        </p:nvPicPr>
        <p:blipFill>
          <a:blip r:embed="rId14" cstate="print"/>
          <a:stretch>
            <a:fillRect/>
          </a:stretch>
        </p:blipFill>
        <p:spPr>
          <a:xfrm>
            <a:off x="2162872" y="3473073"/>
            <a:ext cx="1325917" cy="1631407"/>
          </a:xfrm>
          <a:prstGeom prst="rect">
            <a:avLst/>
          </a:prstGeom>
        </p:spPr>
      </p:pic>
      <p:pic>
        <p:nvPicPr>
          <p:cNvPr id="16" name="Picture 15" descr="335-211.png"/>
          <p:cNvPicPr>
            <a:picLocks noChangeAspect="1"/>
          </p:cNvPicPr>
          <p:nvPr/>
        </p:nvPicPr>
        <p:blipFill>
          <a:blip r:embed="rId15" cstate="print"/>
          <a:stretch>
            <a:fillRect/>
          </a:stretch>
        </p:blipFill>
        <p:spPr>
          <a:xfrm>
            <a:off x="3587263" y="3498372"/>
            <a:ext cx="1404934" cy="1400817"/>
          </a:xfrm>
          <a:prstGeom prst="rect">
            <a:avLst/>
          </a:prstGeom>
        </p:spPr>
      </p:pic>
      <p:pic>
        <p:nvPicPr>
          <p:cNvPr id="17" name="Picture 16" descr="335-211_2.png"/>
          <p:cNvPicPr>
            <a:picLocks noChangeAspect="1"/>
          </p:cNvPicPr>
          <p:nvPr/>
        </p:nvPicPr>
        <p:blipFill>
          <a:blip r:embed="rId16" cstate="print"/>
          <a:srcRect l="4688"/>
          <a:stretch>
            <a:fillRect/>
          </a:stretch>
        </p:blipFill>
        <p:spPr>
          <a:xfrm>
            <a:off x="5089711" y="3506546"/>
            <a:ext cx="1545174" cy="1339750"/>
          </a:xfrm>
          <a:prstGeom prst="rect">
            <a:avLst/>
          </a:prstGeom>
        </p:spPr>
      </p:pic>
      <p:pic>
        <p:nvPicPr>
          <p:cNvPr id="18" name="Picture 17" descr="335-211.png"/>
          <p:cNvPicPr>
            <a:picLocks noChangeAspect="1"/>
          </p:cNvPicPr>
          <p:nvPr/>
        </p:nvPicPr>
        <p:blipFill>
          <a:blip r:embed="rId17" cstate="print"/>
          <a:stretch>
            <a:fillRect/>
          </a:stretch>
        </p:blipFill>
        <p:spPr>
          <a:xfrm>
            <a:off x="6706922" y="3458895"/>
            <a:ext cx="1523600" cy="1398245"/>
          </a:xfrm>
          <a:prstGeom prst="rect">
            <a:avLst/>
          </a:prstGeom>
        </p:spPr>
      </p:pic>
      <p:sp>
        <p:nvSpPr>
          <p:cNvPr id="19" name="TextBox 18"/>
          <p:cNvSpPr txBox="1"/>
          <p:nvPr/>
        </p:nvSpPr>
        <p:spPr>
          <a:xfrm>
            <a:off x="284347" y="5216880"/>
            <a:ext cx="8859653" cy="1384995"/>
          </a:xfrm>
          <a:prstGeom prst="rect">
            <a:avLst/>
          </a:prstGeom>
          <a:noFill/>
        </p:spPr>
        <p:txBody>
          <a:bodyPr wrap="square" rtlCol="0">
            <a:spAutoFit/>
          </a:bodyPr>
          <a:lstStyle/>
          <a:p>
            <a:pPr marL="225425" indent="-225425">
              <a:buFont typeface="Arial" pitchFamily="34" charset="0"/>
              <a:buChar char="•"/>
            </a:pPr>
            <a:r>
              <a:rPr lang="en-US" sz="2800" dirty="0"/>
              <a:t>Cooling patterns as in original study persist throughout every single AR… *between 335-211Å*</a:t>
            </a:r>
          </a:p>
          <a:p>
            <a:pPr marL="225425" indent="-225425">
              <a:buFont typeface="Arial" pitchFamily="34" charset="0"/>
              <a:buChar char="•"/>
            </a:pPr>
            <a:r>
              <a:rPr lang="en-US" sz="2800" dirty="0"/>
              <a:t>Controversy!</a:t>
            </a:r>
          </a:p>
        </p:txBody>
      </p:sp>
      <p:sp>
        <p:nvSpPr>
          <p:cNvPr id="21" name="TextBox 20"/>
          <p:cNvSpPr txBox="1"/>
          <p:nvPr/>
        </p:nvSpPr>
        <p:spPr>
          <a:xfrm>
            <a:off x="534575" y="1645924"/>
            <a:ext cx="1215397" cy="369332"/>
          </a:xfrm>
          <a:prstGeom prst="rect">
            <a:avLst/>
          </a:prstGeom>
          <a:noFill/>
        </p:spPr>
        <p:txBody>
          <a:bodyPr wrap="none" rtlCol="0">
            <a:spAutoFit/>
          </a:bodyPr>
          <a:lstStyle/>
          <a:p>
            <a:r>
              <a:rPr lang="en-US" dirty="0"/>
              <a:t>VK2012 AR</a:t>
            </a:r>
          </a:p>
        </p:txBody>
      </p:sp>
      <p:sp>
        <p:nvSpPr>
          <p:cNvPr id="22" name="TextBox 21"/>
          <p:cNvSpPr txBox="1"/>
          <p:nvPr/>
        </p:nvSpPr>
        <p:spPr>
          <a:xfrm>
            <a:off x="3193366" y="56267"/>
            <a:ext cx="3268715" cy="523220"/>
          </a:xfrm>
          <a:prstGeom prst="rect">
            <a:avLst/>
          </a:prstGeom>
          <a:noFill/>
        </p:spPr>
        <p:txBody>
          <a:bodyPr wrap="none" rtlCol="0">
            <a:spAutoFit/>
          </a:bodyPr>
          <a:lstStyle/>
          <a:p>
            <a:r>
              <a:rPr lang="en-US" sz="2800" dirty="0"/>
              <a:t>All 15 Time Lag Maps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Hydrad</a:t>
            </a:r>
            <a:r>
              <a:rPr lang="en-US" dirty="0"/>
              <a:t> Model Active Region</a:t>
            </a:r>
          </a:p>
        </p:txBody>
      </p:sp>
      <p:sp>
        <p:nvSpPr>
          <p:cNvPr id="3" name="Content Placeholder 2"/>
          <p:cNvSpPr>
            <a:spLocks noGrp="1"/>
          </p:cNvSpPr>
          <p:nvPr>
            <p:ph idx="1"/>
          </p:nvPr>
        </p:nvSpPr>
        <p:spPr>
          <a:xfrm>
            <a:off x="545690" y="3532239"/>
            <a:ext cx="8229600" cy="2809567"/>
          </a:xfrm>
        </p:spPr>
        <p:txBody>
          <a:bodyPr>
            <a:normAutofit fontScale="92500" lnSpcReduction="10000"/>
          </a:bodyPr>
          <a:lstStyle/>
          <a:p>
            <a:r>
              <a:rPr lang="en-US" sz="2400" dirty="0"/>
              <a:t>HMI magnetogram of a dipolar, simple AR (NOAA active region #11640; not on the Warren list)</a:t>
            </a:r>
          </a:p>
          <a:p>
            <a:r>
              <a:rPr lang="en-US" sz="2400" dirty="0"/>
              <a:t>PFSS to get distribution of flux tube lengths </a:t>
            </a:r>
          </a:p>
          <a:p>
            <a:r>
              <a:rPr lang="en-US" sz="2400" dirty="0"/>
              <a:t>Build model of AR populating each of 400 field lines with a new </a:t>
            </a:r>
            <a:r>
              <a:rPr lang="en-US" sz="2400" dirty="0" err="1"/>
              <a:t>Hydrad</a:t>
            </a:r>
            <a:r>
              <a:rPr lang="en-US" sz="2400" dirty="0"/>
              <a:t> model result</a:t>
            </a:r>
          </a:p>
          <a:p>
            <a:r>
              <a:rPr lang="en-US" sz="2400" dirty="0"/>
              <a:t>Ran three tests: pure cooling following a single </a:t>
            </a:r>
            <a:r>
              <a:rPr lang="en-US" sz="2400" dirty="0" err="1"/>
              <a:t>nanoflare</a:t>
            </a:r>
            <a:r>
              <a:rPr lang="en-US" sz="2400" dirty="0"/>
              <a:t>, an ‘intermediate frequency’ </a:t>
            </a:r>
            <a:r>
              <a:rPr lang="en-US" sz="2400" dirty="0" err="1"/>
              <a:t>nanoflare</a:t>
            </a:r>
            <a:r>
              <a:rPr lang="en-US" sz="2400" dirty="0"/>
              <a:t> train, and a ‘high frequency’ </a:t>
            </a:r>
            <a:r>
              <a:rPr lang="en-US" sz="2400" dirty="0" err="1"/>
              <a:t>nanoflare</a:t>
            </a:r>
            <a:r>
              <a:rPr lang="en-US" sz="2400" dirty="0"/>
              <a:t> train</a:t>
            </a:r>
          </a:p>
          <a:p>
            <a:pPr>
              <a:buNone/>
            </a:pPr>
            <a:endParaRPr lang="en-US" dirty="0"/>
          </a:p>
        </p:txBody>
      </p:sp>
      <p:sp>
        <p:nvSpPr>
          <p:cNvPr id="4" name="TextBox 3"/>
          <p:cNvSpPr txBox="1"/>
          <p:nvPr/>
        </p:nvSpPr>
        <p:spPr>
          <a:xfrm>
            <a:off x="6430298" y="3111909"/>
            <a:ext cx="2287870" cy="369332"/>
          </a:xfrm>
          <a:prstGeom prst="rect">
            <a:avLst/>
          </a:prstGeom>
          <a:noFill/>
        </p:spPr>
        <p:txBody>
          <a:bodyPr wrap="none" rtlCol="0">
            <a:spAutoFit/>
          </a:bodyPr>
          <a:lstStyle/>
          <a:p>
            <a:r>
              <a:rPr lang="en-US" dirty="0"/>
              <a:t>Bradshaw &amp; </a:t>
            </a:r>
            <a:r>
              <a:rPr lang="en-US" dirty="0" err="1"/>
              <a:t>Viall</a:t>
            </a:r>
            <a:r>
              <a:rPr lang="en-US" dirty="0"/>
              <a:t> 2016</a:t>
            </a:r>
          </a:p>
        </p:txBody>
      </p:sp>
      <p:pic>
        <p:nvPicPr>
          <p:cNvPr id="3074" name="Picture 2"/>
          <p:cNvPicPr>
            <a:picLocks noChangeAspect="1" noChangeArrowheads="1"/>
          </p:cNvPicPr>
          <p:nvPr/>
        </p:nvPicPr>
        <p:blipFill>
          <a:blip r:embed="rId2" cstate="print"/>
          <a:srcRect/>
          <a:stretch>
            <a:fillRect/>
          </a:stretch>
        </p:blipFill>
        <p:spPr bwMode="auto">
          <a:xfrm>
            <a:off x="2568984" y="1355008"/>
            <a:ext cx="3829050" cy="2171700"/>
          </a:xfrm>
          <a:prstGeom prst="rect">
            <a:avLst/>
          </a:prstGeom>
          <a:noFill/>
          <a:ln w="9525">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342598" y="418333"/>
            <a:ext cx="3562350" cy="5667375"/>
          </a:xfrm>
          <a:prstGeom prst="rect">
            <a:avLst/>
          </a:prstGeom>
          <a:noFill/>
          <a:ln w="9525">
            <a:noFill/>
            <a:miter lim="800000"/>
            <a:headEnd/>
            <a:tailEnd/>
          </a:ln>
        </p:spPr>
      </p:pic>
      <p:sp>
        <p:nvSpPr>
          <p:cNvPr id="9" name="Content Placeholder 2"/>
          <p:cNvSpPr>
            <a:spLocks noGrp="1"/>
          </p:cNvSpPr>
          <p:nvPr>
            <p:ph idx="1"/>
          </p:nvPr>
        </p:nvSpPr>
        <p:spPr>
          <a:xfrm>
            <a:off x="3923068" y="538306"/>
            <a:ext cx="4866968" cy="4525963"/>
          </a:xfrm>
        </p:spPr>
        <p:txBody>
          <a:bodyPr>
            <a:noAutofit/>
          </a:bodyPr>
          <a:lstStyle/>
          <a:p>
            <a:r>
              <a:rPr lang="en-US" sz="1800" dirty="0"/>
              <a:t>Cargill 2014 showed that all of the observed DEM slopes of Warren et al. 2012 could be explained with a train of ‘intermediate’ frequency </a:t>
            </a:r>
            <a:r>
              <a:rPr lang="en-US" sz="1800" dirty="0" err="1"/>
              <a:t>nanoflares</a:t>
            </a:r>
            <a:r>
              <a:rPr lang="en-US" sz="1800" dirty="0"/>
              <a:t>, where the inter-event period is proportional to the energy of the next event</a:t>
            </a:r>
          </a:p>
          <a:p>
            <a:r>
              <a:rPr lang="en-US" sz="1800" dirty="0"/>
              <a:t>Chose power-law distribution of slope -2.5 (Hudson 1991)</a:t>
            </a:r>
          </a:p>
          <a:p>
            <a:r>
              <a:rPr lang="en-US" sz="1800" dirty="0"/>
              <a:t>The constant of proportionality determines whether it is an intermediate- or a high-frequency train</a:t>
            </a:r>
          </a:p>
          <a:p>
            <a:r>
              <a:rPr lang="en-US" sz="1800" dirty="0"/>
              <a:t>The intermediate frequency train has a most probable inter-event period of ≈ 2000 s, with very occasional delays of 10,000 s.</a:t>
            </a:r>
          </a:p>
          <a:p>
            <a:r>
              <a:rPr lang="en-US" sz="1800" dirty="0"/>
              <a:t>The high frequency train has most probable inter-event periods of ≈ 500 s, with occasional delays extending to 5000 s. </a:t>
            </a:r>
          </a:p>
          <a:p>
            <a:r>
              <a:rPr lang="en-US" sz="1800" dirty="0"/>
              <a:t>Simulated three hours of AIA emission and ran </a:t>
            </a:r>
            <a:r>
              <a:rPr lang="en-US" sz="1800" dirty="0" err="1"/>
              <a:t>timelag</a:t>
            </a:r>
            <a:r>
              <a:rPr lang="en-US" sz="1800" dirty="0"/>
              <a:t> test</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4181" y="510618"/>
            <a:ext cx="3288890" cy="1170704"/>
          </a:xfrm>
        </p:spPr>
        <p:txBody>
          <a:bodyPr>
            <a:normAutofit/>
          </a:bodyPr>
          <a:lstStyle/>
          <a:p>
            <a:r>
              <a:rPr lang="en-US" sz="3600" dirty="0">
                <a:latin typeface="+mn-lt"/>
              </a:rPr>
              <a:t>335</a:t>
            </a:r>
          </a:p>
        </p:txBody>
      </p:sp>
      <p:sp>
        <p:nvSpPr>
          <p:cNvPr id="9" name="TextBox 8"/>
          <p:cNvSpPr txBox="1"/>
          <p:nvPr/>
        </p:nvSpPr>
        <p:spPr>
          <a:xfrm>
            <a:off x="5309420" y="737419"/>
            <a:ext cx="886781" cy="646331"/>
          </a:xfrm>
          <a:prstGeom prst="rect">
            <a:avLst/>
          </a:prstGeom>
          <a:noFill/>
        </p:spPr>
        <p:txBody>
          <a:bodyPr wrap="none" rtlCol="0">
            <a:spAutoFit/>
          </a:bodyPr>
          <a:lstStyle/>
          <a:p>
            <a:r>
              <a:rPr lang="en-US" sz="3600" dirty="0"/>
              <a:t>211</a:t>
            </a:r>
          </a:p>
        </p:txBody>
      </p:sp>
      <p:sp>
        <p:nvSpPr>
          <p:cNvPr id="10" name="TextBox 9"/>
          <p:cNvSpPr txBox="1"/>
          <p:nvPr/>
        </p:nvSpPr>
        <p:spPr>
          <a:xfrm>
            <a:off x="1755058" y="3642852"/>
            <a:ext cx="886781" cy="646331"/>
          </a:xfrm>
          <a:prstGeom prst="rect">
            <a:avLst/>
          </a:prstGeom>
          <a:noFill/>
        </p:spPr>
        <p:txBody>
          <a:bodyPr wrap="none" rtlCol="0">
            <a:spAutoFit/>
          </a:bodyPr>
          <a:lstStyle/>
          <a:p>
            <a:r>
              <a:rPr lang="en-US" sz="3600" dirty="0"/>
              <a:t>171</a:t>
            </a:r>
          </a:p>
        </p:txBody>
      </p:sp>
      <p:sp>
        <p:nvSpPr>
          <p:cNvPr id="11" name="TextBox 10"/>
          <p:cNvSpPr txBox="1"/>
          <p:nvPr/>
        </p:nvSpPr>
        <p:spPr>
          <a:xfrm>
            <a:off x="5353664" y="3642850"/>
            <a:ext cx="886781" cy="646331"/>
          </a:xfrm>
          <a:prstGeom prst="rect">
            <a:avLst/>
          </a:prstGeom>
          <a:noFill/>
        </p:spPr>
        <p:txBody>
          <a:bodyPr wrap="none" rtlCol="0">
            <a:spAutoFit/>
          </a:bodyPr>
          <a:lstStyle/>
          <a:p>
            <a:r>
              <a:rPr lang="en-US" sz="3600" dirty="0"/>
              <a:t>131</a:t>
            </a:r>
          </a:p>
        </p:txBody>
      </p:sp>
      <p:sp>
        <p:nvSpPr>
          <p:cNvPr id="12" name="TextBox 11"/>
          <p:cNvSpPr txBox="1"/>
          <p:nvPr/>
        </p:nvSpPr>
        <p:spPr>
          <a:xfrm>
            <a:off x="287793" y="205003"/>
            <a:ext cx="8856207" cy="584775"/>
          </a:xfrm>
          <a:prstGeom prst="rect">
            <a:avLst/>
          </a:prstGeom>
          <a:noFill/>
        </p:spPr>
        <p:txBody>
          <a:bodyPr wrap="none" rtlCol="0">
            <a:spAutoFit/>
          </a:bodyPr>
          <a:lstStyle/>
          <a:p>
            <a:r>
              <a:rPr lang="en-US" sz="3200" dirty="0"/>
              <a:t>Intermediate Frequency </a:t>
            </a:r>
            <a:r>
              <a:rPr lang="en-US" sz="3200" dirty="0" err="1"/>
              <a:t>Nanoflare</a:t>
            </a:r>
            <a:r>
              <a:rPr lang="en-US" sz="3200" dirty="0"/>
              <a:t> Train Experiment</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descr="Fig 3_335-211.png"/>
          <p:cNvPicPr>
            <a:picLocks noChangeAspect="1"/>
          </p:cNvPicPr>
          <p:nvPr/>
        </p:nvPicPr>
        <p:blipFill>
          <a:blip r:embed="rId2" cstate="print"/>
          <a:stretch>
            <a:fillRect/>
          </a:stretch>
        </p:blipFill>
        <p:spPr>
          <a:xfrm>
            <a:off x="150433" y="1221624"/>
            <a:ext cx="5222219" cy="5341408"/>
          </a:xfrm>
          <a:prstGeom prst="rect">
            <a:avLst/>
          </a:prstGeom>
        </p:spPr>
      </p:pic>
      <p:sp>
        <p:nvSpPr>
          <p:cNvPr id="3" name="Title 1"/>
          <p:cNvSpPr txBox="1">
            <a:spLocks/>
          </p:cNvSpPr>
          <p:nvPr/>
        </p:nvSpPr>
        <p:spPr>
          <a:xfrm>
            <a:off x="442451" y="191724"/>
            <a:ext cx="8229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mj-lt"/>
                <a:ea typeface="+mj-ea"/>
                <a:cs typeface="+mj-cs"/>
              </a:rPr>
              <a:t>All three experiments show post-</a:t>
            </a:r>
            <a:r>
              <a:rPr kumimoji="0" lang="en-US" sz="2800" b="0" i="0" u="none" strike="noStrike" kern="1200" cap="none" spc="0" normalizeH="0" baseline="0" noProof="0" dirty="0" err="1">
                <a:ln>
                  <a:noFill/>
                </a:ln>
                <a:solidFill>
                  <a:schemeClr val="tx1"/>
                </a:solidFill>
                <a:effectLst/>
                <a:uLnTx/>
                <a:uFillTx/>
                <a:latin typeface="+mj-lt"/>
                <a:ea typeface="+mj-ea"/>
                <a:cs typeface="+mj-cs"/>
              </a:rPr>
              <a:t>nanoflare</a:t>
            </a:r>
            <a:r>
              <a:rPr kumimoji="0" lang="en-US" sz="2800" b="0" i="0" u="none" strike="noStrike" kern="1200" cap="none" spc="0" normalizeH="0" baseline="0" noProof="0" dirty="0">
                <a:ln>
                  <a:noFill/>
                </a:ln>
                <a:solidFill>
                  <a:schemeClr val="tx1"/>
                </a:solidFill>
                <a:effectLst/>
                <a:uLnTx/>
                <a:uFillTx/>
                <a:latin typeface="+mj-lt"/>
                <a:ea typeface="+mj-ea"/>
                <a:cs typeface="+mj-cs"/>
              </a:rPr>
              <a:t> cooling and zero time lags</a:t>
            </a:r>
            <a:r>
              <a:rPr kumimoji="0" lang="en-US" sz="2800" b="0" i="0" u="none" strike="noStrike" kern="1200" cap="none" spc="0" normalizeH="0" noProof="0" dirty="0">
                <a:ln>
                  <a:noFill/>
                </a:ln>
                <a:solidFill>
                  <a:schemeClr val="tx1"/>
                </a:solidFill>
                <a:effectLst/>
                <a:uLnTx/>
                <a:uFillTx/>
                <a:latin typeface="+mj-lt"/>
                <a:ea typeface="+mj-ea"/>
                <a:cs typeface="+mj-cs"/>
              </a:rPr>
              <a:t> in the TR, as observed</a:t>
            </a:r>
            <a:endParaRPr kumimoji="0" lang="en-US" sz="2800" b="0" i="0" u="none" strike="noStrike" kern="1200" cap="none" spc="0" normalizeH="0" baseline="0" noProof="0" dirty="0">
              <a:ln>
                <a:noFill/>
              </a:ln>
              <a:solidFill>
                <a:schemeClr val="tx1"/>
              </a:solidFill>
              <a:effectLst/>
              <a:uLnTx/>
              <a:uFillTx/>
              <a:latin typeface="+mj-lt"/>
              <a:ea typeface="+mj-ea"/>
              <a:cs typeface="+mj-cs"/>
            </a:endParaRPr>
          </a:p>
        </p:txBody>
      </p:sp>
      <p:pic>
        <p:nvPicPr>
          <p:cNvPr id="6146" name="Picture 2" descr="E:\ccval Figs\ccval_2hrmaps.png"/>
          <p:cNvPicPr>
            <a:picLocks noChangeAspect="1" noChangeArrowheads="1"/>
          </p:cNvPicPr>
          <p:nvPr/>
        </p:nvPicPr>
        <p:blipFill>
          <a:blip r:embed="rId3" cstate="print"/>
          <a:srcRect l="37078" t="62352" r="30899"/>
          <a:stretch>
            <a:fillRect/>
          </a:stretch>
        </p:blipFill>
        <p:spPr bwMode="auto">
          <a:xfrm>
            <a:off x="5389947" y="3582982"/>
            <a:ext cx="1737981" cy="2581845"/>
          </a:xfrm>
          <a:prstGeom prst="rect">
            <a:avLst/>
          </a:prstGeom>
          <a:noFill/>
        </p:spPr>
      </p:pic>
      <p:pic>
        <p:nvPicPr>
          <p:cNvPr id="5" name="Picture 3" descr="E:\ccval Figs\ccval_12hrmaps.png"/>
          <p:cNvPicPr>
            <a:picLocks noChangeAspect="1" noChangeArrowheads="1"/>
          </p:cNvPicPr>
          <p:nvPr/>
        </p:nvPicPr>
        <p:blipFill>
          <a:blip r:embed="rId4" cstate="print"/>
          <a:srcRect l="37155" t="59801" r="30962"/>
          <a:stretch>
            <a:fillRect/>
          </a:stretch>
        </p:blipFill>
        <p:spPr bwMode="auto">
          <a:xfrm>
            <a:off x="7096201" y="3466985"/>
            <a:ext cx="1797077" cy="2756834"/>
          </a:xfrm>
          <a:prstGeom prst="rect">
            <a:avLst/>
          </a:prstGeom>
          <a:noFill/>
        </p:spPr>
      </p:pic>
      <p:pic>
        <p:nvPicPr>
          <p:cNvPr id="6" name="Picture 2" descr="E:\ccval Figs\ccval_2hrmaps.png"/>
          <p:cNvPicPr>
            <a:picLocks noChangeAspect="1" noChangeArrowheads="1"/>
          </p:cNvPicPr>
          <p:nvPr/>
        </p:nvPicPr>
        <p:blipFill>
          <a:blip r:embed="rId3" cstate="print"/>
          <a:srcRect l="69522" t="34233" b="37900"/>
          <a:stretch>
            <a:fillRect/>
          </a:stretch>
        </p:blipFill>
        <p:spPr bwMode="auto">
          <a:xfrm>
            <a:off x="5415300" y="1393991"/>
            <a:ext cx="1654104" cy="1911056"/>
          </a:xfrm>
          <a:prstGeom prst="rect">
            <a:avLst/>
          </a:prstGeom>
          <a:noFill/>
        </p:spPr>
      </p:pic>
      <p:pic>
        <p:nvPicPr>
          <p:cNvPr id="7" name="Picture 3" descr="E:\ccval Figs\ccval_12hrmaps.png"/>
          <p:cNvPicPr>
            <a:picLocks noChangeAspect="1" noChangeArrowheads="1"/>
          </p:cNvPicPr>
          <p:nvPr/>
        </p:nvPicPr>
        <p:blipFill>
          <a:blip r:embed="rId4" cstate="print"/>
          <a:srcRect l="69665" t="31809" b="39443"/>
          <a:stretch>
            <a:fillRect/>
          </a:stretch>
        </p:blipFill>
        <p:spPr bwMode="auto">
          <a:xfrm>
            <a:off x="7168691" y="1400305"/>
            <a:ext cx="1709838" cy="1971488"/>
          </a:xfrm>
          <a:prstGeom prst="rect">
            <a:avLst/>
          </a:prstGeom>
          <a:noFill/>
        </p:spPr>
      </p:pic>
      <p:sp>
        <p:nvSpPr>
          <p:cNvPr id="8" name="TextBox 7"/>
          <p:cNvSpPr txBox="1"/>
          <p:nvPr/>
        </p:nvSpPr>
        <p:spPr>
          <a:xfrm>
            <a:off x="5899357" y="1135628"/>
            <a:ext cx="574196" cy="369332"/>
          </a:xfrm>
          <a:prstGeom prst="rect">
            <a:avLst/>
          </a:prstGeom>
          <a:noFill/>
        </p:spPr>
        <p:txBody>
          <a:bodyPr wrap="none" rtlCol="0">
            <a:spAutoFit/>
          </a:bodyPr>
          <a:lstStyle/>
          <a:p>
            <a:r>
              <a:rPr lang="en-US" dirty="0"/>
              <a:t>2-hr</a:t>
            </a:r>
          </a:p>
        </p:txBody>
      </p:sp>
      <p:sp>
        <p:nvSpPr>
          <p:cNvPr id="9" name="TextBox 8"/>
          <p:cNvSpPr txBox="1"/>
          <p:nvPr/>
        </p:nvSpPr>
        <p:spPr>
          <a:xfrm>
            <a:off x="7644583" y="1066802"/>
            <a:ext cx="691215" cy="369332"/>
          </a:xfrm>
          <a:prstGeom prst="rect">
            <a:avLst/>
          </a:prstGeom>
          <a:noFill/>
        </p:spPr>
        <p:txBody>
          <a:bodyPr wrap="none" rtlCol="0">
            <a:spAutoFit/>
          </a:bodyPr>
          <a:lstStyle/>
          <a:p>
            <a:r>
              <a:rPr lang="en-US" dirty="0"/>
              <a:t>12-hr</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p:txBody>
      </p:sp>
      <p:sp>
        <p:nvSpPr>
          <p:cNvPr id="4" name="Title 1"/>
          <p:cNvSpPr txBox="1">
            <a:spLocks/>
          </p:cNvSpPr>
          <p:nvPr/>
        </p:nvSpPr>
        <p:spPr>
          <a:xfrm>
            <a:off x="475880" y="172065"/>
            <a:ext cx="8229600" cy="1143000"/>
          </a:xfrm>
          <a:prstGeom prst="rect">
            <a:avLst/>
          </a:prstGeom>
        </p:spPr>
        <p:txBody>
          <a:bodyPr vert="horz" lIns="91440" tIns="45720" rIns="91440" bIns="45720" rtlCol="0" anchor="ctr">
            <a:normAutofit fontScale="77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err="1">
                <a:ln>
                  <a:noFill/>
                </a:ln>
                <a:solidFill>
                  <a:schemeClr val="tx1"/>
                </a:solidFill>
                <a:effectLst/>
                <a:uLnTx/>
                <a:uFillTx/>
                <a:latin typeface="+mj-lt"/>
                <a:ea typeface="+mj-ea"/>
                <a:cs typeface="+mj-cs"/>
              </a:rPr>
              <a:t>Nanoflare</a:t>
            </a:r>
            <a:r>
              <a:rPr kumimoji="0" lang="en-US" sz="2800" b="0" i="0" u="none" strike="noStrike" kern="1200" cap="none" spc="0" normalizeH="0" baseline="0" noProof="0" dirty="0">
                <a:ln>
                  <a:noFill/>
                </a:ln>
                <a:solidFill>
                  <a:schemeClr val="tx1"/>
                </a:solidFill>
                <a:effectLst/>
                <a:uLnTx/>
                <a:uFillTx/>
                <a:latin typeface="+mj-lt"/>
                <a:ea typeface="+mj-ea"/>
                <a:cs typeface="+mj-cs"/>
              </a:rPr>
              <a:t> trains reproduce observed </a:t>
            </a:r>
            <a:r>
              <a:rPr kumimoji="0" lang="en-US" sz="2800" b="0" i="0" u="none" strike="noStrike" kern="1200" cap="none" spc="0" normalizeH="0" baseline="0" noProof="0" dirty="0" err="1">
                <a:ln>
                  <a:noFill/>
                </a:ln>
                <a:solidFill>
                  <a:schemeClr val="tx1"/>
                </a:solidFill>
                <a:effectLst/>
                <a:uLnTx/>
                <a:uFillTx/>
                <a:latin typeface="+mj-lt"/>
                <a:ea typeface="+mj-ea"/>
                <a:cs typeface="+mj-cs"/>
              </a:rPr>
              <a:t>timelags</a:t>
            </a:r>
            <a:r>
              <a:rPr kumimoji="0" lang="en-US" sz="2800" b="0" i="0" u="none" strike="noStrike" kern="1200" cap="none" spc="0" normalizeH="0" baseline="0" noProof="0" dirty="0">
                <a:ln>
                  <a:noFill/>
                </a:ln>
                <a:solidFill>
                  <a:schemeClr val="tx1"/>
                </a:solidFill>
                <a:effectLst/>
                <a:uLnTx/>
                <a:uFillTx/>
                <a:latin typeface="+mj-lt"/>
                <a:ea typeface="+mj-ea"/>
                <a:cs typeface="+mj-cs"/>
              </a:rPr>
              <a:t> while full cooling cannot</a:t>
            </a:r>
          </a:p>
          <a:p>
            <a:pPr marL="0" marR="0" lvl="0" indent="0" algn="ctr" defTabSz="914400" rtl="0" eaLnBrk="1" fontAlgn="auto" latinLnBrk="0" hangingPunct="1">
              <a:lnSpc>
                <a:spcPct val="100000"/>
              </a:lnSpc>
              <a:spcBef>
                <a:spcPct val="0"/>
              </a:spcBef>
              <a:spcAft>
                <a:spcPts val="0"/>
              </a:spcAft>
              <a:buClrTx/>
              <a:buSzTx/>
              <a:buFontTx/>
              <a:buNone/>
              <a:tabLst/>
              <a:defRPr/>
            </a:pPr>
            <a:r>
              <a:rPr lang="en-US" sz="2800" dirty="0">
                <a:latin typeface="+mj-lt"/>
                <a:ea typeface="+mj-ea"/>
                <a:cs typeface="+mj-cs"/>
              </a:rPr>
              <a:t>I</a:t>
            </a:r>
            <a:r>
              <a:rPr kumimoji="0" lang="en-US" sz="2800" b="0" i="0" u="none" strike="noStrike" kern="1200" cap="none" spc="0" normalizeH="0" baseline="0" noProof="0" dirty="0" err="1">
                <a:ln>
                  <a:noFill/>
                </a:ln>
                <a:solidFill>
                  <a:schemeClr val="tx1"/>
                </a:solidFill>
                <a:effectLst/>
                <a:uLnTx/>
                <a:uFillTx/>
                <a:latin typeface="+mj-lt"/>
                <a:ea typeface="+mj-ea"/>
                <a:cs typeface="+mj-cs"/>
              </a:rPr>
              <a:t>ntermediate</a:t>
            </a:r>
            <a:r>
              <a:rPr kumimoji="0" lang="en-US" sz="2800" b="0" i="0" u="none" strike="noStrike" kern="1200" cap="none" spc="0" normalizeH="0" baseline="0" noProof="0" dirty="0">
                <a:ln>
                  <a:noFill/>
                </a:ln>
                <a:solidFill>
                  <a:schemeClr val="tx1"/>
                </a:solidFill>
                <a:effectLst/>
                <a:uLnTx/>
                <a:uFillTx/>
                <a:latin typeface="+mj-lt"/>
                <a:ea typeface="+mj-ea"/>
                <a:cs typeface="+mj-cs"/>
              </a:rPr>
              <a:t> matches </a:t>
            </a:r>
            <a:r>
              <a:rPr lang="en-US" sz="2800" dirty="0">
                <a:latin typeface="+mj-lt"/>
                <a:ea typeface="+mj-ea"/>
                <a:cs typeface="+mj-cs"/>
              </a:rPr>
              <a:t>longer flux tubes but high frequency matches core better</a:t>
            </a:r>
            <a:endParaRPr kumimoji="0" lang="en-US" sz="2800" b="0" i="0" u="none" strike="noStrike" kern="1200" cap="none" spc="0" normalizeH="0" baseline="0" noProof="0" dirty="0">
              <a:ln>
                <a:noFill/>
              </a:ln>
              <a:solidFill>
                <a:schemeClr val="tx1"/>
              </a:solidFill>
              <a:effectLst/>
              <a:uLnTx/>
              <a:uFillTx/>
              <a:latin typeface="+mj-lt"/>
              <a:ea typeface="+mj-ea"/>
              <a:cs typeface="+mj-cs"/>
            </a:endParaRPr>
          </a:p>
        </p:txBody>
      </p:sp>
      <p:pic>
        <p:nvPicPr>
          <p:cNvPr id="5" name="Picture 4" descr="Fig 4 94 pairs.png"/>
          <p:cNvPicPr>
            <a:picLocks noChangeAspect="1"/>
          </p:cNvPicPr>
          <p:nvPr/>
        </p:nvPicPr>
        <p:blipFill>
          <a:blip r:embed="rId2" cstate="print"/>
          <a:stretch>
            <a:fillRect/>
          </a:stretch>
        </p:blipFill>
        <p:spPr>
          <a:xfrm>
            <a:off x="164843" y="1391477"/>
            <a:ext cx="5483790" cy="5042013"/>
          </a:xfrm>
          <a:prstGeom prst="rect">
            <a:avLst/>
          </a:prstGeom>
        </p:spPr>
      </p:pic>
      <p:pic>
        <p:nvPicPr>
          <p:cNvPr id="7170" name="Picture 2" descr="E:\ccval Figs\ccval_2hrmaps.png"/>
          <p:cNvPicPr>
            <a:picLocks noChangeAspect="1" noChangeArrowheads="1"/>
          </p:cNvPicPr>
          <p:nvPr/>
        </p:nvPicPr>
        <p:blipFill>
          <a:blip r:embed="rId3" cstate="print"/>
          <a:srcRect l="6180" r="61797" b="37900"/>
          <a:stretch>
            <a:fillRect/>
          </a:stretch>
        </p:blipFill>
        <p:spPr bwMode="auto">
          <a:xfrm>
            <a:off x="5585913" y="1283112"/>
            <a:ext cx="1769459" cy="4336024"/>
          </a:xfrm>
          <a:prstGeom prst="rect">
            <a:avLst/>
          </a:prstGeom>
          <a:noFill/>
        </p:spPr>
      </p:pic>
      <p:pic>
        <p:nvPicPr>
          <p:cNvPr id="7171" name="Picture 3" descr="E:\ccval Figs\ccval_12hrmaps.png"/>
          <p:cNvPicPr>
            <a:picLocks noChangeAspect="1" noChangeArrowheads="1"/>
          </p:cNvPicPr>
          <p:nvPr/>
        </p:nvPicPr>
        <p:blipFill>
          <a:blip r:embed="rId4" cstate="print"/>
          <a:srcRect l="7741" r="61925" b="39443"/>
          <a:stretch>
            <a:fillRect/>
          </a:stretch>
        </p:blipFill>
        <p:spPr bwMode="auto">
          <a:xfrm>
            <a:off x="7399709" y="1548583"/>
            <a:ext cx="1700047" cy="4129548"/>
          </a:xfrm>
          <a:prstGeom prst="rect">
            <a:avLst/>
          </a:prstGeom>
          <a:noFill/>
        </p:spPr>
      </p:pic>
      <p:sp>
        <p:nvSpPr>
          <p:cNvPr id="8" name="TextBox 7"/>
          <p:cNvSpPr txBox="1"/>
          <p:nvPr/>
        </p:nvSpPr>
        <p:spPr>
          <a:xfrm>
            <a:off x="6120577" y="1415840"/>
            <a:ext cx="574196" cy="369332"/>
          </a:xfrm>
          <a:prstGeom prst="rect">
            <a:avLst/>
          </a:prstGeom>
          <a:noFill/>
        </p:spPr>
        <p:txBody>
          <a:bodyPr wrap="none" rtlCol="0">
            <a:spAutoFit/>
          </a:bodyPr>
          <a:lstStyle/>
          <a:p>
            <a:r>
              <a:rPr lang="en-US" dirty="0"/>
              <a:t>2-hr</a:t>
            </a:r>
          </a:p>
        </p:txBody>
      </p:sp>
      <p:sp>
        <p:nvSpPr>
          <p:cNvPr id="9" name="TextBox 8"/>
          <p:cNvSpPr txBox="1"/>
          <p:nvPr/>
        </p:nvSpPr>
        <p:spPr>
          <a:xfrm>
            <a:off x="7865803" y="1391258"/>
            <a:ext cx="691215" cy="369332"/>
          </a:xfrm>
          <a:prstGeom prst="rect">
            <a:avLst/>
          </a:prstGeom>
          <a:noFill/>
        </p:spPr>
        <p:txBody>
          <a:bodyPr wrap="none" rtlCol="0">
            <a:spAutoFit/>
          </a:bodyPr>
          <a:lstStyle/>
          <a:p>
            <a:r>
              <a:rPr lang="en-US" dirty="0"/>
              <a:t>12-hr</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22676</TotalTime>
  <Words>724</Words>
  <Application>Microsoft Office PowerPoint</Application>
  <PresentationFormat>On-screen Show (4:3)</PresentationFormat>
  <Paragraphs>73</Paragraphs>
  <Slides>22</Slides>
  <Notes>4</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22</vt:i4>
      </vt:variant>
    </vt:vector>
  </HeadingPairs>
  <TitlesOfParts>
    <vt:vector size="25" baseType="lpstr">
      <vt:lpstr>Arial</vt:lpstr>
      <vt:lpstr>Calibri</vt:lpstr>
      <vt:lpstr>Office Theme</vt:lpstr>
      <vt:lpstr>PowerPoint Presentation</vt:lpstr>
      <vt:lpstr>PowerPoint Presentation</vt:lpstr>
      <vt:lpstr>PowerPoint Presentation</vt:lpstr>
      <vt:lpstr>PowerPoint Presentation</vt:lpstr>
      <vt:lpstr>Hydrad Model Active Region</vt:lpstr>
      <vt:lpstr>PowerPoint Presentation</vt:lpstr>
      <vt:lpstr>335</vt:lpstr>
      <vt:lpstr>PowerPoint Presentation</vt:lpstr>
      <vt:lpstr>PowerPoint Presentation</vt:lpstr>
      <vt:lpstr>PowerPoint Presentation</vt:lpstr>
      <vt:lpstr>Nanoflare trains reproduce observed timelags while full cooling cannot; intermediate matches closest</vt:lpstr>
      <vt:lpstr>PowerPoint Presentation</vt:lpstr>
      <vt:lpstr>PowerPoint Presentation</vt:lpstr>
      <vt:lpstr>PowerPoint Presentation</vt:lpstr>
      <vt:lpstr>Simple measures -&gt;not sufficient</vt:lpstr>
      <vt:lpstr>Barnes, Bradshaw &amp; Viall, under review for ApJ</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nviall</dc:creator>
  <cp:lastModifiedBy>Viall-kepko, Nicholeen M. (GSFC-6710)</cp:lastModifiedBy>
  <cp:revision>479</cp:revision>
  <dcterms:created xsi:type="dcterms:W3CDTF">2013-11-25T20:42:34Z</dcterms:created>
  <dcterms:modified xsi:type="dcterms:W3CDTF">2019-04-17T15:16:07Z</dcterms:modified>
</cp:coreProperties>
</file>