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5" r:id="rId2"/>
    <p:sldId id="256" r:id="rId3"/>
    <p:sldId id="278" r:id="rId4"/>
    <p:sldId id="257" r:id="rId5"/>
    <p:sldId id="262" r:id="rId6"/>
    <p:sldId id="279" r:id="rId7"/>
    <p:sldId id="261" r:id="rId8"/>
    <p:sldId id="282" r:id="rId9"/>
    <p:sldId id="269" r:id="rId10"/>
    <p:sldId id="274" r:id="rId11"/>
    <p:sldId id="283" r:id="rId12"/>
    <p:sldId id="264" r:id="rId13"/>
    <p:sldId id="265" r:id="rId14"/>
    <p:sldId id="271" r:id="rId15"/>
    <p:sldId id="284" r:id="rId16"/>
    <p:sldId id="276" r:id="rId17"/>
    <p:sldId id="270" r:id="rId18"/>
    <p:sldId id="268" r:id="rId19"/>
    <p:sldId id="273" r:id="rId20"/>
    <p:sldId id="258" r:id="rId21"/>
    <p:sldId id="260" r:id="rId22"/>
    <p:sldId id="281" r:id="rId23"/>
    <p:sldId id="286" r:id="rId24"/>
    <p:sldId id="287" r:id="rId25"/>
    <p:sldId id="285" r:id="rId26"/>
    <p:sldId id="288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5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80F60-1812-4643-B124-F2B00CF1EFE7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7DA01-5AB1-4922-843D-6E9A8E7264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its option 2, then is it coronal heating? TNE?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7DA01-5AB1-4922-843D-6E9A8E72643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its option 2, then is it coronal heating? TNE?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7DA01-5AB1-4922-843D-6E9A8E72643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allow for slow heating</a:t>
            </a:r>
            <a:r>
              <a:rPr lang="en-US" baseline="0" dirty="0" smtClean="0"/>
              <a:t>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D6AAC-6F77-4D6C-9D40-8B3352BA862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0CEB7-3B81-4D3A-AF37-24591B2506B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9AAD0-CFBE-4712-8274-0F1D4FD25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SDO/AIA to Understand the Thermal Evolution of Solar Prominence 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Nicholeen</a:t>
            </a:r>
            <a:r>
              <a:rPr lang="en-US" dirty="0" smtClean="0"/>
              <a:t> </a:t>
            </a:r>
            <a:r>
              <a:rPr lang="en-US" dirty="0" err="1" smtClean="0"/>
              <a:t>Viall</a:t>
            </a:r>
            <a:endParaRPr lang="en-US" dirty="0" smtClean="0"/>
          </a:p>
          <a:p>
            <a:r>
              <a:rPr lang="en-US" dirty="0" smtClean="0"/>
              <a:t>with Terry </a:t>
            </a:r>
            <a:r>
              <a:rPr lang="en-US" dirty="0" err="1" smtClean="0"/>
              <a:t>Kucera</a:t>
            </a:r>
            <a:r>
              <a:rPr lang="en-US" dirty="0" smtClean="0"/>
              <a:t> and Judy </a:t>
            </a:r>
            <a:r>
              <a:rPr lang="en-US" dirty="0" err="1" smtClean="0"/>
              <a:t>Karpen</a:t>
            </a:r>
            <a:endParaRPr lang="en-US" dirty="0" smtClean="0"/>
          </a:p>
          <a:p>
            <a:r>
              <a:rPr lang="en-US" dirty="0" smtClean="0"/>
              <a:t>NASA GSFC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udy High Res Ru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235"/>
          <a:stretch>
            <a:fillRect/>
          </a:stretch>
        </p:blipFill>
        <p:spPr>
          <a:xfrm>
            <a:off x="1843336" y="767499"/>
            <a:ext cx="3490664" cy="6014301"/>
          </a:xfrm>
        </p:spPr>
      </p:pic>
      <p:pic>
        <p:nvPicPr>
          <p:cNvPr id="5" name="Picture 4" descr="ccval_12hrmaps.png"/>
          <p:cNvPicPr>
            <a:picLocks noChangeAspect="1"/>
          </p:cNvPicPr>
          <p:nvPr/>
        </p:nvPicPr>
        <p:blipFill>
          <a:blip r:embed="rId3" cstate="print"/>
          <a:srcRect l="34059" t="91611" r="29414"/>
          <a:stretch>
            <a:fillRect/>
          </a:stretch>
        </p:blipFill>
        <p:spPr>
          <a:xfrm>
            <a:off x="5217712" y="990600"/>
            <a:ext cx="3316688" cy="82988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848614" y="1607183"/>
            <a:ext cx="7115" cy="515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6526826">
            <a:off x="5533070" y="1446150"/>
            <a:ext cx="555466" cy="598375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5252772" y="1940202"/>
            <a:ext cx="1447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Negative time lags: noise; slow/bright heating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22578" y="1867750"/>
            <a:ext cx="1021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Positive time lags: cooling 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4376" y="2030321"/>
            <a:ext cx="14801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zero time </a:t>
            </a:r>
            <a:r>
              <a:rPr lang="en-US" sz="1600" dirty="0" smtClean="0">
                <a:latin typeface="+mj-lt"/>
              </a:rPr>
              <a:t>delay: transition region/motions</a:t>
            </a:r>
            <a:endParaRPr lang="en-US" sz="1600" dirty="0">
              <a:latin typeface="+mj-lt"/>
            </a:endParaRPr>
          </a:p>
        </p:txBody>
      </p:sp>
      <p:sp>
        <p:nvSpPr>
          <p:cNvPr id="11" name="Right Brace 10"/>
          <p:cNvSpPr/>
          <p:nvPr/>
        </p:nvSpPr>
        <p:spPr>
          <a:xfrm rot="4546454">
            <a:off x="7964055" y="1375142"/>
            <a:ext cx="503177" cy="450709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  <p:sp>
        <p:nvSpPr>
          <p:cNvPr id="12" name="TextBox 11"/>
          <p:cNvSpPr txBox="1"/>
          <p:nvPr/>
        </p:nvSpPr>
        <p:spPr>
          <a:xfrm>
            <a:off x="1189402" y="584284"/>
            <a:ext cx="4525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171-131 193-131 193-171 211-131 211-171 211-193 335-131 335-171 335-211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3200400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Unlike observed AR corona, heating phase can dominate emission (greens and blues) in thermal non equilibrium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Stronger heated side shows heating phase most often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Complex signatures near condensate 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Some complexity due to cold (100,000K) emission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/>
              <a:t>Specifics depend on time window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76200" y="1066800"/>
            <a:ext cx="174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Stronger heating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76200" y="1524000"/>
            <a:ext cx="171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Weaker  heating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76200" y="1295400"/>
            <a:ext cx="12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Condensate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80020" y="2825180"/>
            <a:ext cx="12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length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152400"/>
            <a:ext cx="20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Hotter channel pairs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19200" y="152400"/>
            <a:ext cx="209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Cooler channel pairs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95400" y="1524000"/>
            <a:ext cx="457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680021" y="4272979"/>
            <a:ext cx="12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length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680021" y="5720888"/>
            <a:ext cx="12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length</a:t>
            </a:r>
            <a:endParaRPr lang="en-US" dirty="0"/>
          </a:p>
        </p:txBody>
      </p:sp>
      <p:sp>
        <p:nvSpPr>
          <p:cNvPr id="26" name="Left Brace 25"/>
          <p:cNvSpPr/>
          <p:nvPr/>
        </p:nvSpPr>
        <p:spPr>
          <a:xfrm>
            <a:off x="1600200" y="16002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>
            <a:off x="1600200" y="11430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95400" y="3048000"/>
            <a:ext cx="457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eft Brace 31"/>
          <p:cNvSpPr/>
          <p:nvPr/>
        </p:nvSpPr>
        <p:spPr>
          <a:xfrm>
            <a:off x="1600200" y="31242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1600200" y="26670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295400" y="4495800"/>
            <a:ext cx="457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Left Brace 34"/>
          <p:cNvSpPr/>
          <p:nvPr/>
        </p:nvSpPr>
        <p:spPr>
          <a:xfrm>
            <a:off x="1600200" y="45720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600200" y="41148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295400" y="6019800"/>
            <a:ext cx="457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/>
          <p:cNvSpPr/>
          <p:nvPr/>
        </p:nvSpPr>
        <p:spPr>
          <a:xfrm>
            <a:off x="1600200" y="60960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e 38"/>
          <p:cNvSpPr/>
          <p:nvPr/>
        </p:nvSpPr>
        <p:spPr>
          <a:xfrm>
            <a:off x="1600200" y="5638800"/>
            <a:ext cx="152400" cy="3048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274638"/>
            <a:ext cx="2209800" cy="51355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It’s messy (very complex)!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Consistent with TNE prediction, and in contrast to </a:t>
            </a:r>
            <a:r>
              <a:rPr lang="en-US" sz="2400" dirty="0" err="1" smtClean="0"/>
              <a:t>nanoflare</a:t>
            </a:r>
            <a:r>
              <a:rPr lang="en-US" sz="2400" dirty="0" smtClean="0"/>
              <a:t> prediction and observed AR, which are dominated by positive time lags, and zero time lag in TR</a:t>
            </a:r>
            <a:endParaRPr lang="en-US" sz="2400" dirty="0"/>
          </a:p>
        </p:txBody>
      </p:sp>
      <p:pic>
        <p:nvPicPr>
          <p:cNvPr id="4" name="Content Placeholder 3" descr="timelags with contours blinking of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5966247" cy="5848233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3733800" y="5657172"/>
            <a:ext cx="7115" cy="515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6526826">
            <a:off x="2173581" y="5559209"/>
            <a:ext cx="555466" cy="875445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838200" y="6197025"/>
            <a:ext cx="2397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Negative time lags: noise; slow/bright heating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6197025"/>
            <a:ext cx="129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Positive time lags: cooling 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5992721"/>
            <a:ext cx="1635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zero time </a:t>
            </a:r>
            <a:r>
              <a:rPr lang="en-US" sz="1600" dirty="0" smtClean="0">
                <a:latin typeface="+mj-lt"/>
              </a:rPr>
              <a:t>delay: transition region/motions</a:t>
            </a:r>
            <a:endParaRPr lang="en-US" sz="1600" dirty="0">
              <a:latin typeface="+mj-lt"/>
            </a:endParaRPr>
          </a:p>
        </p:txBody>
      </p:sp>
      <p:sp>
        <p:nvSpPr>
          <p:cNvPr id="11" name="Right Brace 10"/>
          <p:cNvSpPr/>
          <p:nvPr/>
        </p:nvSpPr>
        <p:spPr>
          <a:xfrm rot="4546454">
            <a:off x="4747602" y="5551676"/>
            <a:ext cx="503177" cy="87768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650" y="2909887"/>
            <a:ext cx="18120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95800" y="2514600"/>
            <a:ext cx="11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171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2887" y="2909887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43400" y="259080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193-171 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828800"/>
            <a:ext cx="2514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Zero time lags generally encompass cold prominence material (TR between condensate  and corona</a:t>
            </a:r>
          </a:p>
          <a:p>
            <a:endParaRPr lang="en-US" dirty="0" smtClean="0"/>
          </a:p>
          <a:p>
            <a:r>
              <a:rPr lang="en-US" dirty="0" smtClean="0"/>
              <a:t>Hot surrounding cavity has heating and cooling signatures</a:t>
            </a:r>
          </a:p>
          <a:p>
            <a:endParaRPr lang="en-US" dirty="0" smtClean="0"/>
          </a:p>
          <a:p>
            <a:r>
              <a:rPr lang="en-US" dirty="0" smtClean="0"/>
              <a:t>Features visible in images exhibit coherent </a:t>
            </a:r>
            <a:r>
              <a:rPr lang="en-US" dirty="0" err="1" smtClean="0"/>
              <a:t>timelags</a:t>
            </a:r>
            <a:r>
              <a:rPr lang="en-US" dirty="0" smtClean="0"/>
              <a:t> e.g. the horns, the cold blob, and he nougat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52800" y="2362200"/>
            <a:ext cx="1676400" cy="1066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29000" y="3810000"/>
            <a:ext cx="914400" cy="304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352800" y="4267200"/>
            <a:ext cx="1219200" cy="7620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imelags with contours blink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3353" y="838200"/>
            <a:ext cx="5597112" cy="548640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5410200" y="5657172"/>
            <a:ext cx="7115" cy="515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 rot="6526826">
            <a:off x="3849981" y="5559209"/>
            <a:ext cx="555466" cy="875445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2514600" y="6197025"/>
            <a:ext cx="2397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Negative time lags: noise; slow/bright heating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197025"/>
            <a:ext cx="129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Positive time lags: cooling 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992721"/>
            <a:ext cx="1635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zero time </a:t>
            </a:r>
            <a:r>
              <a:rPr lang="en-US" sz="1600" dirty="0" smtClean="0">
                <a:latin typeface="+mj-lt"/>
              </a:rPr>
              <a:t>delay: transition region/motions</a:t>
            </a:r>
            <a:endParaRPr lang="en-US" sz="1600" dirty="0">
              <a:latin typeface="+mj-lt"/>
            </a:endParaRPr>
          </a:p>
        </p:txBody>
      </p:sp>
      <p:sp>
        <p:nvSpPr>
          <p:cNvPr id="10" name="Right Brace 9"/>
          <p:cNvSpPr/>
          <p:nvPr/>
        </p:nvSpPr>
        <p:spPr>
          <a:xfrm rot="4546454">
            <a:off x="6424002" y="5551676"/>
            <a:ext cx="503177" cy="87768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imelags with contours blinking of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3353" y="838200"/>
            <a:ext cx="5597112" cy="5486400"/>
          </a:xfrm>
        </p:spPr>
      </p:pic>
      <p:cxnSp>
        <p:nvCxnSpPr>
          <p:cNvPr id="6" name="Straight Arrow Connector 5"/>
          <p:cNvCxnSpPr>
            <a:stCxn id="8" idx="1"/>
          </p:cNvCxnSpPr>
          <p:nvPr/>
        </p:nvCxnSpPr>
        <p:spPr>
          <a:xfrm flipH="1" flipV="1">
            <a:off x="7086600" y="1981205"/>
            <a:ext cx="1066800" cy="133435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53400" y="2438400"/>
            <a:ext cx="99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Hot nougat is cooling from ~2.5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438400"/>
            <a:ext cx="137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‘Horns’ exhibit both heating  and cooling cycles -well above cold prominence material, and in region with good signal to noise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086600" y="3276600"/>
            <a:ext cx="990600" cy="7620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62800" y="3505200"/>
            <a:ext cx="990600" cy="16002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81200" y="3048000"/>
            <a:ext cx="2895600" cy="1524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81200" y="3276600"/>
            <a:ext cx="2971800" cy="8382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81200" y="3429000"/>
            <a:ext cx="2971800" cy="18288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10200" y="5657172"/>
            <a:ext cx="7115" cy="5150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6526826">
            <a:off x="3849981" y="5559209"/>
            <a:ext cx="555466" cy="875445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2514600" y="6197025"/>
            <a:ext cx="2397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Negative time lags: noise; slow/bright heating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3200" y="6197025"/>
            <a:ext cx="129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Positive time lags: cooling 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5992721"/>
            <a:ext cx="1635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zero time </a:t>
            </a:r>
            <a:r>
              <a:rPr lang="en-US" sz="1600" dirty="0" smtClean="0">
                <a:latin typeface="+mj-lt"/>
              </a:rPr>
              <a:t>delay: transition region/motions</a:t>
            </a:r>
            <a:endParaRPr lang="en-US" sz="1600" dirty="0">
              <a:latin typeface="+mj-lt"/>
            </a:endParaRPr>
          </a:p>
        </p:txBody>
      </p:sp>
      <p:sp>
        <p:nvSpPr>
          <p:cNvPr id="20" name="Right Brace 19"/>
          <p:cNvSpPr/>
          <p:nvPr/>
        </p:nvSpPr>
        <p:spPr>
          <a:xfrm rot="4546454">
            <a:off x="6424002" y="5551676"/>
            <a:ext cx="503177" cy="87768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562600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 smtClean="0"/>
              <a:t>Time lag maps statistically identifies thermal evolution in plasmas; takes full advantage of unique SDO/AIA capabilities</a:t>
            </a:r>
            <a:r>
              <a:rPr lang="en-US" sz="3600" dirty="0" smtClean="0"/>
              <a:t>. Complements e.g. DEMs. </a:t>
            </a:r>
          </a:p>
          <a:p>
            <a:r>
              <a:rPr lang="en-US" sz="3600" dirty="0" smtClean="0"/>
              <a:t>TNE with full condensates produces complex time lag signatures. Sometimes heating phase dominates, sometimes cooling phase dominates emission.</a:t>
            </a:r>
          </a:p>
          <a:p>
            <a:pPr lvl="1"/>
            <a:r>
              <a:rPr lang="en-US" sz="3600" dirty="0" smtClean="0"/>
              <a:t>In contrast to impulsive heating where cooling phase dominates emission </a:t>
            </a:r>
          </a:p>
          <a:p>
            <a:pPr lvl="1"/>
            <a:r>
              <a:rPr lang="en-US" sz="3600" dirty="0" smtClean="0"/>
              <a:t>Inconsistent with observed ARs</a:t>
            </a:r>
          </a:p>
          <a:p>
            <a:pPr lvl="1"/>
            <a:r>
              <a:rPr lang="en-US" sz="3600" dirty="0" smtClean="0"/>
              <a:t>Time lag results strongly depend on time window</a:t>
            </a:r>
          </a:p>
          <a:p>
            <a:pPr lvl="1"/>
            <a:r>
              <a:rPr lang="en-US" sz="3600" dirty="0" smtClean="0"/>
              <a:t>Asymmetric heating shows up in time lag maps</a:t>
            </a:r>
          </a:p>
          <a:p>
            <a:r>
              <a:rPr lang="en-US" sz="3600" dirty="0" smtClean="0"/>
              <a:t>Off-limb prominence sees heating and cooling phases consistent with TNE</a:t>
            </a:r>
          </a:p>
          <a:p>
            <a:pPr lvl="1"/>
            <a:r>
              <a:rPr lang="en-US" sz="3600" dirty="0" smtClean="0"/>
              <a:t> ‘Hot’ ~ 2 MK nougat and cavity where heating phases are visible, consistent with TNE</a:t>
            </a:r>
          </a:p>
          <a:p>
            <a:r>
              <a:rPr lang="en-US" sz="3600" dirty="0" smtClean="0"/>
              <a:t>Future work</a:t>
            </a:r>
          </a:p>
          <a:p>
            <a:pPr lvl="1"/>
            <a:r>
              <a:rPr lang="en-US" sz="3600" dirty="0" smtClean="0"/>
              <a:t>Model full LOS emission with many out-of-phase magnetic strands undergoing TNE</a:t>
            </a:r>
          </a:p>
          <a:p>
            <a:pPr lvl="1"/>
            <a:r>
              <a:rPr lang="en-US" sz="3600" dirty="0" smtClean="0"/>
              <a:t>Compute time lags prominences with other projections</a:t>
            </a:r>
          </a:p>
          <a:p>
            <a:pPr lvl="1"/>
            <a:r>
              <a:rPr lang="en-US" sz="3600" dirty="0" smtClean="0"/>
              <a:t>Test condensates from </a:t>
            </a:r>
            <a:r>
              <a:rPr lang="en-US" sz="3600" dirty="0" err="1" smtClean="0"/>
              <a:t>nanoflare</a:t>
            </a:r>
            <a:r>
              <a:rPr lang="en-US" sz="3600" dirty="0" smtClean="0"/>
              <a:t>  heating (instead of steady - following </a:t>
            </a:r>
            <a:r>
              <a:rPr lang="en-US" sz="3600" dirty="0" err="1" smtClean="0"/>
              <a:t>Karpen</a:t>
            </a:r>
            <a:r>
              <a:rPr lang="en-US" sz="3600" dirty="0" smtClean="0"/>
              <a:t> &amp; </a:t>
            </a:r>
            <a:r>
              <a:rPr lang="en-US" sz="3600" dirty="0" err="1" smtClean="0"/>
              <a:t>Antiochos</a:t>
            </a:r>
            <a:r>
              <a:rPr lang="en-US" sz="3600" dirty="0" smtClean="0"/>
              <a:t> 2008) where  </a:t>
            </a:r>
            <a:r>
              <a:rPr lang="en-US" sz="3600" dirty="0" err="1" smtClean="0"/>
              <a:t>nanoflare</a:t>
            </a:r>
            <a:r>
              <a:rPr lang="en-US" sz="3600" dirty="0" smtClean="0"/>
              <a:t> repeat time &lt;2000 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ll imag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3085535" cy="6322818"/>
          </a:xfrm>
        </p:spPr>
      </p:pic>
      <p:pic>
        <p:nvPicPr>
          <p:cNvPr id="7" name="Picture 6" descr="All images with overlay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28600"/>
            <a:ext cx="2353483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622280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 for 6 hour analysis time</a:t>
            </a:r>
          </a:p>
          <a:p>
            <a:endParaRPr lang="en-US" dirty="0" smtClean="0"/>
          </a:p>
          <a:p>
            <a:r>
              <a:rPr lang="en-US" dirty="0" smtClean="0"/>
              <a:t>Hot (2 MK) nougat sits on cold barbs and around them</a:t>
            </a:r>
          </a:p>
          <a:p>
            <a:r>
              <a:rPr lang="en-US" dirty="0" smtClean="0"/>
              <a:t>171 blob/condensates collocated with cold 304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ages SDO A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19657"/>
            <a:ext cx="8229600" cy="42870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 timelag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6743"/>
            <a:ext cx="9144000" cy="40245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335_1000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1111" y="3505200"/>
            <a:ext cx="2308481" cy="2971800"/>
          </a:xfrm>
          <a:prstGeom prst="rect">
            <a:avLst/>
          </a:prstGeom>
        </p:spPr>
      </p:pic>
      <p:pic>
        <p:nvPicPr>
          <p:cNvPr id="5" name="Picture 4" descr="image_211_1000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7511" y="3505200"/>
            <a:ext cx="2308481" cy="2971800"/>
          </a:xfrm>
          <a:prstGeom prst="rect">
            <a:avLst/>
          </a:prstGeom>
        </p:spPr>
      </p:pic>
      <p:pic>
        <p:nvPicPr>
          <p:cNvPr id="6" name="Picture 5" descr="image_193_1000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3911" y="3505200"/>
            <a:ext cx="2308481" cy="2971800"/>
          </a:xfrm>
          <a:prstGeom prst="rect">
            <a:avLst/>
          </a:prstGeom>
        </p:spPr>
      </p:pic>
      <p:pic>
        <p:nvPicPr>
          <p:cNvPr id="7" name="Picture 6" descr="image_171_1000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1111" y="457200"/>
            <a:ext cx="2308481" cy="2971800"/>
          </a:xfrm>
          <a:prstGeom prst="rect">
            <a:avLst/>
          </a:prstGeom>
        </p:spPr>
      </p:pic>
      <p:pic>
        <p:nvPicPr>
          <p:cNvPr id="8" name="Picture 7" descr="image_131_1000_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35168" y="457200"/>
            <a:ext cx="2458550" cy="2971800"/>
          </a:xfrm>
          <a:prstGeom prst="rect">
            <a:avLst/>
          </a:prstGeom>
        </p:spPr>
      </p:pic>
      <p:pic>
        <p:nvPicPr>
          <p:cNvPr id="9" name="Picture 8" descr="image_304_1000_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3911" y="457200"/>
            <a:ext cx="2308481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36114" y="304800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69714" y="304800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79514" y="304800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59914" y="3352800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69714" y="3352800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03314" y="3352800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335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437376"/>
            <a:ext cx="2667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do prominences acquire cold material?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-Option 1, cold material lifted/injected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-Option 2, hot material cools forming cold condensates (e.g. Liu talk earlier)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Is it related to the coronal heating?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00" y="6324600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Dec 14 2010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3810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335-211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3810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211-193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3810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193-171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810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171-131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838200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12/14/2010 </a:t>
            </a:r>
          </a:p>
          <a:p>
            <a:r>
              <a:rPr lang="en-US" dirty="0" smtClean="0"/>
              <a:t>10-16 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3622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581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12-14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4953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14-16</a:t>
            </a:r>
            <a:endParaRPr lang="en-US" dirty="0"/>
          </a:p>
        </p:txBody>
      </p:sp>
      <p:pic>
        <p:nvPicPr>
          <p:cNvPr id="21" name="Picture 20" descr="171_131_2 hr2.png"/>
          <p:cNvPicPr>
            <a:picLocks noChangeAspect="1"/>
          </p:cNvPicPr>
          <p:nvPr/>
        </p:nvPicPr>
        <p:blipFill>
          <a:blip r:embed="rId2" cstate="print"/>
          <a:srcRect l="20393" t="20668" r="40785" b="29853"/>
          <a:stretch>
            <a:fillRect/>
          </a:stretch>
        </p:blipFill>
        <p:spPr>
          <a:xfrm>
            <a:off x="6629400" y="3716464"/>
            <a:ext cx="1334077" cy="1258201"/>
          </a:xfrm>
          <a:prstGeom prst="rect">
            <a:avLst/>
          </a:prstGeom>
        </p:spPr>
      </p:pic>
      <p:pic>
        <p:nvPicPr>
          <p:cNvPr id="22" name="Picture 21" descr="193_171_2 hr2.png"/>
          <p:cNvPicPr>
            <a:picLocks noChangeAspect="1"/>
          </p:cNvPicPr>
          <p:nvPr/>
        </p:nvPicPr>
        <p:blipFill>
          <a:blip r:embed="rId3" cstate="print"/>
          <a:srcRect l="37717" t="30403" r="34289" b="32003"/>
          <a:stretch>
            <a:fillRect/>
          </a:stretch>
        </p:blipFill>
        <p:spPr>
          <a:xfrm>
            <a:off x="5081692" y="3657600"/>
            <a:ext cx="1509256" cy="1447800"/>
          </a:xfrm>
          <a:prstGeom prst="rect">
            <a:avLst/>
          </a:prstGeom>
        </p:spPr>
      </p:pic>
      <p:pic>
        <p:nvPicPr>
          <p:cNvPr id="23" name="Picture 22" descr="211_193_2 hr2.png"/>
          <p:cNvPicPr>
            <a:picLocks noChangeAspect="1"/>
          </p:cNvPicPr>
          <p:nvPr/>
        </p:nvPicPr>
        <p:blipFill>
          <a:blip r:embed="rId4" cstate="print"/>
          <a:srcRect l="22175" t="19443" r="22175" b="24303"/>
          <a:stretch>
            <a:fillRect/>
          </a:stretch>
        </p:blipFill>
        <p:spPr>
          <a:xfrm>
            <a:off x="3352800" y="3657600"/>
            <a:ext cx="1609001" cy="1483996"/>
          </a:xfrm>
          <a:prstGeom prst="rect">
            <a:avLst/>
          </a:prstGeom>
        </p:spPr>
      </p:pic>
      <p:pic>
        <p:nvPicPr>
          <p:cNvPr id="24" name="Picture 23" descr="335_211_2 hr2.png"/>
          <p:cNvPicPr>
            <a:picLocks noChangeAspect="1"/>
          </p:cNvPicPr>
          <p:nvPr/>
        </p:nvPicPr>
        <p:blipFill>
          <a:blip r:embed="rId5" cstate="print"/>
          <a:srcRect l="16270" t="15198" r="6508" b="25329"/>
          <a:stretch>
            <a:fillRect/>
          </a:stretch>
        </p:blipFill>
        <p:spPr>
          <a:xfrm>
            <a:off x="1524000" y="3561540"/>
            <a:ext cx="1560326" cy="1543860"/>
          </a:xfrm>
          <a:prstGeom prst="rect">
            <a:avLst/>
          </a:prstGeom>
        </p:spPr>
      </p:pic>
      <p:pic>
        <p:nvPicPr>
          <p:cNvPr id="25" name="Picture 24" descr="171_131_2 hr1.png"/>
          <p:cNvPicPr>
            <a:picLocks noChangeAspect="1"/>
          </p:cNvPicPr>
          <p:nvPr/>
        </p:nvPicPr>
        <p:blipFill>
          <a:blip r:embed="rId6" cstate="print"/>
          <a:srcRect l="33349" t="16842" r="11910" b="28872"/>
          <a:stretch>
            <a:fillRect/>
          </a:stretch>
        </p:blipFill>
        <p:spPr>
          <a:xfrm>
            <a:off x="6629400" y="2359428"/>
            <a:ext cx="1386034" cy="1360822"/>
          </a:xfrm>
          <a:prstGeom prst="rect">
            <a:avLst/>
          </a:prstGeom>
        </p:spPr>
      </p:pic>
      <p:pic>
        <p:nvPicPr>
          <p:cNvPr id="26" name="Picture 25" descr="193_171_2 hr1.png"/>
          <p:cNvPicPr>
            <a:picLocks noChangeAspect="1"/>
          </p:cNvPicPr>
          <p:nvPr/>
        </p:nvPicPr>
        <p:blipFill>
          <a:blip r:embed="rId7" cstate="print"/>
          <a:srcRect l="22248" t="12833" r="3178" b="25665"/>
          <a:stretch>
            <a:fillRect/>
          </a:stretch>
        </p:blipFill>
        <p:spPr>
          <a:xfrm>
            <a:off x="5105400" y="2286000"/>
            <a:ext cx="1383522" cy="1413001"/>
          </a:xfrm>
          <a:prstGeom prst="rect">
            <a:avLst/>
          </a:prstGeom>
        </p:spPr>
      </p:pic>
      <p:pic>
        <p:nvPicPr>
          <p:cNvPr id="27" name="Picture 26" descr="211_193_2 hr1.png"/>
          <p:cNvPicPr>
            <a:picLocks noChangeAspect="1"/>
          </p:cNvPicPr>
          <p:nvPr/>
        </p:nvPicPr>
        <p:blipFill>
          <a:blip r:embed="rId8" cstate="print"/>
          <a:srcRect l="26299" t="20526" r="21916" b="27368"/>
          <a:stretch>
            <a:fillRect/>
          </a:stretch>
        </p:blipFill>
        <p:spPr>
          <a:xfrm>
            <a:off x="3352800" y="2247297"/>
            <a:ext cx="1458619" cy="1410303"/>
          </a:xfrm>
          <a:prstGeom prst="rect">
            <a:avLst/>
          </a:prstGeom>
        </p:spPr>
      </p:pic>
      <p:pic>
        <p:nvPicPr>
          <p:cNvPr id="28" name="Picture 27" descr="335_211_2 hr1.png"/>
          <p:cNvPicPr>
            <a:picLocks noChangeAspect="1"/>
          </p:cNvPicPr>
          <p:nvPr/>
        </p:nvPicPr>
        <p:blipFill>
          <a:blip r:embed="rId9" cstate="print"/>
          <a:srcRect l="17641" t="23573" r="25202" b="27859"/>
          <a:stretch>
            <a:fillRect/>
          </a:stretch>
        </p:blipFill>
        <p:spPr>
          <a:xfrm>
            <a:off x="1600200" y="2209800"/>
            <a:ext cx="1463705" cy="1462489"/>
          </a:xfrm>
          <a:prstGeom prst="rect">
            <a:avLst/>
          </a:prstGeom>
        </p:spPr>
      </p:pic>
      <p:pic>
        <p:nvPicPr>
          <p:cNvPr id="29" name="Picture 28" descr="171_131_2 hr3.png"/>
          <p:cNvPicPr>
            <a:picLocks noChangeAspect="1"/>
          </p:cNvPicPr>
          <p:nvPr/>
        </p:nvPicPr>
        <p:blipFill>
          <a:blip r:embed="rId10" cstate="print"/>
          <a:srcRect l="16270" t="7913" r="9762" b="31651"/>
          <a:stretch>
            <a:fillRect/>
          </a:stretch>
        </p:blipFill>
        <p:spPr>
          <a:xfrm>
            <a:off x="6678450" y="5067627"/>
            <a:ext cx="1322550" cy="1333173"/>
          </a:xfrm>
          <a:prstGeom prst="rect">
            <a:avLst/>
          </a:prstGeom>
        </p:spPr>
      </p:pic>
      <p:pic>
        <p:nvPicPr>
          <p:cNvPr id="30" name="Picture 29" descr="193_171_2 hr3.png"/>
          <p:cNvPicPr>
            <a:picLocks noChangeAspect="1"/>
          </p:cNvPicPr>
          <p:nvPr/>
        </p:nvPicPr>
        <p:blipFill>
          <a:blip r:embed="rId11" cstate="print"/>
          <a:srcRect l="17181" t="5423" r="32215" b="29826"/>
          <a:stretch>
            <a:fillRect/>
          </a:stretch>
        </p:blipFill>
        <p:spPr>
          <a:xfrm>
            <a:off x="5078496" y="5029200"/>
            <a:ext cx="1503776" cy="1524000"/>
          </a:xfrm>
          <a:prstGeom prst="rect">
            <a:avLst/>
          </a:prstGeom>
        </p:spPr>
      </p:pic>
      <p:pic>
        <p:nvPicPr>
          <p:cNvPr id="31" name="Picture 30" descr="211_193_2 hr3.png"/>
          <p:cNvPicPr>
            <a:picLocks noChangeAspect="1"/>
          </p:cNvPicPr>
          <p:nvPr/>
        </p:nvPicPr>
        <p:blipFill>
          <a:blip r:embed="rId12" cstate="print"/>
          <a:srcRect l="13016" t="29093" r="9762" b="16971"/>
          <a:stretch>
            <a:fillRect/>
          </a:stretch>
        </p:blipFill>
        <p:spPr>
          <a:xfrm>
            <a:off x="3352800" y="5181600"/>
            <a:ext cx="1463127" cy="1371600"/>
          </a:xfrm>
          <a:prstGeom prst="rect">
            <a:avLst/>
          </a:prstGeom>
        </p:spPr>
      </p:pic>
      <p:pic>
        <p:nvPicPr>
          <p:cNvPr id="32" name="Picture 31" descr="335_211_2 hr3.png"/>
          <p:cNvPicPr>
            <a:picLocks noChangeAspect="1"/>
          </p:cNvPicPr>
          <p:nvPr/>
        </p:nvPicPr>
        <p:blipFill>
          <a:blip r:embed="rId13" cstate="print"/>
          <a:srcRect l="24481" t="20472" r="16320" b="29570"/>
          <a:stretch>
            <a:fillRect/>
          </a:stretch>
        </p:blipFill>
        <p:spPr>
          <a:xfrm>
            <a:off x="1524000" y="5168260"/>
            <a:ext cx="1447800" cy="1461140"/>
          </a:xfrm>
          <a:prstGeom prst="rect">
            <a:avLst/>
          </a:prstGeom>
        </p:spPr>
      </p:pic>
      <p:pic>
        <p:nvPicPr>
          <p:cNvPr id="33" name="Picture 32" descr="171_131_6hr macro.png"/>
          <p:cNvPicPr>
            <a:picLocks noChangeAspect="1"/>
          </p:cNvPicPr>
          <p:nvPr/>
        </p:nvPicPr>
        <p:blipFill>
          <a:blip r:embed="rId14" cstate="print"/>
          <a:srcRect l="16270" t="22911" r="9762" b="31242"/>
          <a:stretch>
            <a:fillRect/>
          </a:stretch>
        </p:blipFill>
        <p:spPr>
          <a:xfrm>
            <a:off x="6629400" y="838200"/>
            <a:ext cx="1385478" cy="1341690"/>
          </a:xfrm>
          <a:prstGeom prst="rect">
            <a:avLst/>
          </a:prstGeom>
        </p:spPr>
      </p:pic>
      <p:pic>
        <p:nvPicPr>
          <p:cNvPr id="35" name="Picture 34" descr="193_171_6hr macro.png"/>
          <p:cNvPicPr>
            <a:picLocks noChangeAspect="1"/>
          </p:cNvPicPr>
          <p:nvPr/>
        </p:nvPicPr>
        <p:blipFill>
          <a:blip r:embed="rId15" cstate="print"/>
          <a:srcRect l="19681" t="21926" r="32802" b="21926"/>
          <a:stretch>
            <a:fillRect/>
          </a:stretch>
        </p:blipFill>
        <p:spPr>
          <a:xfrm>
            <a:off x="5029200" y="838200"/>
            <a:ext cx="1295400" cy="1373928"/>
          </a:xfrm>
          <a:prstGeom prst="rect">
            <a:avLst/>
          </a:prstGeom>
        </p:spPr>
      </p:pic>
      <p:pic>
        <p:nvPicPr>
          <p:cNvPr id="34" name="Picture 33" descr="211_193_6hr macro.png"/>
          <p:cNvPicPr>
            <a:picLocks noChangeAspect="1"/>
          </p:cNvPicPr>
          <p:nvPr/>
        </p:nvPicPr>
        <p:blipFill>
          <a:blip r:embed="rId16" cstate="print"/>
          <a:srcRect l="24155" t="18929" r="28181" b="18929"/>
          <a:stretch>
            <a:fillRect/>
          </a:stretch>
        </p:blipFill>
        <p:spPr>
          <a:xfrm>
            <a:off x="3429000" y="838200"/>
            <a:ext cx="1371600" cy="1405024"/>
          </a:xfrm>
          <a:prstGeom prst="rect">
            <a:avLst/>
          </a:prstGeom>
        </p:spPr>
      </p:pic>
      <p:pic>
        <p:nvPicPr>
          <p:cNvPr id="36" name="Picture 35" descr="335_211_6hr macro.png"/>
          <p:cNvPicPr>
            <a:picLocks noChangeAspect="1"/>
          </p:cNvPicPr>
          <p:nvPr/>
        </p:nvPicPr>
        <p:blipFill>
          <a:blip r:embed="rId17" cstate="print"/>
          <a:srcRect l="14920" t="15634" r="27354" b="15634"/>
          <a:stretch>
            <a:fillRect/>
          </a:stretch>
        </p:blipFill>
        <p:spPr>
          <a:xfrm>
            <a:off x="1600200" y="838200"/>
            <a:ext cx="1371600" cy="13746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61" y="1617784"/>
            <a:ext cx="4059085" cy="5328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193-171 Å (1.6 MK-0.9 MK)</a:t>
            </a:r>
            <a:endParaRPr lang="en-US" sz="2400" dirty="0"/>
          </a:p>
        </p:txBody>
      </p:sp>
      <p:pic>
        <p:nvPicPr>
          <p:cNvPr id="6" name="Picture 5" descr="ccval_12hrmaps.png"/>
          <p:cNvPicPr>
            <a:picLocks noChangeAspect="1"/>
          </p:cNvPicPr>
          <p:nvPr/>
        </p:nvPicPr>
        <p:blipFill>
          <a:blip r:embed="rId2" cstate="print"/>
          <a:srcRect l="34059" t="91611" r="29414"/>
          <a:stretch>
            <a:fillRect/>
          </a:stretch>
        </p:blipFill>
        <p:spPr>
          <a:xfrm>
            <a:off x="367325" y="5738066"/>
            <a:ext cx="3192410" cy="79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231" y="6197490"/>
            <a:ext cx="1398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noise; slow heating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5788" y="6195074"/>
            <a:ext cx="13740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cooling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80" y="148492"/>
            <a:ext cx="8312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+mn-lt"/>
              </a:rPr>
              <a:t>Detrended</a:t>
            </a:r>
            <a:r>
              <a:rPr lang="en-US" sz="3600" dirty="0" smtClean="0">
                <a:latin typeface="+mn-lt"/>
              </a:rPr>
              <a:t> Time Lag Map</a:t>
            </a:r>
          </a:p>
          <a:p>
            <a:pPr algn="ctr"/>
            <a:r>
              <a:rPr lang="en-US" sz="3600" dirty="0" smtClean="0"/>
              <a:t>Dominated by Cooling Time lags</a:t>
            </a:r>
            <a:endParaRPr lang="en-US" sz="3600" dirty="0">
              <a:latin typeface="+mn-lt"/>
            </a:endParaRPr>
          </a:p>
        </p:txBody>
      </p:sp>
      <p:pic>
        <p:nvPicPr>
          <p:cNvPr id="18" name="Picture 17" descr="193_171_detrended.png"/>
          <p:cNvPicPr>
            <a:picLocks noChangeAspect="1"/>
          </p:cNvPicPr>
          <p:nvPr/>
        </p:nvPicPr>
        <p:blipFill>
          <a:blip r:embed="rId3" cstate="print"/>
          <a:srcRect l="8874" t="10827" r="19522" b="15639"/>
          <a:stretch>
            <a:fillRect/>
          </a:stretch>
        </p:blipFill>
        <p:spPr>
          <a:xfrm>
            <a:off x="673035" y="2078891"/>
            <a:ext cx="2637811" cy="372012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89727" y="3446583"/>
            <a:ext cx="1711569" cy="8753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16923" y="3251200"/>
            <a:ext cx="3743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Timelags</a:t>
            </a:r>
            <a:r>
              <a:rPr lang="en-US" dirty="0" smtClean="0"/>
              <a:t> consistent with post-</a:t>
            </a:r>
            <a:r>
              <a:rPr lang="en-US" dirty="0" err="1" smtClean="0"/>
              <a:t>nanoflare</a:t>
            </a:r>
            <a:r>
              <a:rPr lang="en-US" dirty="0" smtClean="0"/>
              <a:t> cooling of individual flux tubes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vu-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2471" r="9091" b="22061"/>
          <a:stretch>
            <a:fillRect/>
          </a:stretch>
        </p:blipFill>
        <p:spPr>
          <a:xfrm>
            <a:off x="387350" y="381000"/>
            <a:ext cx="8369300" cy="511333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5800" y="5646738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>
                <a:latin typeface="Arial"/>
              </a:rPr>
              <a:t>“</a:t>
            </a:r>
            <a:r>
              <a:rPr lang="en-US"/>
              <a:t>No meaningful inferences on the heating process can be obtained from static models.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- </a:t>
            </a:r>
            <a:r>
              <a:rPr lang="en-US" sz="2000" i="1"/>
              <a:t>Chiuderi et al. 1981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23" y="990600"/>
            <a:ext cx="4219353" cy="56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7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211		193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3659119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3689049" cy="49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171 		131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787878" cy="510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71600"/>
            <a:ext cx="378736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6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" y="274637"/>
            <a:ext cx="4368861" cy="585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5800"/>
            <a:ext cx="2209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8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16559" cy="65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6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335_1000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4114800"/>
            <a:ext cx="2308481" cy="2743200"/>
          </a:xfrm>
          <a:prstGeom prst="rect">
            <a:avLst/>
          </a:prstGeom>
        </p:spPr>
      </p:pic>
      <p:pic>
        <p:nvPicPr>
          <p:cNvPr id="5" name="Picture 4" descr="image_211_1000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4114800"/>
            <a:ext cx="2308481" cy="2743200"/>
          </a:xfrm>
          <a:prstGeom prst="rect">
            <a:avLst/>
          </a:prstGeom>
        </p:spPr>
      </p:pic>
      <p:pic>
        <p:nvPicPr>
          <p:cNvPr id="6" name="Picture 5" descr="image_193_1000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4114800"/>
            <a:ext cx="2308481" cy="2743200"/>
          </a:xfrm>
          <a:prstGeom prst="rect">
            <a:avLst/>
          </a:prstGeom>
        </p:spPr>
      </p:pic>
      <p:pic>
        <p:nvPicPr>
          <p:cNvPr id="7" name="Picture 6" descr="image_171_1000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1383268"/>
            <a:ext cx="2308481" cy="2667000"/>
          </a:xfrm>
          <a:prstGeom prst="rect">
            <a:avLst/>
          </a:prstGeom>
        </p:spPr>
      </p:pic>
      <p:pic>
        <p:nvPicPr>
          <p:cNvPr id="8" name="Picture 7" descr="image_131_1000_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9057" y="1383268"/>
            <a:ext cx="2458550" cy="2667000"/>
          </a:xfrm>
          <a:prstGeom prst="rect">
            <a:avLst/>
          </a:prstGeom>
        </p:spPr>
      </p:pic>
      <p:pic>
        <p:nvPicPr>
          <p:cNvPr id="9" name="Picture 8" descr="image_304_1000_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47800" y="1383268"/>
            <a:ext cx="2308481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5514" y="1242536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79114" y="1242536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88914" y="1242536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3803" y="3974068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43603" y="3974068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77203" y="3974068"/>
            <a:ext cx="55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335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19200" y="381000"/>
            <a:ext cx="71078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‘Hot’ (~2 MK) cavity surrounds prominence</a:t>
            </a:r>
          </a:p>
          <a:p>
            <a:r>
              <a:rPr lang="en-US" sz="2800" dirty="0" smtClean="0"/>
              <a:t>Consistent with previous work e.g. Reeves et al.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391400" y="5791200"/>
            <a:ext cx="1143000" cy="3810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334000" y="5791200"/>
            <a:ext cx="533400" cy="2286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200400" y="5791200"/>
            <a:ext cx="533400" cy="2286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391400" y="3200400"/>
            <a:ext cx="533400" cy="2286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410200" y="3200400"/>
            <a:ext cx="533400" cy="2286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24800" y="28194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Little emission in cavity &lt;1 MK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24800" y="5562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&gt;1MK emission in cavity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304_1000_zoom.png"/>
          <p:cNvPicPr>
            <a:picLocks noChangeAspect="1"/>
          </p:cNvPicPr>
          <p:nvPr/>
        </p:nvPicPr>
        <p:blipFill>
          <a:blip r:embed="rId2" cstate="print"/>
          <a:srcRect l="19594"/>
          <a:stretch>
            <a:fillRect/>
          </a:stretch>
        </p:blipFill>
        <p:spPr>
          <a:xfrm>
            <a:off x="91403" y="1371600"/>
            <a:ext cx="4127477" cy="363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_171_1000_zoom.png"/>
          <p:cNvPicPr>
            <a:picLocks noChangeAspect="1"/>
          </p:cNvPicPr>
          <p:nvPr/>
        </p:nvPicPr>
        <p:blipFill>
          <a:blip r:embed="rId3" cstate="print"/>
          <a:srcRect l="18664"/>
          <a:stretch>
            <a:fillRect/>
          </a:stretch>
        </p:blipFill>
        <p:spPr>
          <a:xfrm>
            <a:off x="3015407" y="1371600"/>
            <a:ext cx="4175797" cy="3636777"/>
          </a:xfrm>
          <a:prstGeom prst="rect">
            <a:avLst/>
          </a:prstGeom>
        </p:spPr>
      </p:pic>
      <p:pic>
        <p:nvPicPr>
          <p:cNvPr id="6" name="Picture 5" descr="image_211_1000_zoom.png"/>
          <p:cNvPicPr>
            <a:picLocks noChangeAspect="1"/>
          </p:cNvPicPr>
          <p:nvPr/>
        </p:nvPicPr>
        <p:blipFill>
          <a:blip r:embed="rId4" cstate="print"/>
          <a:srcRect l="16331" r="22164"/>
          <a:stretch>
            <a:fillRect/>
          </a:stretch>
        </p:blipFill>
        <p:spPr>
          <a:xfrm>
            <a:off x="5791200" y="1371600"/>
            <a:ext cx="3157853" cy="3636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6002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1524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1400" y="16118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2600" y="5257800"/>
            <a:ext cx="62959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Enhanced ‘nougat’ emission at ~ 2 MK</a:t>
            </a:r>
          </a:p>
          <a:p>
            <a:r>
              <a:rPr lang="en-US" sz="2800" dirty="0" smtClean="0"/>
              <a:t>Surrounds little cold blob in 171 and 304Å</a:t>
            </a:r>
          </a:p>
          <a:p>
            <a:r>
              <a:rPr lang="en-US" sz="2800" dirty="0" smtClean="0"/>
              <a:t>Sits on top of cold prominence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248400" y="3810000"/>
            <a:ext cx="7620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" y="533400"/>
            <a:ext cx="812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Cold prominence material surrounded by hot emission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91000" y="38862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295400" y="3886200"/>
            <a:ext cx="16002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relationship between different temperatures of plasma?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686800" cy="4525963"/>
          </a:xfrm>
        </p:spPr>
        <p:txBody>
          <a:bodyPr/>
          <a:lstStyle/>
          <a:p>
            <a:r>
              <a:rPr lang="en-US" dirty="0" smtClean="0"/>
              <a:t>Does hot plasma cool to become the cool prominence material?</a:t>
            </a:r>
          </a:p>
          <a:p>
            <a:r>
              <a:rPr lang="en-US" dirty="0" smtClean="0"/>
              <a:t>More generally, is hot nougat and cavity heated like other locations in corona?</a:t>
            </a:r>
          </a:p>
          <a:p>
            <a:r>
              <a:rPr lang="en-US" dirty="0" smtClean="0"/>
              <a:t>Apply time lag method of </a:t>
            </a:r>
            <a:r>
              <a:rPr lang="en-US" dirty="0" err="1" smtClean="0"/>
              <a:t>Viall</a:t>
            </a:r>
            <a:r>
              <a:rPr lang="en-US" dirty="0" smtClean="0"/>
              <a:t> &amp; </a:t>
            </a:r>
            <a:r>
              <a:rPr lang="en-US" dirty="0" err="1" smtClean="0"/>
              <a:t>Klimchuk</a:t>
            </a:r>
            <a:r>
              <a:rPr lang="en-US" dirty="0" smtClean="0"/>
              <a:t>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sdo_500s_run84.png"/>
          <p:cNvPicPr>
            <a:picLocks noChangeAspect="1"/>
          </p:cNvPicPr>
          <p:nvPr/>
        </p:nvPicPr>
        <p:blipFill>
          <a:blip r:embed="rId3" cstate="print"/>
          <a:srcRect l="15295" t="12729" r="8237" b="46368"/>
          <a:stretch>
            <a:fillRect/>
          </a:stretch>
        </p:blipFill>
        <p:spPr bwMode="auto">
          <a:xfrm>
            <a:off x="702473" y="1388073"/>
            <a:ext cx="3623375" cy="24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0" y="148029"/>
            <a:ext cx="8528540" cy="808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Cross Correlation = Cooling or Heating Time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69" y="4512598"/>
            <a:ext cx="8510954" cy="2040602"/>
          </a:xfrm>
        </p:spPr>
        <p:txBody>
          <a:bodyPr>
            <a:noAutofit/>
          </a:bodyPr>
          <a:lstStyle/>
          <a:p>
            <a:r>
              <a:rPr lang="en-US" sz="2000" dirty="0" smtClean="0"/>
              <a:t>Time lag method of </a:t>
            </a:r>
            <a:r>
              <a:rPr lang="en-US" sz="2000" dirty="0" err="1" smtClean="0"/>
              <a:t>Viall</a:t>
            </a:r>
            <a:r>
              <a:rPr lang="en-US" sz="2000" dirty="0" smtClean="0"/>
              <a:t> &amp; </a:t>
            </a:r>
            <a:r>
              <a:rPr lang="en-US" sz="2000" dirty="0" err="1" smtClean="0"/>
              <a:t>Klimchuk</a:t>
            </a:r>
            <a:r>
              <a:rPr lang="en-US" sz="2000" dirty="0" smtClean="0"/>
              <a:t> 2012 cross correlates </a:t>
            </a:r>
            <a:r>
              <a:rPr lang="en-US" sz="2000" dirty="0" err="1" smtClean="0"/>
              <a:t>lightcurves</a:t>
            </a:r>
            <a:r>
              <a:rPr lang="en-US" sz="2000" dirty="0" smtClean="0"/>
              <a:t> in different AIA channels</a:t>
            </a:r>
          </a:p>
          <a:p>
            <a:r>
              <a:rPr lang="en-US" sz="2000" dirty="0" smtClean="0"/>
              <a:t>Cross correlate two wavelengths (temperatures) at different temporal offsets: peak cross correlation = time lag  between  light curves </a:t>
            </a:r>
          </a:p>
          <a:p>
            <a:r>
              <a:rPr lang="en-US" sz="2000" dirty="0" smtClean="0"/>
              <a:t>Key: in a single </a:t>
            </a:r>
            <a:r>
              <a:rPr lang="en-US" sz="2000" dirty="0" err="1" smtClean="0"/>
              <a:t>nanoflare</a:t>
            </a:r>
            <a:r>
              <a:rPr lang="en-US" sz="2000" dirty="0" smtClean="0"/>
              <a:t>, heating is invisible, and slow cooling dominates all coronal emission</a:t>
            </a:r>
          </a:p>
          <a:p>
            <a:endParaRPr lang="en-US" sz="2000" dirty="0" smtClean="0"/>
          </a:p>
        </p:txBody>
      </p:sp>
      <p:sp>
        <p:nvSpPr>
          <p:cNvPr id="11" name="Right Brace 10"/>
          <p:cNvSpPr/>
          <p:nvPr/>
        </p:nvSpPr>
        <p:spPr>
          <a:xfrm rot="16200000">
            <a:off x="1673328" y="1297469"/>
            <a:ext cx="299397" cy="20849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24258" y="760262"/>
            <a:ext cx="225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Δ</a:t>
            </a:r>
            <a:r>
              <a:rPr lang="en-US" sz="1600" dirty="0" smtClean="0"/>
              <a:t>t, Time Lag between 335 Å and 211 Å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0838" y="3733800"/>
            <a:ext cx="352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SDO/AIA light curves predicted from single  </a:t>
            </a:r>
            <a:r>
              <a:rPr lang="en-US" dirty="0" err="1" smtClean="0"/>
              <a:t>nanoflare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73859" y="821453"/>
            <a:ext cx="315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Cooling time from </a:t>
            </a:r>
          </a:p>
          <a:p>
            <a:pPr algn="ctr"/>
            <a:r>
              <a:rPr lang="en-US" sz="1600" dirty="0" smtClean="0"/>
              <a:t>335 Å (~3 MK) to 211 Å (~2 MK)</a:t>
            </a:r>
            <a:endParaRPr lang="en-US" sz="1600" dirty="0"/>
          </a:p>
        </p:txBody>
      </p:sp>
      <p:pic>
        <p:nvPicPr>
          <p:cNvPr id="17" name="Picture 16" descr="AGU2013_1.png"/>
          <p:cNvPicPr>
            <a:picLocks noChangeAspect="1"/>
          </p:cNvPicPr>
          <p:nvPr/>
        </p:nvPicPr>
        <p:blipFill>
          <a:blip r:embed="rId4" cstate="print"/>
          <a:srcRect b="10715"/>
          <a:stretch>
            <a:fillRect/>
          </a:stretch>
        </p:blipFill>
        <p:spPr>
          <a:xfrm>
            <a:off x="4878281" y="1364563"/>
            <a:ext cx="3505669" cy="2110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90967" y="3418439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-1000     -500      0        500    1000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1310" y="3699800"/>
            <a:ext cx="155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Offset (s)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35-211.png"/>
          <p:cNvPicPr>
            <a:picLocks noChangeAspect="1"/>
          </p:cNvPicPr>
          <p:nvPr/>
        </p:nvPicPr>
        <p:blipFill>
          <a:blip r:embed="rId2" cstate="print"/>
          <a:srcRect l="11186" r="18643" b="26781"/>
          <a:stretch>
            <a:fillRect/>
          </a:stretch>
        </p:blipFill>
        <p:spPr>
          <a:xfrm>
            <a:off x="5346761" y="1066800"/>
            <a:ext cx="2470091" cy="2895600"/>
          </a:xfrm>
          <a:prstGeom prst="rect">
            <a:avLst/>
          </a:prstGeom>
        </p:spPr>
      </p:pic>
      <p:pic>
        <p:nvPicPr>
          <p:cNvPr id="22" name="Picture 21" descr="ccval_12hrmaps.png"/>
          <p:cNvPicPr>
            <a:picLocks noChangeAspect="1"/>
          </p:cNvPicPr>
          <p:nvPr/>
        </p:nvPicPr>
        <p:blipFill>
          <a:blip r:embed="rId3" cstate="print"/>
          <a:srcRect l="34059" t="91611" r="29414"/>
          <a:stretch>
            <a:fillRect/>
          </a:stretch>
        </p:blipFill>
        <p:spPr>
          <a:xfrm>
            <a:off x="666092" y="3987818"/>
            <a:ext cx="3225135" cy="806981"/>
          </a:xfrm>
          <a:prstGeom prst="rect">
            <a:avLst/>
          </a:prstGeom>
        </p:spPr>
      </p:pic>
      <p:pic>
        <p:nvPicPr>
          <p:cNvPr id="23" name="Picture 22" descr="ccval_12hrmaps.png"/>
          <p:cNvPicPr>
            <a:picLocks noChangeAspect="1"/>
          </p:cNvPicPr>
          <p:nvPr/>
        </p:nvPicPr>
        <p:blipFill>
          <a:blip r:embed="rId3" cstate="print"/>
          <a:srcRect l="69665" t="31809" b="40716"/>
          <a:stretch>
            <a:fillRect/>
          </a:stretch>
        </p:blipFill>
        <p:spPr>
          <a:xfrm>
            <a:off x="841000" y="791377"/>
            <a:ext cx="2909049" cy="320566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357842" y="4604401"/>
            <a:ext cx="18872" cy="500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 rot="6526826">
            <a:off x="881021" y="4196771"/>
            <a:ext cx="540133" cy="960478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6" name="TextBox 25"/>
          <p:cNvSpPr txBox="1"/>
          <p:nvPr/>
        </p:nvSpPr>
        <p:spPr>
          <a:xfrm>
            <a:off x="204582" y="4937421"/>
            <a:ext cx="1478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Negative time lags: slow/bright heating</a:t>
            </a:r>
            <a:endParaRPr lang="en-US" sz="16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7270" y="4864968"/>
            <a:ext cx="1639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+mj-lt"/>
              </a:rPr>
              <a:t>Positive time lags: cooling </a:t>
            </a:r>
            <a:endParaRPr lang="en-US" sz="16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5027539"/>
            <a:ext cx="1531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</a:rPr>
              <a:t>zero time </a:t>
            </a:r>
            <a:r>
              <a:rPr lang="en-US" sz="1600" dirty="0" smtClean="0">
                <a:latin typeface="+mj-lt"/>
              </a:rPr>
              <a:t>delay: transition region/flows</a:t>
            </a:r>
            <a:endParaRPr lang="en-US" sz="1600" dirty="0">
              <a:latin typeface="+mj-lt"/>
            </a:endParaRPr>
          </a:p>
        </p:txBody>
      </p:sp>
      <p:sp>
        <p:nvSpPr>
          <p:cNvPr id="29" name="Right Brace 28"/>
          <p:cNvSpPr/>
          <p:nvPr/>
        </p:nvSpPr>
        <p:spPr>
          <a:xfrm rot="4546454">
            <a:off x="3193931" y="4262769"/>
            <a:ext cx="489288" cy="723454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  <p:sp>
        <p:nvSpPr>
          <p:cNvPr id="31" name="TextBox 30"/>
          <p:cNvSpPr txBox="1"/>
          <p:nvPr/>
        </p:nvSpPr>
        <p:spPr>
          <a:xfrm>
            <a:off x="1371600" y="62126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(~3 MK-~2 MK)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8600" y="65782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AR Time Lag Maps Shows Post-</a:t>
            </a:r>
            <a:r>
              <a:rPr lang="en-US" sz="3200" dirty="0" err="1" smtClean="0">
                <a:latin typeface="+mj-lt"/>
              </a:rPr>
              <a:t>nanoflare</a:t>
            </a:r>
            <a:r>
              <a:rPr lang="en-US" sz="3200" dirty="0" smtClean="0">
                <a:latin typeface="+mj-lt"/>
              </a:rPr>
              <a:t> Cooling and TR dynamics</a:t>
            </a:r>
            <a:endParaRPr lang="en-US" sz="32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" y="6248400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Viall</a:t>
            </a:r>
            <a:r>
              <a:rPr lang="en-US" dirty="0" smtClean="0"/>
              <a:t> &amp; </a:t>
            </a:r>
            <a:r>
              <a:rPr lang="en-US" dirty="0" err="1" smtClean="0"/>
              <a:t>Klimchuk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96000" y="926068"/>
            <a:ext cx="125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 limb AR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715000" y="4343400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Viall</a:t>
            </a:r>
            <a:r>
              <a:rPr lang="en-US" dirty="0" smtClean="0"/>
              <a:t> &amp; </a:t>
            </a:r>
            <a:r>
              <a:rPr lang="en-US" dirty="0" err="1" smtClean="0"/>
              <a:t>Klimchuk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257800" y="50292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other channel pairs show self consistent picture of cooling plasma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38200" y="228600"/>
            <a:ext cx="7467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Assymetric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Steady,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Footpoint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heating on 2 sides -&gt; TNE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66FFCC"/>
              </a:solidFill>
              <a:effectLst/>
              <a:uLnTx/>
              <a:uFillTx/>
              <a:latin typeface="+mj-lt"/>
              <a:ea typeface="+mj-ea"/>
              <a:cs typeface="+mj-cs"/>
              <a:sym typeface="Symbo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9600" y="1676400"/>
            <a:ext cx="7962900" cy="1295400"/>
          </a:xfrm>
          <a:prstGeom prst="rect">
            <a:avLst/>
          </a:prstGeom>
        </p:spPr>
        <p:txBody>
          <a:bodyPr/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onotype Sorts" charset="0"/>
              </a:rPr>
              <a:t>Karpen</a:t>
            </a:r>
            <a:r>
              <a:rPr lang="en-US" sz="2400" dirty="0" smtClean="0">
                <a:sym typeface="Monotype Sorts" charset="0"/>
              </a:rPr>
              <a:t> flux tube model of thermal non equilibrium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onotype Sorts" charset="0"/>
              </a:rPr>
              <a:t>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onotype Sorts" charset="0"/>
              </a:rPr>
              <a:t>Heating drives evaporation from </a:t>
            </a: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onotype Sorts" charset="0"/>
              </a:rPr>
              <a:t>both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onotype Sorts" charset="0"/>
              </a:rPr>
              <a:t>footpoints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onotype Sorts" charset="0"/>
              </a:rPr>
              <a:t>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461963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Monotype Sorts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590800"/>
            <a:ext cx="5856287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001000" cy="457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Thermal Non Equilibrium Simulation </a:t>
            </a:r>
            <a:br>
              <a:rPr lang="en-US" sz="3200" dirty="0" smtClean="0"/>
            </a:br>
            <a:r>
              <a:rPr lang="en-US" sz="3200" dirty="0" smtClean="0"/>
              <a:t>With Condensate</a:t>
            </a:r>
            <a:endParaRPr lang="en-US" sz="3200" dirty="0"/>
          </a:p>
        </p:txBody>
      </p:sp>
      <p:pic>
        <p:nvPicPr>
          <p:cNvPr id="4" name="Content Placeholder 3" descr="tmovie_01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397001"/>
            <a:ext cx="1866900" cy="1244600"/>
          </a:xfrm>
        </p:spPr>
      </p:pic>
      <p:pic>
        <p:nvPicPr>
          <p:cNvPr id="5" name="Picture 4" descr="tmovie_01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0746" y="4038600"/>
            <a:ext cx="1899653" cy="1266435"/>
          </a:xfrm>
          <a:prstGeom prst="rect">
            <a:avLst/>
          </a:prstGeom>
        </p:spPr>
      </p:pic>
      <p:pic>
        <p:nvPicPr>
          <p:cNvPr id="6" name="Picture 5" descr="tmovie_01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0746" y="2721365"/>
            <a:ext cx="1899653" cy="1266435"/>
          </a:xfrm>
          <a:prstGeom prst="rect">
            <a:avLst/>
          </a:prstGeom>
        </p:spPr>
      </p:pic>
      <p:pic>
        <p:nvPicPr>
          <p:cNvPr id="7" name="Picture 6" descr="tmovie_01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0746" y="5334000"/>
            <a:ext cx="1899653" cy="1266435"/>
          </a:xfrm>
          <a:prstGeom prst="rect">
            <a:avLst/>
          </a:prstGeom>
        </p:spPr>
      </p:pic>
      <p:pic>
        <p:nvPicPr>
          <p:cNvPr id="8" name="Picture 7" descr="vmovie_01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0" y="1397001"/>
            <a:ext cx="1866900" cy="1244600"/>
          </a:xfrm>
          <a:prstGeom prst="rect">
            <a:avLst/>
          </a:prstGeom>
        </p:spPr>
      </p:pic>
      <p:pic>
        <p:nvPicPr>
          <p:cNvPr id="9" name="Picture 8" descr="vmovie_01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6746" y="4038600"/>
            <a:ext cx="1899653" cy="1266435"/>
          </a:xfrm>
          <a:prstGeom prst="rect">
            <a:avLst/>
          </a:prstGeom>
        </p:spPr>
      </p:pic>
      <p:pic>
        <p:nvPicPr>
          <p:cNvPr id="10" name="Picture 9" descr="vmovie_01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400" y="2717801"/>
            <a:ext cx="1866900" cy="1244600"/>
          </a:xfrm>
          <a:prstGeom prst="rect">
            <a:avLst/>
          </a:prstGeom>
        </p:spPr>
      </p:pic>
      <p:pic>
        <p:nvPicPr>
          <p:cNvPr id="11" name="Picture 10" descr="vmovie_015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6746" y="5334000"/>
            <a:ext cx="1899653" cy="1266435"/>
          </a:xfrm>
          <a:prstGeom prst="rect">
            <a:avLst/>
          </a:prstGeom>
        </p:spPr>
      </p:pic>
      <p:pic>
        <p:nvPicPr>
          <p:cNvPr id="12" name="Picture 11" descr="nmovie_01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7400" y="1397001"/>
            <a:ext cx="1866900" cy="1244600"/>
          </a:xfrm>
          <a:prstGeom prst="rect">
            <a:avLst/>
          </a:prstGeom>
        </p:spPr>
      </p:pic>
      <p:pic>
        <p:nvPicPr>
          <p:cNvPr id="13" name="Picture 12" descr="nmovie_010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7401" y="2714235"/>
            <a:ext cx="1905000" cy="1222765"/>
          </a:xfrm>
          <a:prstGeom prst="rect">
            <a:avLst/>
          </a:prstGeom>
        </p:spPr>
      </p:pic>
      <p:pic>
        <p:nvPicPr>
          <p:cNvPr id="14" name="Picture 13" descr="nmovie_011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72746" y="4038600"/>
            <a:ext cx="1899653" cy="1266435"/>
          </a:xfrm>
          <a:prstGeom prst="rect">
            <a:avLst/>
          </a:prstGeom>
        </p:spPr>
      </p:pic>
      <p:pic>
        <p:nvPicPr>
          <p:cNvPr id="15" name="Picture 14" descr="nmovie_015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72746" y="5334000"/>
            <a:ext cx="1899653" cy="12664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7825" y="6564868"/>
            <a:ext cx="134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Length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106680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38600" y="1066800"/>
            <a:ext cx="92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1066800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41425" y="6553200"/>
            <a:ext cx="134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Length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03625" y="6553200"/>
            <a:ext cx="134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Loop Length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2743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Asymmetric Heating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27075</TotalTime>
  <Words>888</Words>
  <Application>Microsoft Office PowerPoint</Application>
  <PresentationFormat>On-screen Show (4:3)</PresentationFormat>
  <Paragraphs>146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Monotype Sorts</vt:lpstr>
      <vt:lpstr>Symbol</vt:lpstr>
      <vt:lpstr>Office Theme</vt:lpstr>
      <vt:lpstr>Using SDO/AIA to Understand the Thermal Evolution of Solar Prominence Formation</vt:lpstr>
      <vt:lpstr>PowerPoint Presentation</vt:lpstr>
      <vt:lpstr>PowerPoint Presentation</vt:lpstr>
      <vt:lpstr>PowerPoint Presentation</vt:lpstr>
      <vt:lpstr>What is relationship between different temperatures of plasma?</vt:lpstr>
      <vt:lpstr>Cross Correlation = Cooling or Heating Time</vt:lpstr>
      <vt:lpstr>PowerPoint Presentation</vt:lpstr>
      <vt:lpstr>PowerPoint Presentation</vt:lpstr>
      <vt:lpstr>Thermal Non Equilibrium Simulation  With Condensate</vt:lpstr>
      <vt:lpstr>PowerPoint Presentation</vt:lpstr>
      <vt:lpstr>It’s messy (very complex)!  Consistent with TNE prediction, and in contrast to nanoflare prediction and observed AR, which are dominated by positive time lags, and zero time lag in TR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193-171 Å (1.6 MK-0.9 MK)</vt:lpstr>
      <vt:lpstr>PowerPoint Presentation</vt:lpstr>
      <vt:lpstr>335</vt:lpstr>
      <vt:lpstr>211  193</vt:lpstr>
      <vt:lpstr>171   131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VIALL-KEPKO, NICHOLEEN M. (GSFC-6710)</dc:creator>
  <cp:lastModifiedBy>Viall-kepko, Nicholeen M. (GSFC-6710)</cp:lastModifiedBy>
  <cp:revision>600</cp:revision>
  <dcterms:created xsi:type="dcterms:W3CDTF">2016-09-26T19:44:31Z</dcterms:created>
  <dcterms:modified xsi:type="dcterms:W3CDTF">2018-02-14T20:05:54Z</dcterms:modified>
</cp:coreProperties>
</file>