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13"/>
  </p:notesMasterIdLst>
  <p:handoutMasterIdLst>
    <p:handoutMasterId r:id="rId14"/>
  </p:handoutMasterIdLst>
  <p:sldIdLst>
    <p:sldId id="2964" r:id="rId2"/>
    <p:sldId id="3060" r:id="rId3"/>
    <p:sldId id="3001" r:id="rId4"/>
    <p:sldId id="3008" r:id="rId5"/>
    <p:sldId id="3041" r:id="rId6"/>
    <p:sldId id="3002" r:id="rId7"/>
    <p:sldId id="3003" r:id="rId8"/>
    <p:sldId id="3061" r:id="rId9"/>
    <p:sldId id="2996" r:id="rId10"/>
    <p:sldId id="3062" r:id="rId11"/>
    <p:sldId id="3018"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 userDrawn="1">
          <p15:clr>
            <a:srgbClr val="A4A3A4"/>
          </p15:clr>
        </p15:guide>
        <p15:guide id="2" pos="7296" userDrawn="1">
          <p15:clr>
            <a:srgbClr val="A4A3A4"/>
          </p15:clr>
        </p15:guide>
        <p15:guide id="3" pos="384" userDrawn="1">
          <p15:clr>
            <a:srgbClr val="A4A3A4"/>
          </p15:clr>
        </p15:guide>
        <p15:guide id="4" pos="48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DF1"/>
    <a:srgbClr val="C4C9EE"/>
    <a:srgbClr val="180CB4"/>
    <a:srgbClr val="244D60"/>
    <a:srgbClr val="E2C485"/>
    <a:srgbClr val="4B5E99"/>
    <a:srgbClr val="576BA7"/>
    <a:srgbClr val="CFD9E9"/>
    <a:srgbClr val="B6C8E9"/>
    <a:srgbClr val="7069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95324" autoAdjust="0"/>
  </p:normalViewPr>
  <p:slideViewPr>
    <p:cSldViewPr snapToGrid="0" snapToObjects="1">
      <p:cViewPr varScale="1">
        <p:scale>
          <a:sx n="65" d="100"/>
          <a:sy n="65" d="100"/>
        </p:scale>
        <p:origin x="846" y="72"/>
      </p:cViewPr>
      <p:guideLst>
        <p:guide orient="horz" pos="240"/>
        <p:guide pos="7296"/>
        <p:guide pos="384"/>
        <p:guide pos="4800"/>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3152"/>
    </p:cViewPr>
  </p:sorterViewPr>
  <p:notesViewPr>
    <p:cSldViewPr snapToGrid="0" snapToObjects="1" showGuide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BC21C5E-14C9-E346-B1A7-E2CF4688A4C0}" type="datetimeFigureOut">
              <a:rPr lang="en-US" smtClean="0"/>
              <a:t>4/22/2022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Back to the Sun.</a:t>
            </a:r>
            <a:r>
              <a:rPr lang="en-US" baseline="0" dirty="0" smtClean="0"/>
              <a:t> </a:t>
            </a:r>
            <a:r>
              <a:rPr lang="en-US" dirty="0" smtClean="0"/>
              <a:t>One</a:t>
            </a:r>
            <a:r>
              <a:rPr lang="en-US" baseline="0" dirty="0" smtClean="0"/>
              <a:t> </a:t>
            </a:r>
            <a:r>
              <a:rPr lang="en-US" baseline="0" dirty="0"/>
              <a:t>thing our team has shown </a:t>
            </a:r>
            <a:r>
              <a:rPr lang="en-US" baseline="0" dirty="0" err="1"/>
              <a:t>obs</a:t>
            </a:r>
            <a:r>
              <a:rPr lang="en-US" baseline="0" dirty="0"/>
              <a:t> and models is </a:t>
            </a:r>
            <a:r>
              <a:rPr lang="en-US" baseline="0" dirty="0" smtClean="0"/>
              <a:t>the dynamic and structured way that the solar wind is formed, and </a:t>
            </a:r>
            <a:r>
              <a:rPr lang="en-US" baseline="0" dirty="0"/>
              <a:t>r</a:t>
            </a:r>
            <a:r>
              <a:rPr lang="en-US" dirty="0"/>
              <a:t>econnection</a:t>
            </a:r>
            <a:r>
              <a:rPr lang="en-US" baseline="0" dirty="0"/>
              <a:t> at the open closed </a:t>
            </a:r>
            <a:r>
              <a:rPr lang="en-US" baseline="0" dirty="0" smtClean="0"/>
              <a:t>boundary is </a:t>
            </a:r>
            <a:r>
              <a:rPr lang="en-US" baseline="0" dirty="0"/>
              <a:t>a leading creation mechanism of </a:t>
            </a:r>
            <a:r>
              <a:rPr lang="en-US" baseline="0" dirty="0" smtClean="0"/>
              <a:t>what we have been calling mesoscale </a:t>
            </a:r>
            <a:r>
              <a:rPr lang="en-US" baseline="0" dirty="0"/>
              <a:t>structures. </a:t>
            </a:r>
            <a:r>
              <a:rPr lang="en-US" baseline="0" dirty="0" smtClean="0"/>
              <a:t>Remind open-closed. </a:t>
            </a:r>
            <a:r>
              <a:rPr lang="en-US" baseline="0" dirty="0" err="1" smtClean="0"/>
              <a:t>Wal</a:t>
            </a:r>
            <a:r>
              <a:rPr lang="en-US" baseline="0" dirty="0" smtClean="0"/>
              <a:t> through the 3 steps. Key </a:t>
            </a:r>
            <a:r>
              <a:rPr lang="en-US" baseline="0" dirty="0"/>
              <a:t>is that each piece is a step in the time history of the plasma, and so leaves unique </a:t>
            </a:r>
            <a:r>
              <a:rPr lang="en-US" baseline="0" dirty="0" smtClean="0"/>
              <a:t>sets observables</a:t>
            </a:r>
            <a:r>
              <a:rPr lang="en-US" baseline="0" dirty="0"/>
              <a:t>, in particular in compositional signatures FIP. Goes beyond fast and slow wind. </a:t>
            </a:r>
            <a:r>
              <a:rPr lang="en-US" baseline="0" dirty="0" smtClean="0"/>
              <a:t>Wrote this in previous ISFM, continues to be impactful. </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783573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said differently, Q1</a:t>
            </a:r>
            <a:r>
              <a:rPr lang="en-US" baseline="0" dirty="0" smtClean="0"/>
              <a:t> about the solar wind is really the </a:t>
            </a:r>
            <a:r>
              <a:rPr lang="en-US" baseline="0" dirty="0" err="1" smtClean="0"/>
              <a:t>cornal</a:t>
            </a:r>
            <a:r>
              <a:rPr lang="en-US" baseline="0" dirty="0" smtClean="0"/>
              <a:t> heating problem, which you heard about Brosius, an d Terry Doug Natalia</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30219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point out CMEs, Sun-to-mud modeling</a:t>
            </a:r>
            <a:r>
              <a:rPr lang="en-US" baseline="0" dirty="0" smtClean="0"/>
              <a:t> and data; we are doing it for the </a:t>
            </a:r>
            <a:r>
              <a:rPr lang="en-US" baseline="0" dirty="0" err="1" smtClean="0"/>
              <a:t>mesocsales</a:t>
            </a:r>
            <a:r>
              <a:rPr lang="en-US" baseline="0" dirty="0" smtClean="0"/>
              <a:t>. Really at the edge of what we can do measurement and modeling. But it matters because look at the magnetosphere. </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192292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dynamic space environment</a:t>
            </a:r>
            <a:r>
              <a:rPr lang="en-US" baseline="0" dirty="0"/>
              <a:t> in general –these waves come all the way down to the ground -  specifically </a:t>
            </a:r>
            <a:r>
              <a:rPr lang="en-US" dirty="0"/>
              <a:t>Radiation Belts</a:t>
            </a:r>
          </a:p>
        </p:txBody>
      </p:sp>
      <p:sp>
        <p:nvSpPr>
          <p:cNvPr id="4" name="Slide Number Placeholder 3"/>
          <p:cNvSpPr>
            <a:spLocks noGrp="1"/>
          </p:cNvSpPr>
          <p:nvPr>
            <p:ph type="sldNum" sz="quarter" idx="10"/>
          </p:nvPr>
        </p:nvSpPr>
        <p:spPr/>
        <p:txBody>
          <a:bodyPr/>
          <a:lstStyle/>
          <a:p>
            <a:fld id="{187EFCA2-799F-48DC-8F12-84FA0F4BFF47}" type="slidenum">
              <a:rPr lang="en-US" smtClean="0"/>
              <a:pPr/>
              <a:t>9</a:t>
            </a:fld>
            <a:endParaRPr lang="en-US"/>
          </a:p>
        </p:txBody>
      </p:sp>
    </p:spTree>
    <p:extLst>
      <p:ext uri="{BB962C8B-B14F-4D97-AF65-F5344CB8AC3E}">
        <p14:creationId xmlns:p14="http://schemas.microsoft.com/office/powerpoint/2010/main" val="1801311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Andother</a:t>
            </a:r>
            <a:r>
              <a:rPr lang="en-US" baseline="0" dirty="0" smtClean="0"/>
              <a:t> is the mapping, WSA beta testing heard from Nick. We are taking those tools and applying them here, and helping define science need for future tools. Also for energetic particle from jets low on the Sun; Simone work; PSP events; and then connecting the EIS to ACE AND/OR  SPICE to SO HIS. (and iterations </a:t>
            </a:r>
            <a:r>
              <a:rPr lang="en-US" baseline="0" dirty="0" err="1" smtClean="0"/>
              <a:t>therin</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10</a:t>
            </a:fld>
            <a:endParaRPr lang="en-US"/>
          </a:p>
        </p:txBody>
      </p:sp>
    </p:spTree>
    <p:extLst>
      <p:ext uri="{BB962C8B-B14F-4D97-AF65-F5344CB8AC3E}">
        <p14:creationId xmlns:p14="http://schemas.microsoft.com/office/powerpoint/2010/main" val="214038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C7650C-C462-4167-B91A-C69D3245A09C}"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356275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C7650C-C462-4167-B91A-C69D3245A09C}"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735255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C7650C-C462-4167-B91A-C69D3245A09C}"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1999445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41976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C7650C-C462-4167-B91A-C69D3245A09C}"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124569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C7650C-C462-4167-B91A-C69D3245A09C}"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2056802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C7650C-C462-4167-B91A-C69D3245A09C}" type="datetimeFigureOut">
              <a:rPr lang="en-US" smtClean="0"/>
              <a:pPr/>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3082186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C7650C-C462-4167-B91A-C69D3245A09C}" type="datetimeFigureOut">
              <a:rPr lang="en-US" smtClean="0"/>
              <a:pPr/>
              <a:t>4/22/2022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169310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C7650C-C462-4167-B91A-C69D3245A09C}" type="datetimeFigureOut">
              <a:rPr lang="en-US" smtClean="0"/>
              <a:pPr/>
              <a:t>4/22/2022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2732891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C7650C-C462-4167-B91A-C69D3245A09C}" type="datetimeFigureOut">
              <a:rPr lang="en-US" smtClean="0"/>
              <a:pPr/>
              <a:t>4/22/2022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48441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C7650C-C462-4167-B91A-C69D3245A09C}" type="datetimeFigureOut">
              <a:rPr lang="en-US" smtClean="0"/>
              <a:pPr/>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2452879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C7650C-C462-4167-B91A-C69D3245A09C}" type="datetimeFigureOut">
              <a:rPr lang="en-US" smtClean="0"/>
              <a:pPr/>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A08B0-C03C-4A13-9A23-5C13ECB40674}" type="slidenum">
              <a:rPr lang="en-US" smtClean="0"/>
              <a:pPr/>
              <a:t>‹#›</a:t>
            </a:fld>
            <a:endParaRPr lang="en-US"/>
          </a:p>
        </p:txBody>
      </p:sp>
    </p:spTree>
    <p:extLst>
      <p:ext uri="{BB962C8B-B14F-4D97-AF65-F5344CB8AC3E}">
        <p14:creationId xmlns:p14="http://schemas.microsoft.com/office/powerpoint/2010/main" val="296396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C7650C-C462-4167-B91A-C69D3245A09C}" type="datetimeFigureOut">
              <a:rPr lang="en-US" smtClean="0"/>
              <a:pPr/>
              <a:t>4/22/2022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A08B0-C03C-4A13-9A23-5C13ECB40674}" type="slidenum">
              <a:rPr lang="en-US" smtClean="0"/>
              <a:pPr/>
              <a:t>‹#›</a:t>
            </a:fld>
            <a:endParaRPr lang="en-US"/>
          </a:p>
        </p:txBody>
      </p:sp>
    </p:spTree>
    <p:extLst>
      <p:ext uri="{BB962C8B-B14F-4D97-AF65-F5344CB8AC3E}">
        <p14:creationId xmlns:p14="http://schemas.microsoft.com/office/powerpoint/2010/main" val="3754734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5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icholeen.M.Viall@nasa.gov"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doi.org/10.3389/fspas.2021.735034"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128" y="1985451"/>
            <a:ext cx="10853499" cy="1143000"/>
          </a:xfrm>
        </p:spPr>
        <p:txBody>
          <a:bodyPr>
            <a:noAutofit/>
          </a:bodyPr>
          <a:lstStyle/>
          <a:p>
            <a:pPr fontAlgn="base"/>
            <a:r>
              <a:rPr lang="en-US" dirty="0"/>
              <a:t>  Answering the Outstanding Questions of Solar Wind Physics using Ultraviolet Measurements of the Solar Corona  </a:t>
            </a:r>
            <a:br>
              <a:rPr lang="en-US" dirty="0"/>
            </a:br>
            <a:endParaRPr lang="en-US" dirty="0"/>
          </a:p>
        </p:txBody>
      </p:sp>
      <p:sp>
        <p:nvSpPr>
          <p:cNvPr id="3" name="TextBox 2"/>
          <p:cNvSpPr txBox="1"/>
          <p:nvPr/>
        </p:nvSpPr>
        <p:spPr>
          <a:xfrm>
            <a:off x="1437895" y="3806538"/>
            <a:ext cx="9313679" cy="2246769"/>
          </a:xfrm>
          <a:prstGeom prst="rect">
            <a:avLst/>
          </a:prstGeom>
          <a:noFill/>
        </p:spPr>
        <p:txBody>
          <a:bodyPr wrap="square" rtlCol="0">
            <a:spAutoFit/>
          </a:bodyPr>
          <a:lstStyle/>
          <a:p>
            <a:pPr algn="ctr"/>
            <a:r>
              <a:rPr lang="en-US" sz="2800" dirty="0" smtClean="0"/>
              <a:t>Nicholeen Viall (NASA Goddard Space Flight Center)</a:t>
            </a:r>
          </a:p>
          <a:p>
            <a:pPr algn="ctr"/>
            <a:r>
              <a:rPr lang="en-US" sz="2800" dirty="0" smtClean="0">
                <a:hlinkClick r:id="rId2"/>
              </a:rPr>
              <a:t>Nicholeen.M.Viall@nasa.gov</a:t>
            </a:r>
            <a:endParaRPr lang="en-US" sz="2800" dirty="0" smtClean="0"/>
          </a:p>
          <a:p>
            <a:pPr algn="ctr"/>
            <a:endParaRPr lang="en-US" sz="2800" dirty="0" smtClean="0"/>
          </a:p>
          <a:p>
            <a:pPr algn="ctr"/>
            <a:r>
              <a:rPr lang="en-US" sz="2800" dirty="0" smtClean="0"/>
              <a:t>NASA Goddard Space Flight Center </a:t>
            </a:r>
            <a:r>
              <a:rPr lang="en-US" sz="2800" dirty="0" err="1" smtClean="0"/>
              <a:t>Heliophysics</a:t>
            </a:r>
            <a:r>
              <a:rPr lang="en-US" sz="2800" dirty="0" smtClean="0"/>
              <a:t> Internal Scientist Funding Model</a:t>
            </a:r>
          </a:p>
        </p:txBody>
      </p:sp>
    </p:spTree>
    <p:extLst>
      <p:ext uri="{BB962C8B-B14F-4D97-AF65-F5344CB8AC3E}">
        <p14:creationId xmlns:p14="http://schemas.microsoft.com/office/powerpoint/2010/main" val="2779700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64609" y="1454637"/>
            <a:ext cx="7753499" cy="4242062"/>
            <a:chOff x="1023041" y="767131"/>
            <a:chExt cx="10008067" cy="541397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326" b="36670"/>
            <a:stretch/>
          </p:blipFill>
          <p:spPr>
            <a:xfrm>
              <a:off x="1023041" y="767131"/>
              <a:ext cx="10008067" cy="5413973"/>
            </a:xfrm>
            <a:prstGeom prst="rect">
              <a:avLst/>
            </a:prstGeom>
          </p:spPr>
        </p:pic>
        <p:cxnSp>
          <p:nvCxnSpPr>
            <p:cNvPr id="5" name="Straight Arrow Connector 4"/>
            <p:cNvCxnSpPr/>
            <p:nvPr/>
          </p:nvCxnSpPr>
          <p:spPr>
            <a:xfrm flipV="1">
              <a:off x="7333307" y="3474117"/>
              <a:ext cx="878186" cy="226337"/>
            </a:xfrm>
            <a:prstGeom prst="straightConnector1">
              <a:avLst/>
            </a:prstGeom>
            <a:ln>
              <a:solidFill>
                <a:srgbClr val="00B0F0"/>
              </a:solidFill>
              <a:tailEnd type="triangle"/>
            </a:ln>
          </p:spPr>
          <p:style>
            <a:lnRef idx="3">
              <a:schemeClr val="accent4"/>
            </a:lnRef>
            <a:fillRef idx="0">
              <a:schemeClr val="accent4"/>
            </a:fillRef>
            <a:effectRef idx="2">
              <a:schemeClr val="accent4"/>
            </a:effectRef>
            <a:fontRef idx="minor">
              <a:schemeClr val="tx1"/>
            </a:fontRef>
          </p:style>
        </p:cxnSp>
        <p:cxnSp>
          <p:nvCxnSpPr>
            <p:cNvPr id="6" name="Straight Arrow Connector 5"/>
            <p:cNvCxnSpPr/>
            <p:nvPr/>
          </p:nvCxnSpPr>
          <p:spPr>
            <a:xfrm flipH="1">
              <a:off x="6636191" y="3700454"/>
              <a:ext cx="534154" cy="152401"/>
            </a:xfrm>
            <a:prstGeom prst="straightConnector1">
              <a:avLst/>
            </a:prstGeom>
            <a:ln>
              <a:solidFill>
                <a:srgbClr val="00B0F0"/>
              </a:solidFill>
              <a:tailEnd type="triangle"/>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192665" y="216727"/>
            <a:ext cx="11796135" cy="1384995"/>
          </a:xfrm>
          <a:prstGeom prst="rect">
            <a:avLst/>
          </a:prstGeom>
          <a:noFill/>
        </p:spPr>
        <p:txBody>
          <a:bodyPr wrap="square" rtlCol="0">
            <a:spAutoFit/>
          </a:bodyPr>
          <a:lstStyle/>
          <a:p>
            <a:pPr algn="ctr"/>
            <a:r>
              <a:rPr lang="en-US" sz="2800" dirty="0" smtClean="0"/>
              <a:t>Periodic mesoscale density structures that drove </a:t>
            </a:r>
            <a:r>
              <a:rPr lang="en-US" sz="2800" dirty="0" err="1"/>
              <a:t>G</a:t>
            </a:r>
            <a:r>
              <a:rPr lang="en-US" sz="2800" dirty="0" err="1" smtClean="0"/>
              <a:t>eospace</a:t>
            </a:r>
            <a:r>
              <a:rPr lang="en-US" sz="2800" dirty="0" smtClean="0"/>
              <a:t> dynamics came from the AR on the right; left AR created different solar wind structures resulting in different </a:t>
            </a:r>
            <a:r>
              <a:rPr lang="en-US" sz="2800" dirty="0" err="1" smtClean="0"/>
              <a:t>Geospace</a:t>
            </a:r>
            <a:r>
              <a:rPr lang="en-US" sz="2800" dirty="0" smtClean="0"/>
              <a:t> dynamics</a:t>
            </a:r>
            <a:endParaRPr lang="en-US" sz="28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32" t="9151" r="50476" b="63109"/>
          <a:stretch/>
        </p:blipFill>
        <p:spPr>
          <a:xfrm>
            <a:off x="225319" y="2258851"/>
            <a:ext cx="4106635" cy="2236376"/>
          </a:xfrm>
          <a:prstGeom prst="rect">
            <a:avLst/>
          </a:prstGeom>
        </p:spPr>
      </p:pic>
      <p:sp>
        <p:nvSpPr>
          <p:cNvPr id="8" name="TextBox 7"/>
          <p:cNvSpPr txBox="1"/>
          <p:nvPr/>
        </p:nvSpPr>
        <p:spPr>
          <a:xfrm>
            <a:off x="710433" y="4868269"/>
            <a:ext cx="3621521" cy="646331"/>
          </a:xfrm>
          <a:prstGeom prst="rect">
            <a:avLst/>
          </a:prstGeom>
          <a:noFill/>
        </p:spPr>
        <p:txBody>
          <a:bodyPr wrap="square" rtlCol="0">
            <a:spAutoFit/>
          </a:bodyPr>
          <a:lstStyle/>
          <a:p>
            <a:r>
              <a:rPr lang="en-US" dirty="0" smtClean="0"/>
              <a:t>Di Matteo et al. 2022</a:t>
            </a:r>
          </a:p>
          <a:p>
            <a:r>
              <a:rPr lang="en-US" dirty="0" smtClean="0"/>
              <a:t>DOI</a:t>
            </a:r>
            <a:r>
              <a:rPr lang="en-US" dirty="0"/>
              <a:t>: </a:t>
            </a:r>
            <a:r>
              <a:rPr lang="en-US" dirty="0" smtClean="0"/>
              <a:t>10.1029/2021JA030144</a:t>
            </a:r>
            <a:endParaRPr lang="en-US" dirty="0"/>
          </a:p>
        </p:txBody>
      </p:sp>
      <p:sp>
        <p:nvSpPr>
          <p:cNvPr id="10" name="TextBox 9"/>
          <p:cNvSpPr txBox="1"/>
          <p:nvPr/>
        </p:nvSpPr>
        <p:spPr>
          <a:xfrm>
            <a:off x="5030878" y="6022211"/>
            <a:ext cx="6420960" cy="646331"/>
          </a:xfrm>
          <a:prstGeom prst="rect">
            <a:avLst/>
          </a:prstGeom>
          <a:noFill/>
        </p:spPr>
        <p:txBody>
          <a:bodyPr wrap="square" rtlCol="0">
            <a:spAutoFit/>
          </a:bodyPr>
          <a:lstStyle/>
          <a:p>
            <a:r>
              <a:rPr lang="en-US" dirty="0" smtClean="0"/>
              <a:t>Samantha Wallace ADAPT/WSA mapping geo-effective L1 events, and PSP events</a:t>
            </a:r>
            <a:endParaRPr lang="en-US" dirty="0"/>
          </a:p>
        </p:txBody>
      </p:sp>
    </p:spTree>
    <p:extLst>
      <p:ext uri="{BB962C8B-B14F-4D97-AF65-F5344CB8AC3E}">
        <p14:creationId xmlns:p14="http://schemas.microsoft.com/office/powerpoint/2010/main" val="913448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612203" y="2327887"/>
            <a:ext cx="5615534" cy="2899268"/>
          </a:xfrm>
          <a:prstGeom prst="rect">
            <a:avLst/>
          </a:prstGeom>
          <a:noFill/>
          <a:ln>
            <a:noFill/>
          </a:ln>
        </p:spPr>
      </p:pic>
      <p:sp>
        <p:nvSpPr>
          <p:cNvPr id="4" name="Title 1"/>
          <p:cNvSpPr txBox="1">
            <a:spLocks/>
          </p:cNvSpPr>
          <p:nvPr/>
        </p:nvSpPr>
        <p:spPr>
          <a:xfrm>
            <a:off x="342814" y="483300"/>
            <a:ext cx="11278915" cy="1669965"/>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100" u="sng" dirty="0" smtClean="0">
                <a:latin typeface="Times New Roman" panose="02020603050405020304" pitchFamily="18" charset="0"/>
                <a:ea typeface="Calibri" panose="020F0502020204030204" pitchFamily="34" charset="0"/>
                <a:cs typeface="Times New Roman" panose="02020603050405020304" pitchFamily="18" charset="0"/>
              </a:rPr>
              <a:t>Answering the outstanding solar wind questions requires UV measurements of the Sun, in particular: elemental composition, DEM, temperature anisotropies, and charge state measurements</a:t>
            </a:r>
            <a:r>
              <a:rPr lang="en-US" dirty="0" smtClean="0">
                <a:latin typeface="Calibri" panose="020F0502020204030204" pitchFamily="34" charset="0"/>
                <a:ea typeface="Calibri" panose="020F0502020204030204" pitchFamily="34" charset="0"/>
                <a:cs typeface="Times New Roman" panose="02020603050405020304" pitchFamily="18" charset="0"/>
              </a:rPr>
              <a:t/>
            </a:r>
            <a:br>
              <a:rPr lang="en-US" dirty="0" smtClean="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9" name="Rectangle 8"/>
          <p:cNvSpPr/>
          <p:nvPr/>
        </p:nvSpPr>
        <p:spPr>
          <a:xfrm>
            <a:off x="2808544" y="5582647"/>
            <a:ext cx="6096000" cy="923330"/>
          </a:xfrm>
          <a:prstGeom prst="rect">
            <a:avLst/>
          </a:prstGeom>
        </p:spPr>
        <p:txBody>
          <a:bodyPr>
            <a:spAutoFit/>
          </a:bodyPr>
          <a:lstStyle/>
          <a:p>
            <a:pPr algn="ctr"/>
            <a:r>
              <a:rPr lang="en-US" dirty="0"/>
              <a:t>The way that coronal heating occurs-&gt; creates different types of solar wind structures -&gt; that drive dynamics in the Earth’s magnetosphere </a:t>
            </a:r>
          </a:p>
        </p:txBody>
      </p:sp>
      <p:pic>
        <p:nvPicPr>
          <p:cNvPr id="10" name="97820main_1mHz_logDens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46479" y="2382150"/>
            <a:ext cx="3902044" cy="2926533"/>
          </a:xfrm>
          <a:prstGeom prst="rect">
            <a:avLst/>
          </a:prstGeom>
        </p:spPr>
      </p:pic>
    </p:spTree>
    <p:extLst>
      <p:ext uri="{BB962C8B-B14F-4D97-AF65-F5344CB8AC3E}">
        <p14:creationId xmlns:p14="http://schemas.microsoft.com/office/powerpoint/2010/main" val="78846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7707C7-723B-4325-A083-93C73E591674}"/>
              </a:ext>
            </a:extLst>
          </p:cNvPr>
          <p:cNvSpPr>
            <a:spLocks noGrp="1"/>
          </p:cNvSpPr>
          <p:nvPr>
            <p:ph type="sldNum" sz="quarter" idx="12"/>
          </p:nvPr>
        </p:nvSpPr>
        <p:spPr/>
        <p:txBody>
          <a:bodyPr/>
          <a:lstStyle/>
          <a:p>
            <a:fld id="{2E8C51FE-49D9-314D-9957-ABBF7DDE8782}" type="slidenum">
              <a:rPr lang="en-US" smtClean="0"/>
              <a:t>2</a:t>
            </a:fld>
            <a:endParaRPr lang="en-US" dirty="0"/>
          </a:p>
        </p:txBody>
      </p:sp>
      <p:pic>
        <p:nvPicPr>
          <p:cNvPr id="11" name="Picture 10">
            <a:extLst>
              <a:ext uri="{FF2B5EF4-FFF2-40B4-BE49-F238E27FC236}">
                <a16:creationId xmlns:a16="http://schemas.microsoft.com/office/drawing/2014/main" id="{8A8562B5-7960-4A18-8CE8-E67F7AFF3884}"/>
              </a:ext>
            </a:extLst>
          </p:cNvPr>
          <p:cNvPicPr>
            <a:picLocks noChangeAspect="1"/>
          </p:cNvPicPr>
          <p:nvPr/>
        </p:nvPicPr>
        <p:blipFill rotWithShape="1">
          <a:blip r:embed="rId3"/>
          <a:srcRect l="-1691" t="-1114" r="82207" b="14908"/>
          <a:stretch/>
        </p:blipFill>
        <p:spPr>
          <a:xfrm>
            <a:off x="1822844" y="1669628"/>
            <a:ext cx="1643629" cy="4259223"/>
          </a:xfrm>
          <a:prstGeom prst="rect">
            <a:avLst/>
          </a:prstGeom>
        </p:spPr>
      </p:pic>
      <p:pic>
        <p:nvPicPr>
          <p:cNvPr id="7" name="Picture 6">
            <a:extLst>
              <a:ext uri="{FF2B5EF4-FFF2-40B4-BE49-F238E27FC236}">
                <a16:creationId xmlns:a16="http://schemas.microsoft.com/office/drawing/2014/main" id="{94F8F692-5C49-46A3-AF9B-BAD952D49C4D}"/>
              </a:ext>
            </a:extLst>
          </p:cNvPr>
          <p:cNvPicPr>
            <a:picLocks noChangeAspect="1"/>
          </p:cNvPicPr>
          <p:nvPr/>
        </p:nvPicPr>
        <p:blipFill>
          <a:blip r:embed="rId4"/>
          <a:stretch>
            <a:fillRect/>
          </a:stretch>
        </p:blipFill>
        <p:spPr>
          <a:xfrm>
            <a:off x="4294759" y="1157696"/>
            <a:ext cx="3613832" cy="1989996"/>
          </a:xfrm>
          <a:prstGeom prst="rect">
            <a:avLst/>
          </a:prstGeom>
        </p:spPr>
      </p:pic>
      <p:pic>
        <p:nvPicPr>
          <p:cNvPr id="8" name="Picture 7">
            <a:extLst>
              <a:ext uri="{FF2B5EF4-FFF2-40B4-BE49-F238E27FC236}">
                <a16:creationId xmlns:a16="http://schemas.microsoft.com/office/drawing/2014/main" id="{24F1C3C0-ACDA-40FB-A8F0-1EF3F9DEDA33}"/>
              </a:ext>
            </a:extLst>
          </p:cNvPr>
          <p:cNvPicPr>
            <a:picLocks noChangeAspect="1"/>
          </p:cNvPicPr>
          <p:nvPr/>
        </p:nvPicPr>
        <p:blipFill>
          <a:blip r:embed="rId5"/>
          <a:stretch>
            <a:fillRect/>
          </a:stretch>
        </p:blipFill>
        <p:spPr>
          <a:xfrm>
            <a:off x="3800425" y="4231541"/>
            <a:ext cx="4308491" cy="1128159"/>
          </a:xfrm>
          <a:prstGeom prst="rect">
            <a:avLst/>
          </a:prstGeom>
        </p:spPr>
      </p:pic>
      <p:pic>
        <p:nvPicPr>
          <p:cNvPr id="10" name="Picture 9">
            <a:extLst>
              <a:ext uri="{FF2B5EF4-FFF2-40B4-BE49-F238E27FC236}">
                <a16:creationId xmlns:a16="http://schemas.microsoft.com/office/drawing/2014/main" id="{99700A0C-980F-43CF-A2D9-18B1DAD5AA56}"/>
              </a:ext>
            </a:extLst>
          </p:cNvPr>
          <p:cNvPicPr>
            <a:picLocks noChangeAspect="1"/>
          </p:cNvPicPr>
          <p:nvPr/>
        </p:nvPicPr>
        <p:blipFill>
          <a:blip r:embed="rId6"/>
          <a:stretch>
            <a:fillRect/>
          </a:stretch>
        </p:blipFill>
        <p:spPr>
          <a:xfrm>
            <a:off x="3742568" y="2935928"/>
            <a:ext cx="4428149" cy="1117911"/>
          </a:xfrm>
          <a:prstGeom prst="rect">
            <a:avLst/>
          </a:prstGeom>
        </p:spPr>
      </p:pic>
      <p:sp>
        <p:nvSpPr>
          <p:cNvPr id="6" name="TextBox 5"/>
          <p:cNvSpPr txBox="1"/>
          <p:nvPr/>
        </p:nvSpPr>
        <p:spPr>
          <a:xfrm>
            <a:off x="1789279" y="5710020"/>
            <a:ext cx="7772400" cy="646331"/>
          </a:xfrm>
          <a:prstGeom prst="rect">
            <a:avLst/>
          </a:prstGeom>
          <a:noFill/>
        </p:spPr>
        <p:txBody>
          <a:bodyPr wrap="square" rtlCol="0">
            <a:spAutoFit/>
          </a:bodyPr>
          <a:lstStyle/>
          <a:p>
            <a:r>
              <a:rPr lang="en-US" dirty="0"/>
              <a:t>Viall &amp; Borovsky 2020, “Nine Outstanding Questions of Solar Wind Physics”, JGR, Grand Challenges in the Earth and Space </a:t>
            </a:r>
            <a:r>
              <a:rPr lang="en-US" dirty="0" smtClean="0"/>
              <a:t>Sciences</a:t>
            </a:r>
            <a:endParaRPr lang="en-US" dirty="0"/>
          </a:p>
        </p:txBody>
      </p:sp>
      <p:sp>
        <p:nvSpPr>
          <p:cNvPr id="2" name="TextBox 1"/>
          <p:cNvSpPr txBox="1"/>
          <p:nvPr/>
        </p:nvSpPr>
        <p:spPr>
          <a:xfrm>
            <a:off x="361870" y="268883"/>
            <a:ext cx="11479610" cy="1200329"/>
          </a:xfrm>
          <a:prstGeom prst="rect">
            <a:avLst/>
          </a:prstGeom>
          <a:noFill/>
        </p:spPr>
        <p:txBody>
          <a:bodyPr wrap="square" rtlCol="0">
            <a:spAutoFit/>
          </a:bodyPr>
          <a:lstStyle/>
          <a:p>
            <a:pPr algn="ctr"/>
            <a:r>
              <a:rPr lang="en-US" sz="3600" dirty="0"/>
              <a:t>Each step along the solar wind formation pathway corresponds to unique observables </a:t>
            </a:r>
          </a:p>
        </p:txBody>
      </p:sp>
      <p:sp>
        <p:nvSpPr>
          <p:cNvPr id="3" name="TextBox 2"/>
          <p:cNvSpPr txBox="1"/>
          <p:nvPr/>
        </p:nvSpPr>
        <p:spPr>
          <a:xfrm>
            <a:off x="509353" y="2076896"/>
            <a:ext cx="719171" cy="369332"/>
          </a:xfrm>
          <a:prstGeom prst="rect">
            <a:avLst/>
          </a:prstGeom>
          <a:noFill/>
        </p:spPr>
        <p:txBody>
          <a:bodyPr wrap="none" rtlCol="0">
            <a:spAutoFit/>
          </a:bodyPr>
          <a:lstStyle/>
          <a:p>
            <a:r>
              <a:rPr lang="en-US" dirty="0"/>
              <a:t>Step1</a:t>
            </a:r>
          </a:p>
        </p:txBody>
      </p:sp>
      <p:sp>
        <p:nvSpPr>
          <p:cNvPr id="5" name="TextBox 4"/>
          <p:cNvSpPr txBox="1"/>
          <p:nvPr/>
        </p:nvSpPr>
        <p:spPr>
          <a:xfrm>
            <a:off x="498582" y="3330300"/>
            <a:ext cx="772071" cy="369332"/>
          </a:xfrm>
          <a:prstGeom prst="rect">
            <a:avLst/>
          </a:prstGeom>
          <a:noFill/>
        </p:spPr>
        <p:txBody>
          <a:bodyPr wrap="none" rtlCol="0">
            <a:spAutoFit/>
          </a:bodyPr>
          <a:lstStyle/>
          <a:p>
            <a:r>
              <a:rPr lang="en-US" dirty="0"/>
              <a:t>Step 2</a:t>
            </a:r>
          </a:p>
        </p:txBody>
      </p:sp>
      <p:sp>
        <p:nvSpPr>
          <p:cNvPr id="12" name="TextBox 11"/>
          <p:cNvSpPr txBox="1"/>
          <p:nvPr/>
        </p:nvSpPr>
        <p:spPr>
          <a:xfrm>
            <a:off x="547746" y="4603581"/>
            <a:ext cx="772071" cy="369332"/>
          </a:xfrm>
          <a:prstGeom prst="rect">
            <a:avLst/>
          </a:prstGeom>
          <a:noFill/>
        </p:spPr>
        <p:txBody>
          <a:bodyPr wrap="none" rtlCol="0">
            <a:spAutoFit/>
          </a:bodyPr>
          <a:lstStyle/>
          <a:p>
            <a:r>
              <a:rPr lang="en-US" dirty="0"/>
              <a:t>Step 3</a:t>
            </a:r>
          </a:p>
        </p:txBody>
      </p:sp>
      <p:sp>
        <p:nvSpPr>
          <p:cNvPr id="13" name="Freeform 12"/>
          <p:cNvSpPr/>
          <p:nvPr/>
        </p:nvSpPr>
        <p:spPr>
          <a:xfrm>
            <a:off x="5500577" y="1966452"/>
            <a:ext cx="262126" cy="223809"/>
          </a:xfrm>
          <a:custGeom>
            <a:avLst/>
            <a:gdLst>
              <a:gd name="connsiteX0" fmla="*/ 0 w 217310"/>
              <a:gd name="connsiteY0" fmla="*/ 0 h 248427"/>
              <a:gd name="connsiteX1" fmla="*/ 108154 w 217310"/>
              <a:gd name="connsiteY1" fmla="*/ 68825 h 248427"/>
              <a:gd name="connsiteX2" fmla="*/ 196645 w 217310"/>
              <a:gd name="connsiteY2" fmla="*/ 137651 h 248427"/>
              <a:gd name="connsiteX3" fmla="*/ 206477 w 217310"/>
              <a:gd name="connsiteY3" fmla="*/ 216309 h 248427"/>
              <a:gd name="connsiteX4" fmla="*/ 196645 w 217310"/>
              <a:gd name="connsiteY4" fmla="*/ 245806 h 248427"/>
              <a:gd name="connsiteX5" fmla="*/ 167148 w 217310"/>
              <a:gd name="connsiteY5" fmla="*/ 245806 h 2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10" h="248427">
                <a:moveTo>
                  <a:pt x="0" y="0"/>
                </a:moveTo>
                <a:cubicBezTo>
                  <a:pt x="18963" y="11378"/>
                  <a:pt x="95669" y="56340"/>
                  <a:pt x="108154" y="68825"/>
                </a:cubicBezTo>
                <a:cubicBezTo>
                  <a:pt x="174477" y="135148"/>
                  <a:pt x="140765" y="119025"/>
                  <a:pt x="196645" y="137651"/>
                </a:cubicBezTo>
                <a:cubicBezTo>
                  <a:pt x="224017" y="178710"/>
                  <a:pt x="220835" y="158874"/>
                  <a:pt x="206477" y="216309"/>
                </a:cubicBezTo>
                <a:cubicBezTo>
                  <a:pt x="203963" y="226364"/>
                  <a:pt x="204936" y="239587"/>
                  <a:pt x="196645" y="245806"/>
                </a:cubicBezTo>
                <a:cubicBezTo>
                  <a:pt x="188779" y="251705"/>
                  <a:pt x="176980" y="245806"/>
                  <a:pt x="167148" y="2458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810865" y="2054942"/>
            <a:ext cx="639096" cy="235974"/>
          </a:xfrm>
          <a:custGeom>
            <a:avLst/>
            <a:gdLst>
              <a:gd name="connsiteX0" fmla="*/ 0 w 639096"/>
              <a:gd name="connsiteY0" fmla="*/ 235974 h 235974"/>
              <a:gd name="connsiteX1" fmla="*/ 157316 w 639096"/>
              <a:gd name="connsiteY1" fmla="*/ 196645 h 235974"/>
              <a:gd name="connsiteX2" fmla="*/ 196645 w 639096"/>
              <a:gd name="connsiteY2" fmla="*/ 186813 h 235974"/>
              <a:gd name="connsiteX3" fmla="*/ 255638 w 639096"/>
              <a:gd name="connsiteY3" fmla="*/ 167148 h 235974"/>
              <a:gd name="connsiteX4" fmla="*/ 304800 w 639096"/>
              <a:gd name="connsiteY4" fmla="*/ 157316 h 235974"/>
              <a:gd name="connsiteX5" fmla="*/ 334296 w 639096"/>
              <a:gd name="connsiteY5" fmla="*/ 137652 h 235974"/>
              <a:gd name="connsiteX6" fmla="*/ 363793 w 639096"/>
              <a:gd name="connsiteY6" fmla="*/ 127819 h 235974"/>
              <a:gd name="connsiteX7" fmla="*/ 452283 w 639096"/>
              <a:gd name="connsiteY7" fmla="*/ 78658 h 235974"/>
              <a:gd name="connsiteX8" fmla="*/ 511277 w 639096"/>
              <a:gd name="connsiteY8" fmla="*/ 49161 h 235974"/>
              <a:gd name="connsiteX9" fmla="*/ 570270 w 639096"/>
              <a:gd name="connsiteY9" fmla="*/ 19664 h 235974"/>
              <a:gd name="connsiteX10" fmla="*/ 639096 w 639096"/>
              <a:gd name="connsiteY10" fmla="*/ 0 h 2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096" h="235974">
                <a:moveTo>
                  <a:pt x="0" y="235974"/>
                </a:moveTo>
                <a:cubicBezTo>
                  <a:pt x="144836" y="187695"/>
                  <a:pt x="32099" y="219411"/>
                  <a:pt x="157316" y="196645"/>
                </a:cubicBezTo>
                <a:cubicBezTo>
                  <a:pt x="170611" y="194228"/>
                  <a:pt x="183702" y="190696"/>
                  <a:pt x="196645" y="186813"/>
                </a:cubicBezTo>
                <a:cubicBezTo>
                  <a:pt x="216499" y="180857"/>
                  <a:pt x="235312" y="171213"/>
                  <a:pt x="255638" y="167148"/>
                </a:cubicBezTo>
                <a:lnTo>
                  <a:pt x="304800" y="157316"/>
                </a:lnTo>
                <a:cubicBezTo>
                  <a:pt x="314632" y="150761"/>
                  <a:pt x="323727" y="142937"/>
                  <a:pt x="334296" y="137652"/>
                </a:cubicBezTo>
                <a:cubicBezTo>
                  <a:pt x="343566" y="133017"/>
                  <a:pt x="354733" y="132852"/>
                  <a:pt x="363793" y="127819"/>
                </a:cubicBezTo>
                <a:cubicBezTo>
                  <a:pt x="465215" y="71473"/>
                  <a:pt x="385542" y="100905"/>
                  <a:pt x="452283" y="78658"/>
                </a:cubicBezTo>
                <a:cubicBezTo>
                  <a:pt x="536808" y="22307"/>
                  <a:pt x="429870" y="89863"/>
                  <a:pt x="511277" y="49161"/>
                </a:cubicBezTo>
                <a:cubicBezTo>
                  <a:pt x="573423" y="18089"/>
                  <a:pt x="508492" y="38198"/>
                  <a:pt x="570270" y="19664"/>
                </a:cubicBezTo>
                <a:cubicBezTo>
                  <a:pt x="593124" y="12808"/>
                  <a:pt x="639096" y="0"/>
                  <a:pt x="63909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37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82681"/>
            <a:ext cx="7010400" cy="3733800"/>
          </a:xfrm>
          <a:prstGeom prst="rect">
            <a:avLst/>
          </a:prstGeom>
          <a:noFill/>
          <a:ln>
            <a:noFill/>
          </a:ln>
        </p:spPr>
      </p:pic>
      <p:sp>
        <p:nvSpPr>
          <p:cNvPr id="2" name="Title 1"/>
          <p:cNvSpPr>
            <a:spLocks noGrp="1"/>
          </p:cNvSpPr>
          <p:nvPr>
            <p:ph type="title"/>
          </p:nvPr>
        </p:nvSpPr>
        <p:spPr>
          <a:xfrm>
            <a:off x="1981200" y="609600"/>
            <a:ext cx="8229600" cy="1143000"/>
          </a:xfrm>
        </p:spPr>
        <p:txBody>
          <a:bodyPr>
            <a:normAutofit fontScale="90000"/>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Q1 From </a:t>
            </a:r>
            <a:r>
              <a:rPr lang="en-US" dirty="0">
                <a:latin typeface="Times New Roman" panose="02020603050405020304" pitchFamily="18" charset="0"/>
                <a:ea typeface="Calibri" panose="020F0502020204030204" pitchFamily="34" charset="0"/>
                <a:cs typeface="Times New Roman" panose="02020603050405020304" pitchFamily="18" charset="0"/>
              </a:rPr>
              <a:t>where on the Sun does the solar wind originate?</a:t>
            </a: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6" name="TextBox 5"/>
          <p:cNvSpPr txBox="1"/>
          <p:nvPr/>
        </p:nvSpPr>
        <p:spPr>
          <a:xfrm>
            <a:off x="1583703" y="4658412"/>
            <a:ext cx="8776355"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Different parts of the Sun are heated differently, and thus are </a:t>
            </a:r>
            <a:r>
              <a:rPr lang="en-US" dirty="0"/>
              <a:t>comprised </a:t>
            </a:r>
            <a:r>
              <a:rPr lang="en-US" dirty="0" smtClean="0"/>
              <a:t>of plasma of different temperatures, densities, the relative abundance of elements with low first ionization potential</a:t>
            </a:r>
          </a:p>
          <a:p>
            <a:pPr marL="285750" indent="-285750">
              <a:buFont typeface="Arial" panose="020B0604020202020204" pitchFamily="34" charset="0"/>
              <a:buChar char="•"/>
            </a:pPr>
            <a:r>
              <a:rPr lang="en-US" dirty="0" smtClean="0"/>
              <a:t>The solar wind from each will be different</a:t>
            </a:r>
            <a:endParaRPr lang="en-US" dirty="0"/>
          </a:p>
        </p:txBody>
      </p:sp>
    </p:spTree>
    <p:extLst>
      <p:ext uri="{BB962C8B-B14F-4D97-AF65-F5344CB8AC3E}">
        <p14:creationId xmlns:p14="http://schemas.microsoft.com/office/powerpoint/2010/main" val="630585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Heats the Solar Corona? </a:t>
            </a:r>
            <a:endParaRPr lang="en-US" dirty="0"/>
          </a:p>
        </p:txBody>
      </p:sp>
      <p:sp>
        <p:nvSpPr>
          <p:cNvPr id="4" name="Rectangle 3"/>
          <p:cNvSpPr/>
          <p:nvPr/>
        </p:nvSpPr>
        <p:spPr>
          <a:xfrm>
            <a:off x="3886200" y="1828800"/>
            <a:ext cx="2743200" cy="2209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 name="Straight Arrow Connector 5"/>
          <p:cNvCxnSpPr/>
          <p:nvPr/>
        </p:nvCxnSpPr>
        <p:spPr>
          <a:xfrm>
            <a:off x="3276600" y="28194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62800" y="4407182"/>
            <a:ext cx="3058018" cy="1200329"/>
          </a:xfrm>
          <a:prstGeom prst="rect">
            <a:avLst/>
          </a:prstGeom>
          <a:noFill/>
        </p:spPr>
        <p:txBody>
          <a:bodyPr wrap="square" rtlCol="0">
            <a:spAutoFit/>
          </a:bodyPr>
          <a:lstStyle/>
          <a:p>
            <a:r>
              <a:rPr lang="en-US" dirty="0"/>
              <a:t>What we observe: Thermal emission long after the energy release (spectral lines and </a:t>
            </a:r>
            <a:r>
              <a:rPr lang="en-US" dirty="0" smtClean="0"/>
              <a:t>EUV images). </a:t>
            </a:r>
            <a:endParaRPr lang="en-US" dirty="0"/>
          </a:p>
        </p:txBody>
      </p:sp>
      <p:sp>
        <p:nvSpPr>
          <p:cNvPr id="11" name="Explosion 2 10"/>
          <p:cNvSpPr/>
          <p:nvPr/>
        </p:nvSpPr>
        <p:spPr>
          <a:xfrm>
            <a:off x="1981200" y="1600200"/>
            <a:ext cx="1371600" cy="23622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752601" y="4114801"/>
            <a:ext cx="1600200" cy="646331"/>
          </a:xfrm>
          <a:prstGeom prst="rect">
            <a:avLst/>
          </a:prstGeom>
          <a:noFill/>
        </p:spPr>
        <p:txBody>
          <a:bodyPr wrap="square" rtlCol="0">
            <a:spAutoFit/>
          </a:bodyPr>
          <a:lstStyle/>
          <a:p>
            <a:r>
              <a:rPr lang="en-US" dirty="0"/>
              <a:t>Energy release in the corona</a:t>
            </a:r>
          </a:p>
        </p:txBody>
      </p:sp>
      <p:sp>
        <p:nvSpPr>
          <p:cNvPr id="13" name="TextBox 12"/>
          <p:cNvSpPr txBox="1"/>
          <p:nvPr/>
        </p:nvSpPr>
        <p:spPr>
          <a:xfrm>
            <a:off x="4114800" y="4159045"/>
            <a:ext cx="2438400" cy="923330"/>
          </a:xfrm>
          <a:prstGeom prst="rect">
            <a:avLst/>
          </a:prstGeom>
          <a:noFill/>
        </p:spPr>
        <p:txBody>
          <a:bodyPr wrap="square" rtlCol="0">
            <a:spAutoFit/>
          </a:bodyPr>
          <a:lstStyle/>
          <a:p>
            <a:r>
              <a:rPr lang="en-US" dirty="0"/>
              <a:t>Giant black box of processes that are not </a:t>
            </a:r>
            <a:r>
              <a:rPr lang="en-US" dirty="0" smtClean="0"/>
              <a:t>well-measured </a:t>
            </a:r>
            <a:endParaRPr lang="en-US" dirty="0"/>
          </a:p>
        </p:txBody>
      </p:sp>
      <p:cxnSp>
        <p:nvCxnSpPr>
          <p:cNvPr id="14" name="Straight Arrow Connector 13"/>
          <p:cNvCxnSpPr/>
          <p:nvPr/>
        </p:nvCxnSpPr>
        <p:spPr>
          <a:xfrm>
            <a:off x="6781800" y="28194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descr="20111110_001425_1024_0171.jpg"/>
          <p:cNvPicPr>
            <a:picLocks noChangeAspect="1"/>
          </p:cNvPicPr>
          <p:nvPr/>
        </p:nvPicPr>
        <p:blipFill>
          <a:blip r:embed="rId3" cstate="print"/>
          <a:stretch>
            <a:fillRect/>
          </a:stretch>
        </p:blipFill>
        <p:spPr>
          <a:xfrm>
            <a:off x="7391400" y="1752600"/>
            <a:ext cx="2438400" cy="2438400"/>
          </a:xfrm>
          <a:prstGeom prst="rect">
            <a:avLst/>
          </a:prstGeom>
        </p:spPr>
      </p:pic>
      <p:sp>
        <p:nvSpPr>
          <p:cNvPr id="16" name="TextBox 15"/>
          <p:cNvSpPr txBox="1"/>
          <p:nvPr/>
        </p:nvSpPr>
        <p:spPr>
          <a:xfrm>
            <a:off x="1600201" y="4724400"/>
            <a:ext cx="1981200" cy="923330"/>
          </a:xfrm>
          <a:prstGeom prst="rect">
            <a:avLst/>
          </a:prstGeom>
          <a:noFill/>
        </p:spPr>
        <p:txBody>
          <a:bodyPr wrap="square" rtlCol="0">
            <a:spAutoFit/>
          </a:bodyPr>
          <a:lstStyle/>
          <a:p>
            <a:r>
              <a:rPr lang="en-US" dirty="0"/>
              <a:t>(Not directly observable with current resolution)</a:t>
            </a:r>
          </a:p>
        </p:txBody>
      </p:sp>
      <p:sp>
        <p:nvSpPr>
          <p:cNvPr id="3" name="TextBox 2"/>
          <p:cNvSpPr txBox="1"/>
          <p:nvPr/>
        </p:nvSpPr>
        <p:spPr>
          <a:xfrm>
            <a:off x="1600201" y="6183759"/>
            <a:ext cx="9368975" cy="369332"/>
          </a:xfrm>
          <a:prstGeom prst="rect">
            <a:avLst/>
          </a:prstGeom>
          <a:noFill/>
        </p:spPr>
        <p:txBody>
          <a:bodyPr wrap="none" rtlCol="0">
            <a:spAutoFit/>
          </a:bodyPr>
          <a:lstStyle/>
          <a:p>
            <a:r>
              <a:rPr lang="en-US" dirty="0" smtClean="0"/>
              <a:t>Viall, De </a:t>
            </a:r>
            <a:r>
              <a:rPr lang="en-US" dirty="0"/>
              <a:t>M</a:t>
            </a:r>
            <a:r>
              <a:rPr lang="en-US" dirty="0" smtClean="0"/>
              <a:t>oortel et al. 2021, ‘The Heating of the Solar Corona’ in Solar Physics and the Solar Wind</a:t>
            </a:r>
            <a:endParaRPr lang="en-US" dirty="0"/>
          </a:p>
        </p:txBody>
      </p:sp>
    </p:spTree>
    <p:extLst>
      <p:ext uri="{BB962C8B-B14F-4D97-AF65-F5344CB8AC3E}">
        <p14:creationId xmlns:p14="http://schemas.microsoft.com/office/powerpoint/2010/main" val="3352028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82681"/>
            <a:ext cx="7010400" cy="3733800"/>
          </a:xfrm>
          <a:prstGeom prst="rect">
            <a:avLst/>
          </a:prstGeom>
          <a:noFill/>
          <a:ln>
            <a:noFill/>
          </a:ln>
        </p:spPr>
      </p:pic>
      <p:sp>
        <p:nvSpPr>
          <p:cNvPr id="2" name="Title 1"/>
          <p:cNvSpPr>
            <a:spLocks noGrp="1"/>
          </p:cNvSpPr>
          <p:nvPr>
            <p:ph type="title"/>
          </p:nvPr>
        </p:nvSpPr>
        <p:spPr>
          <a:xfrm>
            <a:off x="1981200" y="609600"/>
            <a:ext cx="8229600" cy="1143000"/>
          </a:xfrm>
        </p:spPr>
        <p:txBody>
          <a:bodyPr>
            <a:normAutofit fontScale="90000"/>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Q1 From </a:t>
            </a:r>
            <a:r>
              <a:rPr lang="en-US" dirty="0">
                <a:latin typeface="Times New Roman" panose="02020603050405020304" pitchFamily="18" charset="0"/>
                <a:ea typeface="Calibri" panose="020F0502020204030204" pitchFamily="34" charset="0"/>
                <a:cs typeface="Times New Roman" panose="02020603050405020304" pitchFamily="18" charset="0"/>
              </a:rPr>
              <a:t>where on the Sun does the solar wind originate?</a:t>
            </a: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2869821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Q2 How </a:t>
            </a:r>
            <a:r>
              <a:rPr lang="en-US" dirty="0">
                <a:latin typeface="Times New Roman" panose="02020603050405020304" pitchFamily="18" charset="0"/>
                <a:ea typeface="Calibri" panose="020F0502020204030204" pitchFamily="34" charset="0"/>
                <a:cs typeface="Times New Roman" panose="02020603050405020304" pitchFamily="18" charset="0"/>
              </a:rPr>
              <a:t>is the solar wind released?</a:t>
            </a:r>
            <a:endParaRPr lang="en-US" dirty="0"/>
          </a:p>
        </p:txBody>
      </p:sp>
      <p:pic>
        <p:nvPicPr>
          <p:cNvPr id="4" name="Picture 3"/>
          <p:cNvPicPr/>
          <p:nvPr/>
        </p:nvPicPr>
        <p:blipFill>
          <a:blip r:embed="rId2"/>
          <a:stretch>
            <a:fillRect/>
          </a:stretch>
        </p:blipFill>
        <p:spPr bwMode="auto">
          <a:xfrm>
            <a:off x="2895600" y="1524000"/>
            <a:ext cx="6477000" cy="2133600"/>
          </a:xfrm>
          <a:prstGeom prst="rect">
            <a:avLst/>
          </a:prstGeom>
          <a:noFill/>
          <a:ln>
            <a:noFill/>
          </a:ln>
        </p:spPr>
      </p:pic>
      <p:sp>
        <p:nvSpPr>
          <p:cNvPr id="6" name="TextBox 5"/>
          <p:cNvSpPr txBox="1"/>
          <p:nvPr/>
        </p:nvSpPr>
        <p:spPr>
          <a:xfrm>
            <a:off x="2190458" y="3696929"/>
            <a:ext cx="753332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The plasma may already be on open fields, or it may be on closed‐fields, </a:t>
            </a:r>
            <a:r>
              <a:rPr lang="en-US" dirty="0" smtClean="0"/>
              <a:t>requiring one or more reconnection events for </a:t>
            </a:r>
            <a:r>
              <a:rPr lang="en-US" dirty="0"/>
              <a:t>it to be released into the solar wind. </a:t>
            </a:r>
          </a:p>
          <a:p>
            <a:pPr marL="285750" indent="-285750">
              <a:buFont typeface="Arial" panose="020B0604020202020204" pitchFamily="34" charset="0"/>
              <a:buChar char="•"/>
            </a:pPr>
            <a:r>
              <a:rPr lang="en-US" dirty="0"/>
              <a:t>Closed-field plasma has different </a:t>
            </a:r>
            <a:r>
              <a:rPr lang="en-US" dirty="0" smtClean="0"/>
              <a:t>relative abundance of low </a:t>
            </a:r>
            <a:r>
              <a:rPr lang="en-US" dirty="0"/>
              <a:t>FIP abundances than open </a:t>
            </a:r>
            <a:r>
              <a:rPr lang="en-US" dirty="0" smtClean="0"/>
              <a:t>fields </a:t>
            </a:r>
            <a:r>
              <a:rPr lang="en-US" b="1" dirty="0" smtClean="0"/>
              <a:t>(</a:t>
            </a:r>
            <a:r>
              <a:rPr lang="en-US" b="1" dirty="0" err="1" smtClean="0"/>
              <a:t>Hinode</a:t>
            </a:r>
            <a:r>
              <a:rPr lang="en-US" b="1" dirty="0" smtClean="0"/>
              <a:t> EIS, Solar Orbiter SPICE measurements – Peter Young)</a:t>
            </a:r>
            <a:endParaRPr lang="en-US" b="1" dirty="0"/>
          </a:p>
          <a:p>
            <a:pPr marL="285750" indent="-285750">
              <a:buFont typeface="Arial" panose="020B0604020202020204" pitchFamily="34" charset="0"/>
              <a:buChar char="•"/>
            </a:pPr>
            <a:r>
              <a:rPr lang="en-US" dirty="0"/>
              <a:t>Reconnection produces magnetic and plasma structures in the solar </a:t>
            </a:r>
            <a:r>
              <a:rPr lang="en-US" dirty="0" smtClean="0"/>
              <a:t>wind (Sometimes observed directly with </a:t>
            </a:r>
            <a:r>
              <a:rPr lang="en-US" b="1" dirty="0" smtClean="0"/>
              <a:t>EUV imagers SDO/AIA, GOES/SUVI</a:t>
            </a:r>
            <a:r>
              <a:rPr lang="en-US" dirty="0" smtClean="0"/>
              <a:t>) </a:t>
            </a:r>
            <a:endParaRPr lang="en-US" dirty="0"/>
          </a:p>
          <a:p>
            <a:pPr marL="285750" indent="-285750">
              <a:buFont typeface="Arial" panose="020B0604020202020204" pitchFamily="34" charset="0"/>
              <a:buChar char="•"/>
            </a:pPr>
            <a:r>
              <a:rPr lang="en-US" dirty="0"/>
              <a:t>The reconnection may (e.g. </a:t>
            </a:r>
            <a:r>
              <a:rPr lang="en-US" dirty="0" smtClean="0"/>
              <a:t>coronal hole jets and </a:t>
            </a:r>
            <a:r>
              <a:rPr lang="en-US" dirty="0" err="1" smtClean="0"/>
              <a:t>jetlets</a:t>
            </a:r>
            <a:r>
              <a:rPr lang="en-US" dirty="0" smtClean="0"/>
              <a:t>) </a:t>
            </a:r>
            <a:r>
              <a:rPr lang="en-US" dirty="0"/>
              <a:t>or may not (e.g. helmet streamer blobs) be energetically important.</a:t>
            </a:r>
          </a:p>
        </p:txBody>
      </p:sp>
    </p:spTree>
    <p:extLst>
      <p:ext uri="{BB962C8B-B14F-4D97-AF65-F5344CB8AC3E}">
        <p14:creationId xmlns:p14="http://schemas.microsoft.com/office/powerpoint/2010/main" val="2268006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43000"/>
          </a:xfrm>
        </p:spPr>
        <p:txBody>
          <a:bodyPr>
            <a:normAutofit fontScale="90000"/>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Q3 How </a:t>
            </a:r>
            <a:r>
              <a:rPr lang="en-US" dirty="0">
                <a:latin typeface="Times New Roman" panose="02020603050405020304" pitchFamily="18" charset="0"/>
                <a:ea typeface="Calibri" panose="020F0502020204030204" pitchFamily="34" charset="0"/>
                <a:cs typeface="Times New Roman" panose="02020603050405020304" pitchFamily="18" charset="0"/>
              </a:rPr>
              <a:t>is the solar wind accelerated?</a:t>
            </a: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Picture 4"/>
          <p:cNvPicPr/>
          <p:nvPr/>
        </p:nvPicPr>
        <p:blipFill>
          <a:blip r:embed="rId2"/>
          <a:stretch>
            <a:fillRect/>
          </a:stretch>
        </p:blipFill>
        <p:spPr bwMode="auto">
          <a:xfrm>
            <a:off x="2066827" y="1982899"/>
            <a:ext cx="5943600" cy="1983658"/>
          </a:xfrm>
          <a:prstGeom prst="rect">
            <a:avLst/>
          </a:prstGeom>
          <a:noFill/>
          <a:ln>
            <a:noFill/>
          </a:ln>
        </p:spPr>
      </p:pic>
      <p:sp>
        <p:nvSpPr>
          <p:cNvPr id="6" name="TextBox 5"/>
          <p:cNvSpPr txBox="1"/>
          <p:nvPr/>
        </p:nvSpPr>
        <p:spPr>
          <a:xfrm>
            <a:off x="1855960" y="4828416"/>
            <a:ext cx="8354840" cy="1754326"/>
          </a:xfrm>
          <a:prstGeom prst="rect">
            <a:avLst/>
          </a:prstGeom>
          <a:noFill/>
        </p:spPr>
        <p:txBody>
          <a:bodyPr wrap="square" rtlCol="0">
            <a:spAutoFit/>
          </a:bodyPr>
          <a:lstStyle/>
          <a:p>
            <a:r>
              <a:rPr lang="en-US" dirty="0" smtClean="0"/>
              <a:t>Cartoon </a:t>
            </a:r>
            <a:r>
              <a:rPr lang="en-US" dirty="0"/>
              <a:t>representation of the four different mechanisms of acceleration: closed‐flux reconnection, interchange reconnection, component reconnection, </a:t>
            </a:r>
            <a:r>
              <a:rPr lang="en-US" dirty="0" err="1" smtClean="0"/>
              <a:t>ambipolar</a:t>
            </a:r>
            <a:r>
              <a:rPr lang="en-US" dirty="0" smtClean="0"/>
              <a:t> diffusion and </a:t>
            </a:r>
            <a:r>
              <a:rPr lang="en-US" dirty="0"/>
              <a:t>wave/turbulence </a:t>
            </a:r>
            <a:r>
              <a:rPr lang="en-US" dirty="0" smtClean="0"/>
              <a:t>heating (latest PSP results show upper limit).</a:t>
            </a:r>
          </a:p>
          <a:p>
            <a:endParaRPr lang="en-US" dirty="0"/>
          </a:p>
          <a:p>
            <a:r>
              <a:rPr lang="en-US" b="1" dirty="0" smtClean="0"/>
              <a:t>Charge state and temperature anisotropies </a:t>
            </a:r>
            <a:r>
              <a:rPr lang="en-US" dirty="0" smtClean="0"/>
              <a:t>higher up leave imprint of this</a:t>
            </a:r>
            <a:endParaRPr lang="en-US" dirty="0"/>
          </a:p>
          <a:p>
            <a:endParaRPr lang="en-US" dirty="0"/>
          </a:p>
        </p:txBody>
      </p:sp>
      <p:sp>
        <p:nvSpPr>
          <p:cNvPr id="3" name="TextBox 2"/>
          <p:cNvSpPr txBox="1"/>
          <p:nvPr/>
        </p:nvSpPr>
        <p:spPr>
          <a:xfrm>
            <a:off x="8380430" y="3487918"/>
            <a:ext cx="1795684" cy="369332"/>
          </a:xfrm>
          <a:prstGeom prst="rect">
            <a:avLst/>
          </a:prstGeom>
          <a:noFill/>
        </p:spPr>
        <p:txBody>
          <a:bodyPr wrap="none" rtlCol="0">
            <a:spAutoFit/>
          </a:bodyPr>
          <a:lstStyle/>
          <a:p>
            <a:r>
              <a:rPr lang="en-US" dirty="0" err="1" smtClean="0"/>
              <a:t>Ambipolar</a:t>
            </a:r>
            <a:r>
              <a:rPr lang="en-US" dirty="0" smtClean="0"/>
              <a:t> E field</a:t>
            </a:r>
            <a:endParaRPr lang="en-US" dirty="0"/>
          </a:p>
        </p:txBody>
      </p:sp>
      <p:pic>
        <p:nvPicPr>
          <p:cNvPr id="1026" name="Picture 2" descr="Chem4Kids.com: Matter: Plasmas"/>
          <p:cNvPicPr>
            <a:picLocks noChangeAspect="1" noChangeArrowheads="1"/>
          </p:cNvPicPr>
          <p:nvPr/>
        </p:nvPicPr>
        <p:blipFill rotWithShape="1">
          <a:blip r:embed="rId3">
            <a:extLst>
              <a:ext uri="{28A0092B-C50C-407E-A947-70E740481C1C}">
                <a14:useLocalDpi xmlns:a14="http://schemas.microsoft.com/office/drawing/2010/main" val="0"/>
              </a:ext>
            </a:extLst>
          </a:blip>
          <a:srcRect b="13199"/>
          <a:stretch/>
        </p:blipFill>
        <p:spPr bwMode="auto">
          <a:xfrm>
            <a:off x="8380430" y="1711130"/>
            <a:ext cx="1666875" cy="144685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9351390" y="2291048"/>
            <a:ext cx="245097" cy="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8892614" y="2139884"/>
            <a:ext cx="245097" cy="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145567" y="2989867"/>
            <a:ext cx="245097" cy="1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549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frontiersin.org/files/Articles/735034/fspas-08-735034-HTML/image_m/fspas-08-735034-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52" y="64705"/>
            <a:ext cx="6078891" cy="63889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589387" y="6207456"/>
            <a:ext cx="7825604"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rgbClr val="020202"/>
                </a:solidFill>
                <a:effectLst/>
                <a:cs typeface="Arial" panose="020B0604020202020204" pitchFamily="34" charset="0"/>
              </a:rPr>
              <a:t>Viall, DeForest and Kepko, Mesoscale Structure in the Solar Wind</a:t>
            </a:r>
          </a:p>
          <a:p>
            <a:pPr lvl="0" algn="ctr"/>
            <a:r>
              <a:rPr lang="en-US" sz="1600" dirty="0">
                <a:cs typeface="Arial" panose="020B0604020202020204" pitchFamily="34" charset="0"/>
              </a:rPr>
              <a:t>Front. Astron. Space Sci., 25 August 2021 | </a:t>
            </a:r>
            <a:r>
              <a:rPr lang="en-US" sz="1600" dirty="0">
                <a:cs typeface="Arial" panose="020B0604020202020204" pitchFamily="34" charset="0"/>
                <a:hlinkClick r:id="rId4"/>
              </a:rPr>
              <a:t>https://doi.org/10.3389/fspas.2021.735034</a:t>
            </a:r>
            <a:endParaRPr kumimoji="0" lang="en-US" altLang="en-US" sz="1600" b="1" i="0" u="none" strike="noStrike" cap="none" normalizeH="0" baseline="0" dirty="0">
              <a:ln>
                <a:noFill/>
              </a:ln>
              <a:solidFill>
                <a:srgbClr val="020202"/>
              </a:solidFill>
              <a:effectLst/>
              <a:cs typeface="Arial" panose="020B0604020202020204" pitchFamily="34" charset="0"/>
            </a:endParaRPr>
          </a:p>
        </p:txBody>
      </p:sp>
      <p:sp>
        <p:nvSpPr>
          <p:cNvPr id="4" name="Content Placeholder 2"/>
          <p:cNvSpPr txBox="1">
            <a:spLocks/>
          </p:cNvSpPr>
          <p:nvPr/>
        </p:nvSpPr>
        <p:spPr>
          <a:xfrm>
            <a:off x="6956019" y="416894"/>
            <a:ext cx="4827941" cy="5684594"/>
          </a:xfrm>
          <a:prstGeom prst="rect">
            <a:avLst/>
          </a:prstGeom>
        </p:spPr>
        <p:txBody>
          <a:bodyPr>
            <a:normAutofit lnSpcReduction="10000"/>
          </a:bodyPr>
          <a:lstStyle>
            <a:lvl1pPr marL="238125" marR="0" indent="-238125" algn="l" defTabSz="309563" rtl="0" latinLnBrk="0">
              <a:lnSpc>
                <a:spcPct val="100000"/>
              </a:lnSpc>
              <a:spcBef>
                <a:spcPts val="1463"/>
              </a:spcBef>
              <a:spcAft>
                <a:spcPts val="0"/>
              </a:spcAft>
              <a:buClr>
                <a:schemeClr val="accent1">
                  <a:satOff val="-4060"/>
                </a:schemeClr>
              </a:buClr>
              <a:buSzPct val="104999"/>
              <a:buFont typeface="Avenir Next"/>
              <a:buChar char="‣"/>
              <a:tabLst/>
              <a:defRPr sz="1800" b="0" i="0" u="none" strike="noStrike" cap="none" spc="0" baseline="0">
                <a:solidFill>
                  <a:srgbClr val="838787"/>
                </a:solidFill>
                <a:uFillTx/>
                <a:latin typeface="Avenir Next Medium"/>
                <a:ea typeface="Avenir Next Medium"/>
                <a:cs typeface="Avenir Next Medium"/>
                <a:sym typeface="Avenir Next Medium"/>
              </a:defRPr>
            </a:lvl1pPr>
            <a:lvl2pPr marL="476250" marR="0" indent="-238125" algn="l" defTabSz="309563" rtl="0" latinLnBrk="0">
              <a:lnSpc>
                <a:spcPct val="100000"/>
              </a:lnSpc>
              <a:spcBef>
                <a:spcPts val="1463"/>
              </a:spcBef>
              <a:spcAft>
                <a:spcPts val="0"/>
              </a:spcAft>
              <a:buClr>
                <a:schemeClr val="accent1">
                  <a:satOff val="-4060"/>
                </a:schemeClr>
              </a:buClr>
              <a:buSzPct val="104999"/>
              <a:buFont typeface="Avenir Next"/>
              <a:buChar char="‣"/>
              <a:tabLst/>
              <a:defRPr sz="1800" b="0" i="0" u="none" strike="noStrike" cap="none" spc="0" baseline="0">
                <a:solidFill>
                  <a:srgbClr val="838787"/>
                </a:solidFill>
                <a:uFillTx/>
                <a:latin typeface="Avenir Next Medium"/>
                <a:ea typeface="Avenir Next Medium"/>
                <a:cs typeface="Avenir Next Medium"/>
                <a:sym typeface="Avenir Next Medium"/>
              </a:defRPr>
            </a:lvl2pPr>
            <a:lvl3pPr marL="714375" marR="0" indent="-238125" algn="l" defTabSz="309563" rtl="0" latinLnBrk="0">
              <a:lnSpc>
                <a:spcPct val="100000"/>
              </a:lnSpc>
              <a:spcBef>
                <a:spcPts val="1463"/>
              </a:spcBef>
              <a:spcAft>
                <a:spcPts val="0"/>
              </a:spcAft>
              <a:buClr>
                <a:schemeClr val="accent1">
                  <a:satOff val="-4060"/>
                </a:schemeClr>
              </a:buClr>
              <a:buSzPct val="104999"/>
              <a:buFont typeface="Avenir Next"/>
              <a:buChar char="‣"/>
              <a:tabLst/>
              <a:defRPr sz="1800" b="0" i="0" u="none" strike="noStrike" cap="none" spc="0" baseline="0">
                <a:solidFill>
                  <a:srgbClr val="838787"/>
                </a:solidFill>
                <a:uFillTx/>
                <a:latin typeface="Avenir Next Medium"/>
                <a:ea typeface="Avenir Next Medium"/>
                <a:cs typeface="Avenir Next Medium"/>
                <a:sym typeface="Avenir Next Medium"/>
              </a:defRPr>
            </a:lvl3pPr>
            <a:lvl4pPr marL="952500" marR="0" indent="-238125" algn="l" defTabSz="309563" rtl="0" latinLnBrk="0">
              <a:lnSpc>
                <a:spcPct val="100000"/>
              </a:lnSpc>
              <a:spcBef>
                <a:spcPts val="1463"/>
              </a:spcBef>
              <a:spcAft>
                <a:spcPts val="0"/>
              </a:spcAft>
              <a:buClr>
                <a:schemeClr val="accent1">
                  <a:satOff val="-4060"/>
                </a:schemeClr>
              </a:buClr>
              <a:buSzPct val="104999"/>
              <a:buFont typeface="Avenir Next"/>
              <a:buChar char="‣"/>
              <a:tabLst/>
              <a:defRPr sz="1800" b="0" i="0" u="none" strike="noStrike" cap="none" spc="0" baseline="0">
                <a:solidFill>
                  <a:srgbClr val="838787"/>
                </a:solidFill>
                <a:uFillTx/>
                <a:latin typeface="Avenir Next Medium"/>
                <a:ea typeface="Avenir Next Medium"/>
                <a:cs typeface="Avenir Next Medium"/>
                <a:sym typeface="Avenir Next Medium"/>
              </a:defRPr>
            </a:lvl4pPr>
            <a:lvl5pPr marL="1190625" marR="0" indent="-238125" algn="l" defTabSz="309563" rtl="0" latinLnBrk="0">
              <a:lnSpc>
                <a:spcPct val="100000"/>
              </a:lnSpc>
              <a:spcBef>
                <a:spcPts val="1463"/>
              </a:spcBef>
              <a:spcAft>
                <a:spcPts val="0"/>
              </a:spcAft>
              <a:buClr>
                <a:schemeClr val="accent1">
                  <a:satOff val="-4060"/>
                </a:schemeClr>
              </a:buClr>
              <a:buSzPct val="104999"/>
              <a:buFont typeface="Avenir Next"/>
              <a:buChar char="‣"/>
              <a:tabLst/>
              <a:defRPr sz="1800" b="0" i="0" u="none" strike="noStrike" cap="none" spc="0" baseline="0">
                <a:solidFill>
                  <a:srgbClr val="838787"/>
                </a:solidFill>
                <a:uFillTx/>
                <a:latin typeface="Avenir Next Medium"/>
                <a:ea typeface="Avenir Next Medium"/>
                <a:cs typeface="Avenir Next Medium"/>
                <a:sym typeface="Avenir Next Medium"/>
              </a:defRPr>
            </a:lvl5pPr>
            <a:lvl6pPr marL="1428750" marR="0" indent="-238125" algn="l" defTabSz="309563" rtl="0" latinLnBrk="0">
              <a:lnSpc>
                <a:spcPct val="100000"/>
              </a:lnSpc>
              <a:spcBef>
                <a:spcPts val="1463"/>
              </a:spcBef>
              <a:spcAft>
                <a:spcPts val="0"/>
              </a:spcAft>
              <a:buClr>
                <a:schemeClr val="accent1">
                  <a:satOff val="-4060"/>
                </a:schemeClr>
              </a:buClr>
              <a:buSzPct val="104999"/>
              <a:buFont typeface="Avenir Next"/>
              <a:buChar char="‣"/>
              <a:tabLst/>
              <a:defRPr sz="1800" b="0" i="0" u="none" strike="noStrike" cap="none" spc="0" baseline="0">
                <a:solidFill>
                  <a:srgbClr val="838787"/>
                </a:solidFill>
                <a:uFillTx/>
                <a:latin typeface="Avenir Next Medium"/>
                <a:ea typeface="Avenir Next Medium"/>
                <a:cs typeface="Avenir Next Medium"/>
                <a:sym typeface="Avenir Next Medium"/>
              </a:defRPr>
            </a:lvl6pPr>
            <a:lvl7pPr marL="1666875" marR="0" indent="-238125" algn="l" defTabSz="309563" rtl="0" latinLnBrk="0">
              <a:lnSpc>
                <a:spcPct val="100000"/>
              </a:lnSpc>
              <a:spcBef>
                <a:spcPts val="1463"/>
              </a:spcBef>
              <a:spcAft>
                <a:spcPts val="0"/>
              </a:spcAft>
              <a:buClr>
                <a:schemeClr val="accent1">
                  <a:satOff val="-4060"/>
                </a:schemeClr>
              </a:buClr>
              <a:buSzPct val="104999"/>
              <a:buFont typeface="Avenir Next"/>
              <a:buChar char="‣"/>
              <a:tabLst/>
              <a:defRPr sz="1800" b="0" i="0" u="none" strike="noStrike" cap="none" spc="0" baseline="0">
                <a:solidFill>
                  <a:srgbClr val="838787"/>
                </a:solidFill>
                <a:uFillTx/>
                <a:latin typeface="Avenir Next Medium"/>
                <a:ea typeface="Avenir Next Medium"/>
                <a:cs typeface="Avenir Next Medium"/>
                <a:sym typeface="Avenir Next Medium"/>
              </a:defRPr>
            </a:lvl7pPr>
            <a:lvl8pPr marL="1905000" marR="0" indent="-238125" algn="l" defTabSz="309563" rtl="0" latinLnBrk="0">
              <a:lnSpc>
                <a:spcPct val="100000"/>
              </a:lnSpc>
              <a:spcBef>
                <a:spcPts val="1463"/>
              </a:spcBef>
              <a:spcAft>
                <a:spcPts val="0"/>
              </a:spcAft>
              <a:buClr>
                <a:schemeClr val="accent1">
                  <a:satOff val="-4060"/>
                </a:schemeClr>
              </a:buClr>
              <a:buSzPct val="104999"/>
              <a:buFont typeface="Avenir Next"/>
              <a:buChar char="‣"/>
              <a:tabLst/>
              <a:defRPr sz="1800" b="0" i="0" u="none" strike="noStrike" cap="none" spc="0" baseline="0">
                <a:solidFill>
                  <a:srgbClr val="838787"/>
                </a:solidFill>
                <a:uFillTx/>
                <a:latin typeface="Avenir Next Medium"/>
                <a:ea typeface="Avenir Next Medium"/>
                <a:cs typeface="Avenir Next Medium"/>
                <a:sym typeface="Avenir Next Medium"/>
              </a:defRPr>
            </a:lvl8pPr>
            <a:lvl9pPr marL="2143125" marR="0" indent="-238125" algn="l" defTabSz="309563" rtl="0" latinLnBrk="0">
              <a:lnSpc>
                <a:spcPct val="100000"/>
              </a:lnSpc>
              <a:spcBef>
                <a:spcPts val="1463"/>
              </a:spcBef>
              <a:spcAft>
                <a:spcPts val="0"/>
              </a:spcAft>
              <a:buClr>
                <a:schemeClr val="accent1">
                  <a:satOff val="-4060"/>
                </a:schemeClr>
              </a:buClr>
              <a:buSzPct val="104999"/>
              <a:buFont typeface="Avenir Next"/>
              <a:buChar char="‣"/>
              <a:tabLst/>
              <a:defRPr sz="1800" b="0" i="0" u="none" strike="noStrike" cap="none" spc="0" baseline="0">
                <a:solidFill>
                  <a:srgbClr val="838787"/>
                </a:solidFill>
                <a:uFillTx/>
                <a:latin typeface="Avenir Next Medium"/>
                <a:ea typeface="Avenir Next Medium"/>
                <a:cs typeface="Avenir Next Medium"/>
                <a:sym typeface="Avenir Next Medium"/>
              </a:defRPr>
            </a:lvl9pPr>
          </a:lstStyle>
          <a:p>
            <a:r>
              <a:rPr lang="en-US" kern="0" dirty="0">
                <a:solidFill>
                  <a:schemeClr val="tx1"/>
                </a:solidFill>
              </a:rPr>
              <a:t>Large scale structures in the solar wind are all imposed (spatial structure) or injected (time dynamics) from the Sun</a:t>
            </a:r>
          </a:p>
          <a:p>
            <a:r>
              <a:rPr lang="en-US" kern="0" dirty="0">
                <a:solidFill>
                  <a:schemeClr val="tx1"/>
                </a:solidFill>
              </a:rPr>
              <a:t>Kinetic scale structures are all due to evolution and processing </a:t>
            </a:r>
            <a:r>
              <a:rPr lang="en-US" kern="0" dirty="0" err="1">
                <a:solidFill>
                  <a:schemeClr val="tx1"/>
                </a:solidFill>
              </a:rPr>
              <a:t>en</a:t>
            </a:r>
            <a:r>
              <a:rPr lang="en-US" kern="0" dirty="0">
                <a:solidFill>
                  <a:schemeClr val="tx1"/>
                </a:solidFill>
              </a:rPr>
              <a:t> </a:t>
            </a:r>
            <a:r>
              <a:rPr lang="en-US" kern="0" dirty="0" smtClean="0">
                <a:solidFill>
                  <a:schemeClr val="tx1"/>
                </a:solidFill>
              </a:rPr>
              <a:t>route</a:t>
            </a:r>
          </a:p>
          <a:p>
            <a:r>
              <a:rPr lang="en-US" kern="0" dirty="0" smtClean="0">
                <a:solidFill>
                  <a:schemeClr val="tx1"/>
                </a:solidFill>
              </a:rPr>
              <a:t>Mesoscales </a:t>
            </a:r>
            <a:r>
              <a:rPr lang="en-US" kern="0" dirty="0">
                <a:solidFill>
                  <a:schemeClr val="tx1"/>
                </a:solidFill>
              </a:rPr>
              <a:t>are created by both evolution </a:t>
            </a:r>
            <a:r>
              <a:rPr lang="en-US" kern="0" dirty="0" err="1">
                <a:solidFill>
                  <a:schemeClr val="tx1"/>
                </a:solidFill>
              </a:rPr>
              <a:t>en</a:t>
            </a:r>
            <a:r>
              <a:rPr lang="en-US" kern="0" dirty="0">
                <a:solidFill>
                  <a:schemeClr val="tx1"/>
                </a:solidFill>
              </a:rPr>
              <a:t> route and also directly </a:t>
            </a:r>
            <a:r>
              <a:rPr lang="en-US" kern="0" dirty="0" smtClean="0">
                <a:solidFill>
                  <a:schemeClr val="tx1"/>
                </a:solidFill>
              </a:rPr>
              <a:t>imposed/injected – </a:t>
            </a:r>
            <a:r>
              <a:rPr lang="en-US" b="1" u="sng" kern="0" dirty="0" smtClean="0">
                <a:solidFill>
                  <a:schemeClr val="tx1"/>
                </a:solidFill>
              </a:rPr>
              <a:t>mesoscales are messengers of solar wind formation </a:t>
            </a:r>
            <a:endParaRPr lang="en-US" b="1" u="sng" kern="0" dirty="0">
              <a:solidFill>
                <a:schemeClr val="tx1"/>
              </a:solidFill>
            </a:endParaRPr>
          </a:p>
          <a:p>
            <a:r>
              <a:rPr lang="en-US" kern="0" dirty="0" smtClean="0">
                <a:solidFill>
                  <a:schemeClr val="tx1"/>
                </a:solidFill>
              </a:rPr>
              <a:t>EUV measurements of the elemental abundances (Peter Young) crucial for linking coronal structure and dynamics with L1</a:t>
            </a:r>
            <a:endParaRPr lang="en-US" kern="0" dirty="0">
              <a:solidFill>
                <a:schemeClr val="tx1"/>
              </a:solidFill>
            </a:endParaRPr>
          </a:p>
          <a:p>
            <a:r>
              <a:rPr lang="en-US" dirty="0" smtClean="0">
                <a:solidFill>
                  <a:schemeClr val="tx1"/>
                </a:solidFill>
              </a:rPr>
              <a:t>Earth’s magnetosphere is ~ the same size as solar wind mesoscale structures</a:t>
            </a:r>
          </a:p>
          <a:p>
            <a:pPr marL="0" indent="0">
              <a:buNone/>
            </a:pPr>
            <a:r>
              <a:rPr lang="en-US" b="1" u="sng" dirty="0" smtClean="0">
                <a:solidFill>
                  <a:schemeClr val="tx1"/>
                </a:solidFill>
              </a:rPr>
              <a:t>Need to understand mesoscale solar wind structures to understand solar wind driving of </a:t>
            </a:r>
            <a:r>
              <a:rPr lang="en-US" b="1" u="sng" dirty="0" err="1" smtClean="0">
                <a:solidFill>
                  <a:schemeClr val="tx1"/>
                </a:solidFill>
              </a:rPr>
              <a:t>Geospace</a:t>
            </a:r>
            <a:endParaRPr lang="en-US" b="1" u="sng" dirty="0">
              <a:solidFill>
                <a:schemeClr val="tx1"/>
              </a:solidFill>
            </a:endParaRPr>
          </a:p>
          <a:p>
            <a:endParaRPr lang="en-US" kern="0" dirty="0"/>
          </a:p>
        </p:txBody>
      </p:sp>
    </p:spTree>
    <p:extLst>
      <p:ext uri="{BB962C8B-B14F-4D97-AF65-F5344CB8AC3E}">
        <p14:creationId xmlns:p14="http://schemas.microsoft.com/office/powerpoint/2010/main" val="143530975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7820main_1mHz_logDens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0939" y="1051291"/>
            <a:ext cx="6835366" cy="5126525"/>
          </a:xfrm>
          <a:prstGeom prst="rect">
            <a:avLst/>
          </a:prstGeom>
        </p:spPr>
      </p:pic>
      <p:sp>
        <p:nvSpPr>
          <p:cNvPr id="3" name="Explosion 1 2"/>
          <p:cNvSpPr/>
          <p:nvPr/>
        </p:nvSpPr>
        <p:spPr>
          <a:xfrm>
            <a:off x="2399547" y="3452439"/>
            <a:ext cx="152400"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1 7"/>
          <p:cNvSpPr/>
          <p:nvPr/>
        </p:nvSpPr>
        <p:spPr>
          <a:xfrm>
            <a:off x="4647446" y="3452439"/>
            <a:ext cx="152400"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 8"/>
          <p:cNvSpPr/>
          <p:nvPr/>
        </p:nvSpPr>
        <p:spPr>
          <a:xfrm>
            <a:off x="5943600" y="3423719"/>
            <a:ext cx="152400" cy="228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049A98-BB1B-4C66-AA70-65AB4EDF46FF}"/>
              </a:ext>
            </a:extLst>
          </p:cNvPr>
          <p:cNvSpPr txBox="1"/>
          <p:nvPr/>
        </p:nvSpPr>
        <p:spPr>
          <a:xfrm>
            <a:off x="597529" y="188894"/>
            <a:ext cx="9689471" cy="954107"/>
          </a:xfrm>
          <a:prstGeom prst="rect">
            <a:avLst/>
          </a:prstGeom>
          <a:noFill/>
        </p:spPr>
        <p:txBody>
          <a:bodyPr wrap="square" rtlCol="0">
            <a:spAutoFit/>
          </a:bodyPr>
          <a:lstStyle/>
          <a:p>
            <a:pPr algn="ctr"/>
            <a:r>
              <a:rPr lang="en-US" sz="2800" dirty="0"/>
              <a:t>Some solar wind structures are periodic dynamic pressure structures, and they drive oscillations in Earth’s magnetosphere</a:t>
            </a:r>
          </a:p>
        </p:txBody>
      </p:sp>
    </p:spTree>
    <p:extLst>
      <p:ext uri="{BB962C8B-B14F-4D97-AF65-F5344CB8AC3E}">
        <p14:creationId xmlns:p14="http://schemas.microsoft.com/office/powerpoint/2010/main" val="28888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37190</TotalTime>
  <Words>893</Words>
  <Application>Microsoft Office PowerPoint</Application>
  <PresentationFormat>Widescreen</PresentationFormat>
  <Paragraphs>56</Paragraphs>
  <Slides>11</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Avenir Next</vt:lpstr>
      <vt:lpstr>Avenir Next Medium</vt:lpstr>
      <vt:lpstr>Calibri</vt:lpstr>
      <vt:lpstr>Times New Roman</vt:lpstr>
      <vt:lpstr>Office Theme</vt:lpstr>
      <vt:lpstr>  Answering the Outstanding Questions of Solar Wind Physics using Ultraviolet Measurements of the Solar Corona   </vt:lpstr>
      <vt:lpstr>PowerPoint Presentation</vt:lpstr>
      <vt:lpstr>Q1 From where on the Sun does the solar wind originate? </vt:lpstr>
      <vt:lpstr>What Heats the Solar Corona? </vt:lpstr>
      <vt:lpstr>Q1 From where on the Sun does the solar wind originate? </vt:lpstr>
      <vt:lpstr>Q2 How is the solar wind released?</vt:lpstr>
      <vt:lpstr>Q3 How is the solar wind accelerated?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Viall-kepko, Nicholeen M. (GSFC-6710)</cp:lastModifiedBy>
  <cp:revision>601</cp:revision>
  <cp:lastPrinted>2018-12-07T20:17:38Z</cp:lastPrinted>
  <dcterms:created xsi:type="dcterms:W3CDTF">2018-07-16T01:24:17Z</dcterms:created>
  <dcterms:modified xsi:type="dcterms:W3CDTF">2022-04-22T18:53:11Z</dcterms:modified>
</cp:coreProperties>
</file>