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7" r:id="rId5"/>
    <p:sldId id="268" r:id="rId6"/>
    <p:sldId id="258" r:id="rId7"/>
    <p:sldId id="271" r:id="rId8"/>
    <p:sldId id="260" r:id="rId9"/>
    <p:sldId id="261" r:id="rId10"/>
    <p:sldId id="262" r:id="rId11"/>
    <p:sldId id="263"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napToObjects="1">
      <p:cViewPr varScale="1">
        <p:scale>
          <a:sx n="111" d="100"/>
          <a:sy n="111"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1ED931-0CE5-40FD-A995-72D5D03B3A13}"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13D80-AA48-4C04-A506-F04A28C02934}" type="slidenum">
              <a:rPr lang="en-US" smtClean="0"/>
              <a:t>‹#›</a:t>
            </a:fld>
            <a:endParaRPr lang="en-US"/>
          </a:p>
        </p:txBody>
      </p:sp>
    </p:spTree>
    <p:extLst>
      <p:ext uri="{BB962C8B-B14F-4D97-AF65-F5344CB8AC3E}">
        <p14:creationId xmlns:p14="http://schemas.microsoft.com/office/powerpoint/2010/main" val="310458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ED931-0CE5-40FD-A995-72D5D03B3A13}"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13D80-AA48-4C04-A506-F04A28C02934}" type="slidenum">
              <a:rPr lang="en-US" smtClean="0"/>
              <a:t>‹#›</a:t>
            </a:fld>
            <a:endParaRPr lang="en-US"/>
          </a:p>
        </p:txBody>
      </p:sp>
    </p:spTree>
    <p:extLst>
      <p:ext uri="{BB962C8B-B14F-4D97-AF65-F5344CB8AC3E}">
        <p14:creationId xmlns:p14="http://schemas.microsoft.com/office/powerpoint/2010/main" val="388525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ED931-0CE5-40FD-A995-72D5D03B3A13}"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13D80-AA48-4C04-A506-F04A28C02934}" type="slidenum">
              <a:rPr lang="en-US" smtClean="0"/>
              <a:t>‹#›</a:t>
            </a:fld>
            <a:endParaRPr lang="en-US"/>
          </a:p>
        </p:txBody>
      </p:sp>
    </p:spTree>
    <p:extLst>
      <p:ext uri="{BB962C8B-B14F-4D97-AF65-F5344CB8AC3E}">
        <p14:creationId xmlns:p14="http://schemas.microsoft.com/office/powerpoint/2010/main" val="191384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ED931-0CE5-40FD-A995-72D5D03B3A13}"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13D80-AA48-4C04-A506-F04A28C02934}" type="slidenum">
              <a:rPr lang="en-US" smtClean="0"/>
              <a:t>‹#›</a:t>
            </a:fld>
            <a:endParaRPr lang="en-US"/>
          </a:p>
        </p:txBody>
      </p:sp>
    </p:spTree>
    <p:extLst>
      <p:ext uri="{BB962C8B-B14F-4D97-AF65-F5344CB8AC3E}">
        <p14:creationId xmlns:p14="http://schemas.microsoft.com/office/powerpoint/2010/main" val="31870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1ED931-0CE5-40FD-A995-72D5D03B3A13}"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13D80-AA48-4C04-A506-F04A28C02934}" type="slidenum">
              <a:rPr lang="en-US" smtClean="0"/>
              <a:t>‹#›</a:t>
            </a:fld>
            <a:endParaRPr lang="en-US"/>
          </a:p>
        </p:txBody>
      </p:sp>
    </p:spTree>
    <p:extLst>
      <p:ext uri="{BB962C8B-B14F-4D97-AF65-F5344CB8AC3E}">
        <p14:creationId xmlns:p14="http://schemas.microsoft.com/office/powerpoint/2010/main" val="364983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ED931-0CE5-40FD-A995-72D5D03B3A13}"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13D80-AA48-4C04-A506-F04A28C02934}" type="slidenum">
              <a:rPr lang="en-US" smtClean="0"/>
              <a:t>‹#›</a:t>
            </a:fld>
            <a:endParaRPr lang="en-US"/>
          </a:p>
        </p:txBody>
      </p:sp>
    </p:spTree>
    <p:extLst>
      <p:ext uri="{BB962C8B-B14F-4D97-AF65-F5344CB8AC3E}">
        <p14:creationId xmlns:p14="http://schemas.microsoft.com/office/powerpoint/2010/main" val="57105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1ED931-0CE5-40FD-A995-72D5D03B3A13}" type="datetimeFigureOut">
              <a:rPr lang="en-US" smtClean="0"/>
              <a:t>11/30/2021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13D80-AA48-4C04-A506-F04A28C02934}" type="slidenum">
              <a:rPr lang="en-US" smtClean="0"/>
              <a:t>‹#›</a:t>
            </a:fld>
            <a:endParaRPr lang="en-US"/>
          </a:p>
        </p:txBody>
      </p:sp>
    </p:spTree>
    <p:extLst>
      <p:ext uri="{BB962C8B-B14F-4D97-AF65-F5344CB8AC3E}">
        <p14:creationId xmlns:p14="http://schemas.microsoft.com/office/powerpoint/2010/main" val="36805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1ED931-0CE5-40FD-A995-72D5D03B3A13}" type="datetimeFigureOut">
              <a:rPr lang="en-US" smtClean="0"/>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13D80-AA48-4C04-A506-F04A28C02934}" type="slidenum">
              <a:rPr lang="en-US" smtClean="0"/>
              <a:t>‹#›</a:t>
            </a:fld>
            <a:endParaRPr lang="en-US"/>
          </a:p>
        </p:txBody>
      </p:sp>
    </p:spTree>
    <p:extLst>
      <p:ext uri="{BB962C8B-B14F-4D97-AF65-F5344CB8AC3E}">
        <p14:creationId xmlns:p14="http://schemas.microsoft.com/office/powerpoint/2010/main" val="1044262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ED931-0CE5-40FD-A995-72D5D03B3A13}" type="datetimeFigureOut">
              <a:rPr lang="en-US" smtClean="0"/>
              <a:t>11/30/2021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13D80-AA48-4C04-A506-F04A28C02934}" type="slidenum">
              <a:rPr lang="en-US" smtClean="0"/>
              <a:t>‹#›</a:t>
            </a:fld>
            <a:endParaRPr lang="en-US"/>
          </a:p>
        </p:txBody>
      </p:sp>
    </p:spTree>
    <p:extLst>
      <p:ext uri="{BB962C8B-B14F-4D97-AF65-F5344CB8AC3E}">
        <p14:creationId xmlns:p14="http://schemas.microsoft.com/office/powerpoint/2010/main" val="17068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1ED931-0CE5-40FD-A995-72D5D03B3A13}"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13D80-AA48-4C04-A506-F04A28C02934}" type="slidenum">
              <a:rPr lang="en-US" smtClean="0"/>
              <a:t>‹#›</a:t>
            </a:fld>
            <a:endParaRPr lang="en-US"/>
          </a:p>
        </p:txBody>
      </p:sp>
    </p:spTree>
    <p:extLst>
      <p:ext uri="{BB962C8B-B14F-4D97-AF65-F5344CB8AC3E}">
        <p14:creationId xmlns:p14="http://schemas.microsoft.com/office/powerpoint/2010/main" val="368540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1ED931-0CE5-40FD-A995-72D5D03B3A13}"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13D80-AA48-4C04-A506-F04A28C02934}" type="slidenum">
              <a:rPr lang="en-US" smtClean="0"/>
              <a:t>‹#›</a:t>
            </a:fld>
            <a:endParaRPr lang="en-US"/>
          </a:p>
        </p:txBody>
      </p:sp>
    </p:spTree>
    <p:extLst>
      <p:ext uri="{BB962C8B-B14F-4D97-AF65-F5344CB8AC3E}">
        <p14:creationId xmlns:p14="http://schemas.microsoft.com/office/powerpoint/2010/main" val="7315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ED931-0CE5-40FD-A995-72D5D03B3A13}" type="datetimeFigureOut">
              <a:rPr lang="en-US" smtClean="0"/>
              <a:t>11/30/2021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13D80-AA48-4C04-A506-F04A28C02934}" type="slidenum">
              <a:rPr lang="en-US" smtClean="0"/>
              <a:t>‹#›</a:t>
            </a:fld>
            <a:endParaRPr lang="en-US"/>
          </a:p>
        </p:txBody>
      </p:sp>
    </p:spTree>
    <p:extLst>
      <p:ext uri="{BB962C8B-B14F-4D97-AF65-F5344CB8AC3E}">
        <p14:creationId xmlns:p14="http://schemas.microsoft.com/office/powerpoint/2010/main" val="692164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opscience.iop.org/volume/0004-637X/919" TargetMode="External"/><Relationship Id="rId2" Type="http://schemas.openxmlformats.org/officeDocument/2006/relationships/hyperlink" Target="https://iopscience.iop.org/journal/0004-637X" TargetMode="External"/><Relationship Id="rId1" Type="http://schemas.openxmlformats.org/officeDocument/2006/relationships/slideLayout" Target="../slideLayouts/slideLayout1.xml"/><Relationship Id="rId4" Type="http://schemas.openxmlformats.org/officeDocument/2006/relationships/hyperlink" Target="https://iopscience.iop.org/issue/0004-637X/919/2"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iopscience.iop.org/article/10.3847/1538-4357/ac1514#apjac1514bib2"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opscience.iop.org/article/10.3847/1538-4357/ac1514#apjac1514t1"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opscience.iop.org/article/10.3847/1538-4357/ac1514#apjac1514t1"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hyperlink" Target="https://iopscience.iop.org/article/10.3847/1538-4357/ac1514#apjac1514eqn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opscience.iop.org/article/10.3847/1538-4357/ab290c#apjab290cbib72"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opscience.iop.org/article/10.3847/1538-4357/ac1514#apjac1514bib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Coronal Heating ISFM </a:t>
            </a:r>
            <a:r>
              <a:rPr lang="en-US" dirty="0" smtClean="0"/>
              <a:t>12/01/2021</a:t>
            </a:r>
            <a:endParaRPr lang="en-US" dirty="0"/>
          </a:p>
        </p:txBody>
      </p:sp>
      <p:sp>
        <p:nvSpPr>
          <p:cNvPr id="3" name="Subtitle 2"/>
          <p:cNvSpPr>
            <a:spLocks noGrp="1"/>
          </p:cNvSpPr>
          <p:nvPr>
            <p:ph type="subTitle" idx="1"/>
          </p:nvPr>
        </p:nvSpPr>
        <p:spPr/>
        <p:txBody>
          <a:bodyPr>
            <a:normAutofit fontScale="70000" lnSpcReduction="20000"/>
          </a:bodyPr>
          <a:lstStyle/>
          <a:p>
            <a:pPr fontAlgn="base"/>
            <a:r>
              <a:rPr lang="en-US" dirty="0"/>
              <a:t>Understanding Heating in Active Region Cores through Machine Learning. II. Classifying Observations</a:t>
            </a:r>
          </a:p>
          <a:p>
            <a:pPr fontAlgn="base"/>
            <a:r>
              <a:rPr lang="en-US" dirty="0"/>
              <a:t>W. T. Barnes</a:t>
            </a:r>
            <a:r>
              <a:rPr lang="en-US" baseline="30000" dirty="0"/>
              <a:t>1,2</a:t>
            </a:r>
            <a:r>
              <a:rPr lang="en-US" dirty="0"/>
              <a:t>, S. J. Bradshaw</a:t>
            </a:r>
            <a:r>
              <a:rPr lang="en-US" baseline="30000" dirty="0"/>
              <a:t>2</a:t>
            </a:r>
            <a:r>
              <a:rPr lang="en-US" dirty="0"/>
              <a:t>, and N. M. Viall</a:t>
            </a:r>
            <a:r>
              <a:rPr lang="en-US" baseline="30000" dirty="0"/>
              <a:t>3</a:t>
            </a:r>
            <a:endParaRPr lang="en-US" dirty="0"/>
          </a:p>
          <a:p>
            <a:pPr fontAlgn="base"/>
            <a:r>
              <a:rPr lang="en-US" dirty="0"/>
              <a:t>Published 2021 October 4 • © 2021. The American Astronomical Society. All rights reserved.</a:t>
            </a:r>
            <a:br>
              <a:rPr lang="en-US" dirty="0"/>
            </a:br>
            <a:r>
              <a:rPr lang="en-US" u="sng" dirty="0">
                <a:hlinkClick r:id="rId2"/>
              </a:rPr>
              <a:t>The Astrophysical Journal</a:t>
            </a:r>
            <a:r>
              <a:rPr lang="en-US" dirty="0"/>
              <a:t>, </a:t>
            </a:r>
            <a:r>
              <a:rPr lang="en-US" u="sng" dirty="0">
                <a:hlinkClick r:id="rId3"/>
              </a:rPr>
              <a:t>Volume 919</a:t>
            </a:r>
            <a:r>
              <a:rPr lang="en-US" dirty="0"/>
              <a:t>, </a:t>
            </a:r>
            <a:r>
              <a:rPr lang="en-US" u="sng" dirty="0">
                <a:hlinkClick r:id="rId4"/>
              </a:rPr>
              <a:t>Number </a:t>
            </a:r>
            <a:r>
              <a:rPr lang="en-US" u="sng" dirty="0" smtClean="0">
                <a:hlinkClick r:id="rId4"/>
              </a:rPr>
              <a:t>2</a:t>
            </a:r>
            <a:endParaRPr lang="en-US" u="sng" dirty="0" smtClean="0"/>
          </a:p>
          <a:p>
            <a:pPr fontAlgn="base"/>
            <a:r>
              <a:rPr lang="en-US" b="1" dirty="0" smtClean="0"/>
              <a:t>Citation</a:t>
            </a:r>
            <a:r>
              <a:rPr lang="en-US" dirty="0"/>
              <a:t> W. T. Barnes </a:t>
            </a:r>
            <a:r>
              <a:rPr lang="en-US" i="1" dirty="0"/>
              <a:t>et al</a:t>
            </a:r>
            <a:r>
              <a:rPr lang="en-US" dirty="0"/>
              <a:t> 2021 </a:t>
            </a:r>
            <a:r>
              <a:rPr lang="en-US" i="1" dirty="0" err="1"/>
              <a:t>ApJ</a:t>
            </a:r>
            <a:r>
              <a:rPr lang="en-US" dirty="0"/>
              <a:t> </a:t>
            </a:r>
            <a:r>
              <a:rPr lang="en-US" b="1" dirty="0"/>
              <a:t>919</a:t>
            </a:r>
            <a:r>
              <a:rPr lang="en-US" dirty="0"/>
              <a:t> 132</a:t>
            </a:r>
          </a:p>
          <a:p>
            <a:endParaRPr lang="en-US" dirty="0"/>
          </a:p>
        </p:txBody>
      </p:sp>
    </p:spTree>
    <p:extLst>
      <p:ext uri="{BB962C8B-B14F-4D97-AF65-F5344CB8AC3E}">
        <p14:creationId xmlns:p14="http://schemas.microsoft.com/office/powerpoint/2010/main" val="698182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6263" y="365125"/>
            <a:ext cx="4158202" cy="6070844"/>
          </a:xfrm>
          <a:prstGeom prst="rect">
            <a:avLst/>
          </a:prstGeom>
        </p:spPr>
      </p:pic>
      <p:sp>
        <p:nvSpPr>
          <p:cNvPr id="6" name="Rectangle 3"/>
          <p:cNvSpPr>
            <a:spLocks noChangeArrowheads="1"/>
          </p:cNvSpPr>
          <p:nvPr/>
        </p:nvSpPr>
        <p:spPr bwMode="auto">
          <a:xfrm>
            <a:off x="5037992" y="1692394"/>
            <a:ext cx="5644662" cy="12926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33333"/>
                </a:solidFill>
                <a:effectLst/>
                <a:latin typeface="-apple-system"/>
              </a:rPr>
              <a:t>Time-lag maps of active region NOAA 1158 for all 15 channel pairs. The value of each pixel indicates the temporal offset, in seconds, which maximizes the cross-correlation (see Appendix C of Paper </a:t>
            </a:r>
            <a:r>
              <a:rPr kumimoji="0" lang="en-US" altLang="en-US" sz="1200" b="0" i="0" u="sng" strike="noStrike" cap="none" normalizeH="0" baseline="0" dirty="0" smtClean="0">
                <a:ln>
                  <a:noFill/>
                </a:ln>
                <a:solidFill>
                  <a:srgbClr val="006EB2"/>
                </a:solidFill>
                <a:effectLst/>
                <a:latin typeface="-apple-system"/>
                <a:hlinkClick r:id="rId3"/>
              </a:rPr>
              <a:t>I</a:t>
            </a:r>
            <a:r>
              <a:rPr kumimoji="0" lang="en-US" altLang="en-US" sz="1200" b="0" i="0" u="none" strike="noStrike" cap="none" normalizeH="0" baseline="0" dirty="0" smtClean="0">
                <a:ln>
                  <a:noFill/>
                </a:ln>
                <a:solidFill>
                  <a:srgbClr val="333333"/>
                </a:solidFill>
                <a:effectLst/>
                <a:latin typeface="-apple-system"/>
              </a:rPr>
              <a:t>). The range of the color bar is ±6000 s. </a:t>
            </a:r>
            <a:r>
              <a:rPr lang="en-US" altLang="en-US" sz="1200" dirty="0">
                <a:solidFill>
                  <a:srgbClr val="333333"/>
                </a:solidFill>
                <a:latin typeface="-apple-system"/>
              </a:rPr>
              <a:t>T</a:t>
            </a:r>
            <a:r>
              <a:rPr kumimoji="0" lang="en-US" altLang="en-US" sz="1200" b="0" i="0" u="none" strike="noStrike" cap="none" normalizeH="0" baseline="0" dirty="0" smtClean="0">
                <a:ln>
                  <a:noFill/>
                </a:ln>
                <a:solidFill>
                  <a:srgbClr val="333333"/>
                </a:solidFill>
                <a:effectLst/>
                <a:latin typeface="-apple-system"/>
              </a:rPr>
              <a:t>he </a:t>
            </a:r>
            <a:r>
              <a:rPr kumimoji="0" lang="en-US" altLang="en-US" sz="1200" b="0" i="0" u="none" strike="noStrike" cap="none" normalizeH="0" baseline="0" dirty="0" smtClean="0">
                <a:ln>
                  <a:noFill/>
                </a:ln>
                <a:solidFill>
                  <a:srgbClr val="333333"/>
                </a:solidFill>
                <a:effectLst/>
                <a:latin typeface="-apple-system"/>
              </a:rPr>
              <a:t>pixel is masked and colored </a:t>
            </a:r>
            <a:r>
              <a:rPr kumimoji="0" lang="en-US" altLang="en-US" sz="1200" b="0" i="0" u="none" strike="noStrike" cap="none" normalizeH="0" baseline="0" dirty="0" smtClean="0">
                <a:ln>
                  <a:noFill/>
                </a:ln>
                <a:solidFill>
                  <a:srgbClr val="333333"/>
                </a:solidFill>
                <a:effectLst/>
                <a:latin typeface="-apple-system"/>
              </a:rPr>
              <a:t>white if the cross</a:t>
            </a:r>
            <a:r>
              <a:rPr kumimoji="0" lang="en-US" altLang="en-US" sz="1200" b="0" i="0" u="none" strike="noStrike" cap="none" normalizeH="0" dirty="0" smtClean="0">
                <a:ln>
                  <a:noFill/>
                </a:ln>
                <a:solidFill>
                  <a:srgbClr val="333333"/>
                </a:solidFill>
                <a:effectLst/>
                <a:latin typeface="-apple-system"/>
              </a:rPr>
              <a:t> correlation value is less than 0.01</a:t>
            </a:r>
            <a:r>
              <a:rPr kumimoji="0" lang="en-US" altLang="en-US" sz="1200" b="0" i="0" u="none" strike="noStrike" cap="none" normalizeH="0" baseline="0" dirty="0" smtClean="0">
                <a:ln>
                  <a:noFill/>
                </a:ln>
                <a:solidFill>
                  <a:srgbClr val="333333"/>
                </a:solidFill>
                <a:effectLst/>
                <a:latin typeface="-apple-system"/>
              </a:rPr>
              <a:t>. </a:t>
            </a:r>
            <a:r>
              <a:rPr kumimoji="0" lang="en-US" altLang="en-US" sz="1200" b="0" i="0" u="none" strike="noStrike" cap="none" normalizeH="0" baseline="0" dirty="0" smtClean="0">
                <a:ln>
                  <a:noFill/>
                </a:ln>
                <a:solidFill>
                  <a:srgbClr val="333333"/>
                </a:solidFill>
                <a:effectLst/>
                <a:latin typeface="-apple-system"/>
              </a:rPr>
              <a:t>Each map has been cropped to emphasize the core of the active region such that the bottom left corner and top right corner of each image correspond to ( − 440'', − 380'') and ( − 185'', − 125''), respectively.</a:t>
            </a:r>
            <a:r>
              <a:rPr kumimoji="0" lang="en-US" altLang="en-US" sz="1100" b="0" i="0" u="none" strike="noStrike" cap="none" normalizeH="0" baseline="0" dirty="0" smtClean="0">
                <a:ln>
                  <a:noFill/>
                </a:ln>
                <a:solidFill>
                  <a:schemeClr val="tx1"/>
                </a:solidFill>
                <a:effectLst/>
              </a:rPr>
              <a:t> </a:t>
            </a:r>
            <a:endParaRPr kumimoji="0" lang="en-US" altLang="en-US" sz="1200" b="0" i="0" u="none" strike="noStrike" cap="none" normalizeH="0" baseline="0" dirty="0" smtClean="0">
              <a:ln>
                <a:noFill/>
              </a:ln>
              <a:solidFill>
                <a:srgbClr val="333333"/>
              </a:solidFill>
              <a:effectLst/>
              <a:latin typeface="-apple-system"/>
            </a:endParaRPr>
          </a:p>
        </p:txBody>
      </p:sp>
      <p:pic>
        <p:nvPicPr>
          <p:cNvPr id="3076" name="Picture 4" descr="$\max {{ \mathcal C }}_{{AB}}\lt 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5213" y="-182563"/>
            <a:ext cx="752475" cy="13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220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25" y="2103436"/>
            <a:ext cx="4958646" cy="1325563"/>
          </a:xfrm>
        </p:spPr>
        <p:txBody>
          <a:bodyPr>
            <a:normAutofit fontScale="90000"/>
          </a:bodyPr>
          <a:lstStyle/>
          <a:p>
            <a:r>
              <a:rPr lang="en-US" sz="2000" dirty="0" smtClean="0"/>
              <a:t>Max cross correlation values observed for each channel pair. Cross </a:t>
            </a:r>
            <a:r>
              <a:rPr lang="en-US" sz="2000" dirty="0" smtClean="0"/>
              <a:t>correlation values </a:t>
            </a:r>
            <a:r>
              <a:rPr lang="en-US" sz="2000" dirty="0" smtClean="0"/>
              <a:t>can get low </a:t>
            </a:r>
            <a:r>
              <a:rPr lang="en-US" sz="2000" dirty="0" smtClean="0"/>
              <a:t>as different </a:t>
            </a:r>
            <a:r>
              <a:rPr lang="en-US" sz="2000" dirty="0" smtClean="0"/>
              <a:t>dynamic behavior </a:t>
            </a:r>
            <a:r>
              <a:rPr lang="en-US" sz="2000" dirty="0" smtClean="0"/>
              <a:t>competes along LOS; </a:t>
            </a:r>
            <a:r>
              <a:rPr lang="en-US" sz="2000" dirty="0" smtClean="0"/>
              <a:t> they get </a:t>
            </a:r>
            <a:r>
              <a:rPr lang="en-US" sz="2000" dirty="0" smtClean="0"/>
              <a:t>very low </a:t>
            </a:r>
            <a:r>
              <a:rPr lang="en-US" sz="2000" dirty="0" smtClean="0"/>
              <a:t>(0.02 or lower) </a:t>
            </a:r>
            <a:r>
              <a:rPr lang="en-US" sz="2000" dirty="0" smtClean="0"/>
              <a:t>when </a:t>
            </a:r>
            <a:r>
              <a:rPr lang="en-US" sz="2000" dirty="0" smtClean="0"/>
              <a:t>the emission is steady and the variability is dominated </a:t>
            </a:r>
            <a:r>
              <a:rPr lang="en-US" sz="2000" dirty="0" smtClean="0"/>
              <a:t>by </a:t>
            </a:r>
            <a:r>
              <a:rPr lang="en-US" sz="2000" dirty="0" smtClean="0"/>
              <a:t>instrument noise</a:t>
            </a:r>
            <a:r>
              <a:rPr lang="en-US" sz="2000" dirty="0" smtClean="0"/>
              <a:t>. </a:t>
            </a:r>
            <a:endParaRPr lang="en-US" sz="2000" dirty="0"/>
          </a:p>
        </p:txBody>
      </p:sp>
      <p:pic>
        <p:nvPicPr>
          <p:cNvPr id="4" name="Picture 3"/>
          <p:cNvPicPr>
            <a:picLocks noChangeAspect="1"/>
          </p:cNvPicPr>
          <p:nvPr/>
        </p:nvPicPr>
        <p:blipFill>
          <a:blip r:embed="rId2"/>
          <a:stretch>
            <a:fillRect/>
          </a:stretch>
        </p:blipFill>
        <p:spPr>
          <a:xfrm>
            <a:off x="301487" y="537353"/>
            <a:ext cx="3836925" cy="5783292"/>
          </a:xfrm>
          <a:prstGeom prst="rect">
            <a:avLst/>
          </a:prstGeom>
        </p:spPr>
      </p:pic>
    </p:spTree>
    <p:extLst>
      <p:ext uri="{BB962C8B-B14F-4D97-AF65-F5344CB8AC3E}">
        <p14:creationId xmlns:p14="http://schemas.microsoft.com/office/powerpoint/2010/main" val="1752470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708" y="238365"/>
            <a:ext cx="4815544" cy="6221652"/>
          </a:xfrm>
          <a:prstGeom prst="rect">
            <a:avLst/>
          </a:prstGeom>
        </p:spPr>
      </p:pic>
      <p:sp>
        <p:nvSpPr>
          <p:cNvPr id="5" name="Rectangle 4"/>
          <p:cNvSpPr/>
          <p:nvPr/>
        </p:nvSpPr>
        <p:spPr>
          <a:xfrm>
            <a:off x="5745193" y="2965428"/>
            <a:ext cx="4071668" cy="3139321"/>
          </a:xfrm>
          <a:prstGeom prst="rect">
            <a:avLst/>
          </a:prstGeom>
        </p:spPr>
        <p:txBody>
          <a:bodyPr wrap="square">
            <a:spAutoFit/>
          </a:bodyPr>
          <a:lstStyle/>
          <a:p>
            <a:r>
              <a:rPr lang="en-US" b="1" i="0" dirty="0" smtClean="0">
                <a:solidFill>
                  <a:srgbClr val="333333"/>
                </a:solidFill>
                <a:effectLst/>
                <a:latin typeface="-apple-system"/>
              </a:rPr>
              <a:t>Figure </a:t>
            </a:r>
            <a:r>
              <a:rPr lang="en-US" b="1" i="0" dirty="0" smtClean="0">
                <a:solidFill>
                  <a:srgbClr val="333333"/>
                </a:solidFill>
                <a:effectLst/>
                <a:latin typeface="-apple-system"/>
              </a:rPr>
              <a:t>7.</a:t>
            </a:r>
            <a:r>
              <a:rPr lang="en-US" b="0" i="0" dirty="0" smtClean="0">
                <a:solidFill>
                  <a:srgbClr val="333333"/>
                </a:solidFill>
                <a:effectLst/>
                <a:latin typeface="-apple-system"/>
              </a:rPr>
              <a:t> Classification probability for each pixel in the observed active region. The rows denote the different cases in Table </a:t>
            </a:r>
            <a:r>
              <a:rPr lang="en-US" b="0" i="0" u="sng" dirty="0" smtClean="0">
                <a:solidFill>
                  <a:srgbClr val="006EB2"/>
                </a:solidFill>
                <a:effectLst/>
                <a:latin typeface="-apple-system"/>
                <a:hlinkClick r:id="rId3"/>
              </a:rPr>
              <a:t>1</a:t>
            </a:r>
            <a:r>
              <a:rPr lang="en-US" b="0" i="0" dirty="0" smtClean="0">
                <a:solidFill>
                  <a:srgbClr val="333333"/>
                </a:solidFill>
                <a:effectLst/>
                <a:latin typeface="-apple-system"/>
              </a:rPr>
              <a:t> and the columns correspond to the different heating frequency classes. If any of the 32 features is masked in a particular pixel, the pixel is colored white. Note that summing over all heating probabilities in each row gives 1 in every pixel.</a:t>
            </a:r>
            <a:endParaRPr lang="en-US" dirty="0"/>
          </a:p>
        </p:txBody>
      </p:sp>
      <p:pic>
        <p:nvPicPr>
          <p:cNvPr id="6" name="Picture 5"/>
          <p:cNvPicPr>
            <a:picLocks noChangeAspect="1"/>
          </p:cNvPicPr>
          <p:nvPr/>
        </p:nvPicPr>
        <p:blipFill>
          <a:blip r:embed="rId4"/>
          <a:stretch>
            <a:fillRect/>
          </a:stretch>
        </p:blipFill>
        <p:spPr>
          <a:xfrm>
            <a:off x="6499243" y="466284"/>
            <a:ext cx="3992903" cy="2371806"/>
          </a:xfrm>
          <a:prstGeom prst="rect">
            <a:avLst/>
          </a:prstGeom>
        </p:spPr>
      </p:pic>
    </p:spTree>
    <p:extLst>
      <p:ext uri="{BB962C8B-B14F-4D97-AF65-F5344CB8AC3E}">
        <p14:creationId xmlns:p14="http://schemas.microsoft.com/office/powerpoint/2010/main" val="629516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9373" y="3316855"/>
            <a:ext cx="4607943" cy="2648759"/>
          </a:xfrm>
        </p:spPr>
        <p:txBody>
          <a:bodyPr>
            <a:normAutofit fontScale="62500" lnSpcReduction="20000"/>
          </a:bodyPr>
          <a:lstStyle/>
          <a:p>
            <a:r>
              <a:rPr lang="en-US" b="1" dirty="0"/>
              <a:t>Figure 8.</a:t>
            </a:r>
            <a:r>
              <a:rPr lang="en-US" dirty="0"/>
              <a:t> Predicted heating frequency classification in each pixel of NOAA 1158 for each of the cases in Table </a:t>
            </a:r>
            <a:r>
              <a:rPr lang="en-US" u="sng" dirty="0">
                <a:hlinkClick r:id="rId2"/>
              </a:rPr>
              <a:t>1</a:t>
            </a:r>
            <a:r>
              <a:rPr lang="en-US" dirty="0"/>
              <a:t>. The classification is determined by which heating frequency class has the highest mean probability over all trees in the random forest. Each pixel is colored blue, orange, or green depending on whether the most likely heating frequency is high, intermediate, or low, respectively. If any of the 32 features is masked in a particular pixel, the pixel is colored white.</a:t>
            </a:r>
          </a:p>
        </p:txBody>
      </p:sp>
      <p:pic>
        <p:nvPicPr>
          <p:cNvPr id="4" name="Picture 3"/>
          <p:cNvPicPr>
            <a:picLocks noChangeAspect="1"/>
          </p:cNvPicPr>
          <p:nvPr/>
        </p:nvPicPr>
        <p:blipFill>
          <a:blip r:embed="rId3"/>
          <a:stretch>
            <a:fillRect/>
          </a:stretch>
        </p:blipFill>
        <p:spPr>
          <a:xfrm>
            <a:off x="343645" y="422693"/>
            <a:ext cx="6048789" cy="6124755"/>
          </a:xfrm>
          <a:prstGeom prst="rect">
            <a:avLst/>
          </a:prstGeom>
        </p:spPr>
      </p:pic>
      <p:pic>
        <p:nvPicPr>
          <p:cNvPr id="5" name="Picture 4"/>
          <p:cNvPicPr>
            <a:picLocks noChangeAspect="1"/>
          </p:cNvPicPr>
          <p:nvPr/>
        </p:nvPicPr>
        <p:blipFill>
          <a:blip r:embed="rId4"/>
          <a:stretch>
            <a:fillRect/>
          </a:stretch>
        </p:blipFill>
        <p:spPr>
          <a:xfrm>
            <a:off x="7177626" y="648239"/>
            <a:ext cx="3495675" cy="2076450"/>
          </a:xfrm>
          <a:prstGeom prst="rect">
            <a:avLst/>
          </a:prstGeom>
        </p:spPr>
      </p:pic>
    </p:spTree>
    <p:extLst>
      <p:ext uri="{BB962C8B-B14F-4D97-AF65-F5344CB8AC3E}">
        <p14:creationId xmlns:p14="http://schemas.microsoft.com/office/powerpoint/2010/main" val="1625521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20000"/>
          </a:bodyPr>
          <a:lstStyle/>
          <a:p>
            <a:pPr marL="0" indent="0" fontAlgn="base">
              <a:buNone/>
            </a:pPr>
            <a:r>
              <a:rPr lang="en-US" dirty="0"/>
              <a:t>1.  </a:t>
            </a:r>
            <a:r>
              <a:rPr lang="en-US" dirty="0" smtClean="0"/>
              <a:t>The </a:t>
            </a:r>
            <a:r>
              <a:rPr lang="en-US" dirty="0"/>
              <a:t>distribution of observed emission measure slopes overlaps with the distributions of predicted emission measure slopes for high-, intermediate-, and low-frequency heating, suggesting a range of heating frequencies across the active region.</a:t>
            </a:r>
          </a:p>
          <a:p>
            <a:pPr marL="0" indent="0" fontAlgn="base">
              <a:buNone/>
            </a:pPr>
            <a:r>
              <a:rPr lang="en-US" dirty="0"/>
              <a:t>2.  </a:t>
            </a:r>
            <a:r>
              <a:rPr lang="en-US" dirty="0" smtClean="0"/>
              <a:t>High-frequency </a:t>
            </a:r>
            <a:r>
              <a:rPr lang="en-US" dirty="0"/>
              <a:t>heating dominates in the center of active region and is coincident with loops whose </a:t>
            </a:r>
            <a:r>
              <a:rPr lang="en-US" dirty="0" err="1"/>
              <a:t>footpoints</a:t>
            </a:r>
            <a:r>
              <a:rPr lang="en-US" dirty="0"/>
              <a:t> are rooted in strong magnetic field.</a:t>
            </a:r>
          </a:p>
          <a:p>
            <a:pPr marL="0" indent="0" fontAlgn="base">
              <a:buNone/>
            </a:pPr>
            <a:r>
              <a:rPr lang="en-US" dirty="0"/>
              <a:t>3.  </a:t>
            </a:r>
            <a:r>
              <a:rPr lang="en-US" dirty="0" smtClean="0"/>
              <a:t>Intermediate-frequency </a:t>
            </a:r>
            <a:r>
              <a:rPr lang="en-US" dirty="0"/>
              <a:t>heating is more likely in longer strands surrounding the center of the active region. In most pixels, low-frequency heating, as defined in Equation (</a:t>
            </a:r>
            <a:r>
              <a:rPr lang="en-US" u="sng" dirty="0">
                <a:hlinkClick r:id="rId2"/>
              </a:rPr>
              <a:t>1</a:t>
            </a:r>
            <a:r>
              <a:rPr lang="en-US" dirty="0"/>
              <a:t>), is not needed to explain the observed diagnostics.</a:t>
            </a:r>
          </a:p>
          <a:p>
            <a:pPr marL="0" indent="0" fontAlgn="base">
              <a:buNone/>
            </a:pPr>
            <a:r>
              <a:rPr lang="en-US" dirty="0"/>
              <a:t>4.  </a:t>
            </a:r>
            <a:r>
              <a:rPr lang="en-US" dirty="0" smtClean="0"/>
              <a:t>The </a:t>
            </a:r>
            <a:r>
              <a:rPr lang="en-US" dirty="0"/>
              <a:t>emission measure slope is the strongest single-measure predictor of the heating frequency. Radiative cooling and draining around 1–2 MK as manifested in the maximum cross-correlation also appears to be a strong indicator relative to the time lags. However, the feature importance as determined by the classifier should be interpreted carefully.</a:t>
            </a:r>
          </a:p>
          <a:p>
            <a:endParaRPr lang="en-US" dirty="0"/>
          </a:p>
        </p:txBody>
      </p:sp>
    </p:spTree>
    <p:extLst>
      <p:ext uri="{BB962C8B-B14F-4D97-AF65-F5344CB8AC3E}">
        <p14:creationId xmlns:p14="http://schemas.microsoft.com/office/powerpoint/2010/main" val="655616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set of coronal heating parameters best reproduces the observables?</a:t>
            </a:r>
            <a:endParaRPr lang="en-US" dirty="0"/>
          </a:p>
        </p:txBody>
      </p:sp>
      <p:sp>
        <p:nvSpPr>
          <p:cNvPr id="3" name="Content Placeholder 2"/>
          <p:cNvSpPr>
            <a:spLocks noGrp="1"/>
          </p:cNvSpPr>
          <p:nvPr>
            <p:ph idx="1"/>
          </p:nvPr>
        </p:nvSpPr>
        <p:spPr/>
        <p:txBody>
          <a:bodyPr>
            <a:normAutofit lnSpcReduction="10000"/>
          </a:bodyPr>
          <a:lstStyle/>
          <a:p>
            <a:r>
              <a:rPr lang="en-US" dirty="0" smtClean="0"/>
              <a:t>Coronal heating parameter of focus was heating frequency per flux tube (high/intermediate/low defined relative to the cooling time)</a:t>
            </a:r>
          </a:p>
          <a:p>
            <a:r>
              <a:rPr lang="en-US" dirty="0" smtClean="0"/>
              <a:t>SDO/AIA per pixel EM slope, the peak temperature of the EM, and Time </a:t>
            </a:r>
            <a:r>
              <a:rPr lang="en-US" dirty="0" smtClean="0"/>
              <a:t>lags and cross correlation values of those time lags</a:t>
            </a:r>
            <a:endParaRPr lang="en-US" dirty="0" smtClean="0"/>
          </a:p>
          <a:p>
            <a:r>
              <a:rPr lang="en-US" dirty="0" smtClean="0"/>
              <a:t>Random forest classification model on forward modeled observables</a:t>
            </a:r>
          </a:p>
          <a:p>
            <a:r>
              <a:rPr lang="en-US" dirty="0" smtClean="0"/>
              <a:t>Then use trained model on NOAA 1158 to map most likely heating frequency</a:t>
            </a:r>
          </a:p>
          <a:p>
            <a:r>
              <a:rPr lang="en-US" dirty="0" smtClean="0"/>
              <a:t>‘We </a:t>
            </a:r>
            <a:r>
              <a:rPr lang="en-US" dirty="0"/>
              <a:t>find that high-frequency heating dominates in the inner core of the active region while intermediate-frequency dominates closer to the periphery of the active region. </a:t>
            </a:r>
            <a:r>
              <a:rPr lang="en-US" dirty="0" smtClean="0"/>
              <a:t>’</a:t>
            </a:r>
            <a:endParaRPr lang="en-US" dirty="0"/>
          </a:p>
        </p:txBody>
      </p:sp>
    </p:spTree>
    <p:extLst>
      <p:ext uri="{BB962C8B-B14F-4D97-AF65-F5344CB8AC3E}">
        <p14:creationId xmlns:p14="http://schemas.microsoft.com/office/powerpoint/2010/main" val="2696032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0957" y="1081825"/>
            <a:ext cx="4141631" cy="3515933"/>
          </a:xfrm>
        </p:spPr>
        <p:txBody>
          <a:bodyPr>
            <a:normAutofit/>
          </a:bodyPr>
          <a:lstStyle/>
          <a:p>
            <a:r>
              <a:rPr lang="en-US" sz="2200" dirty="0" smtClean="0"/>
              <a:t>We </a:t>
            </a:r>
            <a:r>
              <a:rPr lang="en-US" sz="2200" dirty="0"/>
              <a:t>analyze 12 </a:t>
            </a:r>
            <a:r>
              <a:rPr lang="en-US" sz="2200" dirty="0" err="1"/>
              <a:t>hr</a:t>
            </a:r>
            <a:r>
              <a:rPr lang="en-US" sz="2200" dirty="0"/>
              <a:t> of AIA observations of active region NOAA 1158 in six EUV channels, 94, 131, 171, 193, 211, and 335 Å, beginning at 2011 February 12 12:00:00 UTC and ending at 2011 February 13 00:00:00 UTC (From the Warren et al 2012 and then Viall and Klimchuk 2017 list)</a:t>
            </a:r>
            <a:r>
              <a:rPr lang="en-US" dirty="0"/>
              <a:t/>
            </a:r>
            <a:br>
              <a:rPr lang="en-US" dirty="0"/>
            </a:br>
            <a:endParaRPr lang="en-US" dirty="0"/>
          </a:p>
        </p:txBody>
      </p:sp>
      <p:sp>
        <p:nvSpPr>
          <p:cNvPr id="3" name="Content Placeholder 2"/>
          <p:cNvSpPr>
            <a:spLocks noGrp="1"/>
          </p:cNvSpPr>
          <p:nvPr>
            <p:ph idx="1"/>
          </p:nvPr>
        </p:nvSpPr>
        <p:spPr>
          <a:xfrm>
            <a:off x="838200" y="5170213"/>
            <a:ext cx="10515600" cy="1501931"/>
          </a:xfrm>
        </p:spPr>
        <p:txBody>
          <a:bodyPr>
            <a:normAutofit fontScale="77500" lnSpcReduction="20000"/>
          </a:bodyPr>
          <a:lstStyle/>
          <a:p>
            <a:r>
              <a:rPr lang="en-US" b="1" dirty="0"/>
              <a:t>Figure 1.</a:t>
            </a:r>
            <a:r>
              <a:rPr lang="en-US" dirty="0"/>
              <a:t> Active region NOAA 1158 as observed by AIA on 2011 February 12 15:32 UTC in the six EUV channels of interest. The data have been processed to level 1.5, aligned to the image at 2011 February 12 15:33:45 UTC, and cropped to the area surrounding NOAA 1158. The intensities are in units of DN pixel</a:t>
            </a:r>
            <a:r>
              <a:rPr lang="en-US" baseline="30000" dirty="0"/>
              <a:t>−1</a:t>
            </a:r>
            <a:r>
              <a:rPr lang="en-US" dirty="0"/>
              <a:t> s</a:t>
            </a:r>
            <a:r>
              <a:rPr lang="en-US" baseline="30000" dirty="0"/>
              <a:t>−1</a:t>
            </a:r>
            <a:r>
              <a:rPr lang="en-US" dirty="0"/>
              <a:t>. In each image, the color bar is on a square root scale and is normalized between zero and the maximum intensity. The color tables are the standard AIA color tables as implemented in </a:t>
            </a:r>
            <a:r>
              <a:rPr lang="en-US" dirty="0" err="1"/>
              <a:t>sunpy</a:t>
            </a:r>
            <a:r>
              <a:rPr lang="en-US" dirty="0"/>
              <a:t>.</a:t>
            </a:r>
          </a:p>
        </p:txBody>
      </p:sp>
      <p:pic>
        <p:nvPicPr>
          <p:cNvPr id="4" name="Picture 3"/>
          <p:cNvPicPr>
            <a:picLocks noChangeAspect="1"/>
          </p:cNvPicPr>
          <p:nvPr/>
        </p:nvPicPr>
        <p:blipFill>
          <a:blip r:embed="rId2"/>
          <a:stretch>
            <a:fillRect/>
          </a:stretch>
        </p:blipFill>
        <p:spPr>
          <a:xfrm>
            <a:off x="838200" y="344409"/>
            <a:ext cx="6067425" cy="4667250"/>
          </a:xfrm>
          <a:prstGeom prst="rect">
            <a:avLst/>
          </a:prstGeom>
        </p:spPr>
      </p:pic>
    </p:spTree>
    <p:extLst>
      <p:ext uri="{BB962C8B-B14F-4D97-AF65-F5344CB8AC3E}">
        <p14:creationId xmlns:p14="http://schemas.microsoft.com/office/powerpoint/2010/main" val="3930224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Barnes, Bradshaw, </a:t>
            </a:r>
            <a:r>
              <a:rPr lang="en-US" dirty="0" smtClean="0"/>
              <a:t>and Viall 2019</a:t>
            </a:r>
            <a:endParaRPr lang="en-US" dirty="0"/>
          </a:p>
        </p:txBody>
      </p:sp>
      <p:sp>
        <p:nvSpPr>
          <p:cNvPr id="3" name="Content Placeholder 2"/>
          <p:cNvSpPr>
            <a:spLocks noGrp="1"/>
          </p:cNvSpPr>
          <p:nvPr>
            <p:ph idx="1"/>
          </p:nvPr>
        </p:nvSpPr>
        <p:spPr>
          <a:xfrm>
            <a:off x="838200" y="5075763"/>
            <a:ext cx="10515600" cy="1617841"/>
          </a:xfrm>
        </p:spPr>
        <p:txBody>
          <a:bodyPr>
            <a:normAutofit fontScale="77500" lnSpcReduction="20000"/>
          </a:bodyPr>
          <a:lstStyle/>
          <a:p>
            <a:r>
              <a:rPr lang="en-US" b="1" dirty="0"/>
              <a:t>Figure 1.</a:t>
            </a:r>
            <a:r>
              <a:rPr lang="en-US" dirty="0"/>
              <a:t> Active region NOAA 1158 on 2011 February 12 15:32:42 UTC as observed by HMI (left) and the 171 Å channel of AIA (right). The gridlines show the heliographic longitude and latitude. The left panel shows the LOS </a:t>
            </a:r>
            <a:r>
              <a:rPr lang="en-US" dirty="0" err="1"/>
              <a:t>magnetogram</a:t>
            </a:r>
            <a:r>
              <a:rPr lang="en-US" dirty="0"/>
              <a:t> and the </a:t>
            </a:r>
            <a:r>
              <a:rPr lang="en-US" dirty="0" err="1"/>
              <a:t>colorbar</a:t>
            </a:r>
            <a:r>
              <a:rPr lang="en-US" dirty="0"/>
              <a:t> range is ±750 G on a symmetrical log scale. In the right panel, 500 out of the total 5000 field lines are overlaid in white and the red and blue contours show the HMI LOS </a:t>
            </a:r>
            <a:r>
              <a:rPr lang="en-US" dirty="0" err="1"/>
              <a:t>magnetogram</a:t>
            </a:r>
            <a:r>
              <a:rPr lang="en-US" dirty="0"/>
              <a:t> at the +5% (red) and −5% (blue) levels.</a:t>
            </a:r>
          </a:p>
        </p:txBody>
      </p:sp>
      <p:pic>
        <p:nvPicPr>
          <p:cNvPr id="4" name="Picture 3"/>
          <p:cNvPicPr>
            <a:picLocks noChangeAspect="1"/>
          </p:cNvPicPr>
          <p:nvPr/>
        </p:nvPicPr>
        <p:blipFill>
          <a:blip r:embed="rId2"/>
          <a:stretch>
            <a:fillRect/>
          </a:stretch>
        </p:blipFill>
        <p:spPr>
          <a:xfrm>
            <a:off x="2683501" y="1434217"/>
            <a:ext cx="6000750" cy="3381375"/>
          </a:xfrm>
          <a:prstGeom prst="rect">
            <a:avLst/>
          </a:prstGeom>
        </p:spPr>
      </p:pic>
    </p:spTree>
    <p:extLst>
      <p:ext uri="{BB962C8B-B14F-4D97-AF65-F5344CB8AC3E}">
        <p14:creationId xmlns:p14="http://schemas.microsoft.com/office/powerpoint/2010/main" val="2760701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19729"/>
            <a:ext cx="10515600" cy="1257233"/>
          </a:xfrm>
        </p:spPr>
        <p:txBody>
          <a:bodyPr/>
          <a:lstStyle/>
          <a:p>
            <a:r>
              <a:rPr lang="en-US" b="1" dirty="0"/>
              <a:t>Figure 2.</a:t>
            </a:r>
            <a:r>
              <a:rPr lang="en-US" dirty="0"/>
              <a:t> Distribution of </a:t>
            </a:r>
            <a:r>
              <a:rPr lang="en-US" dirty="0" err="1"/>
              <a:t>footpoint</a:t>
            </a:r>
            <a:r>
              <a:rPr lang="en-US" dirty="0"/>
              <a:t>-to-</a:t>
            </a:r>
            <a:r>
              <a:rPr lang="en-US" dirty="0" err="1"/>
              <a:t>footpoint</a:t>
            </a:r>
            <a:r>
              <a:rPr lang="en-US" dirty="0"/>
              <a:t> lengths (in Mm) of the 5000 field lines traced from the field extrapolation computed from the </a:t>
            </a:r>
            <a:r>
              <a:rPr lang="en-US" dirty="0" err="1"/>
              <a:t>magnetogram</a:t>
            </a:r>
            <a:r>
              <a:rPr lang="en-US" dirty="0"/>
              <a:t> of NOAA 1158.</a:t>
            </a:r>
          </a:p>
        </p:txBody>
      </p:sp>
      <p:pic>
        <p:nvPicPr>
          <p:cNvPr id="4" name="Picture 3"/>
          <p:cNvPicPr>
            <a:picLocks noChangeAspect="1"/>
          </p:cNvPicPr>
          <p:nvPr/>
        </p:nvPicPr>
        <p:blipFill>
          <a:blip r:embed="rId2"/>
          <a:stretch>
            <a:fillRect/>
          </a:stretch>
        </p:blipFill>
        <p:spPr>
          <a:xfrm>
            <a:off x="684190" y="934148"/>
            <a:ext cx="4325692" cy="3985582"/>
          </a:xfrm>
          <a:prstGeom prst="rect">
            <a:avLst/>
          </a:prstGeom>
        </p:spPr>
      </p:pic>
      <p:sp>
        <p:nvSpPr>
          <p:cNvPr id="2" name="Title 1"/>
          <p:cNvSpPr>
            <a:spLocks noGrp="1"/>
          </p:cNvSpPr>
          <p:nvPr>
            <p:ph type="title"/>
          </p:nvPr>
        </p:nvSpPr>
        <p:spPr>
          <a:xfrm>
            <a:off x="1030310" y="30274"/>
            <a:ext cx="6343918" cy="1325563"/>
          </a:xfrm>
        </p:spPr>
        <p:txBody>
          <a:bodyPr/>
          <a:lstStyle/>
          <a:p>
            <a:r>
              <a:rPr lang="en-US" dirty="0" smtClean="0"/>
              <a:t>Barnes et al. 2019</a:t>
            </a:r>
            <a:endParaRPr lang="en-US" dirty="0"/>
          </a:p>
        </p:txBody>
      </p:sp>
      <p:sp>
        <p:nvSpPr>
          <p:cNvPr id="5" name="TextBox 4"/>
          <p:cNvSpPr txBox="1"/>
          <p:nvPr/>
        </p:nvSpPr>
        <p:spPr>
          <a:xfrm>
            <a:off x="5426015" y="1244048"/>
            <a:ext cx="5865509"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Each heat pulse is triangular lasting 200 s</a:t>
            </a:r>
          </a:p>
          <a:p>
            <a:pPr marL="285750" indent="-285750">
              <a:buFont typeface="Arial" panose="020B0604020202020204" pitchFamily="34" charset="0"/>
              <a:buChar char="•"/>
            </a:pPr>
            <a:r>
              <a:rPr lang="en-US" dirty="0" smtClean="0"/>
              <a:t>Peak heating rate and waiting time between events</a:t>
            </a:r>
          </a:p>
          <a:p>
            <a:pPr marL="285750" indent="-285750">
              <a:buFont typeface="Arial" panose="020B0604020202020204" pitchFamily="34" charset="0"/>
              <a:buChar char="•"/>
            </a:pPr>
            <a:r>
              <a:rPr lang="en-US" dirty="0" smtClean="0"/>
              <a:t>Followed Cargill 2014: Wait time prior to the event and event energy are proportional.</a:t>
            </a:r>
          </a:p>
          <a:p>
            <a:pPr marL="285750" indent="-285750">
              <a:buFont typeface="Arial" panose="020B0604020202020204" pitchFamily="34" charset="0"/>
              <a:buChar char="•"/>
            </a:pPr>
            <a:r>
              <a:rPr lang="en-US" dirty="0"/>
              <a:t>For each strand, we choose </a:t>
            </a:r>
            <a:r>
              <a:rPr lang="en-US" i="1" dirty="0" err="1"/>
              <a:t>N</a:t>
            </a:r>
            <a:r>
              <a:rPr lang="en-US" i="1" baseline="-25000" dirty="0" err="1"/>
              <a:t>l</a:t>
            </a:r>
            <a:r>
              <a:rPr lang="en-US" dirty="0"/>
              <a:t> events each with energy </a:t>
            </a:r>
            <a:r>
              <a:rPr lang="en-US" i="1" dirty="0" err="1"/>
              <a:t>E</a:t>
            </a:r>
            <a:r>
              <a:rPr lang="en-US" i="1" baseline="-25000" dirty="0" err="1"/>
              <a:t>i</a:t>
            </a:r>
            <a:r>
              <a:rPr lang="en-US" dirty="0"/>
              <a:t> from a power-law distribution with slope −</a:t>
            </a:r>
            <a:r>
              <a:rPr lang="en-US" dirty="0" smtClean="0"/>
              <a:t>2.5</a:t>
            </a:r>
          </a:p>
          <a:p>
            <a:pPr marL="285750" indent="-285750">
              <a:buFont typeface="Arial" panose="020B0604020202020204" pitchFamily="34" charset="0"/>
              <a:buChar char="•"/>
            </a:pPr>
            <a:r>
              <a:rPr lang="en-US" dirty="0" smtClean="0"/>
              <a:t>Integrated energy flux follows </a:t>
            </a:r>
            <a:r>
              <a:rPr lang="en-US" dirty="0" err="1" smtClean="0"/>
              <a:t>Withbroe</a:t>
            </a:r>
            <a:r>
              <a:rPr lang="en-US" dirty="0" smtClean="0"/>
              <a:t> and Noyes 1977 </a:t>
            </a:r>
            <a:endParaRPr lang="en-US" dirty="0"/>
          </a:p>
        </p:txBody>
      </p:sp>
    </p:spTree>
    <p:extLst>
      <p:ext uri="{BB962C8B-B14F-4D97-AF65-F5344CB8AC3E}">
        <p14:creationId xmlns:p14="http://schemas.microsoft.com/office/powerpoint/2010/main" val="945073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411" y="550616"/>
            <a:ext cx="10515600" cy="5966093"/>
          </a:xfrm>
        </p:spPr>
        <p:txBody>
          <a:bodyPr>
            <a:normAutofit fontScale="77500" lnSpcReduction="20000"/>
          </a:bodyPr>
          <a:lstStyle/>
          <a:p>
            <a:r>
              <a:rPr lang="en-US" dirty="0" smtClean="0"/>
              <a:t>We </a:t>
            </a:r>
            <a:r>
              <a:rPr lang="en-US" dirty="0"/>
              <a:t>forward-modeled emission from active region NOAA 1158 as observed by the six EUV channels of </a:t>
            </a:r>
            <a:r>
              <a:rPr lang="en-US" dirty="0" smtClean="0"/>
              <a:t>AIA</a:t>
            </a:r>
          </a:p>
          <a:p>
            <a:r>
              <a:rPr lang="en-US" dirty="0" smtClean="0"/>
              <a:t>Using </a:t>
            </a:r>
            <a:r>
              <a:rPr lang="en-US" dirty="0"/>
              <a:t>a potential field extrapolation combined with 5 </a:t>
            </a:r>
            <a:r>
              <a:rPr lang="en-US" b="1" dirty="0"/>
              <a:t>×</a:t>
            </a:r>
            <a:r>
              <a:rPr lang="en-US" dirty="0"/>
              <a:t> 10</a:t>
            </a:r>
            <a:r>
              <a:rPr lang="en-US" baseline="30000" dirty="0"/>
              <a:t>3</a:t>
            </a:r>
            <a:r>
              <a:rPr lang="en-US" dirty="0"/>
              <a:t> separate instances of the Enthalpy-based Thermal Evolution of Loops </a:t>
            </a:r>
            <a:r>
              <a:rPr lang="en-US" dirty="0" smtClean="0"/>
              <a:t>model</a:t>
            </a:r>
          </a:p>
          <a:p>
            <a:r>
              <a:rPr lang="en-US" dirty="0" smtClean="0"/>
              <a:t>We </a:t>
            </a:r>
            <a:r>
              <a:rPr lang="en-US" dirty="0"/>
              <a:t>predicted time-dependent intensities in each pixel of the active region for a range of </a:t>
            </a:r>
            <a:r>
              <a:rPr lang="en-US" dirty="0" err="1"/>
              <a:t>nanoflare</a:t>
            </a:r>
            <a:r>
              <a:rPr lang="en-US" dirty="0"/>
              <a:t> heating </a:t>
            </a:r>
            <a:r>
              <a:rPr lang="en-US" dirty="0" smtClean="0"/>
              <a:t>frequencies. Three simulated ARs (a high, intermediate, and low)</a:t>
            </a:r>
            <a:endParaRPr lang="en-US" dirty="0" smtClean="0"/>
          </a:p>
          <a:p>
            <a:r>
              <a:rPr lang="en-US" dirty="0" smtClean="0"/>
              <a:t>Frequency is </a:t>
            </a:r>
            <a:r>
              <a:rPr lang="en-US" dirty="0" err="1" smtClean="0"/>
              <a:t>twait</a:t>
            </a:r>
            <a:r>
              <a:rPr lang="en-US" dirty="0" smtClean="0"/>
              <a:t>/</a:t>
            </a:r>
            <a:r>
              <a:rPr lang="en-US" dirty="0" err="1" smtClean="0"/>
              <a:t>tcool</a:t>
            </a:r>
            <a:r>
              <a:rPr lang="en-US" dirty="0" smtClean="0"/>
              <a:t>:</a:t>
            </a:r>
          </a:p>
          <a:p>
            <a:pPr lvl="1"/>
            <a:r>
              <a:rPr lang="en-US" dirty="0" smtClean="0"/>
              <a:t> 0.1 is high</a:t>
            </a:r>
          </a:p>
          <a:p>
            <a:pPr lvl="1"/>
            <a:r>
              <a:rPr lang="en-US" dirty="0" smtClean="0"/>
              <a:t>1 </a:t>
            </a:r>
            <a:r>
              <a:rPr lang="en-US" dirty="0" smtClean="0"/>
              <a:t>is </a:t>
            </a:r>
            <a:r>
              <a:rPr lang="en-US" dirty="0" smtClean="0"/>
              <a:t>intermediate</a:t>
            </a:r>
          </a:p>
          <a:p>
            <a:pPr lvl="1"/>
            <a:r>
              <a:rPr lang="en-US" dirty="0" smtClean="0"/>
              <a:t>5 </a:t>
            </a:r>
            <a:r>
              <a:rPr lang="en-US" dirty="0" smtClean="0"/>
              <a:t>is low </a:t>
            </a:r>
            <a:endParaRPr lang="en-US" dirty="0" smtClean="0"/>
          </a:p>
          <a:p>
            <a:r>
              <a:rPr lang="en-US" dirty="0" smtClean="0"/>
              <a:t>for the shortest loop in our simulated active region, ≈ 20 Mm, the high-, intermediate-, and low-frequency values of 〈</a:t>
            </a:r>
            <a:r>
              <a:rPr lang="en-US" i="1" dirty="0" err="1" smtClean="0"/>
              <a:t>t</a:t>
            </a:r>
            <a:r>
              <a:rPr lang="en-US" baseline="-25000" dirty="0" err="1" smtClean="0"/>
              <a:t>wait</a:t>
            </a:r>
            <a:r>
              <a:rPr lang="en-US" dirty="0" smtClean="0"/>
              <a:t>〉 are approximately 90 s, 930 s, and 4700 s, respectively. For the longest loop, ≈ 245 Mm, the approximate values of 〈</a:t>
            </a:r>
            <a:r>
              <a:rPr lang="en-US" i="1" dirty="0" err="1" smtClean="0"/>
              <a:t>t</a:t>
            </a:r>
            <a:r>
              <a:rPr lang="en-US" baseline="-25000" dirty="0" err="1" smtClean="0"/>
              <a:t>wait</a:t>
            </a:r>
            <a:r>
              <a:rPr lang="en-US" dirty="0" smtClean="0"/>
              <a:t>〉 for the three frequencies are 850, 8500, and 42,500 s.</a:t>
            </a:r>
          </a:p>
          <a:p>
            <a:r>
              <a:rPr lang="en-US" dirty="0"/>
              <a:t>Within a given heating frequency category, there is a spread in the distribution of heating frequencies that meet the dependence of the waiting time on the energy of the event</a:t>
            </a:r>
          </a:p>
          <a:p>
            <a:r>
              <a:rPr lang="en-US" dirty="0"/>
              <a:t>We use a random forest classifier, to identify the most probable heating frequency in each pixel of active region NOAA 1158 using the predicted emission measure slopes and peak temperatures, time lags, and maximum cross-correlations from Paper </a:t>
            </a:r>
            <a:r>
              <a:rPr lang="en-US" dirty="0"/>
              <a:t>I</a:t>
            </a:r>
            <a:endParaRPr lang="en-US" dirty="0"/>
          </a:p>
        </p:txBody>
      </p:sp>
    </p:spTree>
    <p:extLst>
      <p:ext uri="{BB962C8B-B14F-4D97-AF65-F5344CB8AC3E}">
        <p14:creationId xmlns:p14="http://schemas.microsoft.com/office/powerpoint/2010/main" val="3636947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3812" y="1035529"/>
            <a:ext cx="7560239" cy="4351338"/>
          </a:xfrm>
          <a:prstGeom prst="rect">
            <a:avLst/>
          </a:prstGeom>
        </p:spPr>
      </p:pic>
      <p:sp>
        <p:nvSpPr>
          <p:cNvPr id="5" name="Rectangle 4"/>
          <p:cNvSpPr/>
          <p:nvPr/>
        </p:nvSpPr>
        <p:spPr>
          <a:xfrm>
            <a:off x="8203720" y="862552"/>
            <a:ext cx="3614468" cy="4524315"/>
          </a:xfrm>
          <a:prstGeom prst="rect">
            <a:avLst/>
          </a:prstGeom>
        </p:spPr>
        <p:txBody>
          <a:bodyPr wrap="square">
            <a:spAutoFit/>
          </a:bodyPr>
          <a:lstStyle/>
          <a:p>
            <a:r>
              <a:rPr lang="en-US" b="1" dirty="0">
                <a:solidFill>
                  <a:srgbClr val="333333"/>
                </a:solidFill>
                <a:latin typeface="-apple-system"/>
              </a:rPr>
              <a:t>Figure 4.</a:t>
            </a:r>
            <a:r>
              <a:rPr lang="en-US" dirty="0">
                <a:solidFill>
                  <a:srgbClr val="333333"/>
                </a:solidFill>
                <a:latin typeface="-apple-system"/>
              </a:rPr>
              <a:t> Snapshots of intensity, in DN pixel</a:t>
            </a:r>
            <a:r>
              <a:rPr lang="en-US" baseline="30000" dirty="0">
                <a:solidFill>
                  <a:srgbClr val="333333"/>
                </a:solidFill>
                <a:latin typeface="-apple-system"/>
              </a:rPr>
              <a:t>−1</a:t>
            </a:r>
            <a:r>
              <a:rPr lang="en-US" dirty="0">
                <a:solidFill>
                  <a:srgbClr val="333333"/>
                </a:solidFill>
                <a:latin typeface="-apple-system"/>
              </a:rPr>
              <a:t> s</a:t>
            </a:r>
            <a:r>
              <a:rPr lang="en-US" baseline="30000" dirty="0">
                <a:solidFill>
                  <a:srgbClr val="333333"/>
                </a:solidFill>
                <a:latin typeface="-apple-system"/>
              </a:rPr>
              <a:t>−1</a:t>
            </a:r>
            <a:r>
              <a:rPr lang="en-US" dirty="0">
                <a:solidFill>
                  <a:srgbClr val="333333"/>
                </a:solidFill>
                <a:latin typeface="-apple-system"/>
              </a:rPr>
              <a:t>, across the whole active region at </a:t>
            </a:r>
            <a:r>
              <a:rPr lang="en-US" i="1" dirty="0">
                <a:solidFill>
                  <a:srgbClr val="333333"/>
                </a:solidFill>
                <a:latin typeface="-apple-system"/>
              </a:rPr>
              <a:t>t</a:t>
            </a:r>
            <a:r>
              <a:rPr lang="en-US" dirty="0">
                <a:solidFill>
                  <a:srgbClr val="333333"/>
                </a:solidFill>
                <a:latin typeface="-apple-system"/>
              </a:rPr>
              <a:t> = 15 </a:t>
            </a:r>
            <a:r>
              <a:rPr lang="en-US" b="1" dirty="0">
                <a:solidFill>
                  <a:srgbClr val="333333"/>
                </a:solidFill>
                <a:latin typeface="-apple-system"/>
              </a:rPr>
              <a:t>×</a:t>
            </a:r>
            <a:r>
              <a:rPr lang="en-US" dirty="0">
                <a:solidFill>
                  <a:srgbClr val="333333"/>
                </a:solidFill>
                <a:latin typeface="-apple-system"/>
              </a:rPr>
              <a:t> 10</a:t>
            </a:r>
            <a:r>
              <a:rPr lang="en-US" baseline="30000" dirty="0">
                <a:solidFill>
                  <a:srgbClr val="333333"/>
                </a:solidFill>
                <a:latin typeface="-apple-system"/>
              </a:rPr>
              <a:t>3</a:t>
            </a:r>
            <a:r>
              <a:rPr lang="en-US" dirty="0">
                <a:solidFill>
                  <a:srgbClr val="333333"/>
                </a:solidFill>
                <a:latin typeface="-apple-system"/>
              </a:rPr>
              <a:t> s. The rows correspond to the three different heating frequencies and the columns are the six EUV channels of AIA. In each column, the </a:t>
            </a:r>
            <a:r>
              <a:rPr lang="en-US" dirty="0" err="1">
                <a:solidFill>
                  <a:srgbClr val="333333"/>
                </a:solidFill>
                <a:latin typeface="-apple-system"/>
              </a:rPr>
              <a:t>colorbar</a:t>
            </a:r>
            <a:r>
              <a:rPr lang="en-US" dirty="0">
                <a:solidFill>
                  <a:srgbClr val="333333"/>
                </a:solidFill>
                <a:latin typeface="-apple-system"/>
              </a:rPr>
              <a:t> is on a square-root scale and is normalized between zero and the maximum intensity in the low-frequency case. The color tables are the standard AIA color tables as implemented in </a:t>
            </a:r>
            <a:r>
              <a:rPr lang="en-US" dirty="0" err="1">
                <a:solidFill>
                  <a:srgbClr val="333333"/>
                </a:solidFill>
                <a:latin typeface="-apple-system"/>
              </a:rPr>
              <a:t>SunPy</a:t>
            </a:r>
            <a:r>
              <a:rPr lang="en-US" dirty="0">
                <a:solidFill>
                  <a:srgbClr val="333333"/>
                </a:solidFill>
                <a:latin typeface="-apple-system"/>
              </a:rPr>
              <a:t> (</a:t>
            </a:r>
            <a:r>
              <a:rPr lang="en-US" dirty="0" err="1">
                <a:solidFill>
                  <a:srgbClr val="333333"/>
                </a:solidFill>
                <a:latin typeface="-apple-system"/>
              </a:rPr>
              <a:t>SunPy</a:t>
            </a:r>
            <a:r>
              <a:rPr lang="en-US" dirty="0">
                <a:solidFill>
                  <a:srgbClr val="333333"/>
                </a:solidFill>
                <a:latin typeface="-apple-system"/>
              </a:rPr>
              <a:t> Community et al. </a:t>
            </a:r>
            <a:r>
              <a:rPr lang="en-US" u="sng" dirty="0">
                <a:solidFill>
                  <a:srgbClr val="006EB2"/>
                </a:solidFill>
                <a:latin typeface="-apple-system"/>
                <a:hlinkClick r:id="rId3"/>
              </a:rPr>
              <a:t>2015</a:t>
            </a:r>
            <a:r>
              <a:rPr lang="en-US" dirty="0">
                <a:solidFill>
                  <a:srgbClr val="333333"/>
                </a:solidFill>
                <a:latin typeface="-apple-system"/>
              </a:rPr>
              <a:t>).</a:t>
            </a:r>
            <a:endParaRPr lang="en-US" dirty="0"/>
          </a:p>
        </p:txBody>
      </p:sp>
    </p:spTree>
    <p:extLst>
      <p:ext uri="{BB962C8B-B14F-4D97-AF65-F5344CB8AC3E}">
        <p14:creationId xmlns:p14="http://schemas.microsoft.com/office/powerpoint/2010/main" val="2099942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7849"/>
          </a:xfrm>
        </p:spPr>
        <p:txBody>
          <a:bodyPr>
            <a:noAutofit/>
          </a:bodyPr>
          <a:lstStyle/>
          <a:p>
            <a:r>
              <a:rPr lang="en-US" sz="2800" dirty="0" smtClean="0"/>
              <a:t>No single heating frequency works for </a:t>
            </a:r>
            <a:r>
              <a:rPr lang="en-US" sz="2800" dirty="0" smtClean="0"/>
              <a:t>the entire </a:t>
            </a:r>
            <a:r>
              <a:rPr lang="en-US" sz="2800" dirty="0" smtClean="0"/>
              <a:t>AR; mix of all seems to be </a:t>
            </a:r>
            <a:r>
              <a:rPr lang="en-US" sz="2800" dirty="0" smtClean="0"/>
              <a:t>required – for a given location, what is the probability of a given heating frequency distribution?</a:t>
            </a:r>
            <a:endParaRPr lang="en-US" sz="2800" dirty="0"/>
          </a:p>
        </p:txBody>
      </p:sp>
      <p:sp>
        <p:nvSpPr>
          <p:cNvPr id="3" name="Content Placeholder 2"/>
          <p:cNvSpPr>
            <a:spLocks noGrp="1"/>
          </p:cNvSpPr>
          <p:nvPr>
            <p:ph idx="1"/>
          </p:nvPr>
        </p:nvSpPr>
        <p:spPr>
          <a:xfrm>
            <a:off x="645015" y="5373374"/>
            <a:ext cx="10907333" cy="1391120"/>
          </a:xfrm>
        </p:spPr>
        <p:txBody>
          <a:bodyPr>
            <a:normAutofit fontScale="55000" lnSpcReduction="20000"/>
          </a:bodyPr>
          <a:lstStyle/>
          <a:p>
            <a:r>
              <a:rPr lang="en-US" b="1" dirty="0"/>
              <a:t>Figure 2.</a:t>
            </a:r>
            <a:r>
              <a:rPr lang="en-US" dirty="0"/>
              <a:t> Left: map of emission measure slope, </a:t>
            </a:r>
            <a:r>
              <a:rPr lang="en-US" i="1" dirty="0"/>
              <a:t>a</a:t>
            </a:r>
            <a:r>
              <a:rPr lang="en-US" dirty="0"/>
              <a:t>, in each pixel of active region NOAA 1158. The EM(</a:t>
            </a:r>
            <a:r>
              <a:rPr lang="en-US" i="1" dirty="0"/>
              <a:t>T</a:t>
            </a:r>
            <a:r>
              <a:rPr lang="en-US" dirty="0"/>
              <a:t>) is computed from the observed AIA intensities in the six EUV channels time-averaged over the 12 </a:t>
            </a:r>
            <a:r>
              <a:rPr lang="en-US" dirty="0" err="1"/>
              <a:t>hr</a:t>
            </a:r>
            <a:r>
              <a:rPr lang="en-US" dirty="0"/>
              <a:t> observing window. The EM(</a:t>
            </a:r>
            <a:r>
              <a:rPr lang="en-US" i="1" dirty="0"/>
              <a:t>T</a:t>
            </a:r>
            <a:r>
              <a:rPr lang="en-US" dirty="0"/>
              <a:t>) in each pixel is then fit to </a:t>
            </a:r>
            <a:r>
              <a:rPr lang="en-US" i="1" dirty="0"/>
              <a:t>T</a:t>
            </a:r>
            <a:r>
              <a:rPr lang="en-US" i="1" baseline="30000" dirty="0"/>
              <a:t>a</a:t>
            </a:r>
            <a:r>
              <a:rPr lang="en-US" baseline="30000" dirty="0"/>
              <a:t> </a:t>
            </a:r>
            <a:r>
              <a:rPr lang="en-US" dirty="0"/>
              <a:t>over the temperature interval 8 </a:t>
            </a:r>
            <a:r>
              <a:rPr lang="en-US" b="1" dirty="0"/>
              <a:t>×</a:t>
            </a:r>
            <a:r>
              <a:rPr lang="en-US" dirty="0"/>
              <a:t> 10</a:t>
            </a:r>
            <a:r>
              <a:rPr lang="en-US" baseline="30000" dirty="0"/>
              <a:t>5</a:t>
            </a:r>
            <a:r>
              <a:rPr lang="en-US" dirty="0"/>
              <a:t> K ≤ </a:t>
            </a:r>
            <a:r>
              <a:rPr lang="en-US" i="1" dirty="0"/>
              <a:t>T</a:t>
            </a:r>
            <a:r>
              <a:rPr lang="en-US" dirty="0"/>
              <a:t> &lt; </a:t>
            </a:r>
            <a:r>
              <a:rPr lang="en-US" i="1" dirty="0" err="1"/>
              <a:t>T</a:t>
            </a:r>
            <a:r>
              <a:rPr lang="en-US" baseline="-25000" dirty="0" err="1"/>
              <a:t>peak</a:t>
            </a:r>
            <a:r>
              <a:rPr lang="en-US" dirty="0"/>
              <a:t>. Any pixels with </a:t>
            </a:r>
            <a:r>
              <a:rPr lang="en-US" i="1" dirty="0"/>
              <a:t>r</a:t>
            </a:r>
            <a:r>
              <a:rPr lang="en-US" baseline="30000" dirty="0"/>
              <a:t>2</a:t>
            </a:r>
            <a:r>
              <a:rPr lang="en-US" dirty="0"/>
              <a:t> &lt; 0.75 are masked and colored white. "IC" and "P," marked in red, denote the inner core and periphery of the active region, respectively. Right: distribution of emission measure slopes from the left panel (black) and from Paper </a:t>
            </a:r>
            <a:r>
              <a:rPr lang="en-US" u="sng" dirty="0">
                <a:hlinkClick r:id="rId2"/>
              </a:rPr>
              <a:t>I</a:t>
            </a:r>
            <a:r>
              <a:rPr lang="en-US" dirty="0"/>
              <a:t> (blue, orange, and green). Each histogram is normalized such that the area under the histogram is equal to unity.</a:t>
            </a:r>
          </a:p>
        </p:txBody>
      </p:sp>
      <p:pic>
        <p:nvPicPr>
          <p:cNvPr id="4" name="Picture 3"/>
          <p:cNvPicPr>
            <a:picLocks noChangeAspect="1"/>
          </p:cNvPicPr>
          <p:nvPr/>
        </p:nvPicPr>
        <p:blipFill>
          <a:blip r:embed="rId3"/>
          <a:stretch>
            <a:fillRect/>
          </a:stretch>
        </p:blipFill>
        <p:spPr>
          <a:xfrm>
            <a:off x="2392586" y="1690688"/>
            <a:ext cx="6940447" cy="3682686"/>
          </a:xfrm>
          <a:prstGeom prst="rect">
            <a:avLst/>
          </a:prstGeom>
        </p:spPr>
      </p:pic>
    </p:spTree>
    <p:extLst>
      <p:ext uri="{BB962C8B-B14F-4D97-AF65-F5344CB8AC3E}">
        <p14:creationId xmlns:p14="http://schemas.microsoft.com/office/powerpoint/2010/main" val="1226461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22761"/>
            <a:ext cx="10515600" cy="1463294"/>
          </a:xfrm>
        </p:spPr>
        <p:txBody>
          <a:bodyPr>
            <a:normAutofit fontScale="85000" lnSpcReduction="10000"/>
          </a:bodyPr>
          <a:lstStyle/>
          <a:p>
            <a:r>
              <a:rPr lang="en-US" b="1" dirty="0"/>
              <a:t>Figure 3.</a:t>
            </a:r>
            <a:r>
              <a:rPr lang="en-US" dirty="0"/>
              <a:t> Map of </a:t>
            </a:r>
            <a:r>
              <a:rPr lang="en-US" dirty="0" smtClean="0"/>
              <a:t>observed </a:t>
            </a:r>
            <a:r>
              <a:rPr lang="en-US" i="1" dirty="0" err="1" smtClean="0"/>
              <a:t>T</a:t>
            </a:r>
            <a:r>
              <a:rPr lang="en-US" baseline="-25000" dirty="0" err="1" smtClean="0"/>
              <a:t>peak</a:t>
            </a:r>
            <a:r>
              <a:rPr lang="en-US" dirty="0"/>
              <a:t>, the center of the temperature bin at which the emission measure distribution peaks, in MK, in each pixel of active region NOAA 1158. Any pixels with total emission measure &lt; 10</a:t>
            </a:r>
            <a:r>
              <a:rPr lang="en-US" baseline="30000" dirty="0"/>
              <a:t>27</a:t>
            </a:r>
            <a:r>
              <a:rPr lang="en-US" dirty="0"/>
              <a:t> cm</a:t>
            </a:r>
            <a:r>
              <a:rPr lang="en-US" baseline="30000" dirty="0"/>
              <a:t>−5</a:t>
            </a:r>
            <a:r>
              <a:rPr lang="en-US" dirty="0"/>
              <a:t> are masked and colored white. The color bar is linearly spaced between 1 and 4 MK.</a:t>
            </a:r>
          </a:p>
        </p:txBody>
      </p:sp>
      <p:pic>
        <p:nvPicPr>
          <p:cNvPr id="4" name="Picture 3"/>
          <p:cNvPicPr>
            <a:picLocks noChangeAspect="1"/>
          </p:cNvPicPr>
          <p:nvPr/>
        </p:nvPicPr>
        <p:blipFill>
          <a:blip r:embed="rId2"/>
          <a:stretch>
            <a:fillRect/>
          </a:stretch>
        </p:blipFill>
        <p:spPr>
          <a:xfrm>
            <a:off x="3102601" y="365125"/>
            <a:ext cx="4365086" cy="4477331"/>
          </a:xfrm>
          <a:prstGeom prst="rect">
            <a:avLst/>
          </a:prstGeom>
        </p:spPr>
      </p:pic>
    </p:spTree>
    <p:extLst>
      <p:ext uri="{BB962C8B-B14F-4D97-AF65-F5344CB8AC3E}">
        <p14:creationId xmlns:p14="http://schemas.microsoft.com/office/powerpoint/2010/main" val="785467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3575</TotalTime>
  <Words>1659</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-apple-system</vt:lpstr>
      <vt:lpstr>Arial</vt:lpstr>
      <vt:lpstr>Calibri</vt:lpstr>
      <vt:lpstr>Calibri Light</vt:lpstr>
      <vt:lpstr>Office Theme</vt:lpstr>
      <vt:lpstr>Coronal Heating ISFM 12/01/2021</vt:lpstr>
      <vt:lpstr>Which set of coronal heating parameters best reproduces the observables?</vt:lpstr>
      <vt:lpstr>We analyze 12 hr of AIA observations of active region NOAA 1158 in six EUV channels, 94, 131, 171, 193, 211, and 335 Å, beginning at 2011 February 12 12:00:00 UTC and ending at 2011 February 13 00:00:00 UTC (From the Warren et al 2012 and then Viall and Klimchuk 2017 list) </vt:lpstr>
      <vt:lpstr>Barnes, Bradshaw, and Viall 2019</vt:lpstr>
      <vt:lpstr>Barnes et al. 2019</vt:lpstr>
      <vt:lpstr>PowerPoint Presentation</vt:lpstr>
      <vt:lpstr>PowerPoint Presentation</vt:lpstr>
      <vt:lpstr>No single heating frequency works for the entire AR; mix of all seems to be required – for a given location, what is the probability of a given heating frequency distribution?</vt:lpstr>
      <vt:lpstr>PowerPoint Presentation</vt:lpstr>
      <vt:lpstr>PowerPoint Presentation</vt:lpstr>
      <vt:lpstr>Max cross correlation values observed for each channel pair. Cross correlation values can get low as different dynamic behavior competes along LOS;  they get very low (0.02 or lower) when the emission is steady and the variability is dominated by instrument noise. </vt:lpstr>
      <vt:lpstr>PowerPoint Presentation</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Coronal Heating ISFM 11/03/2021</dc:title>
  <dc:creator>Viall-kepko, Nicholeen M. (GSFC-6710)</dc:creator>
  <cp:lastModifiedBy>Viall-kepko, Nicholeen M. (GSFC-6710)</cp:lastModifiedBy>
  <cp:revision>21</cp:revision>
  <dcterms:created xsi:type="dcterms:W3CDTF">2021-11-02T13:18:34Z</dcterms:created>
  <dcterms:modified xsi:type="dcterms:W3CDTF">2021-12-01T21:38:59Z</dcterms:modified>
</cp:coreProperties>
</file>