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_rels/slideLayout3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6.xml.rels" ContentType="application/vnd.openxmlformats-package.relationships+xml"/>
  <Override PartName="/ppt/slideLayouts/slideLayout2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3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24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slide11.xml" ContentType="application/vnd.openxmlformats-officedocument.presentationml.slide+xml"/>
  <Override PartName="/ppt/media/image12.png" ContentType="image/png"/>
  <Override PartName="/ppt/media/image20.png" ContentType="image/png"/>
  <Override PartName="/ppt/media/media11.mp4" ContentType="video/mp4"/>
  <Override PartName="/ppt/media/image10.png" ContentType="image/png"/>
  <Override PartName="/ppt/media/media9.mp4" ContentType="video/mp4"/>
  <Override PartName="/ppt/media/image14.png" ContentType="image/png"/>
  <Override PartName="/ppt/media/image22.png" ContentType="image/png"/>
  <Override PartName="/ppt/media/image7.jpeg" ContentType="image/jpeg"/>
  <Override PartName="/ppt/media/image13.png" ContentType="image/png"/>
  <Override PartName="/ppt/media/image21.png" ContentType="image/png"/>
  <Override PartName="/ppt/media/image6.jpeg" ContentType="image/jpeg"/>
  <Override PartName="/ppt/media/image4.png" ContentType="image/png"/>
  <Override PartName="/ppt/media/image25.jpeg" ContentType="image/jpeg"/>
  <Override PartName="/ppt/media/image19.png" ContentType="image/png"/>
  <Override PartName="/ppt/media/image2.jpeg" ContentType="image/jpeg"/>
  <Override PartName="/ppt/media/image18.png" ContentType="image/png"/>
  <Override PartName="/ppt/media/image17.png" ContentType="image/png"/>
  <Override PartName="/ppt/media/image24.png" ContentType="image/png"/>
  <Override PartName="/ppt/media/image16.png" ContentType="image/png"/>
  <Override PartName="/ppt/media/image23.png" ContentType="image/png"/>
  <Override PartName="/ppt/media/image15.png" ContentType="image/png"/>
  <Override PartName="/ppt/media/image1.jpeg" ContentType="image/jpeg"/>
  <Override PartName="/ppt/media/media3.mp4" ContentType="video/mp4"/>
  <Override PartName="/ppt/media/image5.png" ContentType="image/png"/>
  <Override PartName="/ppt/media/image8.jpeg" ContentType="image/jpeg"/>
  <Override PartName="/ppt/charts/chart3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0077450" cy="5668963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presProps" Target="presProps.xml"/>
</Relationships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Column 1</c:v>
                </c:pt>
              </c:strCache>
            </c:strRef>
          </c:tx>
          <c:spPr>
            <a:solidFill>
              <a:srgbClr val="729fcf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n=0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6.9</c:v>
                </c:pt>
                <c:pt idx="1">
                  <c:v>26</c:v>
                </c:pt>
                <c:pt idx="2">
                  <c:v>4.5</c:v>
                </c:pt>
                <c:pt idx="3">
                  <c:v>1.6</c:v>
                </c:pt>
                <c:pt idx="4">
                  <c:v>1.1</c:v>
                </c:pt>
                <c:pt idx="5">
                  <c:v>0.57</c:v>
                </c:pt>
                <c:pt idx="6">
                  <c:v>0.4</c:v>
                </c:pt>
                <c:pt idx="7">
                  <c:v>0.27</c:v>
                </c:pt>
                <c:pt idx="8">
                  <c:v>0.21</c:v>
                </c:pt>
                <c:pt idx="9">
                  <c:v>0.14</c:v>
                </c:pt>
                <c:pt idx="10">
                  <c:v>0.11</c:v>
                </c:pt>
              </c:numCache>
            </c:numRef>
          </c:val>
        </c:ser>
        <c:gapWidth val="46"/>
        <c:overlap val="0"/>
        <c:axId val="32414881"/>
        <c:axId val="48352989"/>
      </c:barChart>
      <c:catAx>
        <c:axId val="32414881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sz="1400" spc="-1" strike="noStrike">
                    <a:solidFill>
                      <a:srgbClr val="ffffff"/>
                    </a:solidFill>
                    <a:latin typeface="Arial"/>
                    <a:ea typeface="DejaVu Sans"/>
                  </a:defRPr>
                </a:pPr>
                <a:r>
                  <a:rPr b="0" sz="1400" spc="-1" strike="noStrike">
                    <a:solidFill>
                      <a:srgbClr val="ffffff"/>
                    </a:solidFill>
                    <a:latin typeface="Arial"/>
                    <a:ea typeface="DejaVu Sans"/>
                  </a:rPr>
                  <a:t>Wave mode n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[$-409]mm/dd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400" spc="-1" strike="noStrike">
                <a:solidFill>
                  <a:srgbClr val="ffffff"/>
                </a:solidFill>
                <a:latin typeface="Arial"/>
                <a:ea typeface="DejaVu Sans"/>
              </a:defRPr>
            </a:pPr>
          </a:p>
        </c:txPr>
        <c:crossAx val="48352989"/>
        <c:crosses val="autoZero"/>
        <c:auto val="1"/>
        <c:lblAlgn val="ctr"/>
        <c:lblOffset val="100"/>
        <c:noMultiLvlLbl val="0"/>
      </c:catAx>
      <c:valAx>
        <c:axId val="48352989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b="0" sz="1400" spc="-1" strike="noStrike">
                    <a:solidFill>
                      <a:srgbClr val="ffffff"/>
                    </a:solidFill>
                    <a:latin typeface="Liberation Sans:sups"/>
                    <a:ea typeface="DejaVu Sans"/>
                  </a:defRPr>
                </a:pPr>
                <a:r>
                  <a:rPr b="0" sz="1400" spc="-1" strike="noStrike">
                    <a:solidFill>
                      <a:srgbClr val="ffffff"/>
                    </a:solidFill>
                    <a:latin typeface="Liberation Sans:sups"/>
                    <a:ea typeface="DejaVu Sans"/>
                  </a:rPr>
                  <a:t>Energy flux (kW m⁻²)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400" spc="-1" strike="noStrike">
                <a:solidFill>
                  <a:srgbClr val="ffffff"/>
                </a:solidFill>
                <a:latin typeface="Arial"/>
                <a:ea typeface="DejaVu Sans"/>
              </a:defRPr>
            </a:pPr>
          </a:p>
        </c:txPr>
        <c:crossAx val="32414881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solidFill>
      <a:srgbClr val="000000"/>
    </a:solidFill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spPr>
            <a:solidFill>
              <a:srgbClr val="ff972f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n=0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1">
                  <c:v>15.8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Column 1</c:v>
                </c:pt>
              </c:strCache>
            </c:strRef>
          </c:tx>
          <c:spPr>
            <a:solidFill>
              <a:srgbClr val="729fcf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n=0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1"/>
                <c:pt idx="0">
                  <c:v>6.9</c:v>
                </c:pt>
                <c:pt idx="1">
                  <c:v>26</c:v>
                </c:pt>
                <c:pt idx="2">
                  <c:v>4.5</c:v>
                </c:pt>
                <c:pt idx="3">
                  <c:v>1.6</c:v>
                </c:pt>
                <c:pt idx="4">
                  <c:v>1.1</c:v>
                </c:pt>
                <c:pt idx="5">
                  <c:v>0.57</c:v>
                </c:pt>
                <c:pt idx="6">
                  <c:v>0.4</c:v>
                </c:pt>
                <c:pt idx="7">
                  <c:v>0.27</c:v>
                </c:pt>
                <c:pt idx="8">
                  <c:v>0.21</c:v>
                </c:pt>
                <c:pt idx="9">
                  <c:v>0.14</c:v>
                </c:pt>
                <c:pt idx="10">
                  <c:v>0.11</c:v>
                </c:pt>
              </c:numCache>
            </c:numRef>
          </c:val>
        </c:ser>
        <c:gapWidth val="46"/>
        <c:overlap val="0"/>
        <c:axId val="8238728"/>
        <c:axId val="70921152"/>
      </c:barChart>
      <c:catAx>
        <c:axId val="823872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sz="1400" spc="-1" strike="noStrike">
                    <a:solidFill>
                      <a:srgbClr val="ffffff"/>
                    </a:solidFill>
                    <a:latin typeface="Arial"/>
                    <a:ea typeface="DejaVu Sans"/>
                  </a:defRPr>
                </a:pPr>
                <a:r>
                  <a:rPr b="0" sz="1400" spc="-1" strike="noStrike">
                    <a:solidFill>
                      <a:srgbClr val="ffffff"/>
                    </a:solidFill>
                    <a:latin typeface="Arial"/>
                    <a:ea typeface="DejaVu Sans"/>
                  </a:rPr>
                  <a:t>Wave mode n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[$-409]mm/dd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400" spc="-1" strike="noStrike">
                <a:solidFill>
                  <a:srgbClr val="ffffff"/>
                </a:solidFill>
                <a:latin typeface="Arial"/>
                <a:ea typeface="DejaVu Sans"/>
              </a:defRPr>
            </a:pPr>
          </a:p>
        </c:txPr>
        <c:crossAx val="70921152"/>
        <c:crosses val="autoZero"/>
        <c:auto val="1"/>
        <c:lblAlgn val="ctr"/>
        <c:lblOffset val="100"/>
        <c:noMultiLvlLbl val="0"/>
      </c:catAx>
      <c:valAx>
        <c:axId val="70921152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b="0" sz="1400" spc="-1" strike="noStrike">
                    <a:solidFill>
                      <a:srgbClr val="ffffff"/>
                    </a:solidFill>
                    <a:latin typeface="Liberation Sans:sups"/>
                    <a:ea typeface="DejaVu Sans"/>
                  </a:defRPr>
                </a:pPr>
                <a:r>
                  <a:rPr b="0" sz="1400" spc="-1" strike="noStrike">
                    <a:solidFill>
                      <a:srgbClr val="ffffff"/>
                    </a:solidFill>
                    <a:latin typeface="Liberation Sans:sups"/>
                    <a:ea typeface="DejaVu Sans"/>
                  </a:rPr>
                  <a:t>Energy flux (kW m⁻²)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400" spc="-1" strike="noStrike">
                <a:solidFill>
                  <a:srgbClr val="ffffff"/>
                </a:solidFill>
                <a:latin typeface="Arial"/>
                <a:ea typeface="DejaVu Sans"/>
              </a:defRPr>
            </a:pPr>
          </a:p>
        </c:txPr>
        <c:crossAx val="8238728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solidFill>
      <a:srgbClr val="000000"/>
    </a:solidFill>
    <a:ln w="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20B01F3-636B-49ED-ADBC-1375FBBEE8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C98044-52B6-4515-B1BC-24BF8AB4F7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90CE330-1B1F-4623-94FE-468D1553037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012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62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36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012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62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BAF8A9-81F9-400B-8BE1-7713FBFF52B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FC1F64F-9E8D-45D6-9F16-455058EA63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C50B19D-992B-4185-9C9A-08FD164CC74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E2ABEB8-F337-49C7-AD26-45D0EBC927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C329EFB-32D1-4F9F-B307-1BD9CBB6CBC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A406959-2FD4-46F8-9A66-3E63B58EF9B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69120" cy="438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3389F4F-C9BB-4A3D-AFB8-E8B1823CF9C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E40B30C-484B-411B-A46F-AEBB85D1A59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7F6BAEA-665D-45B7-BDD2-7C15FFAD873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95F4D6B-39E3-4F42-9CEB-6BC0F7C6A8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8DC4033-10CB-44A9-B483-764240E055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5F9E8AA-4151-4323-8B2B-5AE3C1A338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02974F7-6FA6-4F29-8BAF-1346583BC71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57012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6362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5036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57012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6362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8AAB653-0374-4BE8-9A52-01C44B90FBE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24D415C-E709-496B-B669-6CCC264B3CC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102F869-DB69-4701-8752-7279D602304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7AFDC83-4C80-41F0-93B2-DDE7B0128B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FCF7254-FDAD-45FD-B9C2-06E560F4B7D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EE7B111-2513-4BFD-8BA7-F2CBAA2A012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726285C-4082-4D1E-881F-97E8BE242D5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69120" cy="438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38EA344-D8D3-41D8-B2DF-7C039059A05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A13AB5A-B11C-4A2A-84BC-57CA29503EA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5CC8D68-CC84-432C-B68E-600B742DFA4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96AC454-C12C-457B-BBF5-96999CEE770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D9E6C62-3747-475B-A635-FFDA9E48E8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538062C-2FA5-44A6-943F-1B7794634AB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57012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6362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5036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57012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6362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A622813-D311-4B05-903E-85700EA3A2C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98B9C97-CECE-4018-AEFE-A9F865D7223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5BB422A-CA05-4C61-A61B-6DDBEE7C761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28C57C4-224F-4AE3-A315-7C34025C4DE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531F470-2F2A-4492-BE0E-BC7C1C9C33B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8A6E830-21E1-44CF-A587-5420F31B9BA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BBFB730-D19D-4A05-BDDD-89B4EC60147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69120" cy="438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ABBD786-6C09-44CB-A037-9CDFFA9C3A6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FD6DF64-A507-437D-8A57-C05F87D64D1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E9CE214-C047-4935-8B2D-EAC546664B7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242AB5A-5A21-4645-8971-F08D2F7C34F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68F95D3-1D22-4985-9B09-52373EF570D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844D080-870F-4E07-966E-135D3ACABB4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57012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636240" y="13262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5036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57012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636240" y="3043440"/>
            <a:ext cx="291996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97556C5-70FA-415E-93EC-6D5E425C48B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0D06043-D0EA-4F7C-90DF-5C3D585EC73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69120" cy="438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666C6B1-85B1-4EB1-8922-E62915C2669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07EA7F7-60B0-432C-84F5-74DFAB3E567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0880" y="30434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924CF74-4607-4193-8322-610E019150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3640" y="3043440"/>
            <a:ext cx="90691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C57E220-7DEB-4A56-B32C-C8EC306822D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 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EF9A0B0-0ED9-4398-B6F3-3D0C4C33D19D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1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 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3640" y="1097280"/>
            <a:ext cx="4425120" cy="35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5150880" y="1097280"/>
            <a:ext cx="4425120" cy="35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4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5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E344DC-BC82-4453-9ABC-A4A0E79F6948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dt" idx="6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097280"/>
            <a:ext cx="9068400" cy="35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 idx="7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sldNum" idx="8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9C184F3-5C07-4F34-93E9-BE275E4B5688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dt" idx="9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ftr" idx="10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ldNum" idx="11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82756B3-B550-48BC-9AEB-35ECDC26F873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 idx="12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11.mp4"/><Relationship Id="rId2" Type="http://schemas.microsoft.com/office/2007/relationships/media" Target="../media/media11.mp4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image" Target="../media/image21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3.mp4"/><Relationship Id="rId2" Type="http://schemas.microsoft.com/office/2007/relationships/media" Target="../media/media3.mp4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9.mp4"/><Relationship Id="rId2" Type="http://schemas.microsoft.com/office/2007/relationships/media" Target="../media/media9.mp4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360" y="1440"/>
            <a:ext cx="10076040" cy="566748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/>
          <p:nvPr/>
        </p:nvSpPr>
        <p:spPr>
          <a:xfrm>
            <a:off x="3033360" y="2519280"/>
            <a:ext cx="4009320" cy="223524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15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Sam Van Kooten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&amp; Steve Cranmer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SwRI, CU Boulder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Aug 23, 2023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91440" y="58320"/>
            <a:ext cx="9875160" cy="140436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15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Tracking bright points with shape-resolved observations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"/>
          <p:cNvSpPr/>
          <p:nvPr/>
        </p:nvSpPr>
        <p:spPr>
          <a:xfrm>
            <a:off x="360" y="5329440"/>
            <a:ext cx="4479840" cy="345960"/>
          </a:xfrm>
          <a:prstGeom prst="rect">
            <a:avLst/>
          </a:prstGeom>
          <a:solidFill>
            <a:srgbClr val="ffffff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Image: DKIST first light (NSO/AURA/NSF)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An appetizer: centroid tracking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0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3560" y="1010520"/>
            <a:ext cx="7829280" cy="456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0" y="9720"/>
            <a:ext cx="10076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Higher resolution resolves more motion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2104200" y="1005840"/>
            <a:ext cx="5867640" cy="4663080"/>
          </a:xfrm>
          <a:prstGeom prst="rect">
            <a:avLst/>
          </a:prstGeom>
          <a:ln w="0">
            <a:noFill/>
          </a:ln>
        </p:spPr>
      </p:pic>
      <p:sp>
        <p:nvSpPr>
          <p:cNvPr id="213" name=""/>
          <p:cNvSpPr/>
          <p:nvPr/>
        </p:nvSpPr>
        <p:spPr>
          <a:xfrm rot="16200000">
            <a:off x="969120" y="2780280"/>
            <a:ext cx="3017160" cy="548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Power spectrum of wave flux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"/>
          <p:cNvSpPr/>
          <p:nvPr/>
        </p:nvSpPr>
        <p:spPr>
          <a:xfrm>
            <a:off x="8517600" y="5101200"/>
            <a:ext cx="1554120" cy="51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ffffff"/>
                </a:solidFill>
                <a:latin typeface="Arial"/>
              </a:rPr>
              <a:t>Van Kooten &amp; Cranmer (2017)</a:t>
            </a:r>
            <a:endParaRPr b="0" lang="en-US" sz="15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360" y="1440"/>
            <a:ext cx="10076040" cy="5667480"/>
          </a:xfrm>
          <a:prstGeom prst="rect">
            <a:avLst/>
          </a:prstGeom>
          <a:ln w="0">
            <a:noFill/>
          </a:ln>
        </p:spPr>
      </p:pic>
      <p:sp>
        <p:nvSpPr>
          <p:cNvPr id="216" name=""/>
          <p:cNvSpPr/>
          <p:nvPr/>
        </p:nvSpPr>
        <p:spPr>
          <a:xfrm>
            <a:off x="192240" y="1511280"/>
            <a:ext cx="9691920" cy="260316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432000" indent="-324000">
              <a:lnSpc>
                <a:spcPct val="115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Plan: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414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Fit BP boundaries w/ sum of sinusoids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414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Depend only on shape outlines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115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Little information is available inside BPs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"/>
          <p:cNvSpPr/>
          <p:nvPr/>
        </p:nvSpPr>
        <p:spPr>
          <a:xfrm>
            <a:off x="1010520" y="58320"/>
            <a:ext cx="8055360" cy="103860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15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Bright-point shape changes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"/>
          <p:cNvSpPr/>
          <p:nvPr/>
        </p:nvSpPr>
        <p:spPr>
          <a:xfrm>
            <a:off x="360" y="5329440"/>
            <a:ext cx="4479840" cy="345960"/>
          </a:xfrm>
          <a:prstGeom prst="rect">
            <a:avLst/>
          </a:prstGeom>
          <a:solidFill>
            <a:srgbClr val="ffffff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Image: DKIST first light (NSO/AURA/NSF)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BP outlines “unrolled” into r–θ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"/>
          <p:cNvSpPr/>
          <p:nvPr/>
        </p:nvSpPr>
        <p:spPr>
          <a:xfrm>
            <a:off x="914400" y="822960"/>
            <a:ext cx="8247600" cy="46630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1" name=""/>
          <p:cNvSpPr/>
          <p:nvPr/>
        </p:nvSpPr>
        <p:spPr>
          <a:xfrm>
            <a:off x="6436800" y="920160"/>
            <a:ext cx="16455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Polar coords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914400" y="1213920"/>
            <a:ext cx="8247600" cy="4169160"/>
          </a:xfrm>
          <a:prstGeom prst="rect">
            <a:avLst/>
          </a:prstGeom>
          <a:ln w="0">
            <a:noFill/>
          </a:ln>
        </p:spPr>
      </p:pic>
      <p:sp>
        <p:nvSpPr>
          <p:cNvPr id="223" name=""/>
          <p:cNvSpPr/>
          <p:nvPr/>
        </p:nvSpPr>
        <p:spPr>
          <a:xfrm>
            <a:off x="2205360" y="1526400"/>
            <a:ext cx="16455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Linear coords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“</a:t>
            </a: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Back-tracking” points adjusted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" name=""/>
          <p:cNvSpPr/>
          <p:nvPr/>
        </p:nvSpPr>
        <p:spPr>
          <a:xfrm>
            <a:off x="914400" y="822960"/>
            <a:ext cx="8247600" cy="46630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6" name=""/>
          <p:cNvSpPr/>
          <p:nvPr/>
        </p:nvSpPr>
        <p:spPr>
          <a:xfrm>
            <a:off x="6436800" y="920160"/>
            <a:ext cx="16455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Polar coords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914400" y="1216080"/>
            <a:ext cx="8247600" cy="4169160"/>
          </a:xfrm>
          <a:prstGeom prst="rect">
            <a:avLst/>
          </a:prstGeom>
          <a:ln w="0">
            <a:noFill/>
          </a:ln>
        </p:spPr>
      </p:pic>
      <p:sp>
        <p:nvSpPr>
          <p:cNvPr id="228" name=""/>
          <p:cNvSpPr/>
          <p:nvPr/>
        </p:nvSpPr>
        <p:spPr>
          <a:xfrm>
            <a:off x="2205360" y="1526400"/>
            <a:ext cx="16455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Linear coords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"/>
          <p:cNvSpPr/>
          <p:nvPr/>
        </p:nvSpPr>
        <p:spPr>
          <a:xfrm>
            <a:off x="0" y="1097280"/>
            <a:ext cx="10076400" cy="4056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Outlines are fit w/ sum of sinusoids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31" name=""/>
              <p:cNvSpPr txBox="1"/>
              <p:nvPr/>
            </p:nvSpPr>
            <p:spPr>
              <a:xfrm>
                <a:off x="4064400" y="1280160"/>
                <a:ext cx="2476800" cy="412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fit</m:t>
                        </m:r>
                      </m:sub>
                    </m:sSub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θ</m:t>
                        </m:r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0</m:t>
                        </m:r>
                      </m:sub>
                    </m:sSub>
                    <m:r>
                      <m:t xml:space="preserve">+</m:t>
                    </m:r>
                    <m:nary>
                      <m:naryPr>
                        <m:chr m:val="∑"/>
                        <m:supHide m:val="1"/>
                      </m:naryPr>
                      <m:sub>
                        <m:r>
                          <m:t xml:space="preserve">n</m:t>
                        </m:r>
                      </m:sub>
                      <m:sup/>
                      <m:e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nary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nθ</m:t>
                        </m:r>
                        <m:r>
                          <m:t xml:space="preserve">+</m:t>
                        </m:r>
                        <m:sSub>
                          <m:e>
                            <m:r>
                              <m:t xml:space="preserve">ψ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12600" y="1821600"/>
            <a:ext cx="10076040" cy="3332520"/>
          </a:xfrm>
          <a:prstGeom prst="rect">
            <a:avLst/>
          </a:prstGeom>
          <a:ln w="0">
            <a:noFill/>
          </a:ln>
        </p:spPr>
      </p:pic>
      <p:pic>
        <p:nvPicPr>
          <p:cNvPr id="233" name="" descr=""/>
          <p:cNvPicPr/>
          <p:nvPr/>
        </p:nvPicPr>
        <p:blipFill>
          <a:blip r:embed="rId2"/>
          <a:srcRect l="9240" t="5093" r="78053" b="80241"/>
          <a:stretch/>
        </p:blipFill>
        <p:spPr>
          <a:xfrm>
            <a:off x="1371600" y="1898640"/>
            <a:ext cx="1277640" cy="47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"/>
          <p:cNvGraphicFramePr/>
          <p:nvPr/>
        </p:nvGraphicFramePr>
        <p:xfrm>
          <a:off x="1482120" y="1188720"/>
          <a:ext cx="6989760" cy="393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235" name="" descr=""/>
          <p:cNvPicPr/>
          <p:nvPr/>
        </p:nvPicPr>
        <p:blipFill>
          <a:blip r:embed="rId2"/>
          <a:srcRect l="5353" t="4921" r="4230" b="5381"/>
          <a:stretch/>
        </p:blipFill>
        <p:spPr>
          <a:xfrm>
            <a:off x="8506440" y="3785760"/>
            <a:ext cx="1074240" cy="1065600"/>
          </a:xfrm>
          <a:prstGeom prst="rect">
            <a:avLst/>
          </a:prstGeom>
          <a:ln w="0">
            <a:noFill/>
          </a:ln>
        </p:spPr>
      </p:pic>
      <p:pic>
        <p:nvPicPr>
          <p:cNvPr id="236" name="" descr=""/>
          <p:cNvPicPr/>
          <p:nvPr/>
        </p:nvPicPr>
        <p:blipFill>
          <a:blip r:embed="rId3"/>
          <a:srcRect l="4566" t="3751" r="3022" b="5046"/>
          <a:stretch/>
        </p:blipFill>
        <p:spPr>
          <a:xfrm>
            <a:off x="8497080" y="2360160"/>
            <a:ext cx="1098000" cy="1083600"/>
          </a:xfrm>
          <a:prstGeom prst="rect">
            <a:avLst/>
          </a:prstGeom>
          <a:ln w="0">
            <a:noFill/>
          </a:ln>
        </p:spPr>
      </p:pic>
      <p:pic>
        <p:nvPicPr>
          <p:cNvPr id="237" name="" descr=""/>
          <p:cNvPicPr/>
          <p:nvPr/>
        </p:nvPicPr>
        <p:blipFill>
          <a:blip r:embed="rId4"/>
          <a:srcRect l="5506" t="3079" r="3683" b="5295"/>
          <a:stretch/>
        </p:blipFill>
        <p:spPr>
          <a:xfrm>
            <a:off x="8521920" y="979560"/>
            <a:ext cx="1078920" cy="1088640"/>
          </a:xfrm>
          <a:prstGeom prst="rect">
            <a:avLst/>
          </a:prstGeom>
          <a:ln w="0">
            <a:noFill/>
          </a:ln>
        </p:spPr>
      </p:pic>
      <p:pic>
        <p:nvPicPr>
          <p:cNvPr id="238" name="" descr=""/>
          <p:cNvPicPr/>
          <p:nvPr/>
        </p:nvPicPr>
        <p:blipFill>
          <a:blip r:embed="rId5"/>
          <a:srcRect l="5046" t="4863" r="4144" b="5871"/>
          <a:stretch/>
        </p:blipFill>
        <p:spPr>
          <a:xfrm>
            <a:off x="475200" y="3785400"/>
            <a:ext cx="1078920" cy="1060560"/>
          </a:xfrm>
          <a:prstGeom prst="rect">
            <a:avLst/>
          </a:prstGeom>
          <a:ln w="0">
            <a:noFill/>
          </a:ln>
        </p:spPr>
      </p:pic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n&gt;2 modes drop off rapidly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>
            <a:off x="8714160" y="13323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n=3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1" name=""/>
          <p:cNvSpPr/>
          <p:nvPr/>
        </p:nvSpPr>
        <p:spPr>
          <a:xfrm>
            <a:off x="652680" y="40989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n=2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"/>
          <p:cNvSpPr/>
          <p:nvPr/>
        </p:nvSpPr>
        <p:spPr>
          <a:xfrm>
            <a:off x="8681040" y="27093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n=4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"/>
          <p:cNvSpPr/>
          <p:nvPr/>
        </p:nvSpPr>
        <p:spPr>
          <a:xfrm>
            <a:off x="8681040" y="41151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n=5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44" name=""/>
          <p:cNvGrpSpPr/>
          <p:nvPr/>
        </p:nvGrpSpPr>
        <p:grpSpPr>
          <a:xfrm>
            <a:off x="637200" y="2434320"/>
            <a:ext cx="731160" cy="970920"/>
            <a:chOff x="637200" y="2434320"/>
            <a:chExt cx="731160" cy="970920"/>
          </a:xfrm>
        </p:grpSpPr>
        <p:sp>
          <p:nvSpPr>
            <p:cNvPr id="245" name=""/>
            <p:cNvSpPr/>
            <p:nvPr/>
          </p:nvSpPr>
          <p:spPr>
            <a:xfrm>
              <a:off x="637200" y="2434320"/>
              <a:ext cx="730440" cy="730800"/>
            </a:xfrm>
            <a:prstGeom prst="ellipse">
              <a:avLst/>
            </a:prstGeom>
            <a:noFill/>
            <a:ln w="25560">
              <a:solidFill>
                <a:srgbClr val="729fc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2960" rIns="102960" tIns="57960" bIns="579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46" name=""/>
            <p:cNvSpPr/>
            <p:nvPr/>
          </p:nvSpPr>
          <p:spPr>
            <a:xfrm>
              <a:off x="637920" y="2674800"/>
              <a:ext cx="730440" cy="730440"/>
            </a:xfrm>
            <a:prstGeom prst="ellipse">
              <a:avLst/>
            </a:prstGeom>
            <a:noFill/>
            <a:ln w="12600">
              <a:solidFill>
                <a:srgbClr val="729fcf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6480" rIns="96480" tIns="51480" bIns="5148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47" name=""/>
          <p:cNvGrpSpPr/>
          <p:nvPr/>
        </p:nvGrpSpPr>
        <p:grpSpPr>
          <a:xfrm>
            <a:off x="595800" y="1053000"/>
            <a:ext cx="775440" cy="775440"/>
            <a:chOff x="595800" y="1053000"/>
            <a:chExt cx="775440" cy="775440"/>
          </a:xfrm>
        </p:grpSpPr>
        <p:sp>
          <p:nvSpPr>
            <p:cNvPr id="248" name=""/>
            <p:cNvSpPr/>
            <p:nvPr/>
          </p:nvSpPr>
          <p:spPr>
            <a:xfrm>
              <a:off x="750960" y="1208160"/>
              <a:ext cx="465120" cy="465120"/>
            </a:xfrm>
            <a:prstGeom prst="ellipse">
              <a:avLst/>
            </a:prstGeom>
            <a:noFill/>
            <a:ln w="25560">
              <a:solidFill>
                <a:srgbClr val="729fc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2960" rIns="102960" tIns="57960" bIns="579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49" name=""/>
            <p:cNvSpPr/>
            <p:nvPr/>
          </p:nvSpPr>
          <p:spPr>
            <a:xfrm>
              <a:off x="595800" y="1053000"/>
              <a:ext cx="775440" cy="775440"/>
            </a:xfrm>
            <a:prstGeom prst="ellipse">
              <a:avLst/>
            </a:prstGeom>
            <a:noFill/>
            <a:ln w="12600">
              <a:solidFill>
                <a:srgbClr val="729fcf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6480" rIns="96480" tIns="51480" bIns="5148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50" name=""/>
          <p:cNvSpPr/>
          <p:nvPr/>
        </p:nvSpPr>
        <p:spPr>
          <a:xfrm>
            <a:off x="636480" y="274320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n=1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"/>
          <p:cNvSpPr/>
          <p:nvPr/>
        </p:nvSpPr>
        <p:spPr>
          <a:xfrm>
            <a:off x="622800" y="12603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n=0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"/>
          <p:cNvGraphicFramePr/>
          <p:nvPr/>
        </p:nvGraphicFramePr>
        <p:xfrm>
          <a:off x="1482120" y="1188720"/>
          <a:ext cx="6989760" cy="393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Sum of n≠1 is significant!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"/>
          <p:cNvSpPr/>
          <p:nvPr/>
        </p:nvSpPr>
        <p:spPr>
          <a:xfrm>
            <a:off x="2377440" y="2468880"/>
            <a:ext cx="731160" cy="13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8000"/>
                </a:solidFill>
                <a:latin typeface="Arial"/>
              </a:rPr>
              <a:t>Sum of n≠1</a:t>
            </a:r>
            <a:endParaRPr b="0" lang="en-US" sz="1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2"/>
          <a:srcRect l="5046" t="4863" r="4144" b="5871"/>
          <a:stretch/>
        </p:blipFill>
        <p:spPr>
          <a:xfrm>
            <a:off x="475200" y="3782160"/>
            <a:ext cx="1078920" cy="1060560"/>
          </a:xfrm>
          <a:prstGeom prst="rect">
            <a:avLst/>
          </a:prstGeom>
          <a:ln w="0">
            <a:noFill/>
          </a:ln>
        </p:spPr>
      </p:pic>
      <p:sp>
        <p:nvSpPr>
          <p:cNvPr id="256" name=""/>
          <p:cNvSpPr/>
          <p:nvPr/>
        </p:nvSpPr>
        <p:spPr>
          <a:xfrm>
            <a:off x="652680" y="409572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n=2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57" name=""/>
          <p:cNvGrpSpPr/>
          <p:nvPr/>
        </p:nvGrpSpPr>
        <p:grpSpPr>
          <a:xfrm>
            <a:off x="637200" y="2431080"/>
            <a:ext cx="731160" cy="970920"/>
            <a:chOff x="637200" y="2431080"/>
            <a:chExt cx="731160" cy="970920"/>
          </a:xfrm>
        </p:grpSpPr>
        <p:sp>
          <p:nvSpPr>
            <p:cNvPr id="258" name=""/>
            <p:cNvSpPr/>
            <p:nvPr/>
          </p:nvSpPr>
          <p:spPr>
            <a:xfrm>
              <a:off x="637200" y="2431080"/>
              <a:ext cx="730440" cy="730800"/>
            </a:xfrm>
            <a:prstGeom prst="ellipse">
              <a:avLst/>
            </a:prstGeom>
            <a:noFill/>
            <a:ln w="25560">
              <a:solidFill>
                <a:srgbClr val="729fc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2960" rIns="102960" tIns="57960" bIns="579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9" name=""/>
            <p:cNvSpPr/>
            <p:nvPr/>
          </p:nvSpPr>
          <p:spPr>
            <a:xfrm>
              <a:off x="637920" y="2671560"/>
              <a:ext cx="730440" cy="730440"/>
            </a:xfrm>
            <a:prstGeom prst="ellipse">
              <a:avLst/>
            </a:prstGeom>
            <a:noFill/>
            <a:ln w="12600">
              <a:solidFill>
                <a:srgbClr val="729fcf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6480" rIns="96480" tIns="51480" bIns="5148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60" name=""/>
          <p:cNvGrpSpPr/>
          <p:nvPr/>
        </p:nvGrpSpPr>
        <p:grpSpPr>
          <a:xfrm>
            <a:off x="595800" y="1049760"/>
            <a:ext cx="775440" cy="775440"/>
            <a:chOff x="595800" y="1049760"/>
            <a:chExt cx="775440" cy="775440"/>
          </a:xfrm>
        </p:grpSpPr>
        <p:sp>
          <p:nvSpPr>
            <p:cNvPr id="261" name=""/>
            <p:cNvSpPr/>
            <p:nvPr/>
          </p:nvSpPr>
          <p:spPr>
            <a:xfrm>
              <a:off x="750960" y="1204920"/>
              <a:ext cx="465120" cy="465120"/>
            </a:xfrm>
            <a:prstGeom prst="ellipse">
              <a:avLst/>
            </a:prstGeom>
            <a:noFill/>
            <a:ln w="25560">
              <a:solidFill>
                <a:srgbClr val="729fc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2960" rIns="102960" tIns="57960" bIns="579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2" name=""/>
            <p:cNvSpPr/>
            <p:nvPr/>
          </p:nvSpPr>
          <p:spPr>
            <a:xfrm>
              <a:off x="595800" y="1049760"/>
              <a:ext cx="775440" cy="775440"/>
            </a:xfrm>
            <a:prstGeom prst="ellipse">
              <a:avLst/>
            </a:prstGeom>
            <a:noFill/>
            <a:ln w="12600">
              <a:solidFill>
                <a:srgbClr val="729fcf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6480" rIns="96480" tIns="51480" bIns="5148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63" name=""/>
          <p:cNvSpPr/>
          <p:nvPr/>
        </p:nvSpPr>
        <p:spPr>
          <a:xfrm>
            <a:off x="636480" y="27399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n=1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4" name=""/>
          <p:cNvSpPr/>
          <p:nvPr/>
        </p:nvSpPr>
        <p:spPr>
          <a:xfrm>
            <a:off x="622800" y="125712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n=0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3"/>
          <a:srcRect l="5353" t="4921" r="4230" b="5381"/>
          <a:stretch/>
        </p:blipFill>
        <p:spPr>
          <a:xfrm>
            <a:off x="8506800" y="3785760"/>
            <a:ext cx="1074240" cy="1065600"/>
          </a:xfrm>
          <a:prstGeom prst="rect">
            <a:avLst/>
          </a:prstGeom>
          <a:ln w="0">
            <a:noFill/>
          </a:ln>
        </p:spPr>
      </p:pic>
      <p:pic>
        <p:nvPicPr>
          <p:cNvPr id="266" name="" descr=""/>
          <p:cNvPicPr/>
          <p:nvPr/>
        </p:nvPicPr>
        <p:blipFill>
          <a:blip r:embed="rId4"/>
          <a:srcRect l="4566" t="3751" r="3022" b="5046"/>
          <a:stretch/>
        </p:blipFill>
        <p:spPr>
          <a:xfrm>
            <a:off x="8497440" y="2360160"/>
            <a:ext cx="1098000" cy="1083600"/>
          </a:xfrm>
          <a:prstGeom prst="rect">
            <a:avLst/>
          </a:prstGeom>
          <a:ln w="0">
            <a:noFill/>
          </a:ln>
        </p:spPr>
      </p:pic>
      <p:pic>
        <p:nvPicPr>
          <p:cNvPr id="267" name="" descr=""/>
          <p:cNvPicPr/>
          <p:nvPr/>
        </p:nvPicPr>
        <p:blipFill>
          <a:blip r:embed="rId5"/>
          <a:srcRect l="5506" t="3079" r="3683" b="5295"/>
          <a:stretch/>
        </p:blipFill>
        <p:spPr>
          <a:xfrm>
            <a:off x="8522280" y="979560"/>
            <a:ext cx="1078920" cy="1088640"/>
          </a:xfrm>
          <a:prstGeom prst="rect">
            <a:avLst/>
          </a:prstGeom>
          <a:ln w="0">
            <a:noFill/>
          </a:ln>
        </p:spPr>
      </p:pic>
      <p:sp>
        <p:nvSpPr>
          <p:cNvPr id="268" name=""/>
          <p:cNvSpPr/>
          <p:nvPr/>
        </p:nvSpPr>
        <p:spPr>
          <a:xfrm>
            <a:off x="8714520" y="13323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n=3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9" name=""/>
          <p:cNvSpPr/>
          <p:nvPr/>
        </p:nvSpPr>
        <p:spPr>
          <a:xfrm>
            <a:off x="8681400" y="27093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n=4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0" name=""/>
          <p:cNvSpPr/>
          <p:nvPr/>
        </p:nvSpPr>
        <p:spPr>
          <a:xfrm>
            <a:off x="8681400" y="4115160"/>
            <a:ext cx="7311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n=5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360" y="1440"/>
            <a:ext cx="10076040" cy="5667480"/>
          </a:xfrm>
          <a:prstGeom prst="rect">
            <a:avLst/>
          </a:prstGeom>
          <a:ln w="0">
            <a:noFill/>
          </a:ln>
        </p:spPr>
      </p:pic>
      <p:sp>
        <p:nvSpPr>
          <p:cNvPr id="272" name=""/>
          <p:cNvSpPr/>
          <p:nvPr/>
        </p:nvSpPr>
        <p:spPr>
          <a:xfrm>
            <a:off x="283320" y="58320"/>
            <a:ext cx="9509400" cy="103860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15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Wrap-up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"/>
          <p:cNvSpPr/>
          <p:nvPr/>
        </p:nvSpPr>
        <p:spPr>
          <a:xfrm>
            <a:off x="360" y="5329440"/>
            <a:ext cx="4479840" cy="345960"/>
          </a:xfrm>
          <a:prstGeom prst="rect">
            <a:avLst/>
          </a:prstGeom>
          <a:solidFill>
            <a:srgbClr val="ffffff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Image: DKIST first light (NSO/AURA/NSF)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3640" y="0"/>
            <a:ext cx="9068400" cy="63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Importance of resolution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503640" y="1097280"/>
            <a:ext cx="9068400" cy="35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rcRect l="2380" t="0" r="19234" b="10609"/>
          <a:stretch/>
        </p:blipFill>
        <p:spPr>
          <a:xfrm>
            <a:off x="0" y="3223440"/>
            <a:ext cx="10093680" cy="2445480"/>
          </a:xfrm>
          <a:prstGeom prst="rect">
            <a:avLst/>
          </a:prstGeom>
          <a:ln w="0">
            <a:noFill/>
          </a:ln>
        </p:spPr>
      </p:pic>
      <p:sp>
        <p:nvSpPr>
          <p:cNvPr id="277" name=""/>
          <p:cNvSpPr/>
          <p:nvPr/>
        </p:nvSpPr>
        <p:spPr>
          <a:xfrm>
            <a:off x="1737360" y="512640"/>
            <a:ext cx="146268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MURaM res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8" name=""/>
          <p:cNvSpPr/>
          <p:nvPr/>
        </p:nvSpPr>
        <p:spPr>
          <a:xfrm>
            <a:off x="6027120" y="512640"/>
            <a:ext cx="32000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~Pre-DKIST obs res (100 km)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2"/>
          <a:srcRect l="2595" t="0" r="19359" b="11303"/>
          <a:stretch/>
        </p:blipFill>
        <p:spPr>
          <a:xfrm>
            <a:off x="360" y="822960"/>
            <a:ext cx="10076040" cy="240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Photospheric Bright Points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5212080" y="822960"/>
            <a:ext cx="4864320" cy="4864320"/>
          </a:xfrm>
          <a:prstGeom prst="rect">
            <a:avLst/>
          </a:prstGeom>
          <a:ln w="0">
            <a:noFill/>
          </a:ln>
        </p:spPr>
      </p:pic>
      <p:sp>
        <p:nvSpPr>
          <p:cNvPr id="171" name=""/>
          <p:cNvSpPr/>
          <p:nvPr/>
        </p:nvSpPr>
        <p:spPr>
          <a:xfrm>
            <a:off x="6361920" y="5346360"/>
            <a:ext cx="3719520" cy="345960"/>
          </a:xfrm>
          <a:prstGeom prst="rect">
            <a:avLst/>
          </a:prstGeom>
          <a:solidFill>
            <a:srgbClr val="ffffff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DKIST first light (NSO/AURA/NSF)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"/>
          <p:cNvSpPr/>
          <p:nvPr/>
        </p:nvSpPr>
        <p:spPr>
          <a:xfrm>
            <a:off x="9418320" y="2651760"/>
            <a:ext cx="456840" cy="456840"/>
          </a:xfrm>
          <a:prstGeom prst="ellipse">
            <a:avLst/>
          </a:prstGeom>
          <a:noFill/>
          <a:ln w="29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73" name=""/>
          <p:cNvSpPr/>
          <p:nvPr/>
        </p:nvSpPr>
        <p:spPr>
          <a:xfrm>
            <a:off x="8138160" y="2211120"/>
            <a:ext cx="639720" cy="639720"/>
          </a:xfrm>
          <a:prstGeom prst="ellipse">
            <a:avLst/>
          </a:prstGeom>
          <a:noFill/>
          <a:ln w="29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74" name=""/>
          <p:cNvSpPr/>
          <p:nvPr/>
        </p:nvSpPr>
        <p:spPr>
          <a:xfrm>
            <a:off x="6949440" y="3291840"/>
            <a:ext cx="731160" cy="731160"/>
          </a:xfrm>
          <a:prstGeom prst="ellipse">
            <a:avLst/>
          </a:prstGeom>
          <a:noFill/>
          <a:ln w="29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365760" y="953280"/>
            <a:ext cx="4754520" cy="425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8000"/>
          </a:bodyPr>
          <a:p>
            <a:pPr marL="380160" indent="-2851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~ 100 km across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380160" indent="-2851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Magnetic field: 1000 Gauss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760320" indent="-28512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~1000 × average solar field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lvl="1" marL="760320" indent="-28512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~2000 × average Earth field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marL="380160" indent="-2851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Bases of magnetic flux tubes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760320" indent="-28512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Or observational proxy for those bases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274320" y="42480"/>
            <a:ext cx="9527760" cy="102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Pre-DKIST resolution significantly reduces fluxes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2566080" y="1194480"/>
            <a:ext cx="4943880" cy="40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3640" y="131400"/>
            <a:ext cx="9068400" cy="113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Tracking bright points versus flux elements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503640" y="1463040"/>
            <a:ext cx="9068400" cy="3382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pPr marL="419040" indent="-314280">
              <a:lnSpc>
                <a:spcPct val="100000"/>
              </a:lnSpc>
              <a:spcBef>
                <a:spcPts val="1981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Noto Sans CJK SC"/>
              </a:rPr>
              <a:t>i.e. white light or magnetograms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419040" indent="-314280">
              <a:lnSpc>
                <a:spcPct val="100000"/>
              </a:lnSpc>
              <a:spcBef>
                <a:spcPts val="1981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Noto Sans CJK SC"/>
              </a:rPr>
              <a:t>MURaM data practicality—currently no LOS magnetograms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419040" indent="-314280">
              <a:lnSpc>
                <a:spcPct val="100000"/>
              </a:lnSpc>
              <a:spcBef>
                <a:spcPts val="1981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Noto Sans CJK SC"/>
              </a:rPr>
              <a:t>With DKIST instruments, magnetograms still require small trade-offs in resolution, FOV, or cadence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BP tracking with DKIST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503640" y="1097280"/>
            <a:ext cx="9068400" cy="35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It works!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rcRect l="0" t="0" r="8351" b="0"/>
          <a:stretch/>
        </p:blipFill>
        <p:spPr>
          <a:xfrm>
            <a:off x="145800" y="1778400"/>
            <a:ext cx="9784800" cy="325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Next steps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548640" y="1097280"/>
            <a:ext cx="43423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marL="354240" indent="-26568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Use DKIST data!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354240" indent="-26568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n≠1 wave propagation &amp; dissipation should be modeled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354240" indent="-26568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Further investigate FE–BP comparison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354240" indent="-26568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Are there other places to apply this tracking?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708480" indent="-26568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Field line braiding!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5120640" y="1005840"/>
            <a:ext cx="4555440" cy="364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360" y="1440"/>
            <a:ext cx="10076040" cy="5667480"/>
          </a:xfrm>
          <a:prstGeom prst="rect">
            <a:avLst/>
          </a:prstGeom>
          <a:ln w="0">
            <a:noFill/>
          </a:ln>
        </p:spPr>
      </p:pic>
      <p:sp>
        <p:nvSpPr>
          <p:cNvPr id="291" name=""/>
          <p:cNvSpPr/>
          <p:nvPr/>
        </p:nvSpPr>
        <p:spPr>
          <a:xfrm>
            <a:off x="2930760" y="58320"/>
            <a:ext cx="4214880" cy="113004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15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Summary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"/>
          <p:cNvSpPr/>
          <p:nvPr/>
        </p:nvSpPr>
        <p:spPr>
          <a:xfrm>
            <a:off x="360" y="5329440"/>
            <a:ext cx="4479840" cy="345960"/>
          </a:xfrm>
          <a:prstGeom prst="rect">
            <a:avLst/>
          </a:prstGeom>
          <a:solidFill>
            <a:srgbClr val="ffffff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Image: DKIST first light (NSO/AURA/NSF)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"/>
          <p:cNvSpPr/>
          <p:nvPr/>
        </p:nvSpPr>
        <p:spPr>
          <a:xfrm>
            <a:off x="283320" y="1371600"/>
            <a:ext cx="9509400" cy="365724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294" name=""/>
          <p:cNvGrpSpPr/>
          <p:nvPr/>
        </p:nvGrpSpPr>
        <p:grpSpPr>
          <a:xfrm>
            <a:off x="7930440" y="1618560"/>
            <a:ext cx="456840" cy="606600"/>
            <a:chOff x="7930440" y="1618560"/>
            <a:chExt cx="456840" cy="606600"/>
          </a:xfrm>
        </p:grpSpPr>
        <p:sp>
          <p:nvSpPr>
            <p:cNvPr id="295" name=""/>
            <p:cNvSpPr/>
            <p:nvPr/>
          </p:nvSpPr>
          <p:spPr>
            <a:xfrm>
              <a:off x="7930440" y="1618560"/>
              <a:ext cx="456480" cy="45648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96" name=""/>
            <p:cNvSpPr/>
            <p:nvPr/>
          </p:nvSpPr>
          <p:spPr>
            <a:xfrm>
              <a:off x="7930800" y="1768680"/>
              <a:ext cx="456480" cy="45648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97" name=""/>
          <p:cNvGrpSpPr/>
          <p:nvPr/>
        </p:nvGrpSpPr>
        <p:grpSpPr>
          <a:xfrm>
            <a:off x="6866640" y="1510200"/>
            <a:ext cx="775440" cy="775440"/>
            <a:chOff x="6866640" y="1510200"/>
            <a:chExt cx="775440" cy="775440"/>
          </a:xfrm>
        </p:grpSpPr>
        <p:sp>
          <p:nvSpPr>
            <p:cNvPr id="298" name=""/>
            <p:cNvSpPr/>
            <p:nvPr/>
          </p:nvSpPr>
          <p:spPr>
            <a:xfrm>
              <a:off x="7021800" y="1665360"/>
              <a:ext cx="465120" cy="46512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99" name=""/>
            <p:cNvSpPr/>
            <p:nvPr/>
          </p:nvSpPr>
          <p:spPr>
            <a:xfrm>
              <a:off x="6866640" y="1510200"/>
              <a:ext cx="775440" cy="77544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300" name=""/>
          <p:cNvGrpSpPr/>
          <p:nvPr/>
        </p:nvGrpSpPr>
        <p:grpSpPr>
          <a:xfrm>
            <a:off x="8629920" y="1499040"/>
            <a:ext cx="768600" cy="768600"/>
            <a:chOff x="8629920" y="1499040"/>
            <a:chExt cx="768600" cy="768600"/>
          </a:xfrm>
        </p:grpSpPr>
        <p:sp>
          <p:nvSpPr>
            <p:cNvPr id="301" name=""/>
            <p:cNvSpPr/>
            <p:nvPr/>
          </p:nvSpPr>
          <p:spPr>
            <a:xfrm>
              <a:off x="8629920" y="1729440"/>
              <a:ext cx="768600" cy="30708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02" name=""/>
            <p:cNvSpPr/>
            <p:nvPr/>
          </p:nvSpPr>
          <p:spPr>
            <a:xfrm rot="5400000">
              <a:off x="8630640" y="1729800"/>
              <a:ext cx="768600" cy="30708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303" name=""/>
          <p:cNvSpPr/>
          <p:nvPr/>
        </p:nvSpPr>
        <p:spPr>
          <a:xfrm>
            <a:off x="404640" y="1122480"/>
            <a:ext cx="6857640" cy="37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26000"/>
              </a:lnSpc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600" spc="-1" strike="noStrike">
              <a:solidFill>
                <a:srgbClr val="ffffff"/>
              </a:solidFill>
              <a:latin typeface="Arial"/>
            </a:endParaRPr>
          </a:p>
          <a:p>
            <a:pPr lvl="1" marL="432000" indent="-216000">
              <a:lnSpc>
                <a:spcPct val="126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Laid initial groundwork for wave-driving analysis of resolved bright points</a:t>
            </a:r>
            <a:endParaRPr b="0" lang="en-US" sz="2600" spc="-1" strike="noStrike">
              <a:solidFill>
                <a:srgbClr val="ffffff"/>
              </a:solidFill>
              <a:latin typeface="Arial"/>
            </a:endParaRPr>
          </a:p>
          <a:p>
            <a:pPr lvl="1" marL="432000" indent="-216000">
              <a:lnSpc>
                <a:spcPct val="126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Preliminary results suggest it will be a fruitful line of inquiry (50% increase in energy budget for wave/turbulence!)</a:t>
            </a:r>
            <a:endParaRPr b="0" lang="en-US" sz="2600" spc="-1" strike="noStrike">
              <a:solidFill>
                <a:srgbClr val="ffffff"/>
              </a:solidFill>
              <a:latin typeface="Arial"/>
            </a:endParaRPr>
          </a:p>
          <a:p>
            <a:pPr lvl="1" marL="432000" indent="-216000">
              <a:lnSpc>
                <a:spcPct val="126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I want to extend my tracking to twisting/tangling models as well!</a:t>
            </a:r>
            <a:endParaRPr b="0" lang="en-US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2"/>
          <a:srcRect l="61424" t="4365" r="8671" b="5635"/>
          <a:stretch/>
        </p:blipFill>
        <p:spPr>
          <a:xfrm>
            <a:off x="6793560" y="2364480"/>
            <a:ext cx="2712960" cy="248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Photospheric Bright Points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365760" y="951120"/>
            <a:ext cx="4754520" cy="426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8000"/>
          </a:bodyPr>
          <a:p>
            <a:pPr marL="380160" indent="-2851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~ 100 km across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marL="380160" indent="-2851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Magnetic field: 1000 Gauss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760320" indent="-28512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~1000 × average solar field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lvl="1" marL="760320" indent="-28512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~2000 × average Earth field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marL="380160" indent="-2851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Bases of magnetic flux tubes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760320" indent="-285120">
              <a:lnSpc>
                <a:spcPct val="100000"/>
              </a:lnSpc>
              <a:spcBef>
                <a:spcPts val="113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Or observational proxy for those bases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8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03520" y="914400"/>
            <a:ext cx="4796280" cy="479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"/>
          <p:cNvSpPr/>
          <p:nvPr/>
        </p:nvSpPr>
        <p:spPr>
          <a:xfrm>
            <a:off x="0" y="1225080"/>
            <a:ext cx="10076400" cy="4443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3640" y="32400"/>
            <a:ext cx="9068400" cy="113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BPs are flux-tube footpoints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rcRect l="868" t="8959" r="1486" b="1944"/>
          <a:stretch/>
        </p:blipFill>
        <p:spPr>
          <a:xfrm>
            <a:off x="1371600" y="1371600"/>
            <a:ext cx="8503200" cy="4205520"/>
          </a:xfrm>
          <a:prstGeom prst="rect">
            <a:avLst/>
          </a:prstGeom>
          <a:ln w="0">
            <a:noFill/>
          </a:ln>
        </p:spPr>
      </p:pic>
      <p:sp>
        <p:nvSpPr>
          <p:cNvPr id="182" name=""/>
          <p:cNvSpPr/>
          <p:nvPr/>
        </p:nvSpPr>
        <p:spPr>
          <a:xfrm>
            <a:off x="6234480" y="5285520"/>
            <a:ext cx="310860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Cranmer &amp; van Ballegooijen (2005)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"/>
          <p:cNvSpPr/>
          <p:nvPr/>
        </p:nvSpPr>
        <p:spPr>
          <a:xfrm>
            <a:off x="398880" y="3695400"/>
            <a:ext cx="82260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Bright points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4" name=""/>
          <p:cNvSpPr/>
          <p:nvPr/>
        </p:nvSpPr>
        <p:spPr>
          <a:xfrm>
            <a:off x="457200" y="1645920"/>
            <a:ext cx="82260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Flux tubes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 rot="21081600">
            <a:off x="1204920" y="3931200"/>
            <a:ext cx="1815840" cy="194040"/>
          </a:xfrm>
          <a:prstGeom prst="rightArrow">
            <a:avLst>
              <a:gd name="adj1" fmla="val 34196"/>
              <a:gd name="adj2" fmla="val 23748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21960" bIns="2196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6" name=""/>
          <p:cNvSpPr/>
          <p:nvPr/>
        </p:nvSpPr>
        <p:spPr>
          <a:xfrm rot="20601600">
            <a:off x="1191960" y="3837240"/>
            <a:ext cx="1134360" cy="188640"/>
          </a:xfrm>
          <a:prstGeom prst="rightArrow">
            <a:avLst>
              <a:gd name="adj1" fmla="val 50000"/>
              <a:gd name="adj2" fmla="val 15009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7" name=""/>
          <p:cNvSpPr/>
          <p:nvPr/>
        </p:nvSpPr>
        <p:spPr>
          <a:xfrm rot="21203400">
            <a:off x="1206000" y="1736280"/>
            <a:ext cx="1998720" cy="197280"/>
          </a:xfrm>
          <a:prstGeom prst="rightArrow">
            <a:avLst>
              <a:gd name="adj1" fmla="val 50909"/>
              <a:gd name="adj2" fmla="val 25866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8" name=""/>
          <p:cNvSpPr/>
          <p:nvPr/>
        </p:nvSpPr>
        <p:spPr>
          <a:xfrm rot="2172000">
            <a:off x="1052280" y="2329560"/>
            <a:ext cx="1253520" cy="227160"/>
          </a:xfrm>
          <a:prstGeom prst="rightArrow">
            <a:avLst>
              <a:gd name="adj1" fmla="val 50000"/>
              <a:gd name="adj2" fmla="val 137777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The Promise of DKIST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2053440" y="880560"/>
            <a:ext cx="5969520" cy="477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DKIST will resolve BPs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730440" y="822960"/>
            <a:ext cx="8615520" cy="4845960"/>
          </a:xfrm>
          <a:prstGeom prst="rect">
            <a:avLst/>
          </a:prstGeom>
          <a:ln w="0">
            <a:noFill/>
          </a:ln>
        </p:spPr>
      </p:pic>
      <p:sp>
        <p:nvSpPr>
          <p:cNvPr id="193" name=""/>
          <p:cNvSpPr/>
          <p:nvPr/>
        </p:nvSpPr>
        <p:spPr>
          <a:xfrm>
            <a:off x="9326880" y="4846320"/>
            <a:ext cx="91404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NSO/AURA/NSF</a:t>
            </a:r>
            <a:endParaRPr b="0" lang="en-US" sz="1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360" y="1440"/>
            <a:ext cx="10076040" cy="5667480"/>
          </a:xfrm>
          <a:prstGeom prst="rect">
            <a:avLst/>
          </a:prstGeom>
          <a:ln w="0">
            <a:noFill/>
          </a:ln>
        </p:spPr>
      </p:pic>
      <p:sp>
        <p:nvSpPr>
          <p:cNvPr id="195" name=""/>
          <p:cNvSpPr/>
          <p:nvPr/>
        </p:nvSpPr>
        <p:spPr>
          <a:xfrm>
            <a:off x="192240" y="1583280"/>
            <a:ext cx="9691920" cy="307980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432000" indent="-324000">
              <a:lnSpc>
                <a:spcPct val="115000"/>
              </a:lnSpc>
              <a:spcBef>
                <a:spcPts val="56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Goals: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28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Measure BP shape changes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28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Connect to wave driving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28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Connect to braiding/tangling models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28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Previous goal: Demonstrate &amp; test on simulations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281"/>
              </a:spcBef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Next goal: Use data!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"/>
          <p:cNvSpPr/>
          <p:nvPr/>
        </p:nvSpPr>
        <p:spPr>
          <a:xfrm>
            <a:off x="283320" y="58320"/>
            <a:ext cx="9509400" cy="1038600"/>
          </a:xfrm>
          <a:prstGeom prst="roundRect">
            <a:avLst>
              <a:gd name="adj" fmla="val 16667"/>
            </a:avLst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15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My work: bright points &amp; waves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"/>
          <p:cNvSpPr/>
          <p:nvPr/>
        </p:nvSpPr>
        <p:spPr>
          <a:xfrm>
            <a:off x="360" y="5329440"/>
            <a:ext cx="4479840" cy="345960"/>
          </a:xfrm>
          <a:prstGeom prst="rect">
            <a:avLst/>
          </a:prstGeom>
          <a:solidFill>
            <a:srgbClr val="ffffff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Image: DKIST first light (NSO/AURA/NSF)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0" y="9720"/>
            <a:ext cx="10076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MURaM simulation as DKIST stand-in 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215640" y="1097280"/>
            <a:ext cx="2696400" cy="35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 marL="401760" indent="-3013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From Matthias Rempel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marL="401760" indent="-3013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16 km grid spacing (c.f. ~15 km DKIST resolution)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marL="401760" indent="-301320">
              <a:lnSpc>
                <a:spcPct val="100000"/>
              </a:lnSpc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20 s and 2 s cadence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3134160" y="1828800"/>
            <a:ext cx="6959880" cy="3840120"/>
          </a:xfrm>
          <a:prstGeom prst="rect">
            <a:avLst/>
          </a:prstGeom>
          <a:ln w="0">
            <a:noFill/>
          </a:ln>
        </p:spPr>
      </p:pic>
      <p:sp>
        <p:nvSpPr>
          <p:cNvPr id="201" name=""/>
          <p:cNvSpPr/>
          <p:nvPr/>
        </p:nvSpPr>
        <p:spPr>
          <a:xfrm>
            <a:off x="3657600" y="1828800"/>
            <a:ext cx="2970720" cy="2530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2" name=""/>
          <p:cNvSpPr/>
          <p:nvPr/>
        </p:nvSpPr>
        <p:spPr>
          <a:xfrm>
            <a:off x="7118640" y="1494000"/>
            <a:ext cx="255996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DKIST first light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3691440" y="1458000"/>
            <a:ext cx="255996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MURaM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3640" y="972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Automatic tracking of BPs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5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7320" y="1370880"/>
            <a:ext cx="10210680" cy="3909960"/>
          </a:xfrm>
          <a:prstGeom prst="rect">
            <a:avLst/>
          </a:prstGeom>
          <a:ln w="0">
            <a:noFill/>
          </a:ln>
        </p:spPr>
      </p:pic>
      <p:sp>
        <p:nvSpPr>
          <p:cNvPr id="206" name=""/>
          <p:cNvSpPr/>
          <p:nvPr/>
        </p:nvSpPr>
        <p:spPr>
          <a:xfrm>
            <a:off x="7226640" y="1024200"/>
            <a:ext cx="24685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Vertical magnetic field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4023360" y="1024560"/>
            <a:ext cx="24685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Intensity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"/>
          <p:cNvSpPr/>
          <p:nvPr/>
        </p:nvSpPr>
        <p:spPr>
          <a:xfrm>
            <a:off x="878400" y="1024200"/>
            <a:ext cx="24685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Intensity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12411</TotalTime>
  <Application>LibreOffice/7.5.5.2$Linux_X86_64 LibreOffice_project/50$Build-2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2021-04-26T14:28:03Z</dcterms:created>
  <dc:creator/>
  <dc:description/>
  <dc:language>en-US</dc:language>
  <cp:lastModifiedBy/>
  <dcterms:modified xsi:type="dcterms:W3CDTF">2023-08-23T17:16:13Z</dcterms:modified>
  <cp:revision>185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