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75" r:id="rId4"/>
    <p:sldId id="284" r:id="rId5"/>
    <p:sldId id="276" r:id="rId6"/>
    <p:sldId id="277" r:id="rId7"/>
    <p:sldId id="278" r:id="rId8"/>
    <p:sldId id="279" r:id="rId9"/>
    <p:sldId id="280" r:id="rId10"/>
    <p:sldId id="282" r:id="rId11"/>
    <p:sldId id="281" r:id="rId12"/>
    <p:sldId id="285" r:id="rId13"/>
    <p:sldId id="258" r:id="rId14"/>
    <p:sldId id="287" r:id="rId15"/>
    <p:sldId id="267" r:id="rId16"/>
    <p:sldId id="259" r:id="rId17"/>
    <p:sldId id="260" r:id="rId18"/>
    <p:sldId id="261" r:id="rId19"/>
    <p:sldId id="264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0CD4-A745-4735-A72E-57FF50521057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C4A-E08C-4B37-8F91-F3DB1F0BE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0CD4-A745-4735-A72E-57FF50521057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C4A-E08C-4B37-8F91-F3DB1F0BE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0CD4-A745-4735-A72E-57FF50521057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C4A-E08C-4B37-8F91-F3DB1F0BE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0CD4-A745-4735-A72E-57FF50521057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C4A-E08C-4B37-8F91-F3DB1F0BE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0CD4-A745-4735-A72E-57FF50521057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C4A-E08C-4B37-8F91-F3DB1F0BE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0CD4-A745-4735-A72E-57FF50521057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C4A-E08C-4B37-8F91-F3DB1F0BE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0CD4-A745-4735-A72E-57FF50521057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C4A-E08C-4B37-8F91-F3DB1F0BE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0CD4-A745-4735-A72E-57FF50521057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C4A-E08C-4B37-8F91-F3DB1F0BE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0CD4-A745-4735-A72E-57FF50521057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C4A-E08C-4B37-8F91-F3DB1F0BE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0CD4-A745-4735-A72E-57FF50521057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C4A-E08C-4B37-8F91-F3DB1F0BE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A0CD4-A745-4735-A72E-57FF50521057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97C4A-E08C-4B37-8F91-F3DB1F0BE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A0CD4-A745-4735-A72E-57FF50521057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97C4A-E08C-4B37-8F91-F3DB1F0BE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pload.wikimedia.org/wikipedia/commons/f/fe/Airplane_vortex_edi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676400"/>
            <a:ext cx="594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/>
              <a:t>Scale-invariance and scale-dependence in impulsive coronal loop heating</a:t>
            </a:r>
            <a:endParaRPr lang="en-US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71800" y="3429000"/>
            <a:ext cx="332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 Uritsky, K </a:t>
            </a:r>
            <a:r>
              <a:rPr lang="en-US" dirty="0" err="1" smtClean="0"/>
              <a:t>Knizhnik</a:t>
            </a:r>
            <a:r>
              <a:rPr lang="en-US" dirty="0" smtClean="0"/>
              <a:t> &amp; J </a:t>
            </a:r>
            <a:r>
              <a:rPr lang="en-US" dirty="0" err="1" smtClean="0"/>
              <a:t>Klimchuk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801" y="456529"/>
            <a:ext cx="5019840" cy="279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7040" y="871292"/>
            <a:ext cx="3091680" cy="221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920" y="4051146"/>
            <a:ext cx="2620800" cy="186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6081" y="3774637"/>
            <a:ext cx="2393280" cy="2320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2640" y="3359874"/>
            <a:ext cx="2764800" cy="295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080" y="1676336"/>
            <a:ext cx="4419360" cy="382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5280" y="286581"/>
            <a:ext cx="8658720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/>
          <a:p>
            <a:pPr algn="ctr" defTabSz="456487"/>
            <a:r>
              <a:rPr lang="en-US" sz="2400" dirty="0"/>
              <a:t>Criticality, renormalization group, </a:t>
            </a:r>
            <a:br>
              <a:rPr lang="en-US" sz="2400" dirty="0"/>
            </a:br>
            <a:r>
              <a:rPr lang="en-US" sz="2400" dirty="0"/>
              <a:t>and the universality of </a:t>
            </a:r>
            <a:r>
              <a:rPr lang="en-US" sz="2400" dirty="0" err="1"/>
              <a:t>multiscale</a:t>
            </a:r>
            <a:r>
              <a:rPr lang="en-US" sz="2400" dirty="0"/>
              <a:t> complexity</a:t>
            </a:r>
            <a:endParaRPr lang="ru-RU" sz="2400" dirty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080" y="5867177"/>
            <a:ext cx="441936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defTabSz="456487">
              <a:spcBef>
                <a:spcPct val="50000"/>
              </a:spcBef>
            </a:pPr>
            <a:r>
              <a:rPr lang="en-US" i="1" dirty="0" err="1"/>
              <a:t>Sethna</a:t>
            </a:r>
            <a:r>
              <a:rPr lang="en-US" i="1" dirty="0"/>
              <a:t> et al.</a:t>
            </a:r>
            <a:r>
              <a:rPr lang="en-US" dirty="0"/>
              <a:t>, Nature 410, 242-250, 2001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361" y="1447352"/>
            <a:ext cx="3123360" cy="445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38400"/>
            <a:ext cx="3121866" cy="23394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600200"/>
            <a:ext cx="2615966" cy="233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962400"/>
            <a:ext cx="3200400" cy="203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029132" cy="373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76400"/>
            <a:ext cx="4309338" cy="371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71600" y="1219200"/>
            <a:ext cx="254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Current density in the </a:t>
            </a:r>
            <a:r>
              <a:rPr lang="en-US" sz="1400" b="1" dirty="0" err="1" smtClean="0"/>
              <a:t>midplane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1219200"/>
            <a:ext cx="2371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Poynting</a:t>
            </a:r>
            <a:r>
              <a:rPr lang="en-US" sz="1400" b="1" dirty="0" smtClean="0"/>
              <a:t> flux in the </a:t>
            </a:r>
            <a:r>
              <a:rPr lang="en-US" sz="1400" b="1" dirty="0" err="1" smtClean="0"/>
              <a:t>midplane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1097" y="228600"/>
            <a:ext cx="8029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Knizhnik</a:t>
            </a:r>
            <a:r>
              <a:rPr lang="en-US" sz="1600" dirty="0" smtClean="0"/>
              <a:t> et al., Power-law Statistics of Driven Reconnection in the Magnetically Closed Corona,</a:t>
            </a:r>
            <a:br>
              <a:rPr lang="en-US" sz="1600" dirty="0" smtClean="0"/>
            </a:br>
            <a:r>
              <a:rPr lang="en-US" sz="1600" dirty="0" err="1" smtClean="0"/>
              <a:t>ApJ</a:t>
            </a:r>
            <a:r>
              <a:rPr lang="en-US" sz="1600" dirty="0" smtClean="0"/>
              <a:t> 2018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6481" y="6247376"/>
            <a:ext cx="2128320" cy="470930"/>
          </a:xfrm>
          <a:noFill/>
        </p:spPr>
        <p:txBody>
          <a:bodyPr/>
          <a:lstStyle/>
          <a:p>
            <a:pPr algn="l"/>
            <a:fld id="{F0F63B40-A80F-40F3-852C-0405A5EC6364}" type="slidenum">
              <a:rPr lang="ru-RU" smtClean="0"/>
              <a:pPr algn="l"/>
              <a:t>14</a:t>
            </a:fld>
            <a:endParaRPr lang="ru-RU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609120" y="405802"/>
            <a:ext cx="792576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Exponential versus power-law (scale-free) scaling</a:t>
            </a:r>
            <a:r>
              <a:rPr lang="ru-RU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560" y="1268774"/>
            <a:ext cx="7220160" cy="234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560" y="3861046"/>
            <a:ext cx="7201440" cy="233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3067050" cy="232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914400"/>
            <a:ext cx="3102244" cy="23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05200"/>
            <a:ext cx="3102244" cy="235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505200"/>
            <a:ext cx="3153734" cy="241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5108734" cy="374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729" y="1546622"/>
            <a:ext cx="5092541" cy="376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38200"/>
            <a:ext cx="2743200" cy="516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1460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419600"/>
            <a:ext cx="2428738" cy="173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4191000" y="5334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762000"/>
            <a:ext cx="2235438" cy="165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/>
          <p:nvPr/>
        </p:nvSpPr>
        <p:spPr>
          <a:xfrm>
            <a:off x="4495800" y="3276600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680395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9000" y="5715000"/>
            <a:ext cx="1569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 </a:t>
            </a:r>
            <a:r>
              <a:rPr lang="en-US" sz="1600" dirty="0" err="1" smtClean="0"/>
              <a:t>Klimchuk</a:t>
            </a:r>
            <a:r>
              <a:rPr lang="en-US" sz="1600" dirty="0" smtClean="0"/>
              <a:t>, 2015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020038" cy="30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657600"/>
            <a:ext cx="619124" cy="6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3810000" cy="31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447800" y="4953000"/>
            <a:ext cx="1963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Aschwanden</a:t>
            </a:r>
            <a:r>
              <a:rPr lang="en-US" sz="1400" dirty="0" smtClean="0"/>
              <a:t> at al., 2016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685800"/>
            <a:ext cx="513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Scale-invariance </a:t>
            </a:r>
            <a:r>
              <a:rPr lang="en-US" dirty="0" err="1" smtClean="0"/>
              <a:t>vs</a:t>
            </a:r>
            <a:r>
              <a:rPr lang="en-US" dirty="0" smtClean="0"/>
              <a:t> scale-dependence in solar corona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2801" y="381641"/>
            <a:ext cx="8229600" cy="489651"/>
          </a:xfrm>
        </p:spPr>
        <p:txBody>
          <a:bodyPr/>
          <a:lstStyle/>
          <a:p>
            <a:pPr eaLnBrk="1"/>
            <a:r>
              <a:rPr lang="en-US" sz="2000" dirty="0" err="1" smtClean="0"/>
              <a:t>Multiscale</a:t>
            </a:r>
            <a:r>
              <a:rPr lang="en-US" sz="2000" dirty="0" smtClean="0"/>
              <a:t> intermittency in the solar </a:t>
            </a:r>
            <a:r>
              <a:rPr lang="en-US" sz="2000" dirty="0" smtClean="0"/>
              <a:t>corona</a:t>
            </a:r>
            <a:endParaRPr lang="en-US" sz="2000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lum bright="18000" contrast="18000"/>
          </a:blip>
          <a:srcRect/>
          <a:stretch>
            <a:fillRect/>
          </a:stretch>
        </p:blipFill>
        <p:spPr bwMode="auto">
          <a:xfrm>
            <a:off x="1599840" y="1067153"/>
            <a:ext cx="6409440" cy="499444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14081" y="1143481"/>
            <a:ext cx="1698265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/>
              <a:t>SOHO EIT, 195 A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599840" y="6248817"/>
            <a:ext cx="5567786" cy="27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marL="342725" indent="-342725">
              <a:spcBef>
                <a:spcPct val="20000"/>
              </a:spcBef>
            </a:pPr>
            <a:r>
              <a:rPr lang="en-US" sz="1200" dirty="0"/>
              <a:t>Uritsky, V.M., M. </a:t>
            </a:r>
            <a:r>
              <a:rPr lang="en-US" sz="1200" dirty="0" err="1"/>
              <a:t>Paczuski</a:t>
            </a:r>
            <a:r>
              <a:rPr lang="en-US" sz="1200" dirty="0"/>
              <a:t>, D. Davila, and S. I. Jones, </a:t>
            </a:r>
            <a:r>
              <a:rPr lang="en-US" sz="1200" i="1" dirty="0"/>
              <a:t>PRL</a:t>
            </a:r>
            <a:r>
              <a:rPr lang="en-US" sz="1200" dirty="0"/>
              <a:t>, 99(2), Art. No. 025001, 2007. 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841" y="1143481"/>
            <a:ext cx="1143360" cy="112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304800"/>
            <a:ext cx="80645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Detecting complex structures in data &amp; simulations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590800"/>
            <a:ext cx="3342086" cy="1897062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4148552" cy="43812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2801" y="152656"/>
            <a:ext cx="8229600" cy="761840"/>
          </a:xfrm>
        </p:spPr>
        <p:txBody>
          <a:bodyPr>
            <a:normAutofit fontScale="90000"/>
          </a:bodyPr>
          <a:lstStyle/>
          <a:p>
            <a:pPr eaLnBrk="1"/>
            <a:r>
              <a:rPr lang="en-US" sz="2800" b="1" dirty="0" smtClean="0"/>
              <a:t>Spatiotemporal tracking of multiple active regions in SOHO EIT images (195 A)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120" y="3429001"/>
            <a:ext cx="3516480" cy="302143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9041" y="1294696"/>
            <a:ext cx="2590560" cy="204357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280" y="1981648"/>
            <a:ext cx="1306080" cy="140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641" y="3734312"/>
            <a:ext cx="1280160" cy="139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440" y="4723696"/>
            <a:ext cx="1278720" cy="139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920" y="5181664"/>
            <a:ext cx="1297440" cy="1392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480" y="1905321"/>
            <a:ext cx="2286720" cy="228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1143360" y="4267168"/>
            <a:ext cx="76320" cy="9144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210400" y="4267169"/>
            <a:ext cx="303840" cy="456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2743200" y="3581657"/>
            <a:ext cx="609120" cy="4565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2743201" y="2590832"/>
            <a:ext cx="7617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30" tIns="45715" rIns="91430" bIns="45715"/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305280" y="1143480"/>
            <a:ext cx="347041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A view of active regions’ geometry 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at different activity thresholds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0" y="228985"/>
            <a:ext cx="8231040" cy="639427"/>
          </a:xfrm>
        </p:spPr>
        <p:txBody>
          <a:bodyPr/>
          <a:lstStyle/>
          <a:p>
            <a:pPr eaLnBrk="1"/>
            <a:r>
              <a:rPr lang="en-US" sz="2000" b="1" dirty="0" smtClean="0"/>
              <a:t>Probability distributions of coronal active regions over integrated luminosity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041" y="1219809"/>
            <a:ext cx="6919200" cy="4732337"/>
          </a:xfrm>
          <a:prstGeom prst="rect">
            <a:avLst/>
          </a:prstGeom>
          <a:solidFill>
            <a:srgbClr val="FFFFE1">
              <a:alpha val="50195"/>
            </a:srgbClr>
          </a:solidFill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410080" y="2438176"/>
            <a:ext cx="129600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accent2"/>
                </a:solidFill>
                <a:latin typeface="Symbol" pitchFamily="18" charset="2"/>
              </a:rPr>
              <a:t>t</a:t>
            </a:r>
            <a:r>
              <a:rPr lang="en-US" baseline="-25000">
                <a:solidFill>
                  <a:schemeClr val="accent2"/>
                </a:solidFill>
              </a:rPr>
              <a:t>E</a:t>
            </a:r>
            <a:r>
              <a:rPr lang="en-US">
                <a:solidFill>
                  <a:schemeClr val="accent2"/>
                </a:solidFill>
              </a:rPr>
              <a:t> = 1.73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0" y="275069"/>
            <a:ext cx="8231040" cy="1019627"/>
          </a:xfrm>
        </p:spPr>
        <p:txBody>
          <a:bodyPr/>
          <a:lstStyle/>
          <a:p>
            <a:pPr eaLnBrk="1"/>
            <a:r>
              <a:rPr lang="en-US" sz="2800" dirty="0" smtClean="0"/>
              <a:t>Two paradigms for understanding </a:t>
            </a:r>
            <a:r>
              <a:rPr lang="en-US" sz="2800" dirty="0" err="1" smtClean="0"/>
              <a:t>multiscale</a:t>
            </a:r>
            <a:r>
              <a:rPr lang="en-US" sz="2800" dirty="0" smtClean="0"/>
              <a:t> complexity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48320" y="1600009"/>
            <a:ext cx="3810240" cy="445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725" indent="-342725"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1" y="1676337"/>
            <a:ext cx="3810240" cy="445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/>
          <a:lstStyle/>
          <a:p>
            <a:pPr marL="342725" indent="-342725">
              <a:spcBef>
                <a:spcPct val="20000"/>
              </a:spcBef>
              <a:buFontTx/>
              <a:buChar char="•"/>
            </a:pPr>
            <a:endParaRPr lang="en-US" sz="3200" dirty="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05281" y="1371024"/>
            <a:ext cx="5257440" cy="230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2000" u="sng" dirty="0"/>
              <a:t>Turbulence</a:t>
            </a:r>
          </a:p>
          <a:p>
            <a:endParaRPr lang="en-US" sz="2000" u="sng" dirty="0"/>
          </a:p>
          <a:p>
            <a:r>
              <a:rPr lang="en-US" sz="2000" dirty="0"/>
              <a:t>Complexity emerges as a result of fluid instabilities which typically propagate from large to small (dissipative) scales.</a:t>
            </a:r>
          </a:p>
          <a:p>
            <a:r>
              <a:rPr lang="en-US" sz="2000" dirty="0"/>
              <a:t>The intermediate (inertial) range exhibits </a:t>
            </a:r>
          </a:p>
          <a:p>
            <a:r>
              <a:rPr lang="en-US" sz="2000" dirty="0"/>
              <a:t>scale-free correlations in space and in time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05281" y="3885528"/>
            <a:ext cx="5257440" cy="224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n-US" sz="2000" u="sng" dirty="0"/>
              <a:t>Self-organized criticality</a:t>
            </a:r>
          </a:p>
          <a:p>
            <a:endParaRPr lang="en-US" sz="2000" u="sng" dirty="0"/>
          </a:p>
          <a:p>
            <a:r>
              <a:rPr lang="en-US" sz="2000" dirty="0"/>
              <a:t>Complexity results from cascades of discrete “toppling” events creating inverse cascades of energy transport called avalanches. The statistics of these events are scale-free, but the background can be uncorrelated.</a:t>
            </a:r>
          </a:p>
        </p:txBody>
      </p:sp>
      <p:pic>
        <p:nvPicPr>
          <p:cNvPr id="16391" name="Picture 7" descr="737px-Airplane_vortex_edi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001" y="1523680"/>
            <a:ext cx="2819520" cy="229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mustard seed avalanch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001" y="3961856"/>
            <a:ext cx="2819520" cy="228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152656"/>
            <a:ext cx="8380800" cy="639427"/>
          </a:xfrm>
        </p:spPr>
        <p:txBody>
          <a:bodyPr/>
          <a:lstStyle/>
          <a:p>
            <a:pPr eaLnBrk="1"/>
            <a:r>
              <a:rPr lang="en-US" sz="2900" dirty="0" smtClean="0">
                <a:solidFill>
                  <a:schemeClr val="accent2"/>
                </a:solidFill>
              </a:rPr>
              <a:t>Phenomenology of the turbulent spectrum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1" y="1523680"/>
            <a:ext cx="2815200" cy="396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410080" y="5714521"/>
            <a:ext cx="297216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456487">
              <a:spcBef>
                <a:spcPct val="50000"/>
              </a:spcBef>
            </a:pPr>
            <a:r>
              <a:rPr lang="en-US" dirty="0"/>
              <a:t>3D incompressible MHD</a:t>
            </a:r>
            <a:r>
              <a:rPr lang="en-US" u="sng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(Uritsky et al., </a:t>
            </a:r>
            <a:r>
              <a:rPr lang="en-US" i="1" dirty="0"/>
              <a:t>PRE</a:t>
            </a:r>
            <a:r>
              <a:rPr lang="en-US" dirty="0"/>
              <a:t>, 2010)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200" y="1600009"/>
            <a:ext cx="2515680" cy="138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2800" y="914497"/>
            <a:ext cx="4268160" cy="64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456487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HOMOGENEOUS FLUID CASCADE (</a:t>
            </a:r>
            <a:r>
              <a:rPr lang="en-US" dirty="0" err="1">
                <a:solidFill>
                  <a:schemeClr val="accent2"/>
                </a:solidFill>
              </a:rPr>
              <a:t>Kolmogorov</a:t>
            </a:r>
            <a:r>
              <a:rPr lang="en-US" dirty="0">
                <a:solidFill>
                  <a:schemeClr val="accent2"/>
                </a:solidFill>
              </a:rPr>
              <a:t>, 1941)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639040" y="914497"/>
            <a:ext cx="2361600" cy="3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 defTabSz="456487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INTERMITTENCY</a:t>
            </a: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1" y="3047360"/>
            <a:ext cx="3810240" cy="36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920" y="273629"/>
            <a:ext cx="8225280" cy="793524"/>
          </a:xfrm>
        </p:spPr>
        <p:txBody>
          <a:bodyPr/>
          <a:lstStyle/>
          <a:p>
            <a:pPr eaLnBrk="1"/>
            <a:r>
              <a:rPr lang="en-US" sz="2500" dirty="0" smtClean="0"/>
              <a:t>Scaling and avalanches in SOC models</a:t>
            </a:r>
          </a:p>
        </p:txBody>
      </p:sp>
      <p:pic>
        <p:nvPicPr>
          <p:cNvPr id="20483" name="Picture 3" descr="Avalanche%20on%20Chatpa%20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600" y="1981648"/>
            <a:ext cx="2223360" cy="296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2590561" y="1571206"/>
            <a:ext cx="6183360" cy="3685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261</Words>
  <Application>Microsoft Office PowerPoint</Application>
  <PresentationFormat>On-screen Show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Multiscale intermittency in the solar corona</vt:lpstr>
      <vt:lpstr>Slide 4</vt:lpstr>
      <vt:lpstr>Spatiotemporal tracking of multiple active regions in SOHO EIT images (195 A)</vt:lpstr>
      <vt:lpstr>Probability distributions of coronal active regions over integrated luminosity</vt:lpstr>
      <vt:lpstr>Two paradigms for understanding multiscale complexity</vt:lpstr>
      <vt:lpstr>Phenomenology of the turbulent spectrum</vt:lpstr>
      <vt:lpstr>Scaling and avalanches in SOC models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vmuritsk</dc:creator>
  <cp:lastModifiedBy>vmuritsk</cp:lastModifiedBy>
  <cp:revision>7</cp:revision>
  <dcterms:created xsi:type="dcterms:W3CDTF">2018-10-03T15:42:14Z</dcterms:created>
  <dcterms:modified xsi:type="dcterms:W3CDTF">2018-10-03T16:58:24Z</dcterms:modified>
</cp:coreProperties>
</file>