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3" r:id="rId5"/>
    <p:sldId id="264" r:id="rId6"/>
    <p:sldId id="260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9457-C258-4BC8-979A-E1DF67FEB9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9FDF-4BDF-40B3-8552-F97285B6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53DE-3DFC-404C-87C5-BFB8CF8AA3A2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30A7-4F95-4B87-B926-694981832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Detecting current sheets in turbulent </a:t>
            </a:r>
            <a:r>
              <a:rPr lang="en-US" dirty="0" smtClean="0"/>
              <a:t>reconnecting plasmas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 Uritsky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639763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Turbulence: why should we care ?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3813688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2362200" cy="23622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4029075" cy="243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1447800"/>
            <a:ext cx="162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Uritsky et at, PRL 2007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096000"/>
            <a:ext cx="163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Uritsky et at, PRE 2010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886200" cy="8382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Multiscale</a:t>
            </a:r>
            <a:r>
              <a:rPr lang="en-US" sz="1800" dirty="0" smtClean="0"/>
              <a:t> current sheets formed by coronal hole jets (Uritsky et al, </a:t>
            </a:r>
            <a:r>
              <a:rPr lang="en-US" sz="1800" dirty="0" err="1" smtClean="0"/>
              <a:t>ApJ</a:t>
            </a:r>
            <a:r>
              <a:rPr lang="en-US" sz="1800" dirty="0" smtClean="0"/>
              <a:t> 2017)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96363" cy="62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600200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Radial and transverse cross-sections of the logarithmic current density magnitude revealing multiple</a:t>
            </a:r>
          </a:p>
          <a:p>
            <a:r>
              <a:rPr lang="en-US" sz="1400" dirty="0" smtClean="0"/>
              <a:t>complex-shaped current sheets of various sizes.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61498"/>
            <a:ext cx="2873505" cy="510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138663" cy="44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228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Retino</a:t>
            </a:r>
            <a:r>
              <a:rPr lang="en-US" i="1" dirty="0" smtClean="0"/>
              <a:t> et al, </a:t>
            </a:r>
            <a:r>
              <a:rPr lang="en-US" b="1" i="1" dirty="0" smtClean="0"/>
              <a:t>In </a:t>
            </a:r>
            <a:r>
              <a:rPr lang="en-US" b="1" i="1" dirty="0"/>
              <a:t>situ evidence of magnetic reconnection</a:t>
            </a:r>
          </a:p>
          <a:p>
            <a:r>
              <a:rPr lang="en-US" b="1" dirty="0"/>
              <a:t>in turbulent </a:t>
            </a:r>
            <a:r>
              <a:rPr lang="en-US" b="1" dirty="0" smtClean="0"/>
              <a:t>plasma</a:t>
            </a:r>
            <a:r>
              <a:rPr lang="en-US" dirty="0" smtClean="0"/>
              <a:t>, Nature Physics 2007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072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W. </a:t>
            </a:r>
            <a:r>
              <a:rPr lang="en-US" i="1" dirty="0" err="1" smtClean="0"/>
              <a:t>Daughton</a:t>
            </a:r>
            <a:r>
              <a:rPr lang="en-US" i="1" dirty="0" smtClean="0"/>
              <a:t> et al, </a:t>
            </a:r>
            <a:r>
              <a:rPr lang="en-US" b="1" dirty="0"/>
              <a:t>Role of electron physics in the </a:t>
            </a:r>
            <a:r>
              <a:rPr lang="en-US" b="1" dirty="0" smtClean="0"/>
              <a:t>development of </a:t>
            </a:r>
            <a:r>
              <a:rPr lang="en-US" b="1" dirty="0"/>
              <a:t>turbulent magnetic reconnection in</a:t>
            </a:r>
          </a:p>
          <a:p>
            <a:r>
              <a:rPr lang="en-US" b="1" dirty="0" err="1"/>
              <a:t>collisionless</a:t>
            </a:r>
            <a:r>
              <a:rPr lang="en-US" b="1" dirty="0"/>
              <a:t> </a:t>
            </a:r>
            <a:r>
              <a:rPr lang="en-US" b="1" dirty="0" smtClean="0"/>
              <a:t>plasmas</a:t>
            </a:r>
            <a:r>
              <a:rPr lang="en-US" dirty="0" smtClean="0"/>
              <a:t>, Nature Physics 2011</a:t>
            </a:r>
            <a:endParaRPr lang="en-US" dirty="0"/>
          </a:p>
        </p:txBody>
      </p:sp>
      <p:pic>
        <p:nvPicPr>
          <p:cNvPr id="2051" name="Picture 3" descr="Fig1ab - p(V,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40843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ig2 - E(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05200"/>
            <a:ext cx="2428875" cy="20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05400" y="23622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Probability distributions of the reconnection-controlled dissipative structures over volume (a) and dissipation rate (b). The power-law slopes of the distributions are computed for the range of linear spatial scales </a:t>
            </a:r>
            <a:r>
              <a:rPr lang="en-US" sz="1200" dirty="0" smtClean="0"/>
              <a:t>10 d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 </a:t>
            </a:r>
            <a:r>
              <a:rPr lang="en-US" sz="1200" dirty="0"/>
              <a:t>&lt; L&lt;40 below the ion skin depth.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5626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Scatterplot</a:t>
            </a:r>
            <a:r>
              <a:rPr lang="en-US" sz="1200" dirty="0"/>
              <a:t> showing the dependence of the volume-integrated energy dissipation rate versus the linear size of the cluster in the studied simulation run. The power-law slope is given for the same range of L scales as in </a:t>
            </a:r>
            <a:r>
              <a:rPr lang="en-US" sz="1200" dirty="0" smtClean="0"/>
              <a:t>the previous Figure.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304800"/>
            <a:ext cx="8064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Detecting complex structures in data &amp; simulations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4953000" cy="281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Cross-sections </a:t>
            </a:r>
            <a:r>
              <a:rPr lang="en-US" sz="1800" dirty="0"/>
              <a:t>of 3D turbulent </a:t>
            </a:r>
            <a:r>
              <a:rPr lang="en-US" sz="1800" i="1" dirty="0"/>
              <a:t>J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n-US" sz="1800" dirty="0" smtClean="0"/>
              <a:t>field with a detected complex CS </a:t>
            </a:r>
            <a:br>
              <a:rPr lang="en-US" sz="1800" dirty="0" smtClean="0"/>
            </a:br>
            <a:r>
              <a:rPr lang="en-US" sz="1800" dirty="0" smtClean="0"/>
              <a:t>(Uritsky et ., PRE 2010) </a:t>
            </a:r>
            <a:endParaRPr lang="en-US" sz="1800" dirty="0"/>
          </a:p>
        </p:txBody>
      </p:sp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12603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638800" cy="685800"/>
          </a:xfrm>
        </p:spPr>
        <p:txBody>
          <a:bodyPr>
            <a:noAutofit/>
          </a:bodyPr>
          <a:lstStyle/>
          <a:p>
            <a:r>
              <a:rPr lang="en-US" sz="3100" dirty="0" smtClean="0"/>
              <a:t>Confirming the 2D geometry of the dissipative structures</a:t>
            </a:r>
            <a:endParaRPr lang="en-US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6867"/>
            <a:ext cx="4429125" cy="423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5933" y="540700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Top: </a:t>
            </a:r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 smtClean="0"/>
              <a:t>the 3560 current sheets </a:t>
            </a:r>
            <a:r>
              <a:rPr lang="en-US" dirty="0"/>
              <a:t>identified using cluster detection </a:t>
            </a:r>
            <a:r>
              <a:rPr lang="en-US" dirty="0" smtClean="0"/>
              <a:t>algorithm using an altitude-adjusted threshold set at 2</a:t>
            </a:r>
            <a:r>
              <a:rPr lang="en-US" dirty="0"/>
              <a:t> </a:t>
            </a:r>
            <a:r>
              <a:rPr lang="en-US" dirty="0" smtClean="0"/>
              <a:t>standard deviations above the local mean current density. Bottom: Scatterplots </a:t>
            </a:r>
            <a:r>
              <a:rPr lang="en-US" dirty="0"/>
              <a:t>showing the dependence of </a:t>
            </a:r>
            <a:r>
              <a:rPr lang="en-US" dirty="0" smtClean="0"/>
              <a:t>current sheet </a:t>
            </a:r>
            <a:r>
              <a:rPr lang="en-US" dirty="0"/>
              <a:t>volume and width on the linear size.</a:t>
            </a:r>
          </a:p>
        </p:txBody>
      </p:sp>
    </p:spTree>
    <p:extLst>
      <p:ext uri="{BB962C8B-B14F-4D97-AF65-F5344CB8AC3E}">
        <p14:creationId xmlns:p14="http://schemas.microsoft.com/office/powerpoint/2010/main" xmlns="" val="372573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06874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3282163" cy="2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2624138" cy="21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259235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962400"/>
            <a:ext cx="2622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838200"/>
            <a:ext cx="254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Current density in the </a:t>
            </a:r>
            <a:r>
              <a:rPr lang="en-US" sz="1400" b="1" dirty="0" err="1" smtClean="0"/>
              <a:t>midplane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838200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Poynting</a:t>
            </a:r>
            <a:r>
              <a:rPr lang="en-US" sz="1400" b="1" dirty="0" smtClean="0"/>
              <a:t> flux in the </a:t>
            </a:r>
            <a:r>
              <a:rPr lang="en-US" sz="1400" b="1" dirty="0" err="1" smtClean="0"/>
              <a:t>midplane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097" y="228600"/>
            <a:ext cx="802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Knizhnik</a:t>
            </a:r>
            <a:r>
              <a:rPr lang="en-US" sz="1600" dirty="0" smtClean="0"/>
              <a:t> et al., Power-law Statistics of Driven Reconnection in the Magnetically Closed Corona,</a:t>
            </a:r>
            <a:br>
              <a:rPr lang="en-US" sz="1600" dirty="0" smtClean="0"/>
            </a:br>
            <a:r>
              <a:rPr lang="en-US" sz="1600" dirty="0" err="1" smtClean="0"/>
              <a:t>ApJ</a:t>
            </a:r>
            <a:r>
              <a:rPr lang="en-US" sz="1600" dirty="0" smtClean="0"/>
              <a:t> 2018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287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Detecting current sheets in turbulent reconnecting plasmas</vt:lpstr>
      <vt:lpstr>Turbulence: why should we care ?</vt:lpstr>
      <vt:lpstr>Multiscale current sheets formed by coronal hole jets (Uritsky et al, ApJ 2017)</vt:lpstr>
      <vt:lpstr>Slide 4</vt:lpstr>
      <vt:lpstr>Slide 5</vt:lpstr>
      <vt:lpstr>Slide 6</vt:lpstr>
      <vt:lpstr>Cross-sections of 3D turbulent J2 field with a detected complex CS  (Uritsky et ., PRE 2010) </vt:lpstr>
      <vt:lpstr>Confirming the 2D geometry of the dissipative structures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vmuritsk</dc:creator>
  <cp:lastModifiedBy>vmuritsk</cp:lastModifiedBy>
  <cp:revision>10</cp:revision>
  <dcterms:created xsi:type="dcterms:W3CDTF">2018-03-28T16:33:53Z</dcterms:created>
  <dcterms:modified xsi:type="dcterms:W3CDTF">2018-04-25T18:28:38Z</dcterms:modified>
</cp:coreProperties>
</file>