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9144000"/>
  <p:notesSz cx="6858000" cy="9144000"/>
  <p:embeddedFontLst>
    <p:embeddedFont>
      <p:font typeface="Play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g5jdKbtjqC6rqKONAlOhSjim0m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Play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lay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9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8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9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9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1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1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26" name="Google Shape;26;p4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3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3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3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6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6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7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7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3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57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Relationship Id="rId6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41.png"/><Relationship Id="rId5" Type="http://schemas.openxmlformats.org/officeDocument/2006/relationships/image" Target="../media/image22.png"/><Relationship Id="rId6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54.png"/><Relationship Id="rId9" Type="http://schemas.openxmlformats.org/officeDocument/2006/relationships/image" Target="../media/image53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Relationship Id="rId7" Type="http://schemas.openxmlformats.org/officeDocument/2006/relationships/image" Target="../media/image32.png"/><Relationship Id="rId8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34.png"/><Relationship Id="rId6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png"/><Relationship Id="rId4" Type="http://schemas.openxmlformats.org/officeDocument/2006/relationships/image" Target="../media/image8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39.png"/><Relationship Id="rId5" Type="http://schemas.openxmlformats.org/officeDocument/2006/relationships/image" Target="../media/image12.png"/><Relationship Id="rId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211540" y="305068"/>
            <a:ext cx="8714096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Are rotational motions / velocity swirls in the photosphere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a significant coronal driver?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 cap="none" strike="noStrike">
              <a:solidFill>
                <a:srgbClr val="3A7D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D86CCC"/>
                </a:solidFill>
                <a:latin typeface="Arial"/>
                <a:ea typeface="Arial"/>
                <a:cs typeface="Arial"/>
                <a:sym typeface="Arial"/>
              </a:rPr>
              <a:t>Part 2: plage analysis,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D86CCC"/>
                </a:solidFill>
                <a:latin typeface="Arial"/>
                <a:ea typeface="Arial"/>
                <a:cs typeface="Arial"/>
                <a:sym typeface="Arial"/>
              </a:rPr>
              <a:t>		driver model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 cap="none" strike="noStrike">
              <a:solidFill>
                <a:srgbClr val="D86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V. Uritsky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(CUA/NASA Goddard)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Acknowledgments: Irina Kitiashvili and our ISFM team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050" y="578407"/>
            <a:ext cx="3489105" cy="306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9311" y="578408"/>
            <a:ext cx="3395573" cy="301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049" y="3615312"/>
            <a:ext cx="3439699" cy="303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29312" y="3615312"/>
            <a:ext cx="3439700" cy="2997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952" y="438039"/>
            <a:ext cx="3086631" cy="262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9127" y="438038"/>
            <a:ext cx="2996710" cy="262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0091" y="438038"/>
            <a:ext cx="2950852" cy="255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553" y="3135945"/>
            <a:ext cx="3884447" cy="345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0835" y="3061083"/>
            <a:ext cx="3993328" cy="360311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1"/>
          <p:cNvSpPr txBox="1"/>
          <p:nvPr/>
        </p:nvSpPr>
        <p:spPr>
          <a:xfrm>
            <a:off x="4049198" y="68706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 = 72, t = 01955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723" y="156860"/>
            <a:ext cx="3715504" cy="323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216" y="3476479"/>
            <a:ext cx="3783044" cy="322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9414" y="134029"/>
            <a:ext cx="3778979" cy="329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89414" y="3523958"/>
            <a:ext cx="3705384" cy="312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833" y="388178"/>
            <a:ext cx="3613565" cy="312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1603" y="425387"/>
            <a:ext cx="3671560" cy="320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3941" y="3628522"/>
            <a:ext cx="3577875" cy="313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9447" y="3511012"/>
            <a:ext cx="3560030" cy="3158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415" y="206602"/>
            <a:ext cx="3738540" cy="322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58970"/>
            <a:ext cx="3744487" cy="327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5493" y="3629764"/>
            <a:ext cx="6550925" cy="276898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4"/>
          <p:cNvSpPr txBox="1"/>
          <p:nvPr/>
        </p:nvSpPr>
        <p:spPr>
          <a:xfrm>
            <a:off x="7888406" y="6100549"/>
            <a:ext cx="10086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-0.18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/>
          <p:nvPr/>
        </p:nvSpPr>
        <p:spPr>
          <a:xfrm>
            <a:off x="2640841" y="3964887"/>
            <a:ext cx="3398293" cy="175432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   &lt; &gt;		   &lt;| |&gt;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		1.5x10</a:t>
            </a:r>
            <a:r>
              <a:rPr baseline="30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	1.8x10</a:t>
            </a:r>
            <a:r>
              <a:rPr baseline="30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irrot</a:t>
            </a: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		1.0x10</a:t>
            </a:r>
            <a:r>
              <a:rPr baseline="30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		1.3x10</a:t>
            </a:r>
            <a:r>
              <a:rPr baseline="30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		4.4x10</a:t>
            </a:r>
            <a:r>
              <a:rPr baseline="30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		1.1x10</a:t>
            </a:r>
            <a:r>
              <a:rPr baseline="30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irrot</a:t>
            </a: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*sw 	2.5x10</a:t>
            </a:r>
            <a:r>
              <a:rPr baseline="30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		1.1x10</a:t>
            </a:r>
            <a:r>
              <a:rPr baseline="30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*sw 	1.1x10</a:t>
            </a:r>
            <a:r>
              <a:rPr baseline="30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		9.5x10</a:t>
            </a:r>
            <a:r>
              <a:rPr baseline="30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05" name="Google Shape;205;p15"/>
          <p:cNvSpPr txBox="1"/>
          <p:nvPr/>
        </p:nvSpPr>
        <p:spPr>
          <a:xfrm>
            <a:off x="2640841" y="1397675"/>
            <a:ext cx="3398293" cy="175432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   &lt; &gt;		   &lt;| |&gt;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		1.5x10</a:t>
            </a:r>
            <a:r>
              <a:rPr baseline="30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	2.4x10</a:t>
            </a:r>
            <a:r>
              <a:rPr baseline="30000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irrot</a:t>
            </a: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		1.3x10</a:t>
            </a:r>
            <a:r>
              <a:rPr baseline="30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		1.9x10</a:t>
            </a:r>
            <a:r>
              <a:rPr baseline="30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		 2.3x10</a:t>
            </a:r>
            <a:r>
              <a:rPr baseline="30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		1.5x10</a:t>
            </a:r>
            <a:r>
              <a:rPr baseline="30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irrot</a:t>
            </a: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*sw 	1.0x10</a:t>
            </a:r>
            <a:r>
              <a:rPr baseline="30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		1.2x10</a:t>
            </a:r>
            <a:r>
              <a:rPr baseline="30000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*sw 	1.1x10</a:t>
            </a:r>
            <a:r>
              <a:rPr baseline="30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		1.2x10</a:t>
            </a:r>
            <a:r>
              <a:rPr baseline="30000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06" name="Google Shape;206;p15"/>
          <p:cNvSpPr txBox="1"/>
          <p:nvPr/>
        </p:nvSpPr>
        <p:spPr>
          <a:xfrm>
            <a:off x="2640841" y="3595555"/>
            <a:ext cx="7665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 = 72</a:t>
            </a:r>
            <a:endParaRPr/>
          </a:p>
        </p:txBody>
      </p:sp>
      <p:sp>
        <p:nvSpPr>
          <p:cNvPr id="207" name="Google Shape;207;p15"/>
          <p:cNvSpPr txBox="1"/>
          <p:nvPr/>
        </p:nvSpPr>
        <p:spPr>
          <a:xfrm>
            <a:off x="2640841" y="954121"/>
            <a:ext cx="6431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 = 0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7928" y="602610"/>
            <a:ext cx="6133724" cy="119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2518" y="2313294"/>
            <a:ext cx="1750940" cy="42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0067" y="3071085"/>
            <a:ext cx="1552792" cy="238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9556" y="3538182"/>
            <a:ext cx="1638529" cy="295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30067" y="4008526"/>
            <a:ext cx="1400370" cy="54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52179" y="5345805"/>
            <a:ext cx="2981741" cy="86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43050" y="2869986"/>
            <a:ext cx="2515914" cy="196214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6"/>
          <p:cNvSpPr txBox="1"/>
          <p:nvPr/>
        </p:nvSpPr>
        <p:spPr>
          <a:xfrm>
            <a:off x="1160060" y="2489280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Photospheric Driving Velocity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904" y="910000"/>
            <a:ext cx="8284191" cy="5520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642" y="375314"/>
            <a:ext cx="7824716" cy="586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256" y="887204"/>
            <a:ext cx="8311487" cy="5554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/>
        </p:nvSpPr>
        <p:spPr>
          <a:xfrm>
            <a:off x="1159623" y="1661298"/>
            <a:ext cx="6824753" cy="298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Initial results: 	quiet Sun simulation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Velocity swirls are not easy to detect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	2. They are concentrated at junction points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of intergranular lanes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3. Their contribution to Poynting flux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    may be small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707" y="1126794"/>
            <a:ext cx="379095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1234" y="1116741"/>
            <a:ext cx="3743847" cy="3781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328" y="528851"/>
            <a:ext cx="7510817" cy="5633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884" y="486696"/>
            <a:ext cx="8638400" cy="5675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9546" y="532263"/>
            <a:ext cx="7165075" cy="5373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AI-generated content may be incorrect."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878" y="1343618"/>
            <a:ext cx="5124965" cy="4282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diagram&#10;&#10;AI-generated content may be incorrect." id="95" name="Google Shape;9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4008" y="1154632"/>
            <a:ext cx="2447861" cy="2034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AI-generated content may be incorrect." id="96" name="Google Shape;9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1666" y="3399631"/>
            <a:ext cx="2490203" cy="217085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 txBox="1"/>
          <p:nvPr/>
        </p:nvSpPr>
        <p:spPr>
          <a:xfrm>
            <a:off x="5490119" y="1186355"/>
            <a:ext cx="243096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98" name="Google Shape;98;p3"/>
          <p:cNvSpPr txBox="1"/>
          <p:nvPr/>
        </p:nvSpPr>
        <p:spPr>
          <a:xfrm>
            <a:off x="5458876" y="3429000"/>
            <a:ext cx="288862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466526" y="967064"/>
            <a:ext cx="45554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V_sol is not a reliable marker of v rotation</a:t>
            </a:r>
            <a:endParaRPr/>
          </a:p>
        </p:txBody>
      </p:sp>
      <p:sp>
        <p:nvSpPr>
          <p:cNvPr id="100" name="Google Shape;100;p3"/>
          <p:cNvSpPr txBox="1"/>
          <p:nvPr/>
        </p:nvSpPr>
        <p:spPr>
          <a:xfrm>
            <a:off x="1182454" y="169274"/>
            <a:ext cx="69194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Granular flow structure in magneto-convective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simulation run (quiet Sun, close-up)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AI-generated content may be incorrect."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5017" y="962800"/>
            <a:ext cx="4034201" cy="24334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surface chart&#10;&#10;AI-generated content may be incorrect." id="106" name="Google Shape;10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438" y="4288149"/>
            <a:ext cx="3885291" cy="2163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chart, surface chart&#10;&#10;AI-generated content may be incorrect." id="107" name="Google Shape;10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1308" y="3826620"/>
            <a:ext cx="4021621" cy="238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8565" y="1275273"/>
            <a:ext cx="4047587" cy="238553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590312" y="304028"/>
            <a:ext cx="42137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In search for more reliable markers of velocity swirls</a:t>
            </a:r>
            <a:endParaRPr/>
          </a:p>
        </p:txBody>
      </p:sp>
      <p:sp>
        <p:nvSpPr>
          <p:cNvPr id="110" name="Google Shape;110;p4"/>
          <p:cNvSpPr txBox="1"/>
          <p:nvPr/>
        </p:nvSpPr>
        <p:spPr>
          <a:xfrm>
            <a:off x="5299769" y="500940"/>
            <a:ext cx="29888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Scale-dependent vorticity</a:t>
            </a:r>
            <a:endParaRPr/>
          </a:p>
        </p:txBody>
      </p:sp>
      <p:sp>
        <p:nvSpPr>
          <p:cNvPr id="111" name="Google Shape;111;p4"/>
          <p:cNvSpPr txBox="1"/>
          <p:nvPr/>
        </p:nvSpPr>
        <p:spPr>
          <a:xfrm>
            <a:off x="5999038" y="3539714"/>
            <a:ext cx="14048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“Swirliness”</a:t>
            </a:r>
            <a:endParaRPr/>
          </a:p>
        </p:txBody>
      </p:sp>
      <p:sp>
        <p:nvSpPr>
          <p:cNvPr id="112" name="Google Shape;112;p4"/>
          <p:cNvSpPr txBox="1"/>
          <p:nvPr/>
        </p:nvSpPr>
        <p:spPr>
          <a:xfrm>
            <a:off x="1159594" y="3951831"/>
            <a:ext cx="22655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Combined indices</a:t>
            </a:r>
            <a:endParaRPr/>
          </a:p>
        </p:txBody>
      </p:sp>
      <p:sp>
        <p:nvSpPr>
          <p:cNvPr id="113" name="Google Shape;113;p4"/>
          <p:cNvSpPr txBox="1"/>
          <p:nvPr/>
        </p:nvSpPr>
        <p:spPr>
          <a:xfrm>
            <a:off x="1221474" y="1902615"/>
            <a:ext cx="39786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14" name="Google Shape;114;p4"/>
          <p:cNvSpPr txBox="1"/>
          <p:nvPr/>
        </p:nvSpPr>
        <p:spPr>
          <a:xfrm>
            <a:off x="2468084" y="2243809"/>
            <a:ext cx="39786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15" name="Google Shape;115;p4"/>
          <p:cNvSpPr txBox="1"/>
          <p:nvPr/>
        </p:nvSpPr>
        <p:spPr>
          <a:xfrm>
            <a:off x="2269151" y="2832081"/>
            <a:ext cx="39786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AI-generated content may be incorrect."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919314"/>
            <a:ext cx="3711342" cy="368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299" y="1058952"/>
            <a:ext cx="3443131" cy="237004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8705236" y="3191182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8590936" y="3076882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534" y="3581485"/>
            <a:ext cx="3288659" cy="281440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884480" y="387044"/>
            <a:ext cx="65105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In search for more reliable markers of velocity swirls (cont-d)</a:t>
            </a:r>
            <a:endParaRPr/>
          </a:p>
        </p:txBody>
      </p:sp>
      <p:sp>
        <p:nvSpPr>
          <p:cNvPr id="126" name="Google Shape;126;p5"/>
          <p:cNvSpPr txBox="1"/>
          <p:nvPr/>
        </p:nvSpPr>
        <p:spPr>
          <a:xfrm>
            <a:off x="5397265" y="1322453"/>
            <a:ext cx="22655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Vorticity clustering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qr code&#10;&#10;AI-generated content may be incorrect." id="131" name="Google Shape;1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404" y="1576427"/>
            <a:ext cx="4114029" cy="36441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AI-generated content may be incorrect." id="132" name="Google Shape;13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9450" y="1574905"/>
            <a:ext cx="4390589" cy="364569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1422329" y="1009899"/>
            <a:ext cx="61698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Swirling flow regions are a small subset of solenoidal flow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/>
        </p:nvSpPr>
        <p:spPr>
          <a:xfrm>
            <a:off x="1794680" y="2134542"/>
            <a:ext cx="595906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New analysis: plage simulation</a:t>
            </a:r>
            <a:endParaRPr/>
          </a:p>
        </p:txBody>
      </p:sp>
      <p:pic>
        <p:nvPicPr>
          <p:cNvPr id="139" name="Google Shape;13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5121" y="3203812"/>
            <a:ext cx="3846213" cy="2779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3252029"/>
            <a:ext cx="3719717" cy="327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425" y="609810"/>
            <a:ext cx="2890287" cy="248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2964" y="666950"/>
            <a:ext cx="2890287" cy="244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43251" y="666950"/>
            <a:ext cx="2890288" cy="248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5506" y="3287896"/>
            <a:ext cx="3631038" cy="323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8"/>
          <p:cNvSpPr txBox="1"/>
          <p:nvPr/>
        </p:nvSpPr>
        <p:spPr>
          <a:xfrm>
            <a:off x="3865988" y="146439"/>
            <a:ext cx="16642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 = 0, t = 01955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641" y="580700"/>
            <a:ext cx="3468087" cy="309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047" y="580700"/>
            <a:ext cx="3514896" cy="3159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0641" y="3740157"/>
            <a:ext cx="3468087" cy="303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55275" y="3628366"/>
            <a:ext cx="3514896" cy="308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2026-02-16T23:31:09Z</dcterms:created>
  <dc:creator>Uritsky, Vadim</dc:creator>
</cp:coreProperties>
</file>