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406" r:id="rId3"/>
    <p:sldId id="372" r:id="rId4"/>
    <p:sldId id="265" r:id="rId5"/>
    <p:sldId id="408" r:id="rId6"/>
    <p:sldId id="407" r:id="rId7"/>
    <p:sldId id="263" r:id="rId8"/>
    <p:sldId id="267" r:id="rId9"/>
    <p:sldId id="402" r:id="rId10"/>
    <p:sldId id="374" r:id="rId11"/>
    <p:sldId id="404" r:id="rId12"/>
    <p:sldId id="389" r:id="rId13"/>
    <p:sldId id="258" r:id="rId14"/>
    <p:sldId id="390" r:id="rId15"/>
    <p:sldId id="391" r:id="rId16"/>
    <p:sldId id="399" r:id="rId17"/>
    <p:sldId id="417" r:id="rId18"/>
    <p:sldId id="393" r:id="rId19"/>
    <p:sldId id="409" r:id="rId20"/>
    <p:sldId id="415" r:id="rId21"/>
    <p:sldId id="410" r:id="rId22"/>
    <p:sldId id="416" r:id="rId23"/>
    <p:sldId id="411" r:id="rId24"/>
    <p:sldId id="412" r:id="rId25"/>
    <p:sldId id="413" r:id="rId26"/>
    <p:sldId id="41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B26"/>
    <a:srgbClr val="1776A1"/>
    <a:srgbClr val="E2843F"/>
    <a:srgbClr val="F79733"/>
    <a:srgbClr val="9AB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2"/>
    <p:restoredTop sz="94646"/>
  </p:normalViewPr>
  <p:slideViewPr>
    <p:cSldViewPr snapToGrid="0">
      <p:cViewPr>
        <p:scale>
          <a:sx n="162" d="100"/>
          <a:sy n="162" d="100"/>
        </p:scale>
        <p:origin x="1352" y="1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F2473-812E-4948-8684-DEEF532B6C89}" type="datetimeFigureOut">
              <a:rPr lang="en-US" smtClean="0"/>
              <a:t>1/20/26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5A2C7-92DB-084B-8684-E0729465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9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8365-03B9-0145-8CFE-ECDDDBDBEB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67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5A2C7-92DB-084B-8684-E0729465A1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0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answer when did the reconnection happen, we follow this method to identify reconnections.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CAE23-F9AE-9A4A-88BC-FB70095186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velocity gradient at the shock front leads to viscous heating which the simulation identifies as primary source of heating associated with reconnection.</a:t>
            </a:r>
          </a:p>
          <a:p>
            <a:endParaRPr lang="en-US" dirty="0"/>
          </a:p>
          <a:p>
            <a:r>
              <a:rPr lang="en-US" dirty="0"/>
              <a:t>Q_visc along the field line. Maximum Q_visc at what height?</a:t>
            </a:r>
          </a:p>
          <a:p>
            <a:endParaRPr lang="en-US" dirty="0"/>
          </a:p>
          <a:p>
            <a:r>
              <a:rPr lang="en-US" dirty="0"/>
              <a:t>If \delta condition is satisfied, find the height of reconnection, if it is in corona, we move forward to quantify nanoflare energy.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CAE23-F9AE-9A4A-88BC-FB70095186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5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track multiple filed lines – say I am tracking the black field line. At t1 it has undergone reconnection, then it gets advected by the flow, at t3 it again undergoes reconnection.</a:t>
            </a:r>
          </a:p>
          <a:p>
            <a:endParaRPr lang="en-US" dirty="0"/>
          </a:p>
          <a:p>
            <a:r>
              <a:rPr lang="en-US" dirty="0"/>
              <a:t>So, nanoflare energy in this scenario is defined as the sum of these fractions of heating the field line experiences as it passes through multiple reconnection sites.</a:t>
            </a:r>
          </a:p>
          <a:p>
            <a:endParaRPr lang="en-US" dirty="0"/>
          </a:p>
          <a:p>
            <a:r>
              <a:rPr lang="en-US" dirty="0"/>
              <a:t>Heating is the heating integrated along the field line, so we express nanoflare energy as energy per unit area.</a:t>
            </a:r>
          </a:p>
          <a:p>
            <a:endParaRPr lang="en-US" dirty="0"/>
          </a:p>
          <a:p>
            <a:r>
              <a:rPr lang="en-US" dirty="0"/>
              <a:t>Whereas, in previous studies, everything was from volume perspective, so the nanoflare energy is energy integrated of the volume over which the energy is released.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CAE23-F9AE-9A4A-88BC-FB70095186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04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dirty="0">
                <a:latin typeface="Cambria Math" panose="02040503050406030204" pitchFamily="18" charset="0"/>
                <a:ea typeface="Cambria Math" panose="02040503050406030204" pitchFamily="18" charset="0"/>
              </a:rPr>
              <a:t>Within this yellow bar, find the maximum Q_visc. FWHM of this maximum Q_visc give the nanoflare duration in Method B.</a:t>
            </a:r>
          </a:p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CAE23-F9AE-9A4A-88BC-FB70095186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14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AEE7D-AACA-8FEF-D2BE-561DA9C89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8C1852-A7EC-B04F-41F4-ADA782BD36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CEA6B5-5FA6-4D72-1A9E-8C23B644E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69A53-8DC6-2E04-50CC-B585744C5E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DDEF1-57EF-0042-8B09-062297F998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95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721CC-1ADF-819D-BF2C-2144DCCC8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5A3238-FF04-3A5E-5F71-AD25D3507C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FDBB2A-1BEB-BA41-164D-88A9FC742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9C8C8-7455-25E3-F1D3-31DEA96AE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1250E-8CB5-6343-B861-69C1288585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2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5A2C7-92DB-084B-8684-E0729465A1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63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08C8B-DA48-01F1-D7D2-45E34D7C7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7C7656-FDC0-DF7A-5F0A-F3CB51AE7C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C8D631-8461-2C89-0434-79F118E93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784B4-8167-8592-1FF1-F9DB44CC01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5A2C7-92DB-084B-8684-E0729465A1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7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F823C-4CDF-D99B-2065-E2C72C97F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2920E-DDB4-1A5D-2F7A-CD72C3909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25D65-2E83-3B9D-A445-2600CC0C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7B0E-6768-9E4D-9970-19FA683E4D05}" type="datetimeFigureOut">
              <a:rPr lang="en-US" smtClean="0"/>
              <a:t>1/20/26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A5A68-9F1B-B8E0-9768-1492EA6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7E67E-B7E8-E2B9-4729-2B1B5FBD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14A6-7920-DD47-9E15-0F988514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0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F6634-4D13-3B26-4110-2ADD19411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744AA-8722-F853-5A77-11F82DB4D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2E88C-E64C-B7F5-CCDF-FBF86214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7B0E-6768-9E4D-9970-19FA683E4D05}" type="datetimeFigureOut">
              <a:rPr lang="en-US" smtClean="0"/>
              <a:t>1/20/26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4F14E-DB3F-A959-B762-4DC900CD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2180D-413E-5798-C67A-8853469C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14A6-7920-DD47-9E15-0F988514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1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D9A348-07AE-D921-5349-A086CCCBC1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03E92-CBBD-3ACD-BB10-379DF87B5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6E815-BBF2-7A84-84D8-C323A626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7B0E-6768-9E4D-9970-19FA683E4D05}" type="datetimeFigureOut">
              <a:rPr lang="en-US" smtClean="0"/>
              <a:t>1/20/26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271A5-8DAD-EBB4-AC5D-CDA5E068C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AF9A-E15E-7AFE-FD71-7D79ED41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14A6-7920-DD47-9E15-0F988514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2C7D-16C8-161A-46B3-6C4CE60EC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01390-9C48-1E5F-3EF6-8954D48E6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D6E2C-BECB-8E63-A2A1-C8BCB71D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7B0E-6768-9E4D-9970-19FA683E4D05}" type="datetimeFigureOut">
              <a:rPr lang="en-US" smtClean="0"/>
              <a:t>1/20/26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7292A-069B-5D94-88C2-140EDFA7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50A20-65DA-F95C-B3DB-94C0C83C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14A6-7920-DD47-9E15-0F988514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6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0A54-F3D7-15A5-8C69-20E52C03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7C186-77DD-AD3D-0FB5-12E872535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B8A35-6079-1A12-4227-6EA47A62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7B0E-6768-9E4D-9970-19FA683E4D05}" type="datetimeFigureOut">
              <a:rPr lang="en-US" smtClean="0"/>
              <a:t>1/20/26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CEB53-9C5A-52F7-AFCD-E4469A289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94404-F0FC-864D-92D4-E1AFD05B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14A6-7920-DD47-9E15-0F988514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8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12896-B8B0-857B-17D6-D9DDB228F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34681-BBE6-3F1E-BCFE-EED69F2C5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8CAFF-8AB9-6799-BE23-9302685DC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D451C-529E-A861-F220-1E720024D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7B0E-6768-9E4D-9970-19FA683E4D05}" type="datetimeFigureOut">
              <a:rPr lang="en-US" smtClean="0"/>
              <a:t>1/20/26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C7756-5971-8B18-E16F-336040E3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1AA7B-53B8-42BA-DE18-5F6BAAE7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14A6-7920-DD47-9E15-0F988514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3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A10D1-D2FA-57C5-AC99-F490516D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5AAFA-F0F5-52E1-7C01-8B714F8C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BEA88-4DF3-1BE9-600D-03A7850D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B19742-466E-192A-E61F-2D083D463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75EF0A-4F40-C761-A12F-D7A1D0FD8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20294-8D4C-275C-CF66-BE38ADA82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7B0E-6768-9E4D-9970-19FA683E4D05}" type="datetimeFigureOut">
              <a:rPr lang="en-US" smtClean="0"/>
              <a:t>1/20/26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CFD42F-6A99-C806-0861-A2D25776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755DC-08EB-05F6-B8B3-73659B70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14A6-7920-DD47-9E15-0F988514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7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55A7-715D-9AD7-84A1-06A1CF7D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BCAAB-71B4-A6DC-4B18-22CFE726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7B0E-6768-9E4D-9970-19FA683E4D05}" type="datetimeFigureOut">
              <a:rPr lang="en-US" smtClean="0"/>
              <a:t>1/20/26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F3ED7-AFBA-3BEA-8773-750B989BE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0EDF4-0C65-CFAF-1F67-17C66561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14A6-7920-DD47-9E15-0F988514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4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519D48-3ED3-D88F-A594-0E952743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7B0E-6768-9E4D-9970-19FA683E4D05}" type="datetimeFigureOut">
              <a:rPr lang="en-US" smtClean="0"/>
              <a:t>1/20/26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4953E-82F1-4055-3E1A-5200CC49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1F25F-66C8-EA14-8472-9D0584412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14A6-7920-DD47-9E15-0F988514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8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B80AF-E5A6-331A-0104-C68E9AC28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D835B-7D05-497E-61CE-F07490C55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876A5-0488-5975-97CF-1C7061E8F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05EDB-E634-8C58-1EE8-78B72DEC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7B0E-6768-9E4D-9970-19FA683E4D05}" type="datetimeFigureOut">
              <a:rPr lang="en-US" smtClean="0"/>
              <a:t>1/20/26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23579-30A2-019C-DB91-E16C0C30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5D35E-C5E5-4A25-155B-245C2070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14A6-7920-DD47-9E15-0F988514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9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74611-3EE8-AAA6-13F6-85ED278E8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C3C88-E979-36AB-8601-E6C9631AD4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759E5-F533-1B95-A66D-7932BA1BF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60025-B414-8384-9AE3-8A72EF932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7B0E-6768-9E4D-9970-19FA683E4D05}" type="datetimeFigureOut">
              <a:rPr lang="en-US" smtClean="0"/>
              <a:t>1/20/26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A580A-8157-BA89-B385-4AF2DA115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1398C-663E-787E-3FAF-92FECF8F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14A6-7920-DD47-9E15-0F988514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8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20CD9A-213D-FF8F-BA9E-E931B514B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CB8F9-4A2D-6196-7669-2DFA1C42D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14052-6924-B93A-E616-085D00C0C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AA7B0E-6768-9E4D-9970-19FA683E4D05}" type="datetimeFigureOut">
              <a:rPr lang="en-US" smtClean="0"/>
              <a:t>1/20/26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1A9B9-6310-3F6F-14A1-EAC946875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187D7-072E-6E02-071C-EF62D8BD6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7E14A6-7920-DD47-9E15-0F988514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4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5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10.png"/><Relationship Id="rId7" Type="http://schemas.openxmlformats.org/officeDocument/2006/relationships/image" Target="../media/image6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410.png"/><Relationship Id="rId4" Type="http://schemas.openxmlformats.org/officeDocument/2006/relationships/image" Target="../media/image38.png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5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102.png"/><Relationship Id="rId10" Type="http://schemas.openxmlformats.org/officeDocument/2006/relationships/image" Target="../media/image64.png"/><Relationship Id="rId4" Type="http://schemas.openxmlformats.org/officeDocument/2006/relationships/image" Target="../media/image90.png"/><Relationship Id="rId9" Type="http://schemas.openxmlformats.org/officeDocument/2006/relationships/image" Target="../media/image1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12.emf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8704A-3775-E3FC-DA83-E7C5815D17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sz="2400" dirty="0">
                <a:effectLst/>
                <a:latin typeface="Avenir Next Condensed" panose="020B0506020202020204" pitchFamily="34" charset="0"/>
              </a:rPr>
            </a:br>
            <a:endParaRPr lang="en-US" sz="2400" dirty="0">
              <a:latin typeface="Avenir Next Condensed" panose="020B0506020202020204" pitchFamily="34" charset="0"/>
            </a:endParaRPr>
          </a:p>
        </p:txBody>
      </p:sp>
      <p:pic>
        <p:nvPicPr>
          <p:cNvPr id="1026" name="Picture 2" descr="Why NASA Studies the Ultraviolet Sun - NASA">
            <a:extLst>
              <a:ext uri="{FF2B5EF4-FFF2-40B4-BE49-F238E27FC236}">
                <a16:creationId xmlns:a16="http://schemas.microsoft.com/office/drawing/2014/main" id="{379C6297-3368-64DF-B382-43506D924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5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443658-0199-7B84-8D28-4E7B4E08643D}"/>
              </a:ext>
            </a:extLst>
          </p:cNvPr>
          <p:cNvSpPr txBox="1"/>
          <p:nvPr/>
        </p:nvSpPr>
        <p:spPr>
          <a:xfrm>
            <a:off x="226006" y="429865"/>
            <a:ext cx="69367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gradFill>
                  <a:gsLst>
                    <a:gs pos="37000">
                      <a:srgbClr val="FFFF00">
                        <a:lumMod val="76000"/>
                        <a:lumOff val="24000"/>
                      </a:srgbClr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/>
                <a:latin typeface="Bookman Old Style" panose="02050604050505020204" pitchFamily="18" charset="0"/>
              </a:rPr>
              <a:t>Nanoflare Energy-Delay Correlation in the Closed Solar Corona</a:t>
            </a:r>
          </a:p>
          <a:p>
            <a:pPr algn="ctr"/>
            <a:endParaRPr lang="en-US" sz="2800" dirty="0">
              <a:gradFill>
                <a:gsLst>
                  <a:gs pos="37000">
                    <a:srgbClr val="FFFF00">
                      <a:lumMod val="76000"/>
                      <a:lumOff val="24000"/>
                    </a:srgbClr>
                  </a:gs>
                  <a:gs pos="100000">
                    <a:schemeClr val="bg1"/>
                  </a:gs>
                </a:gsLst>
                <a:lin ang="5400000" scaled="1"/>
              </a:gra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BCC924-C806-55B7-0BA5-16EB4A975528}"/>
              </a:ext>
            </a:extLst>
          </p:cNvPr>
          <p:cNvSpPr txBox="1"/>
          <p:nvPr/>
        </p:nvSpPr>
        <p:spPr>
          <a:xfrm>
            <a:off x="326806" y="1821072"/>
            <a:ext cx="4091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Bookman Old Style" panose="02050604050505020204" pitchFamily="18" charset="0"/>
                <a:ea typeface="Annai MN" pitchFamily="2" charset="77"/>
                <a:cs typeface="Annai MN" pitchFamily="2" charset="77"/>
              </a:rPr>
              <a:t>Shanwlee Sow Mondal, J. A. Klimchuk,</a:t>
            </a:r>
            <a:r>
              <a:rPr lang="en-US" sz="1600" i="1" baseline="30000" dirty="0">
                <a:solidFill>
                  <a:schemeClr val="bg1"/>
                </a:solidFill>
                <a:latin typeface="Bookman Old Style" panose="02050604050505020204" pitchFamily="18" charset="0"/>
                <a:ea typeface="Annai MN" pitchFamily="2" charset="77"/>
                <a:cs typeface="Annai MN" pitchFamily="2" charset="77"/>
              </a:rPr>
              <a:t> </a:t>
            </a:r>
            <a:r>
              <a:rPr lang="en-US" sz="1600" i="1" dirty="0">
                <a:solidFill>
                  <a:schemeClr val="bg1"/>
                </a:solidFill>
                <a:latin typeface="Bookman Old Style" panose="02050604050505020204" pitchFamily="18" charset="0"/>
                <a:ea typeface="Annai MN" pitchFamily="2" charset="77"/>
                <a:cs typeface="Annai MN" pitchFamily="2" charset="77"/>
              </a:rPr>
              <a:t>C. D. Johnston, &amp; L. K. S. Daldorff</a:t>
            </a:r>
            <a:endParaRPr lang="en-US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B626AB-204E-045D-CBDE-722D4BADBB51}"/>
              </a:ext>
            </a:extLst>
          </p:cNvPr>
          <p:cNvSpPr txBox="1"/>
          <p:nvPr/>
        </p:nvSpPr>
        <p:spPr>
          <a:xfrm>
            <a:off x="683206" y="5550971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January 21, 2026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FCA9B0-A5AF-A71E-633B-E8AD80E92CD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683206" y="3058481"/>
            <a:ext cx="2125500" cy="21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0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49563-031B-3BA7-68DE-994AD6E59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8C6EF4-F575-01E1-D857-F22D68D3A9E1}"/>
              </a:ext>
            </a:extLst>
          </p:cNvPr>
          <p:cNvSpPr txBox="1"/>
          <p:nvPr/>
        </p:nvSpPr>
        <p:spPr>
          <a:xfrm>
            <a:off x="333266" y="1024987"/>
            <a:ext cx="411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Georgia Pro" panose="02040502050405020303" pitchFamily="18" charset="0"/>
              </a:rPr>
              <a:t>1. Weighted </a:t>
            </a:r>
            <a:r>
              <a:rPr lang="en-US" i="1" dirty="0">
                <a:solidFill>
                  <a:srgbClr val="0070C0"/>
                </a:solidFill>
                <a:latin typeface="Georgia Pro" panose="02040502050405020303" pitchFamily="18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Georgia Pro" panose="02040502050405020303" pitchFamily="18" charset="0"/>
              </a:rPr>
              <a:t>-test</a:t>
            </a:r>
          </a:p>
        </p:txBody>
      </p:sp>
      <p:pic>
        <p:nvPicPr>
          <p:cNvPr id="3" name="Picture 2" descr="Text, letter&#10;&#10;AI-generated content may be incorrect.">
            <a:extLst>
              <a:ext uri="{FF2B5EF4-FFF2-40B4-BE49-F238E27FC236}">
                <a16:creationId xmlns:a16="http://schemas.microsoft.com/office/drawing/2014/main" id="{214A45C7-5E97-E6D7-C933-F10AD9117B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405" b="63244"/>
          <a:stretch/>
        </p:blipFill>
        <p:spPr>
          <a:xfrm>
            <a:off x="3717977" y="1407714"/>
            <a:ext cx="4317546" cy="8874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EF42D5-3DE9-1A33-13D5-40172F214DC3}"/>
                  </a:ext>
                </a:extLst>
              </p:cNvPr>
              <p:cNvSpPr txBox="1"/>
              <p:nvPr/>
            </p:nvSpPr>
            <p:spPr>
              <a:xfrm>
                <a:off x="437001" y="1640304"/>
                <a:ext cx="4320459" cy="4374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0" dirty="0">
                    <a:latin typeface="Georgia Pro" panose="02040502050405020303" pitchFamily="18" charset="0"/>
                  </a:rPr>
                  <a:t>Test statistics: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1600" b="0" i="1" baseline="30000" smtClean="0">
                                <a:latin typeface="Cambria Math" panose="02040503050406030204" pitchFamily="18" charset="0"/>
                              </a:rPr>
                              <m:t>½</m:t>
                            </m:r>
                          </m:e>
                        </m:nary>
                      </m:den>
                    </m:f>
                  </m:oMath>
                </a14:m>
                <a:endParaRPr lang="en-US" sz="1600" dirty="0">
                  <a:latin typeface="Georgia Pro" panose="02040502050405020303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EF42D5-3DE9-1A33-13D5-40172F214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01" y="1640304"/>
                <a:ext cx="4320459" cy="437492"/>
              </a:xfrm>
              <a:prstGeom prst="rect">
                <a:avLst/>
              </a:prstGeom>
              <a:blipFill>
                <a:blip r:embed="rId3"/>
                <a:stretch>
                  <a:fillRect l="-2933" t="-68571" b="-10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2752604-B4C2-B7D8-5F08-0EA70B9C63DC}"/>
              </a:ext>
            </a:extLst>
          </p:cNvPr>
          <p:cNvSpPr txBox="1"/>
          <p:nvPr/>
        </p:nvSpPr>
        <p:spPr>
          <a:xfrm>
            <a:off x="370218" y="2715575"/>
            <a:ext cx="488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Georgia Pro" panose="02040502050405020303" pitchFamily="18" charset="0"/>
              </a:rPr>
              <a:t>2. Spearman rank correlation test</a:t>
            </a:r>
          </a:p>
        </p:txBody>
      </p:sp>
      <p:pic>
        <p:nvPicPr>
          <p:cNvPr id="9" name="Picture 8" descr="Graphical user interface, text, letter, email&#10;&#10;AI-generated content may be incorrect.">
            <a:extLst>
              <a:ext uri="{FF2B5EF4-FFF2-40B4-BE49-F238E27FC236}">
                <a16:creationId xmlns:a16="http://schemas.microsoft.com/office/drawing/2014/main" id="{804F43E2-B861-DADA-3047-D509FDE38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66" y="3429000"/>
            <a:ext cx="7263758" cy="26797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365F80-D9BF-3B78-5F1D-AD7186E1AD9C}"/>
              </a:ext>
            </a:extLst>
          </p:cNvPr>
          <p:cNvSpPr txBox="1"/>
          <p:nvPr/>
        </p:nvSpPr>
        <p:spPr>
          <a:xfrm>
            <a:off x="333266" y="150053"/>
            <a:ext cx="9344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Georgia Pro" panose="02040502050405020303" pitchFamily="18" charset="0"/>
              </a:rPr>
              <a:t>Non-parametric tests of whether the two data sets are correlated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A72DDC03-A5A3-71D5-DEE0-8CA998996FDD}"/>
              </a:ext>
            </a:extLst>
          </p:cNvPr>
          <p:cNvSpPr/>
          <p:nvPr/>
        </p:nvSpPr>
        <p:spPr>
          <a:xfrm>
            <a:off x="7763107" y="1209653"/>
            <a:ext cx="225889" cy="4899111"/>
          </a:xfrm>
          <a:prstGeom prst="rightBrace">
            <a:avLst>
              <a:gd name="adj1" fmla="val 35757"/>
              <a:gd name="adj2" fmla="val 5005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latin typeface="Georgia Pro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D1A85-F16E-80A4-BC71-228AC34D6AE5}"/>
              </a:ext>
            </a:extLst>
          </p:cNvPr>
          <p:cNvSpPr txBox="1"/>
          <p:nvPr/>
        </p:nvSpPr>
        <p:spPr>
          <a:xfrm>
            <a:off x="8304742" y="1225041"/>
            <a:ext cx="34502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E2843F"/>
              </a:solidFill>
              <a:latin typeface="Georgia Pro" panose="02040502050405020303" pitchFamily="18" charset="0"/>
            </a:endParaRPr>
          </a:p>
          <a:p>
            <a:pPr marL="285750" indent="-285750">
              <a:buFont typeface="System Font Regular"/>
              <a:buChar char="⇢"/>
            </a:pPr>
            <a:r>
              <a:rPr lang="en-US" sz="1600" dirty="0">
                <a:solidFill>
                  <a:srgbClr val="FF8B26"/>
                </a:solidFill>
                <a:latin typeface="Georgia Pro" panose="02040502050405020303" pitchFamily="18" charset="0"/>
              </a:rPr>
              <a:t>Non-parametric statistical tests</a:t>
            </a:r>
          </a:p>
          <a:p>
            <a:pPr marL="285750" indent="-285750">
              <a:buFont typeface="System Font Regular"/>
              <a:buChar char="⇢"/>
            </a:pPr>
            <a:endParaRPr lang="en-US" sz="1600" dirty="0">
              <a:solidFill>
                <a:srgbClr val="FF8B26"/>
              </a:solidFill>
              <a:latin typeface="Georgia Pro" panose="02040502050405020303" pitchFamily="18" charset="0"/>
            </a:endParaRPr>
          </a:p>
          <a:p>
            <a:pPr marL="285750" indent="-285750">
              <a:buFont typeface="System Font Regular"/>
              <a:buChar char="⇢"/>
            </a:pPr>
            <a:r>
              <a:rPr lang="en-US" sz="1600" dirty="0">
                <a:solidFill>
                  <a:srgbClr val="FF8B26"/>
                </a:solidFill>
                <a:latin typeface="Georgia Pro" panose="02040502050405020303" pitchFamily="18" charset="0"/>
              </a:rPr>
              <a:t>Based on </a:t>
            </a:r>
            <a:r>
              <a:rPr lang="en-US" sz="1600" u="sng" dirty="0">
                <a:solidFill>
                  <a:srgbClr val="FF8B26"/>
                </a:solidFill>
                <a:latin typeface="Georgia Pro" panose="02040502050405020303" pitchFamily="18" charset="0"/>
              </a:rPr>
              <a:t>rank</a:t>
            </a:r>
            <a:r>
              <a:rPr lang="en-US" sz="1600" dirty="0">
                <a:solidFill>
                  <a:srgbClr val="FF8B26"/>
                </a:solidFill>
                <a:latin typeface="Georgia Pro" panose="02040502050405020303" pitchFamily="18" charset="0"/>
              </a:rPr>
              <a:t> ordering of data</a:t>
            </a:r>
          </a:p>
          <a:p>
            <a:pPr marL="285750" indent="-285750">
              <a:buFont typeface="System Font Regular"/>
              <a:buChar char="⇢"/>
            </a:pPr>
            <a:endParaRPr lang="en-US" sz="1600" dirty="0">
              <a:solidFill>
                <a:srgbClr val="FF8B26"/>
              </a:solidFill>
              <a:latin typeface="Georgia Pro" panose="02040502050405020303" pitchFamily="18" charset="0"/>
            </a:endParaRPr>
          </a:p>
          <a:p>
            <a:pPr marL="285750" indent="-285750">
              <a:buFont typeface="System Font Regular"/>
              <a:buChar char="⇢"/>
            </a:pPr>
            <a:r>
              <a:rPr lang="en-US" sz="1600" dirty="0">
                <a:solidFill>
                  <a:srgbClr val="FF8B26"/>
                </a:solidFill>
                <a:latin typeface="Georgia Pro" panose="02040502050405020303" pitchFamily="18" charset="0"/>
              </a:rPr>
              <a:t>Robust to outliers</a:t>
            </a:r>
          </a:p>
          <a:p>
            <a:pPr marL="285750" indent="-285750">
              <a:buFont typeface="System Font Regular"/>
              <a:buChar char="⇢"/>
            </a:pPr>
            <a:endParaRPr lang="en-US" sz="1600" dirty="0">
              <a:solidFill>
                <a:srgbClr val="FF8B26"/>
              </a:solidFill>
              <a:latin typeface="Georgia Pro" panose="02040502050405020303" pitchFamily="18" charset="0"/>
            </a:endParaRPr>
          </a:p>
          <a:p>
            <a:pPr marL="285750" indent="-285750">
              <a:buFont typeface="System Font Regular"/>
              <a:buChar char="⇢"/>
            </a:pPr>
            <a:r>
              <a:rPr lang="en-US" sz="1600" dirty="0">
                <a:solidFill>
                  <a:srgbClr val="FF8B26"/>
                </a:solidFill>
                <a:latin typeface="Georgia Pro" panose="02040502050405020303" pitchFamily="18" charset="0"/>
              </a:rPr>
              <a:t>No assumption about underlying distribution of the data</a:t>
            </a:r>
          </a:p>
          <a:p>
            <a:endParaRPr lang="en-US" sz="1600" dirty="0">
              <a:solidFill>
                <a:srgbClr val="E2843F"/>
              </a:solidFill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28715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BEDE15-405B-7A5F-45AB-54D36F57E6EB}"/>
              </a:ext>
            </a:extLst>
          </p:cNvPr>
          <p:cNvSpPr txBox="1"/>
          <p:nvPr/>
        </p:nvSpPr>
        <p:spPr>
          <a:xfrm>
            <a:off x="333266" y="150053"/>
            <a:ext cx="9344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Georgia Pro" panose="02040502050405020303" pitchFamily="18" charset="0"/>
              </a:rPr>
              <a:t>Three steps of the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A5AEAB-B45B-708C-3877-CF1C21B35F7E}"/>
                  </a:ext>
                </a:extLst>
              </p:cNvPr>
              <p:cNvSpPr txBox="1"/>
              <p:nvPr/>
            </p:nvSpPr>
            <p:spPr>
              <a:xfrm>
                <a:off x="333266" y="889852"/>
                <a:ext cx="69008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  <a:latin typeface="Georgia Pro" panose="02040502050405020303" pitchFamily="18" charset="0"/>
                  </a:rPr>
                  <a:t>1. Null hypothesis test: </a:t>
                </a:r>
                <a:r>
                  <a:rPr lang="en-US" dirty="0">
                    <a:latin typeface="Georgia Pro" panose="02040502050405020303" pitchFamily="18" charset="0"/>
                  </a:rPr>
                  <a:t>probability of uncorrelation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>
                  <a:latin typeface="Georgia Pro" panose="02040502050405020303" pitchFamily="18" charset="0"/>
                </a:endParaRPr>
              </a:p>
              <a:p>
                <a:r>
                  <a:rPr lang="en-US" dirty="0">
                    <a:latin typeface="Georgia Pro" panose="020405020504050203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A5AEAB-B45B-708C-3877-CF1C21B35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66" y="889852"/>
                <a:ext cx="6900800" cy="646331"/>
              </a:xfrm>
              <a:prstGeom prst="rect">
                <a:avLst/>
              </a:prstGeom>
              <a:blipFill>
                <a:blip r:embed="rId2"/>
                <a:stretch>
                  <a:fillRect l="-735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F783F83B-B504-C2B2-6B87-FFAACB605788}"/>
              </a:ext>
            </a:extLst>
          </p:cNvPr>
          <p:cNvGrpSpPr/>
          <p:nvPr/>
        </p:nvGrpSpPr>
        <p:grpSpPr>
          <a:xfrm>
            <a:off x="327163" y="3734169"/>
            <a:ext cx="11623892" cy="2091646"/>
            <a:chOff x="327163" y="3734169"/>
            <a:chExt cx="11623892" cy="209164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0A3A0C2-2C69-0ED5-79D9-D152201FDD8F}"/>
                </a:ext>
              </a:extLst>
            </p:cNvPr>
            <p:cNvGrpSpPr/>
            <p:nvPr/>
          </p:nvGrpSpPr>
          <p:grpSpPr>
            <a:xfrm>
              <a:off x="6474742" y="3734169"/>
              <a:ext cx="5476313" cy="2091646"/>
              <a:chOff x="6474742" y="3429000"/>
              <a:chExt cx="5476313" cy="2091646"/>
            </a:xfrm>
          </p:grpSpPr>
          <p:pic>
            <p:nvPicPr>
              <p:cNvPr id="7" name="Picture 6" descr="Chart, scatter chart&#10;&#10;AI-generated content may be incorrect.">
                <a:extLst>
                  <a:ext uri="{FF2B5EF4-FFF2-40B4-BE49-F238E27FC236}">
                    <a16:creationId xmlns:a16="http://schemas.microsoft.com/office/drawing/2014/main" id="{5DE58788-9B46-2165-B704-31B8136F78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42931" y="3762360"/>
                <a:ext cx="4792664" cy="1388641"/>
              </a:xfrm>
              <a:prstGeom prst="rect">
                <a:avLst/>
              </a:prstGeom>
            </p:spPr>
          </p:pic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AD251A4-CD2B-270E-21A1-1294A9A35212}"/>
                  </a:ext>
                </a:extLst>
              </p:cNvPr>
              <p:cNvSpPr/>
              <p:nvPr/>
            </p:nvSpPr>
            <p:spPr>
              <a:xfrm>
                <a:off x="6474742" y="3429000"/>
                <a:ext cx="5476313" cy="2091646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D3BC23CA-0465-CE23-89E5-A1032BCD2885}"/>
                      </a:ext>
                    </a:extLst>
                  </p:cNvPr>
                  <p:cNvSpPr txBox="1"/>
                  <p:nvPr/>
                </p:nvSpPr>
                <p:spPr>
                  <a:xfrm>
                    <a:off x="7651479" y="5050115"/>
                    <a:ext cx="528851" cy="28378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hakra Petch" pitchFamily="2" charset="-34"/>
                            </a:rPr>
                            <m:t>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D3BC23CA-0465-CE23-89E5-A1032BCD28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51479" y="5050115"/>
                    <a:ext cx="528851" cy="28378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B8B64D0-5638-69C4-C209-F6134F33719C}"/>
                      </a:ext>
                    </a:extLst>
                  </p:cNvPr>
                  <p:cNvSpPr txBox="1"/>
                  <p:nvPr/>
                </p:nvSpPr>
                <p:spPr>
                  <a:xfrm>
                    <a:off x="10373686" y="5050115"/>
                    <a:ext cx="528851" cy="28378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hakra Petch" pitchFamily="2" charset="-34"/>
                            </a:rPr>
                            <m:t>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B8B64D0-5638-69C4-C209-F6134F3371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73686" y="5050115"/>
                    <a:ext cx="528851" cy="28378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8448A40F-3541-5838-35DE-4261FED07069}"/>
                      </a:ext>
                    </a:extLst>
                  </p:cNvPr>
                  <p:cNvSpPr txBox="1"/>
                  <p:nvPr/>
                </p:nvSpPr>
                <p:spPr>
                  <a:xfrm>
                    <a:off x="6678505" y="3940441"/>
                    <a:ext cx="528851" cy="28378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hakra Petch" pitchFamily="2" charset="-34"/>
                            </a:rPr>
                            <m:t>𝐸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8448A40F-3541-5838-35DE-4261FED070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8505" y="3940441"/>
                    <a:ext cx="528851" cy="28378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73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3D75452-C077-DA41-1602-7DF6CFC9C7F5}"/>
                      </a:ext>
                    </a:extLst>
                  </p:cNvPr>
                  <p:cNvSpPr txBox="1"/>
                  <p:nvPr/>
                </p:nvSpPr>
                <p:spPr>
                  <a:xfrm>
                    <a:off x="9339263" y="3940441"/>
                    <a:ext cx="528851" cy="28378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hakra Petch" pitchFamily="2" charset="-34"/>
                            </a:rPr>
                            <m:t>𝐸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3D75452-C077-DA41-1602-7DF6CFC9C7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39263" y="3940441"/>
                    <a:ext cx="528851" cy="28378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73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AC24142-7C58-AEA7-A8D7-321B1CDDFB6D}"/>
                    </a:ext>
                  </a:extLst>
                </p:cNvPr>
                <p:cNvSpPr txBox="1"/>
                <p:nvPr/>
              </p:nvSpPr>
              <p:spPr>
                <a:xfrm>
                  <a:off x="327163" y="3860661"/>
                  <a:ext cx="6097022" cy="8811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dirty="0">
                      <a:solidFill>
                        <a:srgbClr val="0070C0"/>
                      </a:solidFill>
                      <a:latin typeface="Georgia Pro" panose="02040502050405020303" pitchFamily="18" charset="0"/>
                      <a:cs typeface="Chakra Petch" pitchFamily="2" charset="-34"/>
                    </a:rPr>
                    <a:t>3. Strength of correlation: </a:t>
                  </a:r>
                  <a:r>
                    <a:rPr lang="en-US" dirty="0">
                      <a:effectLst/>
                      <a:latin typeface="Georgia Pro" panose="02040502050405020303" pitchFamily="18" charset="0"/>
                      <a:cs typeface="Chakra Petch" pitchFamily="2" charset="-34"/>
                    </a:rPr>
                    <a:t>how tightly clustered the (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cs typeface="Chakra Petch" pitchFamily="2" charset="-34"/>
                        </a:rPr>
                        <m:t>𝜏</m:t>
                      </m:r>
                    </m:oMath>
                  </a14:m>
                  <a:r>
                    <a:rPr lang="en-US" dirty="0">
                      <a:effectLst/>
                      <a:latin typeface="Georgia Pro" panose="02040502050405020303" pitchFamily="18" charset="0"/>
                      <a:cs typeface="Chakra Petch" pitchFamily="2" charset="-34"/>
                    </a:rPr>
                    <a:t>, </a:t>
                  </a:r>
                  <a:r>
                    <a:rPr lang="en-US" dirty="0">
                      <a:latin typeface="Georgia Pro" panose="02040502050405020303" pitchFamily="18" charset="0"/>
                      <a:cs typeface="Chakra Petch" pitchFamily="2" charset="-34"/>
                    </a:rPr>
                    <a:t>E</a:t>
                  </a:r>
                  <a:r>
                    <a:rPr lang="en-US" dirty="0">
                      <a:effectLst/>
                      <a:latin typeface="Georgia Pro" panose="02040502050405020303" pitchFamily="18" charset="0"/>
                      <a:cs typeface="Chakra Petch" pitchFamily="2" charset="-34"/>
                    </a:rPr>
                    <a:t>) data points are along a</a:t>
                  </a:r>
                  <a:r>
                    <a:rPr lang="en-US" dirty="0">
                      <a:latin typeface="Georgia Pro" panose="02040502050405020303" pitchFamily="18" charset="0"/>
                      <a:cs typeface="Chakra Petch" pitchFamily="2" charset="-34"/>
                    </a:rPr>
                    <a:t> </a:t>
                  </a:r>
                  <a:r>
                    <a:rPr lang="en-US" dirty="0">
                      <a:effectLst/>
                      <a:latin typeface="Georgia Pro" panose="02040502050405020303" pitchFamily="18" charset="0"/>
                      <a:cs typeface="Chakra Petch" pitchFamily="2" charset="-34"/>
                    </a:rPr>
                    <a:t>straight line in a log–log plot.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AC24142-7C58-AEA7-A8D7-321B1CDDFB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163" y="3860661"/>
                  <a:ext cx="6097022" cy="881139"/>
                </a:xfrm>
                <a:prstGeom prst="rect">
                  <a:avLst/>
                </a:prstGeom>
                <a:blipFill>
                  <a:blip r:embed="rId7"/>
                  <a:stretch>
                    <a:fillRect l="-832" b="-98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A68507-F965-3E4C-1624-2B26CFAD83F8}"/>
              </a:ext>
            </a:extLst>
          </p:cNvPr>
          <p:cNvGrpSpPr/>
          <p:nvPr/>
        </p:nvGrpSpPr>
        <p:grpSpPr>
          <a:xfrm>
            <a:off x="327163" y="1716865"/>
            <a:ext cx="11623892" cy="1712135"/>
            <a:chOff x="327163" y="1722947"/>
            <a:chExt cx="11623892" cy="17121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8BB5D30-448A-CDE2-7AEB-5A2554ED8D48}"/>
                    </a:ext>
                  </a:extLst>
                </p:cNvPr>
                <p:cNvSpPr txBox="1"/>
                <p:nvPr/>
              </p:nvSpPr>
              <p:spPr>
                <a:xfrm>
                  <a:off x="327163" y="1722947"/>
                  <a:ext cx="6147579" cy="17121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dirty="0">
                      <a:solidFill>
                        <a:srgbClr val="0070C0"/>
                      </a:solidFill>
                      <a:latin typeface="Georgia Pro" panose="02040502050405020303" pitchFamily="18" charset="0"/>
                      <a:cs typeface="Chakra Petch" pitchFamily="2" charset="-34"/>
                    </a:rPr>
                    <a:t>2. Assuming power-law relationship: </a:t>
                  </a:r>
                  <a:endParaRPr lang="en-US" i="0" dirty="0">
                    <a:solidFill>
                      <a:srgbClr val="0070C0"/>
                    </a:solidFill>
                    <a:latin typeface="Georgia Pro" panose="02040502050405020303" pitchFamily="18" charset="0"/>
                    <a:cs typeface="Chakra Petch" pitchFamily="2" charset="-34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hakra Petch" pitchFamily="2" charset="-34"/>
                          </a:rPr>
                          <m:t>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hakra Petch" pitchFamily="2" charset="-34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hakra Petch" pitchFamily="2" charset="-34"/>
                          </a:rPr>
                          <m:t>∝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hakra Petch" pitchFamily="2" charset="-34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hakra Petch" pitchFamily="2" charset="-34"/>
                              </a:rPr>
                              <m:t>𝜏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hakra Petch" pitchFamily="2" charset="-34"/>
                              </a:rPr>
                              <m:t>𝛼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ED655F"/>
                    </a:solidFill>
                    <a:latin typeface="Georgia Pro" panose="02040502050405020303" pitchFamily="18" charset="0"/>
                    <a:cs typeface="Chakra Petch" pitchFamily="2" charset="-34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i="1" dirty="0">
                      <a:solidFill>
                        <a:srgbClr val="E2843F"/>
                      </a:solidFill>
                      <a:latin typeface="Georgia Pro" panose="02040502050405020303" pitchFamily="18" charset="0"/>
                      <a:cs typeface="Chakra Petch" pitchFamily="2" charset="-34"/>
                    </a:rPr>
                    <a:t>Sense &amp; strength of dependence </a:t>
                  </a:r>
                  <a:r>
                    <a:rPr lang="en-US" dirty="0">
                      <a:latin typeface="Georgia Pro" panose="02040502050405020303" pitchFamily="18" charset="0"/>
                      <a:cs typeface="Chakra Petch" pitchFamily="2" charset="-34"/>
                    </a:rPr>
                    <a:t>- given by the sign and magnitude of the line’s slope (</a:t>
                  </a:r>
                  <a:r>
                    <a:rPr lang="el-GR" dirty="0">
                      <a:latin typeface="Georgia Pro" panose="02040502050405020303" pitchFamily="18" charset="0"/>
                      <a:cs typeface="Chakra Petch" pitchFamily="2" charset="-34"/>
                    </a:rPr>
                    <a:t>α</a:t>
                  </a:r>
                  <a:r>
                    <a:rPr lang="en-US" dirty="0">
                      <a:latin typeface="Georgia Pro" panose="02040502050405020303" pitchFamily="18" charset="0"/>
                      <a:cs typeface="Chakra Petch" pitchFamily="2" charset="-34"/>
                    </a:rPr>
                    <a:t>)</a:t>
                  </a:r>
                  <a:r>
                    <a:rPr lang="el-GR" dirty="0">
                      <a:latin typeface="Georgia Pro" panose="02040502050405020303" pitchFamily="18" charset="0"/>
                      <a:cs typeface="Chakra Petch" pitchFamily="2" charset="-34"/>
                    </a:rPr>
                    <a:t>.</a:t>
                  </a:r>
                  <a:endParaRPr lang="en-US" dirty="0">
                    <a:latin typeface="Georgia Pro" panose="02040502050405020303" pitchFamily="18" charset="0"/>
                    <a:cs typeface="Chakra Petch" pitchFamily="2" charset="-34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8BB5D30-448A-CDE2-7AEB-5A2554ED8D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163" y="1722947"/>
                  <a:ext cx="6147579" cy="1712135"/>
                </a:xfrm>
                <a:prstGeom prst="rect">
                  <a:avLst/>
                </a:prstGeom>
                <a:blipFill>
                  <a:blip r:embed="rId8"/>
                  <a:stretch>
                    <a:fillRect l="-825" b="-4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C37E762A-95F1-F426-D956-F3A3361BDA09}"/>
                </a:ext>
              </a:extLst>
            </p:cNvPr>
            <p:cNvSpPr/>
            <p:nvPr/>
          </p:nvSpPr>
          <p:spPr>
            <a:xfrm>
              <a:off x="6474742" y="2043020"/>
              <a:ext cx="5476313" cy="105713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dirty="0">
                  <a:solidFill>
                    <a:schemeClr val="tx1"/>
                  </a:solidFill>
                  <a:latin typeface="Georgia Pro" panose="02040502050405020303" pitchFamily="18" charset="0"/>
                  <a:cs typeface="Chakra Petch" pitchFamily="2" charset="-34"/>
                </a:rPr>
                <a:t>Positive </a:t>
              </a:r>
              <a:r>
                <a:rPr lang="el-GR" dirty="0">
                  <a:solidFill>
                    <a:schemeClr val="tx1"/>
                  </a:solidFill>
                  <a:latin typeface="Georgia Pro" panose="02040502050405020303" pitchFamily="18" charset="0"/>
                  <a:cs typeface="Chakra Petch" pitchFamily="2" charset="-34"/>
                </a:rPr>
                <a:t>α </a:t>
              </a:r>
              <a:r>
                <a:rPr lang="en-US" dirty="0">
                  <a:solidFill>
                    <a:schemeClr val="tx1"/>
                  </a:solidFill>
                  <a:latin typeface="Georgia Pro" panose="02040502050405020303" pitchFamily="18" charset="0"/>
                  <a:cs typeface="Chakra Petch" pitchFamily="2" charset="-34"/>
                </a:rPr>
                <a:t>  </a:t>
              </a:r>
              <a:r>
                <a:rPr lang="en-US" dirty="0">
                  <a:solidFill>
                    <a:schemeClr val="tx1"/>
                  </a:solidFill>
                  <a:latin typeface="Georgia Pro" panose="02040502050405020303" pitchFamily="18" charset="0"/>
                  <a:cs typeface="Chakra Petch" pitchFamily="2" charset="-34"/>
                  <a:sym typeface="Wingdings" pitchFamily="2" charset="2"/>
                </a:rPr>
                <a:t>:</a:t>
              </a:r>
              <a:r>
                <a:rPr lang="en-US" dirty="0">
                  <a:solidFill>
                    <a:schemeClr val="tx1"/>
                  </a:solidFill>
                  <a:latin typeface="Georgia Pro" panose="02040502050405020303" pitchFamily="18" charset="0"/>
                  <a:cs typeface="Chakra Petch" pitchFamily="2" charset="-34"/>
                </a:rPr>
                <a:t> direct correlation </a:t>
              </a:r>
            </a:p>
            <a:p>
              <a:pPr algn="ctr">
                <a:lnSpc>
                  <a:spcPct val="150000"/>
                </a:lnSpc>
              </a:pPr>
              <a:r>
                <a:rPr lang="en-US" dirty="0">
                  <a:solidFill>
                    <a:schemeClr val="tx1"/>
                  </a:solidFill>
                  <a:latin typeface="Georgia Pro" panose="02040502050405020303" pitchFamily="18" charset="0"/>
                  <a:cs typeface="Chakra Petch" pitchFamily="2" charset="-34"/>
                </a:rPr>
                <a:t>Negative </a:t>
              </a:r>
              <a:r>
                <a:rPr lang="el-GR" dirty="0">
                  <a:solidFill>
                    <a:schemeClr val="tx1"/>
                  </a:solidFill>
                  <a:latin typeface="Georgia Pro" panose="02040502050405020303" pitchFamily="18" charset="0"/>
                  <a:cs typeface="Chakra Petch" pitchFamily="2" charset="-34"/>
                </a:rPr>
                <a:t>α</a:t>
              </a:r>
              <a:r>
                <a:rPr lang="en-US" dirty="0">
                  <a:solidFill>
                    <a:schemeClr val="tx1"/>
                  </a:solidFill>
                  <a:latin typeface="Georgia Pro" panose="02040502050405020303" pitchFamily="18" charset="0"/>
                  <a:cs typeface="Chakra Petch" pitchFamily="2" charset="-34"/>
                </a:rPr>
                <a:t> : inverse correlation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6348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74FD1-D923-ED16-01B9-FE282EDB2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AI-generated content may be incorrect.">
            <a:extLst>
              <a:ext uri="{FF2B5EF4-FFF2-40B4-BE49-F238E27FC236}">
                <a16:creationId xmlns:a16="http://schemas.microsoft.com/office/drawing/2014/main" id="{0DFE1502-9F1F-D77F-050B-056D52B09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89" y="767522"/>
            <a:ext cx="8391685" cy="4488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F7E88D-27B8-89B0-E46A-3C4C6A8F41F8}"/>
                  </a:ext>
                </a:extLst>
              </p:cNvPr>
              <p:cNvSpPr txBox="1"/>
              <p:nvPr/>
            </p:nvSpPr>
            <p:spPr>
              <a:xfrm>
                <a:off x="9713436" y="5540744"/>
                <a:ext cx="24785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Georgia Pro" panose="02040502050405020303" pitchFamily="18" charset="0"/>
                  </a:rPr>
                  <a:t> 1000 resampling </a:t>
                </a:r>
                <a:endParaRPr lang="en-US" b="1" baseline="30000" dirty="0">
                  <a:solidFill>
                    <a:schemeClr val="tx1"/>
                  </a:solidFill>
                  <a:latin typeface="Georgia Pro" panose="02040502050405020303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F7E88D-27B8-89B0-E46A-3C4C6A8F4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436" y="5540744"/>
                <a:ext cx="2478564" cy="369332"/>
              </a:xfrm>
              <a:prstGeom prst="rect">
                <a:avLst/>
              </a:prstGeom>
              <a:blipFill>
                <a:blip r:embed="rId3"/>
                <a:stretch>
                  <a:fillRect t="-10000" r="-50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834574-5CBE-E141-8EF2-65052C7998DA}"/>
              </a:ext>
            </a:extLst>
          </p:cNvPr>
          <p:cNvCxnSpPr>
            <a:cxnSpLocks/>
          </p:cNvCxnSpPr>
          <p:nvPr/>
        </p:nvCxnSpPr>
        <p:spPr>
          <a:xfrm>
            <a:off x="8195155" y="2136913"/>
            <a:ext cx="819636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hape&#10;&#10;AI-generated content may be incorrect.">
            <a:extLst>
              <a:ext uri="{FF2B5EF4-FFF2-40B4-BE49-F238E27FC236}">
                <a16:creationId xmlns:a16="http://schemas.microsoft.com/office/drawing/2014/main" id="{74125C40-B787-DAA2-6520-B59215CEE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791" y="1098957"/>
            <a:ext cx="2998400" cy="19126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8F9FAB8-5EC4-37AB-9D5A-A372985CE2EA}"/>
              </a:ext>
            </a:extLst>
          </p:cNvPr>
          <p:cNvSpPr txBox="1"/>
          <p:nvPr/>
        </p:nvSpPr>
        <p:spPr>
          <a:xfrm>
            <a:off x="1053549" y="258418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eorgia Pro" panose="02040502050405020303" pitchFamily="18" charset="0"/>
              </a:rPr>
              <a:t>Original data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F5DCB9-0824-2B68-3A6D-C05AFDD5E56A}"/>
              </a:ext>
            </a:extLst>
          </p:cNvPr>
          <p:cNvSpPr txBox="1"/>
          <p:nvPr/>
        </p:nvSpPr>
        <p:spPr>
          <a:xfrm>
            <a:off x="5907157" y="270795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eorgia Pro" panose="02040502050405020303" pitchFamily="18" charset="0"/>
              </a:rPr>
              <a:t>Resampled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E2867D7-46AA-C923-CA72-6A6EC1D2CC9A}"/>
                  </a:ext>
                </a:extLst>
              </p:cNvPr>
              <p:cNvSpPr txBox="1"/>
              <p:nvPr/>
            </p:nvSpPr>
            <p:spPr>
              <a:xfrm>
                <a:off x="10143450" y="292883"/>
                <a:ext cx="1321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Georgia Pro" panose="02040502050405020303" pitchFamily="18" charset="0"/>
                  </a:rPr>
                  <a:t>Finding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b="1" dirty="0">
                  <a:latin typeface="Georgia Pro" panose="02040502050405020303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E2867D7-46AA-C923-CA72-6A6EC1D2C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3450" y="292883"/>
                <a:ext cx="1321196" cy="369332"/>
              </a:xfrm>
              <a:prstGeom prst="rect">
                <a:avLst/>
              </a:prstGeom>
              <a:blipFill>
                <a:blip r:embed="rId5"/>
                <a:stretch>
                  <a:fillRect l="-381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654F8824-0116-D7A9-EFDF-34B4DD2BF71C}"/>
              </a:ext>
            </a:extLst>
          </p:cNvPr>
          <p:cNvSpPr txBox="1"/>
          <p:nvPr/>
        </p:nvSpPr>
        <p:spPr>
          <a:xfrm>
            <a:off x="1851515" y="3431578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eorgia Pro" panose="02040502050405020303" pitchFamily="18" charset="0"/>
              </a:rPr>
              <a:t>Finding correlation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6E328AA7-FE79-2C89-B7FB-661A59A75F01}"/>
              </a:ext>
            </a:extLst>
          </p:cNvPr>
          <p:cNvSpPr/>
          <p:nvPr/>
        </p:nvSpPr>
        <p:spPr>
          <a:xfrm>
            <a:off x="4359010" y="3429000"/>
            <a:ext cx="155245" cy="166977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eorgia Pro" panose="02040502050405020303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89CAF9-3634-0F6C-28A8-E35EEE244515}"/>
              </a:ext>
            </a:extLst>
          </p:cNvPr>
          <p:cNvSpPr/>
          <p:nvPr/>
        </p:nvSpPr>
        <p:spPr>
          <a:xfrm>
            <a:off x="129209" y="139148"/>
            <a:ext cx="11986591" cy="524786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 Pro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6B4485-AF61-B266-BA82-7F5BCD1AA0BF}"/>
                  </a:ext>
                </a:extLst>
              </p:cNvPr>
              <p:cNvSpPr txBox="1"/>
              <p:nvPr/>
            </p:nvSpPr>
            <p:spPr>
              <a:xfrm>
                <a:off x="9332437" y="3100268"/>
                <a:ext cx="3016684" cy="840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C00000"/>
                    </a:solidFill>
                    <a:latin typeface="Georgia Pro" panose="02040502050405020303" pitchFamily="18" charset="0"/>
                    <a:cs typeface="Chakra Petch" pitchFamily="2" charset="-34"/>
                  </a:rPr>
                  <a:t>Most probable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hakra Petch" pitchFamily="2" charset="-34"/>
                      </a:rPr>
                      <m:t>𝛼</m:t>
                    </m:r>
                  </m:oMath>
                </a14:m>
                <a:r>
                  <a:rPr lang="en-US" sz="1400" dirty="0">
                    <a:solidFill>
                      <a:srgbClr val="C00000"/>
                    </a:solidFill>
                    <a:latin typeface="Georgia Pro" panose="02040502050405020303" pitchFamily="18" charset="0"/>
                    <a:cs typeface="Chakra Petch" pitchFamily="2" charset="-34"/>
                  </a:rPr>
                  <a:t> </a:t>
                </a:r>
                <a:r>
                  <a:rPr lang="en-US" sz="1400" dirty="0">
                    <a:latin typeface="Georgia Pro" panose="02040502050405020303" pitchFamily="18" charset="0"/>
                    <a:cs typeface="Chakra Petch" pitchFamily="2" charset="-34"/>
                  </a:rPr>
                  <a:t>is the one that </a:t>
                </a:r>
                <a:r>
                  <a:rPr lang="en-US" sz="1400" u="sng" dirty="0">
                    <a:latin typeface="Georgia Pro" panose="02040502050405020303" pitchFamily="18" charset="0"/>
                    <a:cs typeface="Chakra Petch" pitchFamily="2" charset="-34"/>
                  </a:rPr>
                  <a:t>maximizes</a:t>
                </a:r>
                <a:r>
                  <a:rPr lang="en-US" sz="1400" dirty="0">
                    <a:latin typeface="Georgia Pro" panose="02040502050405020303" pitchFamily="18" charset="0"/>
                    <a:cs typeface="Chakra Petch" pitchFamily="2" charset="-34"/>
                  </a:rPr>
                  <a:t> the likelihood of </a:t>
                </a:r>
                <a:r>
                  <a:rPr lang="en-US" sz="1400" dirty="0">
                    <a:solidFill>
                      <a:srgbClr val="C00000"/>
                    </a:solidFill>
                    <a:latin typeface="Georgia Pro" panose="02040502050405020303" pitchFamily="18" charset="0"/>
                    <a:cs typeface="Chakra Petch" pitchFamily="2" charset="-34"/>
                  </a:rPr>
                  <a:t>the correlation between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hakra Petch" pitchFamily="2" charset="-34"/>
                      </a:rPr>
                      <m:t>𝜏</m:t>
                    </m:r>
                  </m:oMath>
                </a14:m>
                <a:r>
                  <a:rPr lang="en-US" sz="1400" dirty="0">
                    <a:solidFill>
                      <a:srgbClr val="C00000"/>
                    </a:solidFill>
                    <a:latin typeface="Georgia Pro" panose="02040502050405020303" pitchFamily="18" charset="0"/>
                    <a:cs typeface="Chakra Petch" pitchFamily="2" charset="-34"/>
                  </a:rPr>
                  <a:t>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hakra Petch" pitchFamily="2" charset="-34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hakra Petch" pitchFamily="2" charset="-34"/>
                          </a:rPr>
                          <m:t>𝐸</m:t>
                        </m:r>
                      </m:num>
                      <m:den>
                        <m:sSup>
                          <m:sSupPr>
                            <m:ctrlPr>
                              <a:rPr lang="en-US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hakra Petch" pitchFamily="2" charset="-34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hakra Petch" pitchFamily="2" charset="-34"/>
                              </a:rPr>
                              <m:t>𝜏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hakra Petch" pitchFamily="2" charset="-34"/>
                              </a:rPr>
                              <m:t>𝛼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400" dirty="0">
                    <a:latin typeface="Georgia Pro" panose="02040502050405020303" pitchFamily="18" charset="0"/>
                    <a:cs typeface="Chakra Petch" pitchFamily="2" charset="-34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6B4485-AF61-B266-BA82-7F5BCD1AA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437" y="3100268"/>
                <a:ext cx="3016684" cy="840414"/>
              </a:xfrm>
              <a:prstGeom prst="rect">
                <a:avLst/>
              </a:prstGeom>
              <a:blipFill>
                <a:blip r:embed="rId6"/>
                <a:stretch>
                  <a:fillRect l="-418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F5FF6CF-7BDD-F651-FE40-810D6D7418A9}"/>
              </a:ext>
            </a:extLst>
          </p:cNvPr>
          <p:cNvSpPr txBox="1"/>
          <p:nvPr/>
        </p:nvSpPr>
        <p:spPr>
          <a:xfrm>
            <a:off x="1846014" y="3894555"/>
            <a:ext cx="24572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Georgia Pro" panose="02040502050405020303" pitchFamily="18" charset="0"/>
                <a:cs typeface="Chakra Petch" pitchFamily="2" charset="-34"/>
              </a:rPr>
              <a:t>Lower the probability, </a:t>
            </a:r>
            <a:r>
              <a:rPr lang="en-US" sz="1400" dirty="0">
                <a:latin typeface="Georgia Pro" panose="02040502050405020303" pitchFamily="18" charset="0"/>
                <a:cs typeface="Chakra Petch" pitchFamily="2" charset="-34"/>
              </a:rPr>
              <a:t>more confident we are that the </a:t>
            </a:r>
            <a:r>
              <a:rPr lang="en-US" sz="1400" dirty="0">
                <a:solidFill>
                  <a:srgbClr val="C00000"/>
                </a:solidFill>
                <a:latin typeface="Georgia Pro" panose="02040502050405020303" pitchFamily="18" charset="0"/>
                <a:cs typeface="Chakra Petch" pitchFamily="2" charset="-34"/>
              </a:rPr>
              <a:t>data are correlated.</a:t>
            </a:r>
            <a:endParaRPr lang="en-US" sz="1400" dirty="0">
              <a:latin typeface="Georgia Pro" panose="02040502050405020303" pitchFamily="18" charset="0"/>
              <a:cs typeface="Chakra Petch" pitchFamily="2" charset="-34"/>
            </a:endParaRPr>
          </a:p>
        </p:txBody>
      </p:sp>
      <p:sp>
        <p:nvSpPr>
          <p:cNvPr id="7" name="Left-Up Arrow 6">
            <a:extLst>
              <a:ext uri="{FF2B5EF4-FFF2-40B4-BE49-F238E27FC236}">
                <a16:creationId xmlns:a16="http://schemas.microsoft.com/office/drawing/2014/main" id="{D0B1FE74-6DFB-145D-4089-CE215F28BF52}"/>
              </a:ext>
            </a:extLst>
          </p:cNvPr>
          <p:cNvSpPr/>
          <p:nvPr/>
        </p:nvSpPr>
        <p:spPr>
          <a:xfrm rot="2728369">
            <a:off x="6074225" y="4438234"/>
            <a:ext cx="1345788" cy="1429131"/>
          </a:xfrm>
          <a:prstGeom prst="leftUpArrow">
            <a:avLst>
              <a:gd name="adj1" fmla="val 86"/>
              <a:gd name="adj2" fmla="val 4270"/>
              <a:gd name="adj3" fmla="val 771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 Pro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CFCD2D-7409-B477-020E-097943AF27D0}"/>
              </a:ext>
            </a:extLst>
          </p:cNvPr>
          <p:cNvSpPr txBox="1"/>
          <p:nvPr/>
        </p:nvSpPr>
        <p:spPr>
          <a:xfrm>
            <a:off x="5555927" y="6090478"/>
            <a:ext cx="2382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Georgia Pro" panose="02040502050405020303" pitchFamily="18" charset="0"/>
              </a:rPr>
              <a:t>Probability of uncorrelation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CDB8F6-3501-9BED-4D78-68DB162E3248}"/>
                  </a:ext>
                </a:extLst>
              </p:cNvPr>
              <p:cNvSpPr txBox="1"/>
              <p:nvPr/>
            </p:nvSpPr>
            <p:spPr>
              <a:xfrm>
                <a:off x="9648446" y="3940682"/>
                <a:ext cx="1816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hakra Petch" pitchFamily="2" charset="-34"/>
                        </a:rPr>
                        <m:t>𝐸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hakra Petch" pitchFamily="2" charset="-34"/>
                        </a:rPr>
                        <m:t>∝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hakra Petch" pitchFamily="2" charset="-34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hakra Petch" pitchFamily="2" charset="-34"/>
                            </a:rPr>
                            <m:t>𝜏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hakra Petch" pitchFamily="2" charset="-34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CDB8F6-3501-9BED-4D78-68DB162E3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446" y="3940682"/>
                <a:ext cx="18162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605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77121A-D26C-B173-2B91-D0B25F880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3525C9-88F3-0850-A264-1E468CB9C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40" y="1123527"/>
            <a:ext cx="3368703" cy="46048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1750470-6471-B764-35D5-54673D6C3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30" y="1123527"/>
            <a:ext cx="3423037" cy="46048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D31CD94-13C5-070A-6534-9F6F5CEAE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544" y="1123528"/>
            <a:ext cx="3368703" cy="460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F46948-EC1B-F2E2-C9A9-CF366883F8D7}"/>
              </a:ext>
            </a:extLst>
          </p:cNvPr>
          <p:cNvSpPr txBox="1"/>
          <p:nvPr/>
        </p:nvSpPr>
        <p:spPr>
          <a:xfrm>
            <a:off x="3192801" y="143249"/>
            <a:ext cx="6017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Georgia Pro" panose="02040502050405020303" pitchFamily="18" charset="0"/>
              </a:rPr>
              <a:t>Nanoflare Energy &amp; Delay from different methods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87A4B06-8BAA-0902-7E88-9F1A51EA1678}"/>
              </a:ext>
            </a:extLst>
          </p:cNvPr>
          <p:cNvSpPr/>
          <p:nvPr/>
        </p:nvSpPr>
        <p:spPr>
          <a:xfrm>
            <a:off x="4165600" y="813661"/>
            <a:ext cx="3830318" cy="5238427"/>
          </a:xfrm>
          <a:prstGeom prst="roundRect">
            <a:avLst>
              <a:gd name="adj" fmla="val 9308"/>
            </a:avLst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AED5B-DEF9-2AC3-542F-28DCAA310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0B8F2B-0F6B-299C-9CDB-B38CB9BD2EEB}"/>
              </a:ext>
            </a:extLst>
          </p:cNvPr>
          <p:cNvGrpSpPr/>
          <p:nvPr/>
        </p:nvGrpSpPr>
        <p:grpSpPr>
          <a:xfrm>
            <a:off x="683217" y="622599"/>
            <a:ext cx="10825566" cy="5982379"/>
            <a:chOff x="746932" y="8259"/>
            <a:chExt cx="10730491" cy="672007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1A3999-6E4D-2DEB-D627-AE5134CDE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932" y="907370"/>
              <a:ext cx="10730491" cy="5325265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AEF86AC-3A66-67A1-514B-A5AC68BB490A}"/>
                </a:ext>
              </a:extLst>
            </p:cNvPr>
            <p:cNvGrpSpPr/>
            <p:nvPr/>
          </p:nvGrpSpPr>
          <p:grpSpPr>
            <a:xfrm>
              <a:off x="1195843" y="8259"/>
              <a:ext cx="10226566" cy="6720073"/>
              <a:chOff x="737055" y="8258"/>
              <a:chExt cx="10226566" cy="672007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E0C65868-328C-3129-2954-0FECD9A266B0}"/>
                      </a:ext>
                    </a:extLst>
                  </p:cNvPr>
                  <p:cNvSpPr txBox="1"/>
                  <p:nvPr/>
                </p:nvSpPr>
                <p:spPr>
                  <a:xfrm>
                    <a:off x="2193680" y="325043"/>
                    <a:ext cx="1787028" cy="42377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𝑝𝑟𝑒𝑣𝑖𝑜𝑢𝑠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E0C65868-328C-3129-2954-0FECD9A266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3680" y="325043"/>
                    <a:ext cx="1787028" cy="42377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0EC1C80-9D32-5BF5-FF66-12EEC534628C}"/>
                  </a:ext>
                </a:extLst>
              </p:cNvPr>
              <p:cNvSpPr txBox="1"/>
              <p:nvPr/>
            </p:nvSpPr>
            <p:spPr>
              <a:xfrm>
                <a:off x="7795757" y="6143556"/>
                <a:ext cx="193682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Most probable 𝛼</a:t>
                </a:r>
              </a:p>
              <a:p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43CB3A-5378-73F8-7383-29E8F0872634}"/>
                  </a:ext>
                </a:extLst>
              </p:cNvPr>
              <p:cNvSpPr txBox="1"/>
              <p:nvPr/>
            </p:nvSpPr>
            <p:spPr>
              <a:xfrm>
                <a:off x="7795757" y="3331986"/>
                <a:ext cx="1936821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Most probable 𝛼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80DB79B-9C13-EF05-262A-D47EB8955A03}"/>
                  </a:ext>
                </a:extLst>
              </p:cNvPr>
              <p:cNvSpPr txBox="1"/>
              <p:nvPr/>
            </p:nvSpPr>
            <p:spPr>
              <a:xfrm>
                <a:off x="1675960" y="3331986"/>
                <a:ext cx="266481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Probability of uncorrelation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400C410-C707-04AF-890C-30AAC0791990}"/>
                  </a:ext>
                </a:extLst>
              </p:cNvPr>
              <p:cNvSpPr txBox="1"/>
              <p:nvPr/>
            </p:nvSpPr>
            <p:spPr>
              <a:xfrm>
                <a:off x="1754788" y="6143556"/>
                <a:ext cx="266481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Probability of uncorrelation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3565109-F062-7601-9E95-F437B54C69B2}"/>
                      </a:ext>
                    </a:extLst>
                  </p:cNvPr>
                  <p:cNvSpPr txBox="1"/>
                  <p:nvPr/>
                </p:nvSpPr>
                <p:spPr>
                  <a:xfrm>
                    <a:off x="7832341" y="325043"/>
                    <a:ext cx="1863652" cy="42377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𝑝𝑟𝑒𝑣𝑖𝑜𝑢𝑠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∝ 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b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3565109-F062-7601-9E95-F437B54C69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2341" y="325043"/>
                    <a:ext cx="1863652" cy="42377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2A17D1D-F0EA-BBEF-E0CA-428083BA21A3}"/>
                      </a:ext>
                    </a:extLst>
                  </p:cNvPr>
                  <p:cNvSpPr txBox="1"/>
                  <p:nvPr/>
                </p:nvSpPr>
                <p:spPr>
                  <a:xfrm>
                    <a:off x="3439014" y="1225583"/>
                    <a:ext cx="1172500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𝑠𝑡𝑎𝑡𝑖𝑠𝑡𝑖𝑐𝑠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2A17D1D-F0EA-BBEF-E0CA-428083BA21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9014" y="1225583"/>
                    <a:ext cx="1172500" cy="2462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151" t="-5000" r="-4301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87CB87F-698E-043E-5244-0689E82CE6A0}"/>
                      </a:ext>
                    </a:extLst>
                  </p:cNvPr>
                  <p:cNvSpPr txBox="1"/>
                  <p:nvPr/>
                </p:nvSpPr>
                <p:spPr>
                  <a:xfrm>
                    <a:off x="9435167" y="1225582"/>
                    <a:ext cx="1172500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𝑠𝑡𝑎𝑡𝑖𝑠𝑡𝑖𝑐𝑠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87CB87F-698E-043E-5244-0689E82CE6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5167" y="1225582"/>
                    <a:ext cx="1172500" cy="2462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226" t="-5000" r="-3226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88F90AF-EB48-4CAD-E141-D826CAE93952}"/>
                      </a:ext>
                    </a:extLst>
                  </p:cNvPr>
                  <p:cNvSpPr txBox="1"/>
                  <p:nvPr/>
                </p:nvSpPr>
                <p:spPr>
                  <a:xfrm>
                    <a:off x="8676679" y="4052542"/>
                    <a:ext cx="2111797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solidFill>
                                <a:srgbClr val="E25F43"/>
                              </a:solidFill>
                              <a:latin typeface="Cambria Math" panose="02040503050406030204" pitchFamily="18" charset="0"/>
                            </a:rPr>
                            <m:t>𝑆𝑝𝑒𝑎𝑟𝑚𝑎𝑛</m:t>
                          </m:r>
                          <m:r>
                            <a:rPr lang="en-US" sz="1600" i="1">
                              <a:solidFill>
                                <a:srgbClr val="E25F4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E25F43"/>
                              </a:solidFill>
                              <a:latin typeface="Cambria Math" panose="02040503050406030204" pitchFamily="18" charset="0"/>
                            </a:rPr>
                            <m:t>𝐶𝑜𝑟𝑟𝑒𝑙𝑎𝑡𝑖𝑜𝑛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E25F4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88F90AF-EB48-4CAD-E141-D826CAE939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76679" y="4052542"/>
                    <a:ext cx="2111797" cy="2462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994" t="-10000" r="-1796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75C1081-F69E-E2FB-AFB0-49EBA0888BE3}"/>
                      </a:ext>
                    </a:extLst>
                  </p:cNvPr>
                  <p:cNvSpPr txBox="1"/>
                  <p:nvPr/>
                </p:nvSpPr>
                <p:spPr>
                  <a:xfrm>
                    <a:off x="2766628" y="4052542"/>
                    <a:ext cx="2111797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solidFill>
                                <a:srgbClr val="E25F43"/>
                              </a:solidFill>
                              <a:latin typeface="Cambria Math" panose="02040503050406030204" pitchFamily="18" charset="0"/>
                            </a:rPr>
                            <m:t>𝑆𝑝𝑒𝑎𝑟𝑚𝑎𝑛</m:t>
                          </m:r>
                          <m:r>
                            <a:rPr lang="en-US" sz="1600" i="1">
                              <a:solidFill>
                                <a:srgbClr val="E25F4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E25F43"/>
                              </a:solidFill>
                              <a:latin typeface="Cambria Math" panose="02040503050406030204" pitchFamily="18" charset="0"/>
                            </a:rPr>
                            <m:t>𝐶𝑜𝑟𝑟𝑒𝑙𝑎𝑡𝑖𝑜𝑛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E25F4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75C1081-F69E-E2FB-AFB0-49EBA0888B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6628" y="4052542"/>
                    <a:ext cx="2111797" cy="2462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395" t="-10000" r="-2395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BB156F2-D88F-E38F-C8F2-166C1905C22A}"/>
                  </a:ext>
                </a:extLst>
              </p:cNvPr>
              <p:cNvSpPr/>
              <p:nvPr/>
            </p:nvSpPr>
            <p:spPr>
              <a:xfrm>
                <a:off x="737055" y="325041"/>
                <a:ext cx="10226566" cy="518539"/>
              </a:xfrm>
              <a:prstGeom prst="rect">
                <a:avLst/>
              </a:prstGeom>
              <a:solidFill>
                <a:schemeClr val="bg2">
                  <a:lumMod val="75000"/>
                  <a:alpha val="12549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2F0EBD8-7069-FC56-D408-4D4BCF2EE232}"/>
                  </a:ext>
                </a:extLst>
              </p:cNvPr>
              <p:cNvSpPr txBox="1"/>
              <p:nvPr/>
            </p:nvSpPr>
            <p:spPr>
              <a:xfrm>
                <a:off x="5285119" y="8258"/>
                <a:ext cx="1132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Method B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E04CF12-4BB1-5BD4-11DE-6BC5C848E898}"/>
                  </a:ext>
                </a:extLst>
              </p:cNvPr>
              <p:cNvSpPr txBox="1"/>
              <p:nvPr/>
            </p:nvSpPr>
            <p:spPr>
              <a:xfrm>
                <a:off x="2406869" y="4708634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491093-3B73-F204-B98D-088C7E933481}"/>
                  </a:ext>
                </a:extLst>
              </p:cNvPr>
              <p:cNvSpPr txBox="1"/>
              <p:nvPr/>
            </p:nvSpPr>
            <p:spPr>
              <a:xfrm>
                <a:off x="1062260" y="74340"/>
                <a:ext cx="5091266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Georgia Pro" panose="02040502050405020303" pitchFamily="18" charset="0"/>
                  </a:rPr>
                  <a:t>Correlation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𝑝𝑟𝑒𝑣𝑖𝑜𝑢𝑠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Georgia Pro" panose="02040502050405020303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491093-3B73-F204-B98D-088C7E933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260" y="74340"/>
                <a:ext cx="5091266" cy="490199"/>
              </a:xfrm>
              <a:prstGeom prst="rect">
                <a:avLst/>
              </a:prstGeom>
              <a:blipFill>
                <a:blip r:embed="rId9"/>
                <a:stretch>
                  <a:fillRect l="-1741" t="-75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073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1E848-01E9-5515-C2A5-3F1D56851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4741DFE-2CC9-116C-9DCB-6438D07AA300}"/>
              </a:ext>
            </a:extLst>
          </p:cNvPr>
          <p:cNvGrpSpPr/>
          <p:nvPr/>
        </p:nvGrpSpPr>
        <p:grpSpPr>
          <a:xfrm>
            <a:off x="755078" y="612183"/>
            <a:ext cx="10681843" cy="6042659"/>
            <a:chOff x="841147" y="8259"/>
            <a:chExt cx="10672367" cy="6654333"/>
          </a:xfrm>
        </p:grpSpPr>
        <p:pic>
          <p:nvPicPr>
            <p:cNvPr id="3" name="Picture 2" descr="Chart, histogram&#10;&#10;AI-generated content may be incorrect.">
              <a:extLst>
                <a:ext uri="{FF2B5EF4-FFF2-40B4-BE49-F238E27FC236}">
                  <a16:creationId xmlns:a16="http://schemas.microsoft.com/office/drawing/2014/main" id="{E1B60812-C3F1-4260-D8FE-BDAEC21E3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1147" y="880130"/>
              <a:ext cx="10672367" cy="529228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C40C1D7-FBE0-8A80-A0B5-66C4A1FD07BF}"/>
                </a:ext>
              </a:extLst>
            </p:cNvPr>
            <p:cNvGrpSpPr/>
            <p:nvPr/>
          </p:nvGrpSpPr>
          <p:grpSpPr>
            <a:xfrm>
              <a:off x="1185333" y="195408"/>
              <a:ext cx="10226566" cy="6467184"/>
              <a:chOff x="726545" y="261147"/>
              <a:chExt cx="10226566" cy="64671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94E589D0-505C-D2FA-7D49-94BFB652E829}"/>
                      </a:ext>
                    </a:extLst>
                  </p:cNvPr>
                  <p:cNvSpPr txBox="1"/>
                  <p:nvPr/>
                </p:nvSpPr>
                <p:spPr>
                  <a:xfrm>
                    <a:off x="2193680" y="325043"/>
                    <a:ext cx="138903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𝑛𝑒𝑥𝑡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94E589D0-505C-D2FA-7D49-94BFB652E8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3680" y="325043"/>
                    <a:ext cx="1389035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CA97D7-32CC-74E2-B0F9-290DBE70AF7A}"/>
                  </a:ext>
                </a:extLst>
              </p:cNvPr>
              <p:cNvSpPr txBox="1"/>
              <p:nvPr/>
            </p:nvSpPr>
            <p:spPr>
              <a:xfrm>
                <a:off x="7795757" y="6143556"/>
                <a:ext cx="193682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Most probable 𝛼</a:t>
                </a:r>
              </a:p>
              <a:p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7309C1-20C9-D1E5-C43A-DA8E9E70A6C9}"/>
                  </a:ext>
                </a:extLst>
              </p:cNvPr>
              <p:cNvSpPr txBox="1"/>
              <p:nvPr/>
            </p:nvSpPr>
            <p:spPr>
              <a:xfrm>
                <a:off x="7795757" y="3331986"/>
                <a:ext cx="1936821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Most probable 𝛼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85A04C-FEBF-C002-A2D5-44AB29473266}"/>
                  </a:ext>
                </a:extLst>
              </p:cNvPr>
              <p:cNvSpPr txBox="1"/>
              <p:nvPr/>
            </p:nvSpPr>
            <p:spPr>
              <a:xfrm>
                <a:off x="1675960" y="3331986"/>
                <a:ext cx="266481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Probability of uncorrelation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80E7CC-A114-7D23-7A66-0E2A37694FBA}"/>
                  </a:ext>
                </a:extLst>
              </p:cNvPr>
              <p:cNvSpPr txBox="1"/>
              <p:nvPr/>
            </p:nvSpPr>
            <p:spPr>
              <a:xfrm>
                <a:off x="1754788" y="6143556"/>
                <a:ext cx="266481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Probability of uncorrelation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E2FDB77-940E-7DA8-C3D4-DB22239C9AE8}"/>
                      </a:ext>
                    </a:extLst>
                  </p:cNvPr>
                  <p:cNvSpPr txBox="1"/>
                  <p:nvPr/>
                </p:nvSpPr>
                <p:spPr>
                  <a:xfrm>
                    <a:off x="7832341" y="325043"/>
                    <a:ext cx="14656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𝑛𝑒𝑥𝑡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∝ 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b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E2FDB77-940E-7DA8-C3D4-DB22239C9A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2341" y="325043"/>
                    <a:ext cx="1465658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8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99FD3E-5BD6-48D4-218B-394FA8F32DC7}"/>
                      </a:ext>
                    </a:extLst>
                  </p:cNvPr>
                  <p:cNvSpPr txBox="1"/>
                  <p:nvPr/>
                </p:nvSpPr>
                <p:spPr>
                  <a:xfrm>
                    <a:off x="3439014" y="1225583"/>
                    <a:ext cx="1172500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𝑠𝑡𝑎𝑡𝑖𝑠𝑡𝑖𝑐𝑠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99FD3E-5BD6-48D4-218B-394FA8F32D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9014" y="1225583"/>
                    <a:ext cx="1172500" cy="2462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151" t="-10000" r="-4301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0E2D882C-8F66-6B93-DBCE-02B0BE2F42DB}"/>
                      </a:ext>
                    </a:extLst>
                  </p:cNvPr>
                  <p:cNvSpPr txBox="1"/>
                  <p:nvPr/>
                </p:nvSpPr>
                <p:spPr>
                  <a:xfrm>
                    <a:off x="9435167" y="1225582"/>
                    <a:ext cx="1172500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𝑠𝑡𝑎𝑡𝑖𝑠𝑡𝑖𝑐𝑠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0E2D882C-8F66-6B93-DBCE-02B0BE2F42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5167" y="1225582"/>
                    <a:ext cx="1172500" cy="2462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226" t="-10000" r="-3226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5943F04-5B1E-0D64-FC3E-D74560330BFA}"/>
                      </a:ext>
                    </a:extLst>
                  </p:cNvPr>
                  <p:cNvSpPr txBox="1"/>
                  <p:nvPr/>
                </p:nvSpPr>
                <p:spPr>
                  <a:xfrm>
                    <a:off x="8676679" y="4052542"/>
                    <a:ext cx="2111797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solidFill>
                                <a:srgbClr val="E25F43"/>
                              </a:solidFill>
                              <a:latin typeface="Cambria Math" panose="02040503050406030204" pitchFamily="18" charset="0"/>
                            </a:rPr>
                            <m:t>𝑆𝑝𝑒𝑎𝑟𝑚𝑎𝑛</m:t>
                          </m:r>
                          <m:r>
                            <a:rPr lang="en-US" sz="1600" i="1">
                              <a:solidFill>
                                <a:srgbClr val="E25F4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E25F43"/>
                              </a:solidFill>
                              <a:latin typeface="Cambria Math" panose="02040503050406030204" pitchFamily="18" charset="0"/>
                            </a:rPr>
                            <m:t>𝐶𝑜𝑟𝑟𝑒𝑙𝑎𝑡𝑖𝑜𝑛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E25F4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5943F04-5B1E-0D64-FC3E-D74560330B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76679" y="4052542"/>
                    <a:ext cx="2111797" cy="2462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994" t="-4762" r="-1796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51AF3FD8-65EC-2FCE-11BC-330F6B5CC226}"/>
                      </a:ext>
                    </a:extLst>
                  </p:cNvPr>
                  <p:cNvSpPr txBox="1"/>
                  <p:nvPr/>
                </p:nvSpPr>
                <p:spPr>
                  <a:xfrm>
                    <a:off x="2766628" y="4052542"/>
                    <a:ext cx="2111797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solidFill>
                                <a:srgbClr val="E25F43"/>
                              </a:solidFill>
                              <a:latin typeface="Cambria Math" panose="02040503050406030204" pitchFamily="18" charset="0"/>
                            </a:rPr>
                            <m:t>𝑆𝑝𝑒𝑎𝑟𝑚𝑎𝑛</m:t>
                          </m:r>
                          <m:r>
                            <a:rPr lang="en-US" sz="1600" i="1">
                              <a:solidFill>
                                <a:srgbClr val="E25F4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E25F43"/>
                              </a:solidFill>
                              <a:latin typeface="Cambria Math" panose="02040503050406030204" pitchFamily="18" charset="0"/>
                            </a:rPr>
                            <m:t>𝐶𝑜𝑟𝑟𝑒𝑙𝑎𝑡𝑖𝑜𝑛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E25F4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51AF3FD8-65EC-2FCE-11BC-330F6B5CC2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6628" y="4052542"/>
                    <a:ext cx="2111797" cy="2462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395" t="-4762" r="-2395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16D729F-B61C-79FF-75EE-D0133547A40D}"/>
                  </a:ext>
                </a:extLst>
              </p:cNvPr>
              <p:cNvSpPr/>
              <p:nvPr/>
            </p:nvSpPr>
            <p:spPr>
              <a:xfrm>
                <a:off x="726545" y="261147"/>
                <a:ext cx="10226566" cy="518539"/>
              </a:xfrm>
              <a:prstGeom prst="rect">
                <a:avLst/>
              </a:prstGeom>
              <a:solidFill>
                <a:schemeClr val="bg2">
                  <a:lumMod val="75000"/>
                  <a:alpha val="12549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C009E0B-3AA8-09AC-AE5D-DEF0846B8146}"/>
                </a:ext>
              </a:extLst>
            </p:cNvPr>
            <p:cNvSpPr txBox="1"/>
            <p:nvPr/>
          </p:nvSpPr>
          <p:spPr>
            <a:xfrm>
              <a:off x="5743907" y="8259"/>
              <a:ext cx="1132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Method 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D671A4-B199-D15A-AE35-98EF4E1D4E15}"/>
                  </a:ext>
                </a:extLst>
              </p:cNvPr>
              <p:cNvSpPr txBox="1"/>
              <p:nvPr/>
            </p:nvSpPr>
            <p:spPr>
              <a:xfrm>
                <a:off x="966988" y="73401"/>
                <a:ext cx="45923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Georgia Pro" panose="02040502050405020303" pitchFamily="18" charset="0"/>
                  </a:rPr>
                  <a:t>Correlation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𝑛𝑒𝑥𝑡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Georgia Pro" panose="02040502050405020303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D671A4-B199-D15A-AE35-98EF4E1D4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88" y="73401"/>
                <a:ext cx="4592308" cy="461665"/>
              </a:xfrm>
              <a:prstGeom prst="rect">
                <a:avLst/>
              </a:prstGeom>
              <a:blipFill>
                <a:blip r:embed="rId10"/>
                <a:stretch>
                  <a:fillRect l="-2210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009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289AC-D447-2F82-63A9-A4590B261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4DEBE7-9D07-F73A-DD1A-DC83B626A817}"/>
              </a:ext>
            </a:extLst>
          </p:cNvPr>
          <p:cNvGrpSpPr/>
          <p:nvPr/>
        </p:nvGrpSpPr>
        <p:grpSpPr>
          <a:xfrm>
            <a:off x="1394847" y="358102"/>
            <a:ext cx="9402305" cy="6051260"/>
            <a:chOff x="1462011" y="55558"/>
            <a:chExt cx="9267979" cy="657688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FDD120-6913-0E75-85B9-38A2C7E6CAD4}"/>
                </a:ext>
              </a:extLst>
            </p:cNvPr>
            <p:cNvSpPr txBox="1"/>
            <p:nvPr/>
          </p:nvSpPr>
          <p:spPr>
            <a:xfrm>
              <a:off x="5665017" y="55558"/>
              <a:ext cx="942887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4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Method B</a:t>
              </a:r>
            </a:p>
          </p:txBody>
        </p:sp>
        <p:pic>
          <p:nvPicPr>
            <p:cNvPr id="17" name="Picture 16" descr="Chart&#10;&#10;AI-generated content may be incorrect.">
              <a:extLst>
                <a:ext uri="{FF2B5EF4-FFF2-40B4-BE49-F238E27FC236}">
                  <a16:creationId xmlns:a16="http://schemas.microsoft.com/office/drawing/2014/main" id="{41A86072-E5D4-21A1-BEB6-46A982A7B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2011" y="493082"/>
              <a:ext cx="4532593" cy="6035040"/>
            </a:xfrm>
            <a:prstGeom prst="rect">
              <a:avLst/>
            </a:prstGeom>
          </p:spPr>
        </p:pic>
        <p:pic>
          <p:nvPicPr>
            <p:cNvPr id="19" name="Picture 18" descr="Chart&#10;&#10;AI-generated content may be incorrect.">
              <a:extLst>
                <a:ext uri="{FF2B5EF4-FFF2-40B4-BE49-F238E27FC236}">
                  <a16:creationId xmlns:a16="http://schemas.microsoft.com/office/drawing/2014/main" id="{AA7BD0ED-6118-6B43-33A4-F9F712324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7605" y="493082"/>
              <a:ext cx="4572385" cy="603504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A9887EE-89AB-9A31-377D-40A8F0835C02}"/>
                </a:ext>
              </a:extLst>
            </p:cNvPr>
            <p:cNvSpPr txBox="1"/>
            <p:nvPr/>
          </p:nvSpPr>
          <p:spPr>
            <a:xfrm>
              <a:off x="8386183" y="6281581"/>
              <a:ext cx="975242" cy="3508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80" dirty="0" err="1"/>
                <a:t>E</a:t>
              </a:r>
              <a:r>
                <a:rPr lang="en-US" sz="2160" baseline="-25000" dirty="0" err="1"/>
                <a:t>next</a:t>
              </a:r>
              <a:endParaRPr lang="en-US" sz="1680" baseline="-250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C426A83-8BAC-2336-2456-088A7F0916E6}"/>
                </a:ext>
              </a:extLst>
            </p:cNvPr>
            <p:cNvSpPr txBox="1"/>
            <p:nvPr/>
          </p:nvSpPr>
          <p:spPr>
            <a:xfrm>
              <a:off x="3653556" y="6214190"/>
              <a:ext cx="1135483" cy="3508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80" dirty="0" err="1"/>
                <a:t>E</a:t>
              </a:r>
              <a:r>
                <a:rPr lang="en-US" sz="2160" baseline="-25000" dirty="0" err="1"/>
                <a:t>previous</a:t>
              </a:r>
              <a:endParaRPr lang="en-US" sz="1680" baseline="-250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E2AB718-29D9-0287-370C-861710EE073D}"/>
              </a:ext>
            </a:extLst>
          </p:cNvPr>
          <p:cNvSpPr txBox="1"/>
          <p:nvPr/>
        </p:nvSpPr>
        <p:spPr>
          <a:xfrm>
            <a:off x="1471957" y="127270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Georgia Pro" panose="02040502050405020303" pitchFamily="18" charset="0"/>
              </a:rPr>
              <a:t>Spread in the data</a:t>
            </a:r>
          </a:p>
        </p:txBody>
      </p:sp>
    </p:spTree>
    <p:extLst>
      <p:ext uri="{BB962C8B-B14F-4D97-AF65-F5344CB8AC3E}">
        <p14:creationId xmlns:p14="http://schemas.microsoft.com/office/powerpoint/2010/main" val="1981976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CC5A4D-C335-7775-C0AC-8FA4019FB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2EF8BC-8C46-E5DF-1A11-A28F15A87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07" y="2001919"/>
            <a:ext cx="8658293" cy="35678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D0265E-1F8C-DB21-B33A-30039702FA4C}"/>
              </a:ext>
            </a:extLst>
          </p:cNvPr>
          <p:cNvSpPr txBox="1"/>
          <p:nvPr/>
        </p:nvSpPr>
        <p:spPr>
          <a:xfrm>
            <a:off x="643467" y="74792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Georgia Pro" panose="02040502050405020303" pitchFamily="18" charset="0"/>
              </a:rPr>
              <a:t>Possible scenario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1E687B-37C0-A3A9-E6FC-D8BCEE46DC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710"/>
          <a:stretch>
            <a:fillRect/>
          </a:stretch>
        </p:blipFill>
        <p:spPr>
          <a:xfrm>
            <a:off x="302102" y="2768028"/>
            <a:ext cx="3563698" cy="1839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48CB29-698D-3BE2-BD0B-D9EB88F167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8968"/>
          <a:stretch>
            <a:fillRect/>
          </a:stretch>
        </p:blipFill>
        <p:spPr>
          <a:xfrm>
            <a:off x="302102" y="870652"/>
            <a:ext cx="3689608" cy="183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7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BFAE0-DE69-2152-D04F-8AB5A99B6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E358F33F-7028-B6E1-0C38-FF72DD72D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66031"/>
            <a:ext cx="5291666" cy="43259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45A581-A864-7636-E928-3C43C6CB7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616604"/>
            <a:ext cx="5291667" cy="362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35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2E1E9-5112-3FBE-C32C-F462E7FB3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AI-generated content may be incorrect.">
            <a:extLst>
              <a:ext uri="{FF2B5EF4-FFF2-40B4-BE49-F238E27FC236}">
                <a16:creationId xmlns:a16="http://schemas.microsoft.com/office/drawing/2014/main" id="{58213B15-1EA4-DB29-FD49-4C1A04956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01" y="484774"/>
            <a:ext cx="5646188" cy="1968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E95E8D-6DE0-2425-D477-8C737C775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800" y="358913"/>
            <a:ext cx="6043199" cy="1968373"/>
          </a:xfrm>
          <a:prstGeom prst="rect">
            <a:avLst/>
          </a:prstGeom>
        </p:spPr>
      </p:pic>
      <p:pic>
        <p:nvPicPr>
          <p:cNvPr id="12" name="Picture 11" descr="Diagram&#10;&#10;AI-generated content may be incorrect.">
            <a:extLst>
              <a:ext uri="{FF2B5EF4-FFF2-40B4-BE49-F238E27FC236}">
                <a16:creationId xmlns:a16="http://schemas.microsoft.com/office/drawing/2014/main" id="{200C286E-6ACE-3DD4-7A3E-E5D6CE6C5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613133"/>
            <a:ext cx="7772400" cy="39507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5B0F1C-E75F-ACA4-9D9A-03216B441417}"/>
              </a:ext>
            </a:extLst>
          </p:cNvPr>
          <p:cNvSpPr txBox="1"/>
          <p:nvPr/>
        </p:nvSpPr>
        <p:spPr>
          <a:xfrm>
            <a:off x="2793528" y="2844000"/>
            <a:ext cx="143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‘Reset’ case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2AF0B9-45AF-E688-555A-260C3EA00272}"/>
              </a:ext>
            </a:extLst>
          </p:cNvPr>
          <p:cNvSpPr txBox="1"/>
          <p:nvPr/>
        </p:nvSpPr>
        <p:spPr>
          <a:xfrm>
            <a:off x="7921128" y="3429000"/>
            <a:ext cx="189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‘Saturation’ case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B95174-7895-598F-0C51-9DC8933E0EA2}"/>
              </a:ext>
            </a:extLst>
          </p:cNvPr>
          <p:cNvSpPr txBox="1"/>
          <p:nvPr/>
        </p:nvSpPr>
        <p:spPr>
          <a:xfrm>
            <a:off x="2838189" y="3171332"/>
            <a:ext cx="2563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141413"/>
                </a:solidFill>
                <a:effectLst/>
                <a:latin typeface="Times"/>
              </a:rPr>
              <a:t>E ∝ time </a:t>
            </a:r>
            <a:r>
              <a:rPr lang="en-US" i="1" dirty="0">
                <a:solidFill>
                  <a:srgbClr val="141413"/>
                </a:solidFill>
                <a:effectLst/>
                <a:latin typeface="Times"/>
              </a:rPr>
              <a:t>before </a:t>
            </a:r>
            <a:r>
              <a:rPr lang="en-US" dirty="0">
                <a:solidFill>
                  <a:srgbClr val="141413"/>
                </a:solidFill>
                <a:effectLst/>
                <a:latin typeface="Times"/>
              </a:rPr>
              <a:t>the event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D7AC8A-357B-7D00-C7CC-7CF32A4EB746}"/>
              </a:ext>
            </a:extLst>
          </p:cNvPr>
          <p:cNvSpPr txBox="1"/>
          <p:nvPr/>
        </p:nvSpPr>
        <p:spPr>
          <a:xfrm>
            <a:off x="7419001" y="3714847"/>
            <a:ext cx="2563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141413"/>
                </a:solidFill>
                <a:effectLst/>
                <a:latin typeface="Times"/>
              </a:rPr>
              <a:t>E ∝ time </a:t>
            </a:r>
            <a:r>
              <a:rPr lang="en-US" i="1" dirty="0">
                <a:solidFill>
                  <a:srgbClr val="141413"/>
                </a:solidFill>
                <a:effectLst/>
                <a:latin typeface="Times"/>
              </a:rPr>
              <a:t>after </a:t>
            </a:r>
            <a:r>
              <a:rPr lang="en-US" dirty="0">
                <a:solidFill>
                  <a:srgbClr val="141413"/>
                </a:solidFill>
                <a:effectLst/>
                <a:latin typeface="Times"/>
              </a:rPr>
              <a:t>the event</a:t>
            </a:r>
          </a:p>
        </p:txBody>
      </p:sp>
    </p:spTree>
    <p:extLst>
      <p:ext uri="{BB962C8B-B14F-4D97-AF65-F5344CB8AC3E}">
        <p14:creationId xmlns:p14="http://schemas.microsoft.com/office/powerpoint/2010/main" val="132389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F1931-3CB9-510B-1EAD-584F3DAA7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87AF-F6DD-2430-8E51-E6B6275F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25" y="215154"/>
            <a:ext cx="10515600" cy="6347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Simulation of a subset of an Active Region</a:t>
            </a:r>
          </a:p>
        </p:txBody>
      </p:sp>
      <p:pic>
        <p:nvPicPr>
          <p:cNvPr id="11" name="Picture 10" descr="Diagram&#10;&#10;AI-generated content may be incorrect.">
            <a:extLst>
              <a:ext uri="{FF2B5EF4-FFF2-40B4-BE49-F238E27FC236}">
                <a16:creationId xmlns:a16="http://schemas.microsoft.com/office/drawing/2014/main" id="{F07135A9-1FCE-1A15-91D1-9F63378B1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153" y="1204858"/>
            <a:ext cx="6717694" cy="53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4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7BB53-9267-5B9E-6369-58D2A3B8A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AI-generated content may be incorrect.">
            <a:extLst>
              <a:ext uri="{FF2B5EF4-FFF2-40B4-BE49-F238E27FC236}">
                <a16:creationId xmlns:a16="http://schemas.microsoft.com/office/drawing/2014/main" id="{8B319EF6-DEF4-84F7-8339-D1F39B5D2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01" y="484774"/>
            <a:ext cx="5646188" cy="1968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B968D8-3DB8-6157-3DF0-F17A9CEFC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800" y="358913"/>
            <a:ext cx="6043199" cy="1968373"/>
          </a:xfrm>
          <a:prstGeom prst="rect">
            <a:avLst/>
          </a:prstGeom>
        </p:spPr>
      </p:pic>
      <p:pic>
        <p:nvPicPr>
          <p:cNvPr id="12" name="Picture 11" descr="Diagram&#10;&#10;AI-generated content may be incorrect.">
            <a:extLst>
              <a:ext uri="{FF2B5EF4-FFF2-40B4-BE49-F238E27FC236}">
                <a16:creationId xmlns:a16="http://schemas.microsoft.com/office/drawing/2014/main" id="{3F8EBAAA-D2B2-3139-CD91-FC5C27406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613133"/>
            <a:ext cx="7772400" cy="39507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6C4E5B-A267-452D-193F-02F0B2B69727}"/>
              </a:ext>
            </a:extLst>
          </p:cNvPr>
          <p:cNvSpPr txBox="1"/>
          <p:nvPr/>
        </p:nvSpPr>
        <p:spPr>
          <a:xfrm>
            <a:off x="2793528" y="2844000"/>
            <a:ext cx="143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‘Reset’ case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1A4BB4-D22F-29E4-A7AD-66CCF116266A}"/>
              </a:ext>
            </a:extLst>
          </p:cNvPr>
          <p:cNvSpPr txBox="1"/>
          <p:nvPr/>
        </p:nvSpPr>
        <p:spPr>
          <a:xfrm>
            <a:off x="7942728" y="3429000"/>
            <a:ext cx="189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‘Saturation’ case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35059E-59CB-511F-9ADB-50BC40EC1A25}"/>
              </a:ext>
            </a:extLst>
          </p:cNvPr>
          <p:cNvSpPr txBox="1"/>
          <p:nvPr/>
        </p:nvSpPr>
        <p:spPr>
          <a:xfrm>
            <a:off x="2838189" y="3171332"/>
            <a:ext cx="2563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141413"/>
                </a:solidFill>
                <a:effectLst/>
                <a:latin typeface="Times"/>
              </a:rPr>
              <a:t>E ∝ time </a:t>
            </a:r>
            <a:r>
              <a:rPr lang="en-US" i="1" dirty="0">
                <a:solidFill>
                  <a:srgbClr val="141413"/>
                </a:solidFill>
                <a:effectLst/>
                <a:latin typeface="Times"/>
              </a:rPr>
              <a:t>before </a:t>
            </a:r>
            <a:r>
              <a:rPr lang="en-US" dirty="0">
                <a:solidFill>
                  <a:srgbClr val="141413"/>
                </a:solidFill>
                <a:effectLst/>
                <a:latin typeface="Times"/>
              </a:rPr>
              <a:t>the event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C2D8A2-A13B-DC54-791D-85B13D9581E5}"/>
              </a:ext>
            </a:extLst>
          </p:cNvPr>
          <p:cNvSpPr txBox="1"/>
          <p:nvPr/>
        </p:nvSpPr>
        <p:spPr>
          <a:xfrm>
            <a:off x="7419001" y="3714847"/>
            <a:ext cx="2563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141413"/>
                </a:solidFill>
                <a:effectLst/>
                <a:latin typeface="Times"/>
              </a:rPr>
              <a:t>E ∝ time </a:t>
            </a:r>
            <a:r>
              <a:rPr lang="en-US" i="1" dirty="0">
                <a:solidFill>
                  <a:srgbClr val="141413"/>
                </a:solidFill>
                <a:effectLst/>
                <a:latin typeface="Times"/>
              </a:rPr>
              <a:t>after </a:t>
            </a:r>
            <a:r>
              <a:rPr lang="en-US" dirty="0">
                <a:solidFill>
                  <a:srgbClr val="141413"/>
                </a:solidFill>
                <a:effectLst/>
                <a:latin typeface="Times"/>
              </a:rPr>
              <a:t>the event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94439F-E730-B7D7-4778-F277080C23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9330"/>
          <a:stretch>
            <a:fillRect/>
          </a:stretch>
        </p:blipFill>
        <p:spPr>
          <a:xfrm>
            <a:off x="6332257" y="4494039"/>
            <a:ext cx="3992544" cy="2005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0858F4-ABD7-398B-2CCC-F4F3323999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746"/>
          <a:stretch>
            <a:fillRect/>
          </a:stretch>
        </p:blipFill>
        <p:spPr>
          <a:xfrm>
            <a:off x="2267857" y="4558839"/>
            <a:ext cx="3880943" cy="20050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F5B4B0-FB1A-ECD1-8A4B-C8886699B133}"/>
                  </a:ext>
                </a:extLst>
              </p:cNvPr>
              <p:cNvSpPr txBox="1"/>
              <p:nvPr/>
            </p:nvSpPr>
            <p:spPr>
              <a:xfrm>
                <a:off x="399069" y="2613931"/>
                <a:ext cx="2002151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𝑏𝑒𝑓𝑜𝑟𝑒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𝑎𝑓𝑡𝑒𝑟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F5B4B0-FB1A-ECD1-8A4B-C8886699B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69" y="2613931"/>
                <a:ext cx="2002151" cy="391582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81DB2E-5406-BE7A-67AD-00B85A61F790}"/>
                  </a:ext>
                </a:extLst>
              </p:cNvPr>
              <p:cNvSpPr txBox="1"/>
              <p:nvPr/>
            </p:nvSpPr>
            <p:spPr>
              <a:xfrm>
                <a:off x="272112" y="4398853"/>
                <a:ext cx="2256067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𝑏𝑒𝑓𝑜𝑟𝑒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𝑎𝑓𝑡𝑒𝑟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81DB2E-5406-BE7A-67AD-00B85A61F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12" y="4398853"/>
                <a:ext cx="2256067" cy="391582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374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E3467-33C5-3FA8-EB14-961D36AD4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96AA47C-0C67-3E92-5762-53A4F407E80C}"/>
              </a:ext>
            </a:extLst>
          </p:cNvPr>
          <p:cNvGrpSpPr/>
          <p:nvPr/>
        </p:nvGrpSpPr>
        <p:grpSpPr>
          <a:xfrm>
            <a:off x="172801" y="358913"/>
            <a:ext cx="12019198" cy="5192298"/>
            <a:chOff x="172801" y="358913"/>
            <a:chExt cx="12019198" cy="5192298"/>
          </a:xfrm>
        </p:grpSpPr>
        <p:pic>
          <p:nvPicPr>
            <p:cNvPr id="5" name="Picture 4" descr="Timeline&#10;&#10;AI-generated content may be incorrect.">
              <a:extLst>
                <a:ext uri="{FF2B5EF4-FFF2-40B4-BE49-F238E27FC236}">
                  <a16:creationId xmlns:a16="http://schemas.microsoft.com/office/drawing/2014/main" id="{A585FA0A-6B77-0BFF-B901-DC11B9277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801" y="484774"/>
              <a:ext cx="5646188" cy="196837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4DD4C35-6C0D-FCCF-8A22-F42F64D9A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8800" y="358913"/>
              <a:ext cx="6043199" cy="1968373"/>
            </a:xfrm>
            <a:prstGeom prst="rect">
              <a:avLst/>
            </a:prstGeom>
          </p:spPr>
        </p:pic>
        <p:pic>
          <p:nvPicPr>
            <p:cNvPr id="3" name="Picture 2" descr="Diagram&#10;&#10;AI-generated content may be incorrect.">
              <a:extLst>
                <a:ext uri="{FF2B5EF4-FFF2-40B4-BE49-F238E27FC236}">
                  <a16:creationId xmlns:a16="http://schemas.microsoft.com/office/drawing/2014/main" id="{CA3C2996-3A9E-32EF-6FC1-28919E3F2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50285"/>
            <a:stretch>
              <a:fillRect/>
            </a:stretch>
          </p:blipFill>
          <p:spPr>
            <a:xfrm>
              <a:off x="7516801" y="2573250"/>
              <a:ext cx="3864001" cy="2890361"/>
            </a:xfrm>
            <a:prstGeom prst="rect">
              <a:avLst/>
            </a:prstGeom>
          </p:spPr>
        </p:pic>
        <p:pic>
          <p:nvPicPr>
            <p:cNvPr id="4" name="Picture 3" descr="Diagram&#10;&#10;AI-generated content may be incorrect.">
              <a:extLst>
                <a:ext uri="{FF2B5EF4-FFF2-40B4-BE49-F238E27FC236}">
                  <a16:creationId xmlns:a16="http://schemas.microsoft.com/office/drawing/2014/main" id="{A1CFA887-B10D-4965-06EE-60DF748AD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0285"/>
            <a:stretch>
              <a:fillRect/>
            </a:stretch>
          </p:blipFill>
          <p:spPr>
            <a:xfrm>
              <a:off x="1209599" y="2660850"/>
              <a:ext cx="3864001" cy="2890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849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5E70F-E286-DB2D-0AC4-D3F6580D0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7C9110B-A5E5-1489-50D8-F70973528680}"/>
              </a:ext>
            </a:extLst>
          </p:cNvPr>
          <p:cNvGrpSpPr/>
          <p:nvPr/>
        </p:nvGrpSpPr>
        <p:grpSpPr>
          <a:xfrm>
            <a:off x="172801" y="358913"/>
            <a:ext cx="12019198" cy="5192298"/>
            <a:chOff x="172801" y="358913"/>
            <a:chExt cx="12019198" cy="5192298"/>
          </a:xfrm>
        </p:grpSpPr>
        <p:pic>
          <p:nvPicPr>
            <p:cNvPr id="5" name="Picture 4" descr="Timeline&#10;&#10;AI-generated content may be incorrect.">
              <a:extLst>
                <a:ext uri="{FF2B5EF4-FFF2-40B4-BE49-F238E27FC236}">
                  <a16:creationId xmlns:a16="http://schemas.microsoft.com/office/drawing/2014/main" id="{ACF85710-13D5-234A-1E82-8F994311F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801" y="484774"/>
              <a:ext cx="5646188" cy="196837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D81CD67-6A35-761E-7BF5-E80704E10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8800" y="358913"/>
              <a:ext cx="6043199" cy="1968373"/>
            </a:xfrm>
            <a:prstGeom prst="rect">
              <a:avLst/>
            </a:prstGeom>
          </p:spPr>
        </p:pic>
        <p:pic>
          <p:nvPicPr>
            <p:cNvPr id="3" name="Picture 2" descr="Diagram&#10;&#10;AI-generated content may be incorrect.">
              <a:extLst>
                <a:ext uri="{FF2B5EF4-FFF2-40B4-BE49-F238E27FC236}">
                  <a16:creationId xmlns:a16="http://schemas.microsoft.com/office/drawing/2014/main" id="{812291E3-9BF6-2589-631F-A0DF72541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50285"/>
            <a:stretch>
              <a:fillRect/>
            </a:stretch>
          </p:blipFill>
          <p:spPr>
            <a:xfrm>
              <a:off x="7516801" y="2573250"/>
              <a:ext cx="3864001" cy="2890361"/>
            </a:xfrm>
            <a:prstGeom prst="rect">
              <a:avLst/>
            </a:prstGeom>
          </p:spPr>
        </p:pic>
        <p:pic>
          <p:nvPicPr>
            <p:cNvPr id="4" name="Picture 3" descr="Diagram&#10;&#10;AI-generated content may be incorrect.">
              <a:extLst>
                <a:ext uri="{FF2B5EF4-FFF2-40B4-BE49-F238E27FC236}">
                  <a16:creationId xmlns:a16="http://schemas.microsoft.com/office/drawing/2014/main" id="{04FDF64F-659E-A8FA-933E-1AD832572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0285"/>
            <a:stretch>
              <a:fillRect/>
            </a:stretch>
          </p:blipFill>
          <p:spPr>
            <a:xfrm>
              <a:off x="1209599" y="2660850"/>
              <a:ext cx="3864001" cy="2890361"/>
            </a:xfrm>
            <a:prstGeom prst="rect">
              <a:avLst/>
            </a:prstGeom>
          </p:spPr>
        </p:pic>
      </p:grpSp>
      <p:pic>
        <p:nvPicPr>
          <p:cNvPr id="8" name="Picture 7" descr="Table&#10;&#10;AI-generated content may be incorrect.">
            <a:extLst>
              <a:ext uri="{FF2B5EF4-FFF2-40B4-BE49-F238E27FC236}">
                <a16:creationId xmlns:a16="http://schemas.microsoft.com/office/drawing/2014/main" id="{3C1D2FDA-7C08-F25F-22FD-2B6DB3F7F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0090" y="1167900"/>
            <a:ext cx="6830221" cy="438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4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02F5DD-DCF3-BBB2-D2BE-247274087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50" y="335129"/>
            <a:ext cx="5056749" cy="5102357"/>
          </a:xfrm>
          <a:prstGeom prst="rect">
            <a:avLst/>
          </a:prstGeom>
        </p:spPr>
      </p:pic>
      <p:pic>
        <p:nvPicPr>
          <p:cNvPr id="9" name="Picture 8" descr="Chart&#10;&#10;AI-generated content may be incorrect.">
            <a:extLst>
              <a:ext uri="{FF2B5EF4-FFF2-40B4-BE49-F238E27FC236}">
                <a16:creationId xmlns:a16="http://schemas.microsoft.com/office/drawing/2014/main" id="{70AB7B10-5F71-112B-3592-C052A10D0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434" y="339291"/>
            <a:ext cx="5315260" cy="2807109"/>
          </a:xfrm>
          <a:prstGeom prst="rect">
            <a:avLst/>
          </a:prstGeom>
        </p:spPr>
      </p:pic>
      <p:pic>
        <p:nvPicPr>
          <p:cNvPr id="11" name="Picture 10" descr="Table&#10;&#10;AI-generated content may be incorrect.">
            <a:extLst>
              <a:ext uri="{FF2B5EF4-FFF2-40B4-BE49-F238E27FC236}">
                <a16:creationId xmlns:a16="http://schemas.microsoft.com/office/drawing/2014/main" id="{36C7E40B-AA6B-F29C-7A55-72B989D40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905" y="3161338"/>
            <a:ext cx="4340895" cy="29505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A9F1C3-93B0-C3DC-CFDE-4783D2803DCC}"/>
              </a:ext>
            </a:extLst>
          </p:cNvPr>
          <p:cNvSpPr txBox="1"/>
          <p:nvPr/>
        </p:nvSpPr>
        <p:spPr>
          <a:xfrm>
            <a:off x="6016800" y="6126848"/>
            <a:ext cx="6094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>
                <a:solidFill>
                  <a:srgbClr val="000000"/>
                </a:solidFill>
                <a:effectLst/>
                <a:latin typeface="Times"/>
              </a:rPr>
              <a:t>Table 1 </a:t>
            </a:r>
            <a:r>
              <a:rPr lang="en-US" sz="1200" dirty="0">
                <a:solidFill>
                  <a:srgbClr val="000000"/>
                </a:solidFill>
                <a:effectLst/>
                <a:latin typeface="Times"/>
              </a:rPr>
              <a:t>Active regions: Time spans (indicated as year-month-day-time) and flare occurrences</a:t>
            </a:r>
          </a:p>
        </p:txBody>
      </p:sp>
    </p:spTree>
    <p:extLst>
      <p:ext uri="{BB962C8B-B14F-4D97-AF65-F5344CB8AC3E}">
        <p14:creationId xmlns:p14="http://schemas.microsoft.com/office/powerpoint/2010/main" val="80519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AI-generated content may be incorrect.">
            <a:extLst>
              <a:ext uri="{FF2B5EF4-FFF2-40B4-BE49-F238E27FC236}">
                <a16:creationId xmlns:a16="http://schemas.microsoft.com/office/drawing/2014/main" id="{39B3961B-D754-99CE-C708-B5418C4B0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84" y="309600"/>
            <a:ext cx="7772400" cy="4962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0C7290-9EAE-16C0-F71F-253A69432A42}"/>
              </a:ext>
            </a:extLst>
          </p:cNvPr>
          <p:cNvSpPr txBox="1"/>
          <p:nvPr/>
        </p:nvSpPr>
        <p:spPr>
          <a:xfrm>
            <a:off x="617184" y="5457600"/>
            <a:ext cx="7264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examined the correlation for one-day interval– no correlation found!</a:t>
            </a:r>
          </a:p>
        </p:txBody>
      </p:sp>
    </p:spTree>
    <p:extLst>
      <p:ext uri="{BB962C8B-B14F-4D97-AF65-F5344CB8AC3E}">
        <p14:creationId xmlns:p14="http://schemas.microsoft.com/office/powerpoint/2010/main" val="3326937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BCF0F-A659-E4D3-624B-6152F97E5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F02BAE-BE1A-C072-8764-7E7FD0FD7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71" y="235801"/>
            <a:ext cx="5824929" cy="3321000"/>
          </a:xfrm>
          <a:prstGeom prst="rect">
            <a:avLst/>
          </a:prstGeom>
        </p:spPr>
      </p:pic>
      <p:pic>
        <p:nvPicPr>
          <p:cNvPr id="11" name="Picture 10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4C4ABC14-6021-6C86-7C1A-237357E93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50" y="3839074"/>
            <a:ext cx="5824929" cy="122810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83D4C5D-F838-5A98-C163-9546F8099652}"/>
              </a:ext>
            </a:extLst>
          </p:cNvPr>
          <p:cNvGrpSpPr/>
          <p:nvPr/>
        </p:nvGrpSpPr>
        <p:grpSpPr>
          <a:xfrm>
            <a:off x="7094065" y="324001"/>
            <a:ext cx="4202362" cy="6209998"/>
            <a:chOff x="7094065" y="324001"/>
            <a:chExt cx="4202362" cy="62099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CF0504-CCC2-1428-B2D8-78472F8F4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4065" y="324001"/>
              <a:ext cx="4022735" cy="3003148"/>
            </a:xfrm>
            <a:prstGeom prst="rect">
              <a:avLst/>
            </a:prstGeom>
          </p:spPr>
        </p:pic>
        <p:pic>
          <p:nvPicPr>
            <p:cNvPr id="15" name="Picture 14" descr="Chart, scatter chart&#10;&#10;AI-generated content may be incorrect.">
              <a:extLst>
                <a:ext uri="{FF2B5EF4-FFF2-40B4-BE49-F238E27FC236}">
                  <a16:creationId xmlns:a16="http://schemas.microsoft.com/office/drawing/2014/main" id="{F2EBFD6C-6358-6A02-4676-1C2FF3087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94065" y="3331971"/>
              <a:ext cx="4202362" cy="320202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CB61C09-2816-9BFE-DF13-E6CBD7D11CD5}"/>
                  </a:ext>
                </a:extLst>
              </p:cNvPr>
              <p:cNvSpPr txBox="1"/>
              <p:nvPr/>
            </p:nvSpPr>
            <p:spPr>
              <a:xfrm>
                <a:off x="271071" y="5349453"/>
                <a:ext cx="6374529" cy="880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Result: 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Spearman rank correlation test suggests </a:t>
                </a:r>
                <a:r>
                  <a:rPr lang="en-US" sz="1600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correlation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between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but not as significant as the correlation between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CB61C09-2816-9BFE-DF13-E6CBD7D11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71" y="5349453"/>
                <a:ext cx="6374529" cy="880754"/>
              </a:xfrm>
              <a:prstGeom prst="rect">
                <a:avLst/>
              </a:prstGeom>
              <a:blipFill>
                <a:blip r:embed="rId7"/>
                <a:stretch>
                  <a:fillRect l="-596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895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scatter chart&#10;&#10;AI-generated content may be incorrect.">
            <a:extLst>
              <a:ext uri="{FF2B5EF4-FFF2-40B4-BE49-F238E27FC236}">
                <a16:creationId xmlns:a16="http://schemas.microsoft.com/office/drawing/2014/main" id="{95B6FDF7-9CB3-22AC-8D43-BA917FB0A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1" y="151200"/>
            <a:ext cx="4984999" cy="38044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1687FE-878A-23F8-DA4C-D65C506D7662}"/>
                  </a:ext>
                </a:extLst>
              </p:cNvPr>
              <p:cNvSpPr txBox="1"/>
              <p:nvPr/>
            </p:nvSpPr>
            <p:spPr>
              <a:xfrm>
                <a:off x="5653800" y="230139"/>
                <a:ext cx="5729400" cy="3323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1400" b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 bias was identified in the data.</a:t>
                </a:r>
              </a:p>
              <a:p>
                <a:pPr>
                  <a:buNone/>
                </a:pPr>
                <a:br>
                  <a:rPr lang="en-US" sz="1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1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Large bursts last longer than small bursts.</a:t>
                </a:r>
              </a:p>
              <a:p>
                <a:pPr>
                  <a:buNone/>
                </a:pPr>
                <a:br>
                  <a:rPr lang="en-US" sz="1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1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two large bursts happen close in time, they can overlap.</a:t>
                </a:r>
              </a:p>
              <a:p>
                <a:pPr>
                  <a:buNone/>
                </a:pPr>
                <a:br>
                  <a:rPr lang="en-US" sz="1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1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When this happens, they may be counted as one single burst instead of two.</a:t>
                </a:r>
              </a:p>
              <a:p>
                <a:pPr>
                  <a:buNone/>
                </a:pPr>
                <a:endParaRPr lang="en-US" sz="14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None/>
                </a:pPr>
                <a:r>
                  <a:rPr lang="en-US" sz="1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 bias was modeled by removing data points where the time interval before or after a burst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</m:t>
                    </m:r>
                    <m:r>
                      <a:rPr 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was shorter than the burst duration T.</a:t>
                </a:r>
                <a:br>
                  <a:rPr lang="en-US" sz="1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14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None/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Finally, concluded that the data </a:t>
                </a:r>
                <a:r>
                  <a:rPr lang="en-US" sz="1400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does not support 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an interval–size relationship.</a:t>
                </a:r>
              </a:p>
              <a:p>
                <a:pPr>
                  <a:buNone/>
                </a:pPr>
                <a:endParaRPr lang="en-US" sz="140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1687FE-878A-23F8-DA4C-D65C506D7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800" y="230139"/>
                <a:ext cx="5729400" cy="3323987"/>
              </a:xfrm>
              <a:prstGeom prst="rect">
                <a:avLst/>
              </a:prstGeom>
              <a:blipFill>
                <a:blip r:embed="rId3"/>
                <a:stretch>
                  <a:fillRect l="-221" t="-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605E1CF-7030-67BA-2ABA-B2BDD3E9C0BF}"/>
              </a:ext>
            </a:extLst>
          </p:cNvPr>
          <p:cNvSpPr txBox="1"/>
          <p:nvPr/>
        </p:nvSpPr>
        <p:spPr>
          <a:xfrm>
            <a:off x="5653800" y="3423838"/>
            <a:ext cx="6538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Two possible interpretations of the result:</a:t>
            </a:r>
          </a:p>
          <a:p>
            <a:endParaRPr lang="en-US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AutoNum type="alphaLcParenBoth"/>
            </a:pP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There is an interval-size relationship and it is being </a:t>
            </a:r>
            <a:r>
              <a:rPr lang="en-US" sz="1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masked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by various effects</a:t>
            </a:r>
          </a:p>
          <a:p>
            <a:pPr marL="342900" indent="-342900">
              <a:buAutoNum type="alphaLcParenBoth"/>
            </a:pPr>
            <a:endParaRPr lang="en-US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AutoNum type="alphaLcParenBoth"/>
            </a:pP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There is </a:t>
            </a:r>
            <a:r>
              <a:rPr lang="en-US" sz="1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interval- size relationship in flares.</a:t>
            </a:r>
          </a:p>
          <a:p>
            <a:endParaRPr lang="en-US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BA2578-D75C-4B62-F7B9-4A9EA38F7306}"/>
              </a:ext>
            </a:extLst>
          </p:cNvPr>
          <p:cNvSpPr txBox="1"/>
          <p:nvPr/>
        </p:nvSpPr>
        <p:spPr>
          <a:xfrm>
            <a:off x="127001" y="4111200"/>
            <a:ext cx="697679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Possible masking scenarios:</a:t>
            </a:r>
          </a:p>
          <a:p>
            <a:endParaRPr lang="en-US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AutoNum type="arabicParenBoth"/>
            </a:pP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An AR contains a number of independent flaring elements. </a:t>
            </a:r>
          </a:p>
          <a:p>
            <a:pPr marL="742950" lvl="1" indent="-285750">
              <a:buFont typeface="System Font Regular"/>
              <a:buChar char="⎻"/>
            </a:pP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Each element has a characteristic energy–delay relationship.</a:t>
            </a:r>
          </a:p>
          <a:p>
            <a:pPr marL="742950" lvl="1" indent="-285750">
              <a:buFont typeface="System Font Regular"/>
              <a:buChar char="⎻"/>
            </a:pP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Combining flares from the entire AR </a:t>
            </a:r>
            <a:r>
              <a:rPr lang="en-US" sz="1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suppresses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this relationship.</a:t>
            </a:r>
          </a:p>
          <a:p>
            <a:pPr marL="742950" lvl="1" indent="-285750">
              <a:buFont typeface="System Font Regular"/>
              <a:buChar char="⎻"/>
            </a:pP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The relationship can be best examined using </a:t>
            </a:r>
            <a:r>
              <a:rPr lang="en-US" sz="1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homologous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flares recurring at the same location within an AR.</a:t>
            </a:r>
          </a:p>
          <a:p>
            <a:pPr marL="742950" lvl="1" indent="-285750">
              <a:buFont typeface="System Font Regular"/>
              <a:buChar char="⎻"/>
            </a:pPr>
            <a:endParaRPr lang="en-US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(2) Missing of small events due to instrumental sensitivity, a threshold for detection, or because of background emission.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125E7C-1CF8-9781-8E27-17F40954D75A}"/>
              </a:ext>
            </a:extLst>
          </p:cNvPr>
          <p:cNvGrpSpPr/>
          <p:nvPr/>
        </p:nvGrpSpPr>
        <p:grpSpPr>
          <a:xfrm>
            <a:off x="8735114" y="4432083"/>
            <a:ext cx="2762391" cy="1154743"/>
            <a:chOff x="7923304" y="4307038"/>
            <a:chExt cx="2762391" cy="11547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22C902-299D-E8B5-B977-63CB39E99E73}"/>
                </a:ext>
              </a:extLst>
            </p:cNvPr>
            <p:cNvSpPr txBox="1"/>
            <p:nvPr/>
          </p:nvSpPr>
          <p:spPr>
            <a:xfrm>
              <a:off x="7923304" y="4507674"/>
              <a:ext cx="27623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r>
                <a:rPr lang="en-US" sz="14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Avalanche model </a:t>
              </a:r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does not exhibit energy–delay relationship</a:t>
              </a:r>
            </a:p>
            <a:p>
              <a:endParaRPr lang="en-US" sz="1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1" name="Bent Arrow 10">
              <a:extLst>
                <a:ext uri="{FF2B5EF4-FFF2-40B4-BE49-F238E27FC236}">
                  <a16:creationId xmlns:a16="http://schemas.microsoft.com/office/drawing/2014/main" id="{C37524D7-987D-AD5D-C22C-4820CA946987}"/>
                </a:ext>
              </a:extLst>
            </p:cNvPr>
            <p:cNvSpPr/>
            <p:nvPr/>
          </p:nvSpPr>
          <p:spPr>
            <a:xfrm rot="5400000">
              <a:off x="8816700" y="4434838"/>
              <a:ext cx="421200" cy="165600"/>
            </a:xfrm>
            <a:prstGeom prst="bentArrow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7173" name="Picture 5" descr="Namaste THANK YOU' Men's T-Shirt | Spreadshirt">
            <a:extLst>
              <a:ext uri="{FF2B5EF4-FFF2-40B4-BE49-F238E27FC236}">
                <a16:creationId xmlns:a16="http://schemas.microsoft.com/office/drawing/2014/main" id="{A5DA20D8-5FE9-CB00-66AC-F9F69E7A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800" y="4853283"/>
            <a:ext cx="1545000" cy="15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02AFB-CABB-B674-69D5-E4DE9FA82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B2E9-4F24-EA6A-C460-7DADF335E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64" y="257548"/>
            <a:ext cx="10515600" cy="55924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Identify reconnections</a:t>
            </a:r>
          </a:p>
        </p:txBody>
      </p:sp>
      <p:pic>
        <p:nvPicPr>
          <p:cNvPr id="13" name="Picture 12" descr="Diagram&#10;&#10;AI-generated content may be incorrect.">
            <a:extLst>
              <a:ext uri="{FF2B5EF4-FFF2-40B4-BE49-F238E27FC236}">
                <a16:creationId xmlns:a16="http://schemas.microsoft.com/office/drawing/2014/main" id="{964F75FF-E4EF-6ADB-493B-E1A5E7B82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3731"/>
            <a:ext cx="6660497" cy="49905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21270D-D787-7CB4-C183-A2706424B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399" y="2479246"/>
            <a:ext cx="5310864" cy="949753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C28F92-9A52-B495-EB3A-3A379226F43E}"/>
                  </a:ext>
                </a:extLst>
              </p:cNvPr>
              <p:cNvSpPr txBox="1"/>
              <p:nvPr/>
            </p:nvSpPr>
            <p:spPr>
              <a:xfrm>
                <a:off x="6414926" y="3707137"/>
                <a:ext cx="485923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ma Madurai Black" pitchFamily="2" charset="77"/>
                  </a:rPr>
                  <a:t>Reconnection driven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ma Madurai Black" pitchFamily="2" charset="77"/>
                      </a:rPr>
                      <m:t>𝛿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𝑐𝑢𝑡</m:t>
                        </m:r>
                      </m:sub>
                    </m:sSub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=1,2 &amp; 3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𝑔𝑟𝑖𝑑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𝑐𝑒𝑙𝑙𝑠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C28F92-9A52-B495-EB3A-3A379226F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926" y="3707137"/>
                <a:ext cx="4859238" cy="1938992"/>
              </a:xfrm>
              <a:prstGeom prst="rect">
                <a:avLst/>
              </a:prstGeom>
              <a:blipFill>
                <a:blip r:embed="rId5"/>
                <a:stretch>
                  <a:fillRect l="-1823" t="-1948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425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radar chart&#10;&#10;AI-generated content may be incorrect.">
            <a:extLst>
              <a:ext uri="{FF2B5EF4-FFF2-40B4-BE49-F238E27FC236}">
                <a16:creationId xmlns:a16="http://schemas.microsoft.com/office/drawing/2014/main" id="{BBD22B41-567B-09C2-6376-BE08357725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58"/>
          <a:stretch/>
        </p:blipFill>
        <p:spPr>
          <a:xfrm>
            <a:off x="0" y="1069882"/>
            <a:ext cx="7484366" cy="4913544"/>
          </a:xfrm>
          <a:prstGeom prst="rect">
            <a:avLst/>
          </a:prstGeom>
        </p:spPr>
      </p:pic>
      <p:pic>
        <p:nvPicPr>
          <p:cNvPr id="1026" name="Picture 2" descr="Ohm's Law, the Reconnection Rate, and Energy Conversion in Collisionless  Magnetic Reconnection | Space Science Reviews">
            <a:extLst>
              <a:ext uri="{FF2B5EF4-FFF2-40B4-BE49-F238E27FC236}">
                <a16:creationId xmlns:a16="http://schemas.microsoft.com/office/drawing/2014/main" id="{22A550CB-1369-D8A0-1CC9-3D51BB8C1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b="6659"/>
          <a:stretch/>
        </p:blipFill>
        <p:spPr bwMode="auto">
          <a:xfrm>
            <a:off x="7146920" y="2543702"/>
            <a:ext cx="3615381" cy="156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74B3CF-8E7A-4634-70A6-0365FB875CDF}"/>
              </a:ext>
            </a:extLst>
          </p:cNvPr>
          <p:cNvSpPr/>
          <p:nvPr/>
        </p:nvSpPr>
        <p:spPr>
          <a:xfrm>
            <a:off x="4554246" y="3169328"/>
            <a:ext cx="585926" cy="35732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76CB08-73A1-3BA1-8C89-70D2B13B97F2}"/>
              </a:ext>
            </a:extLst>
          </p:cNvPr>
          <p:cNvCxnSpPr>
            <a:cxnSpLocks/>
          </p:cNvCxnSpPr>
          <p:nvPr/>
        </p:nvCxnSpPr>
        <p:spPr>
          <a:xfrm flipV="1">
            <a:off x="5149049" y="2437798"/>
            <a:ext cx="1893904" cy="731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6E9DD0-4D1B-A588-9F5D-456877E8B25E}"/>
              </a:ext>
            </a:extLst>
          </p:cNvPr>
          <p:cNvCxnSpPr>
            <a:cxnSpLocks/>
          </p:cNvCxnSpPr>
          <p:nvPr/>
        </p:nvCxnSpPr>
        <p:spPr>
          <a:xfrm>
            <a:off x="5149049" y="3526654"/>
            <a:ext cx="1902781" cy="592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4988D6C-1A86-AD05-64A5-F643006692E3}"/>
              </a:ext>
            </a:extLst>
          </p:cNvPr>
          <p:cNvSpPr/>
          <p:nvPr/>
        </p:nvSpPr>
        <p:spPr>
          <a:xfrm>
            <a:off x="7051830" y="2437798"/>
            <a:ext cx="4986782" cy="166463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9FF77A-2D6D-4705-991B-B03639EFA495}"/>
                  </a:ext>
                </a:extLst>
              </p:cNvPr>
              <p:cNvSpPr txBox="1"/>
              <p:nvPr/>
            </p:nvSpPr>
            <p:spPr>
              <a:xfrm>
                <a:off x="10913294" y="2899536"/>
                <a:ext cx="97432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Shock heating</a:t>
                </a:r>
              </a:p>
              <a:p>
                <a:r>
                  <a:rPr lang="en-US" sz="18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𝑣𝑖𝑠𝑐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9FF77A-2D6D-4705-991B-B03639EFA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3294" y="2899536"/>
                <a:ext cx="974325" cy="923330"/>
              </a:xfrm>
              <a:prstGeom prst="rect">
                <a:avLst/>
              </a:prstGeom>
              <a:blipFill>
                <a:blip r:embed="rId5"/>
                <a:stretch>
                  <a:fillRect l="-5128" t="-274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>
            <a:extLst>
              <a:ext uri="{FF2B5EF4-FFF2-40B4-BE49-F238E27FC236}">
                <a16:creationId xmlns:a16="http://schemas.microsoft.com/office/drawing/2014/main" id="{88FF0FB9-46E4-7117-8D8A-F43AEF574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94" y="154588"/>
            <a:ext cx="10515600" cy="70167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Quantify energy released in reconnection events</a:t>
            </a:r>
          </a:p>
        </p:txBody>
      </p:sp>
    </p:spTree>
    <p:extLst>
      <p:ext uri="{BB962C8B-B14F-4D97-AF65-F5344CB8AC3E}">
        <p14:creationId xmlns:p14="http://schemas.microsoft.com/office/powerpoint/2010/main" val="2612446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F89288-BA1B-67DD-CB19-156828E7C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484" y="987973"/>
            <a:ext cx="6819031" cy="52601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500058C-FBB2-D042-EB54-4DC929C8C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94" y="154588"/>
            <a:ext cx="10515600" cy="70167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Reconnection signatures</a:t>
            </a:r>
          </a:p>
        </p:txBody>
      </p:sp>
    </p:spTree>
    <p:extLst>
      <p:ext uri="{BB962C8B-B14F-4D97-AF65-F5344CB8AC3E}">
        <p14:creationId xmlns:p14="http://schemas.microsoft.com/office/powerpoint/2010/main" val="426290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161F02-0718-C0C3-B9E4-43CC19B79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14" y="1161963"/>
            <a:ext cx="10140372" cy="49124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D8BF5CB-866A-1BA4-A2D2-0BF9F364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94" y="154588"/>
            <a:ext cx="10515600" cy="70167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Shock heating along the field line</a:t>
            </a:r>
          </a:p>
        </p:txBody>
      </p:sp>
    </p:spTree>
    <p:extLst>
      <p:ext uri="{BB962C8B-B14F-4D97-AF65-F5344CB8AC3E}">
        <p14:creationId xmlns:p14="http://schemas.microsoft.com/office/powerpoint/2010/main" val="1360863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radar chart, funnel chart&#10;&#10;AI-generated content may be incorrect.">
            <a:extLst>
              <a:ext uri="{FF2B5EF4-FFF2-40B4-BE49-F238E27FC236}">
                <a16:creationId xmlns:a16="http://schemas.microsoft.com/office/drawing/2014/main" id="{0B1742E1-CA4C-ADC5-D7A1-BB2526A8F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1984"/>
          <a:stretch/>
        </p:blipFill>
        <p:spPr>
          <a:xfrm>
            <a:off x="5931387" y="1364251"/>
            <a:ext cx="6267858" cy="4129497"/>
          </a:xfrm>
        </p:spPr>
      </p:pic>
      <p:pic>
        <p:nvPicPr>
          <p:cNvPr id="7" name="Picture 6" descr="Chart, radar chart&#10;&#10;AI-generated content may be incorrect.">
            <a:extLst>
              <a:ext uri="{FF2B5EF4-FFF2-40B4-BE49-F238E27FC236}">
                <a16:creationId xmlns:a16="http://schemas.microsoft.com/office/drawing/2014/main" id="{85C1296A-F4EC-B313-A03F-BC1496978C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57" r="1712"/>
          <a:stretch/>
        </p:blipFill>
        <p:spPr>
          <a:xfrm>
            <a:off x="110691" y="1253776"/>
            <a:ext cx="6058531" cy="40487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DDD30B-9F4C-CF4B-9E4E-7E49733E73F6}"/>
              </a:ext>
            </a:extLst>
          </p:cNvPr>
          <p:cNvSpPr txBox="1">
            <a:spLocks/>
          </p:cNvSpPr>
          <p:nvPr/>
        </p:nvSpPr>
        <p:spPr>
          <a:xfrm>
            <a:off x="838200" y="237232"/>
            <a:ext cx="10515600" cy="594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Uniqueness of this study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66A23-07A8-9705-3810-D964C15098F4}"/>
              </a:ext>
            </a:extLst>
          </p:cNvPr>
          <p:cNvSpPr txBox="1"/>
          <p:nvPr/>
        </p:nvSpPr>
        <p:spPr>
          <a:xfrm>
            <a:off x="8136629" y="1022498"/>
            <a:ext cx="3657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Previous studies from literature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A6C2DB-9740-919B-E49A-85E3899E679D}"/>
              </a:ext>
            </a:extLst>
          </p:cNvPr>
          <p:cNvSpPr txBox="1"/>
          <p:nvPr/>
        </p:nvSpPr>
        <p:spPr>
          <a:xfrm>
            <a:off x="2683109" y="1022498"/>
            <a:ext cx="1320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This study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7C2C9E-18C4-6AA0-F572-8261F35A34D1}"/>
              </a:ext>
            </a:extLst>
          </p:cNvPr>
          <p:cNvSpPr txBox="1"/>
          <p:nvPr/>
        </p:nvSpPr>
        <p:spPr>
          <a:xfrm>
            <a:off x="320777" y="5327224"/>
            <a:ext cx="5200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Energy per unit area ---Heating integrated along the field 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F78F9D-0196-2F9F-F3B0-864A1F6A5437}"/>
              </a:ext>
            </a:extLst>
          </p:cNvPr>
          <p:cNvSpPr txBox="1"/>
          <p:nvPr/>
        </p:nvSpPr>
        <p:spPr>
          <a:xfrm>
            <a:off x="7233661" y="5447715"/>
            <a:ext cx="3636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Heating integrated over the volume</a:t>
            </a:r>
          </a:p>
        </p:txBody>
      </p:sp>
    </p:spTree>
    <p:extLst>
      <p:ext uri="{BB962C8B-B14F-4D97-AF65-F5344CB8AC3E}">
        <p14:creationId xmlns:p14="http://schemas.microsoft.com/office/powerpoint/2010/main" val="250121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1A57B-C15F-FA9B-13FB-9C3A4DBA7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8AD8C7F-41B5-8A23-3790-29C86CC4AE30}"/>
              </a:ext>
            </a:extLst>
          </p:cNvPr>
          <p:cNvSpPr txBox="1">
            <a:spLocks/>
          </p:cNvSpPr>
          <p:nvPr/>
        </p:nvSpPr>
        <p:spPr>
          <a:xfrm>
            <a:off x="192504" y="180332"/>
            <a:ext cx="1051560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Define nanoflare: Method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BFAC4F-0472-8504-6507-B5973CDD70DF}"/>
                  </a:ext>
                </a:extLst>
              </p:cNvPr>
              <p:cNvSpPr txBox="1"/>
              <p:nvPr/>
            </p:nvSpPr>
            <p:spPr>
              <a:xfrm>
                <a:off x="192504" y="1355037"/>
                <a:ext cx="2669030" cy="203132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Nanoflare identification</a:t>
                </a:r>
              </a:p>
              <a:p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cut</m:t>
                        </m:r>
                      </m:sub>
                    </m:sSub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Reconnection in corona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BFAC4F-0472-8504-6507-B5973CDD7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4" y="1355037"/>
                <a:ext cx="2669030" cy="2031325"/>
              </a:xfrm>
              <a:prstGeom prst="rect">
                <a:avLst/>
              </a:prstGeom>
              <a:blipFill>
                <a:blip r:embed="rId3"/>
                <a:stretch>
                  <a:fillRect l="-1896" b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E95B8B-DA9F-1126-A260-6982B0BBA724}"/>
                  </a:ext>
                </a:extLst>
              </p:cNvPr>
              <p:cNvSpPr txBox="1"/>
              <p:nvPr/>
            </p:nvSpPr>
            <p:spPr>
              <a:xfrm>
                <a:off x="192503" y="5439311"/>
                <a:ext cx="11654591" cy="120032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Nanoflare duration = FWHM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𝑣𝑖𝑠𝑐</m:t>
                        </m:r>
                      </m:sub>
                    </m:sSub>
                  </m:oMath>
                </a14:m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ctr"/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‘maximum’ of FWHM is the strongest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𝑣𝑖𝑠𝑐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within nanoflare duration from Method A</a:t>
                </a:r>
              </a:p>
              <a:p>
                <a:pPr algn="ctr"/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E95B8B-DA9F-1126-A260-6982B0BBA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3" y="5439311"/>
                <a:ext cx="11654591" cy="1200329"/>
              </a:xfrm>
              <a:prstGeom prst="rect">
                <a:avLst/>
              </a:prstGeom>
              <a:blipFill>
                <a:blip r:embed="rId4"/>
                <a:stretch>
                  <a:fillRect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Graphical user interface, application, histogram&#10;&#10;AI-generated content may be incorrect.">
            <a:extLst>
              <a:ext uri="{FF2B5EF4-FFF2-40B4-BE49-F238E27FC236}">
                <a16:creationId xmlns:a16="http://schemas.microsoft.com/office/drawing/2014/main" id="{678B78C8-D4B1-9F5A-48B0-6E0C2D369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313" y="1139089"/>
            <a:ext cx="9324969" cy="43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7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53348-CC9D-BCF5-E520-BF1E00666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F96BC0-B1B8-3930-82E1-FB54D9B6FC5D}"/>
                  </a:ext>
                </a:extLst>
              </p:cNvPr>
              <p:cNvSpPr txBox="1"/>
              <p:nvPr/>
            </p:nvSpPr>
            <p:spPr>
              <a:xfrm>
                <a:off x="199783" y="175518"/>
                <a:ext cx="69694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  <a:latin typeface="Georgia Pro" panose="02040502050405020303" pitchFamily="18" charset="0"/>
                    <a:cs typeface="Adelle Sans Devanagari" panose="02000503000000020004" pitchFamily="2" charset="-78"/>
                  </a:rPr>
                  <a:t>Correlation between Nanoflare Energies(E) &amp; Delays(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C00000"/>
                  </a:solidFill>
                  <a:latin typeface="Georgia Pro" panose="02040502050405020303" pitchFamily="18" charset="0"/>
                  <a:cs typeface="Adelle Sans Devanagari" panose="02000503000000020004" pitchFamily="2" charset="-78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F96BC0-B1B8-3930-82E1-FB54D9B6F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83" y="175518"/>
                <a:ext cx="6969419" cy="400110"/>
              </a:xfrm>
              <a:prstGeom prst="rect">
                <a:avLst/>
              </a:prstGeom>
              <a:blipFill>
                <a:blip r:embed="rId2"/>
                <a:stretch>
                  <a:fillRect l="-909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C0A3FB-D7B0-69DB-1F08-E707CA94D8BC}"/>
                  </a:ext>
                </a:extLst>
              </p:cNvPr>
              <p:cNvSpPr txBox="1"/>
              <p:nvPr/>
            </p:nvSpPr>
            <p:spPr>
              <a:xfrm>
                <a:off x="199782" y="3957949"/>
                <a:ext cx="5263371" cy="2696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Georgia Pro" panose="02040502050405020303" pitchFamily="18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US" dirty="0">
                    <a:solidFill>
                      <a:srgbClr val="0070C0"/>
                    </a:solidFill>
                    <a:latin typeface="Georgia Pro" panose="02040502050405020303" pitchFamily="18" charset="0"/>
                  </a:rPr>
                  <a:t>Critical Stress:</a:t>
                </a:r>
              </a:p>
              <a:p>
                <a:pPr marL="342900" indent="-342900">
                  <a:buAutoNum type="alphaLcParenBoth"/>
                </a:pPr>
                <a:endParaRPr lang="en-US" sz="1600" dirty="0">
                  <a:solidFill>
                    <a:schemeClr val="tx1"/>
                  </a:solidFill>
                  <a:latin typeface="Georgia Pro" panose="02040502050405020303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Georgia Pro" panose="02040502050405020303" pitchFamily="18" charset="0"/>
                  </a:rPr>
                  <a:t>If energy released in the previous event was huge, then the field needs to wait for a longer amount of time to build up that critical stress.</a:t>
                </a:r>
              </a:p>
              <a:p>
                <a:endParaRPr lang="en-US" sz="1600" dirty="0">
                  <a:latin typeface="Georgia Pro" panose="02040502050405020303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Georgia Pro" panose="02040502050405020303" pitchFamily="18" charset="0"/>
                  </a:rPr>
                  <a:t>Hence,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𝑝𝑟𝑒𝑣𝑖𝑜𝑢𝑠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  <a:latin typeface="Georgia Pro" panose="02040502050405020303" pitchFamily="18" charset="0"/>
                </a:endParaRPr>
              </a:p>
              <a:p>
                <a:endParaRPr lang="en-US" b="0" dirty="0">
                  <a:solidFill>
                    <a:schemeClr val="tx1"/>
                  </a:solidFill>
                  <a:latin typeface="Georgia Pro" panose="02040502050405020303" pitchFamily="18" charset="0"/>
                </a:endParaRPr>
              </a:p>
              <a:p>
                <a:endParaRPr lang="en-US" b="0" dirty="0">
                  <a:solidFill>
                    <a:schemeClr val="tx1"/>
                  </a:solidFill>
                  <a:latin typeface="Georgia Pro" panose="02040502050405020303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C0A3FB-D7B0-69DB-1F08-E707CA94D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82" y="3957949"/>
                <a:ext cx="5263371" cy="2696636"/>
              </a:xfrm>
              <a:prstGeom prst="rect">
                <a:avLst/>
              </a:prstGeom>
              <a:blipFill>
                <a:blip r:embed="rId3"/>
                <a:stretch>
                  <a:fillRect l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79AB08C-FE88-2596-7C40-F60A3782C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82" y="768402"/>
            <a:ext cx="11776793" cy="29967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5FE755-7436-1079-E93E-87FBE9328DFA}"/>
                  </a:ext>
                </a:extLst>
              </p:cNvPr>
              <p:cNvSpPr txBox="1"/>
              <p:nvPr/>
            </p:nvSpPr>
            <p:spPr>
              <a:xfrm>
                <a:off x="6438254" y="3985846"/>
                <a:ext cx="5402451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dirty="0">
                  <a:solidFill>
                    <a:srgbClr val="0070C0"/>
                  </a:solidFill>
                  <a:latin typeface="Georgia Pro" panose="02040502050405020303" pitchFamily="18" charset="0"/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  <a:latin typeface="Georgia Pro" panose="02040502050405020303" pitchFamily="18" charset="0"/>
                  </a:rPr>
                  <a:t>(b) Release of all the free energy:</a:t>
                </a:r>
              </a:p>
              <a:p>
                <a:endParaRPr lang="en-US" dirty="0">
                  <a:solidFill>
                    <a:srgbClr val="0070C0"/>
                  </a:solidFill>
                  <a:latin typeface="Georgia Pro" panose="020405020504050203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  <a:latin typeface="Georgia Pro" panose="02040502050405020303" pitchFamily="18" charset="0"/>
                  </a:rPr>
                  <a:t>If the field waits for a long amount of time, then it will store more energy before it reconnects.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800" dirty="0">
                  <a:solidFill>
                    <a:schemeClr val="tx1"/>
                  </a:solidFill>
                  <a:latin typeface="Georgia Pro" panose="020405020504050203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  <a:latin typeface="Georgia Pro" panose="02040502050405020303" pitchFamily="18" charset="0"/>
                  </a:rPr>
                  <a:t>Hence, </a:t>
                </a:r>
                <a:r>
                  <a:rPr lang="en-US" sz="1800" b="0" dirty="0">
                    <a:solidFill>
                      <a:schemeClr val="tx1"/>
                    </a:solidFill>
                    <a:latin typeface="Georgia Pro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𝑛𝑒𝑥𝑡</m:t>
                        </m:r>
                      </m:sub>
                    </m:sSub>
                  </m:oMath>
                </a14:m>
                <a:endParaRPr lang="en-US" sz="1800" dirty="0">
                  <a:solidFill>
                    <a:schemeClr val="tx1"/>
                  </a:solidFill>
                  <a:latin typeface="Georgia Pro" panose="02040502050405020303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5FE755-7436-1079-E93E-87FBE9328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254" y="3985846"/>
                <a:ext cx="5402451" cy="2031325"/>
              </a:xfrm>
              <a:prstGeom prst="rect">
                <a:avLst/>
              </a:prstGeom>
              <a:blipFill>
                <a:blip r:embed="rId5"/>
                <a:stretch>
                  <a:fillRect l="-703" r="-234" b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150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4004</TotalTime>
  <Words>1052</Words>
  <Application>Microsoft Macintosh PowerPoint</Application>
  <PresentationFormat>Widescreen</PresentationFormat>
  <Paragraphs>167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Aptos</vt:lpstr>
      <vt:lpstr>Aptos Display</vt:lpstr>
      <vt:lpstr>Arial</vt:lpstr>
      <vt:lpstr>Avenir Next Condensed</vt:lpstr>
      <vt:lpstr>Bookman Old Style</vt:lpstr>
      <vt:lpstr>Cambria Math</vt:lpstr>
      <vt:lpstr>Georgia Pro</vt:lpstr>
      <vt:lpstr>System Font Regular</vt:lpstr>
      <vt:lpstr>Times</vt:lpstr>
      <vt:lpstr>Office Theme</vt:lpstr>
      <vt:lpstr> </vt:lpstr>
      <vt:lpstr>Simulation of a subset of an Active Region</vt:lpstr>
      <vt:lpstr>Identify reconnections</vt:lpstr>
      <vt:lpstr>Quantify energy released in reconnection events</vt:lpstr>
      <vt:lpstr>Reconnection signatures</vt:lpstr>
      <vt:lpstr>Shock heating along the field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Sow Mondal, Shanwlee (GSFC-6710)[CATHOLIC UNIV OF AMERICA]</dc:creator>
  <cp:lastModifiedBy>Sow Mondal, Shanwlee (GSFC-6710)[CATHOLIC UNIV OF AMERICA]</cp:lastModifiedBy>
  <cp:revision>100</cp:revision>
  <dcterms:created xsi:type="dcterms:W3CDTF">2025-08-05T15:29:05Z</dcterms:created>
  <dcterms:modified xsi:type="dcterms:W3CDTF">2026-01-21T20:16:33Z</dcterms:modified>
</cp:coreProperties>
</file>