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3" r:id="rId4"/>
    <p:sldId id="259" r:id="rId5"/>
    <p:sldId id="265" r:id="rId6"/>
    <p:sldId id="264" r:id="rId7"/>
    <p:sldId id="267" r:id="rId8"/>
    <p:sldId id="268" r:id="rId9"/>
    <p:sldId id="269" r:id="rId10"/>
    <p:sldId id="270" r:id="rId11"/>
    <p:sldId id="28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6485"/>
    <a:srgbClr val="6F89FF"/>
    <a:srgbClr val="9E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9"/>
    <p:restoredTop sz="86435"/>
  </p:normalViewPr>
  <p:slideViewPr>
    <p:cSldViewPr snapToGrid="0">
      <p:cViewPr varScale="1">
        <p:scale>
          <a:sx n="156" d="100"/>
          <a:sy n="156" d="100"/>
        </p:scale>
        <p:origin x="21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8F2B-BCEA-F046-AD72-00A830533D3C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CAE23-F9AE-9A4A-88BC-FB7009518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track multiple filed lines – say I am tracking the black field line. At t1 it has undergone reconnection, then it gets advected by the flow, at t3 it again undergoes reconnection.</a:t>
            </a:r>
          </a:p>
          <a:p>
            <a:endParaRPr lang="en-US" dirty="0"/>
          </a:p>
          <a:p>
            <a:r>
              <a:rPr lang="en-US" dirty="0"/>
              <a:t>So, nanoflare energy in this scenario is defined as the sum of these fractions of heating the field line experiences as it undergoes through multiple reconnection sites.</a:t>
            </a:r>
          </a:p>
          <a:p>
            <a:endParaRPr lang="en-US" dirty="0"/>
          </a:p>
          <a:p>
            <a:r>
              <a:rPr lang="en-US" dirty="0"/>
              <a:t>Heating is the heating integrated along the field line, so we express nanoflare energy as energy per unit area.</a:t>
            </a:r>
          </a:p>
          <a:p>
            <a:endParaRPr lang="en-US" dirty="0"/>
          </a:p>
          <a:p>
            <a:r>
              <a:rPr lang="en-US" dirty="0"/>
              <a:t>Whereas, in previous studies, everything was from volume perspective, so the nanoflare energy is energy integrated of the volume over which the energy is released.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CAE23-F9AE-9A4A-88BC-FB7009518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6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velocity gradient at the shock front leads to viscous heating which the simulation identifies as primary source of heating associated with reconnection.</a:t>
            </a:r>
          </a:p>
          <a:p>
            <a:endParaRPr lang="en-US" dirty="0"/>
          </a:p>
          <a:p>
            <a:r>
              <a:rPr lang="en-US" dirty="0"/>
              <a:t>Q_visc along the field line. Maximum Q_visc at what height?</a:t>
            </a:r>
          </a:p>
          <a:p>
            <a:endParaRPr lang="en-US" dirty="0"/>
          </a:p>
          <a:p>
            <a:r>
              <a:rPr lang="en-US" dirty="0"/>
              <a:t>If \delta condition is satisfied, find the height of reconnection, if it is in corona, we move forward to quantify nanoflare energy.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CAE23-F9AE-9A4A-88BC-FB70095186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5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employ a waiting time of </a:t>
            </a:r>
            <a:r>
              <a:rPr lang="en-US" dirty="0" err="1"/>
              <a:t>t_window</a:t>
            </a:r>
            <a:r>
              <a:rPr lang="en-US" dirty="0"/>
              <a:t> to account for this finite duration and define the end of the nanoflare to be the end of the waiting time if no other reconnection occurs. </a:t>
            </a:r>
          </a:p>
          <a:p>
            <a:endParaRPr lang="en-US" dirty="0"/>
          </a:p>
          <a:p>
            <a:r>
              <a:rPr lang="en-US" dirty="0"/>
              <a:t>If another reconnection does occur during the waiting time, we extend the waiting time to </a:t>
            </a:r>
            <a:r>
              <a:rPr lang="en-US" dirty="0" err="1"/>
              <a:t>t_window</a:t>
            </a:r>
            <a:r>
              <a:rPr lang="en-US" dirty="0"/>
              <a:t> after that reconnection. This continues until there is no additional reconnection during the last </a:t>
            </a:r>
            <a:r>
              <a:rPr lang="en-US" dirty="0" err="1"/>
              <a:t>t_window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duration of the nanoflare thus extends from the time of the first reconnection to </a:t>
            </a:r>
            <a:r>
              <a:rPr lang="en-US" dirty="0" err="1"/>
              <a:t>t_window</a:t>
            </a:r>
            <a:r>
              <a:rPr lang="en-US" dirty="0"/>
              <a:t> seconds after the last reconnection.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CAE23-F9AE-9A4A-88BC-FB70095186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7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>
                <a:latin typeface="Cambria Math" panose="02040503050406030204" pitchFamily="18" charset="0"/>
                <a:ea typeface="Cambria Math" panose="02040503050406030204" pitchFamily="18" charset="0"/>
              </a:rPr>
              <a:t>Within this yellow bar, find the maximum Q_visc. FWHM of this maximum Q_visc give the nanoflare duration in Method B.</a:t>
            </a:r>
          </a:p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CAE23-F9AE-9A4A-88BC-FB70095186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1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60C6B-8CCC-7497-3FB9-4FF8B68A3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3DD890-BA49-EE0D-9393-579B3488DD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06401E-8455-EDA0-02F6-CE79B1AA3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6B235-F5D7-953A-8891-3724B0FCB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CAE23-F9AE-9A4A-88BC-FB70095186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7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C59CA-92F9-523B-850D-C13ECA13A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9C5FB-47D5-0A4D-E395-B876D7C56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4CCCB83-8123-45A8-9251-FBF7E081599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‘maximum’ of FWHM is the strongest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𝑣𝑖𝑠𝑐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within nanoflare duration from Method A</a:t>
                </a:r>
              </a:p>
              <a:p>
                <a:endParaRPr lang="en-US" sz="1600" b="0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4CCCB83-8123-45A8-9251-FBF7E081599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‘maximum’ of FWHM is the strongest </a:t>
                </a:r>
                <a:r>
                  <a:rPr lang="en-US" sz="1600" b="0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𝑄_𝑣𝑖𝑠𝑐  </a:t>
                </a:r>
                <a:r>
                  <a:rPr lang="en-US" sz="16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within nanoflare duration from Method A</a:t>
                </a:r>
              </a:p>
              <a:p>
                <a:endParaRPr lang="en-US" sz="1600" b="0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036FA-08FC-26D0-297D-18F82D526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CAE23-F9AE-9A4A-88BC-FB70095186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5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698B0-172F-47E3-6F25-ACC432A0A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2CB2BA-237F-0513-733A-A81A8EEC1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85D692A-B2EC-A958-F355-D105A723AFE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‘maximum’ of FWHM is the strongest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𝑣𝑖𝑠𝑐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within nanoflare duration from Method A</a:t>
                </a:r>
              </a:p>
              <a:p>
                <a:endParaRPr lang="en-US" sz="1600" b="0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85D692A-B2EC-A958-F355-D105A723AFE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‘maximum’ of FWHM is the strongest </a:t>
                </a:r>
                <a:r>
                  <a:rPr lang="en-US" sz="1600" b="0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𝑄_𝑣𝑖𝑠𝑐  </a:t>
                </a:r>
                <a:r>
                  <a:rPr lang="en-US" sz="16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within nanoflare duration from Method A</a:t>
                </a:r>
              </a:p>
              <a:p>
                <a:endParaRPr lang="en-US" sz="1600" b="0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EFF2A-9CB5-7EF1-B88E-F8FFEB1F6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CAE23-F9AE-9A4A-88BC-FB70095186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9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9AB23-4A97-8DFD-A5A1-83F7F2A59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A3736D-D924-AAA1-A3CC-D4F1AA559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92C13C-5347-7081-D98A-C4DF34E6D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20883-BAD2-BF5A-4059-7BFC10A7CB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CAE23-F9AE-9A4A-88BC-FB70095186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1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2A09-8876-EC26-90EE-1396003E6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ADA91-29E5-8A53-4826-31C65C793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06911-A399-951F-7376-4AC7A834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C733-DA43-4945-8148-BA0959962A5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3F798-7F78-C787-D2A4-826C3686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4777C-268D-01A8-A9C4-183079C6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CD27-B816-3749-93FF-4BAFFA4D4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5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4001-4473-EB2E-D03A-A28EE9E0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790C2-F6DD-7BAC-EB3C-6FBCEB86F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8D108-CCDA-D719-C77A-2B6F8FC8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C733-DA43-4945-8148-BA0959962A5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09A66-EE0C-FD6E-6070-C976010E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34B1D-C9DE-AB5D-0E1F-006BD7A8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CD27-B816-3749-93FF-4BAFFA4D4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1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79DF6C-3AE1-B7A8-C298-3683911BD8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1B4B-E2B5-066F-4B6A-6C30CE0EA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C1EBE-66B4-28E8-0897-615867B1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C733-DA43-4945-8148-BA0959962A5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744BB-A274-AEB7-B4B7-CC4A72D5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4BE99-7633-DBD8-AA18-F13098AB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CD27-B816-3749-93FF-4BAFFA4D4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3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9E28F-9B0E-4860-AABC-CAB1866E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8C200-5AD2-90B9-B878-DD632228D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BFA4B-6A49-39B7-4C56-565BE879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C733-DA43-4945-8148-BA0959962A5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34426-4488-E820-4F10-F93DC435D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92E72-276B-DCF1-65DA-0476B627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CD27-B816-3749-93FF-4BAFFA4D4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0D00-64A0-3D3F-EE8A-77B33F6D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4DEFB-8A95-FE47-8320-0D1902D7A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E3BC2-A751-05CE-97F9-88F248AC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C733-DA43-4945-8148-BA0959962A5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48C0C-B74A-A1F9-0948-4FAABF77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8A766-FE9F-FEEE-78F3-102BC067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CD27-B816-3749-93FF-4BAFFA4D4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1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FD21-1A6A-8DE5-6AE0-40A4E9EB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E1C5F-5A22-6615-062F-9630A0AEB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97DAA-34B8-4C93-1658-69AFB5846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B63D4-3824-BFC3-A327-7A7DBE99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C733-DA43-4945-8148-BA0959962A5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E51E5-7C7C-7F3E-705E-3BAC9EA0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DEAAB-F50A-F8FD-E3EC-D67DAC71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CD27-B816-3749-93FF-4BAFFA4D4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8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31A3-3C8C-AF9C-7957-E6D83767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AC3C2-001B-B6FF-3007-5D5394ADD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8441E-1DDF-6CD9-6565-B032617F9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9CBA9-AC98-5C46-8A11-561BBE942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A926F-24A1-D967-AB71-156C40DB7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979E0F-7CE1-B955-1CBD-34E94DF6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C733-DA43-4945-8148-BA0959962A5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6CC60-6AC5-2B69-0472-4ABFCB1F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8293DB-1BCA-3F3B-78D8-B2ED80C3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CD27-B816-3749-93FF-4BAFFA4D4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7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AB00E-2321-8910-1DD7-54C2F80B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0ED1A0-25F2-A5C3-D89F-369417E59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C733-DA43-4945-8148-BA0959962A5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0A416-8A21-AF0A-F142-57507E4D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1F811-66B3-6205-32C1-2DF04312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CD27-B816-3749-93FF-4BAFFA4D4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4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BED5F5-70A8-739E-68AB-56602EF5D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C733-DA43-4945-8148-BA0959962A5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673B7-9A3D-0035-A186-417B0D61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1DA37-6C0D-C491-32C7-5B4E5A4C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CD27-B816-3749-93FF-4BAFFA4D4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8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07FF-F2A8-00E9-5E61-A8F12D35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FAEE1-03E2-A2D8-C87E-25EC0642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85F03-A181-A3C4-6090-118687A2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957F1-103E-072B-9060-422B98C4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C733-DA43-4945-8148-BA0959962A5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1BFBF-CF32-92FE-FA8D-627F3C4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C5733-B49D-F468-F878-8CFF1B9E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CD27-B816-3749-93FF-4BAFFA4D4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0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9A33-3B48-71BA-D84D-D5536BEE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1CA8F0-BED9-D6CA-8A23-A7949FA98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62E94-AFE7-7D98-83E0-11651D464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F1BA3-6280-E3E5-EB44-71C987BA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C733-DA43-4945-8148-BA0959962A5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886EA-5896-4637-CC70-3779CB1E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FB3CA-ED23-A992-A525-A7079E98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CD27-B816-3749-93FF-4BAFFA4D4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1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E8F7D2-28EF-A365-ECF9-3B004328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21BB0-06A5-F447-F2F5-53B4F8FC8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FC774-EF7A-0A5D-4306-A9D8D6CD0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EBC733-DA43-4945-8148-BA0959962A5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C9AA8-CA2C-06B7-00A0-8CD77D980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7A0DE-D4EF-5057-D1F4-4CEED631D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39CD27-B816-3749-93FF-4BAFFA4D4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0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943B-603B-830C-FED5-81CFB6BD5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535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Characterizing Nanoflare Energy and Frequency through Field Line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070AB-5866-6881-BE0E-606F282D8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158" y="2876825"/>
            <a:ext cx="11361684" cy="16557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Shanwlee Sow Mondal, Lars. K. S. Daldorff,  James A. Klimchuk, &amp; Craig. D. Johnston</a:t>
            </a:r>
          </a:p>
        </p:txBody>
      </p:sp>
    </p:spTree>
    <p:extLst>
      <p:ext uri="{BB962C8B-B14F-4D97-AF65-F5344CB8AC3E}">
        <p14:creationId xmlns:p14="http://schemas.microsoft.com/office/powerpoint/2010/main" val="196556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58F94-09A6-ADF8-9A1B-606F88843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E90A8F7-EDC0-4DEF-885E-2061D97375E4}"/>
              </a:ext>
            </a:extLst>
          </p:cNvPr>
          <p:cNvSpPr txBox="1">
            <a:spLocks/>
          </p:cNvSpPr>
          <p:nvPr/>
        </p:nvSpPr>
        <p:spPr>
          <a:xfrm>
            <a:off x="192504" y="180332"/>
            <a:ext cx="105156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Define nanoflare: Method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521DA5-F1BA-56E9-B7DE-4065731301EC}"/>
                  </a:ext>
                </a:extLst>
              </p:cNvPr>
              <p:cNvSpPr txBox="1"/>
              <p:nvPr/>
            </p:nvSpPr>
            <p:spPr>
              <a:xfrm>
                <a:off x="192504" y="1355037"/>
                <a:ext cx="2759670" cy="175432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Nanoflare identification</a:t>
                </a:r>
              </a:p>
              <a:p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Any peak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𝑣𝑖𝑠𝑐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find_peaks </a:t>
                </a:r>
                <a:r>
                  <a:rPr lang="en-US" dirty="0"/>
                  <a:t>in Python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521DA5-F1BA-56E9-B7DE-406573130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4" y="1355037"/>
                <a:ext cx="2759670" cy="1754326"/>
              </a:xfrm>
              <a:prstGeom prst="rect">
                <a:avLst/>
              </a:prstGeom>
              <a:blipFill>
                <a:blip r:embed="rId3"/>
                <a:stretch>
                  <a:fillRect l="-1835" t="-1439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23835F0-BEDF-7514-855D-0F8FBD76DC44}"/>
              </a:ext>
            </a:extLst>
          </p:cNvPr>
          <p:cNvSpPr txBox="1"/>
          <p:nvPr/>
        </p:nvSpPr>
        <p:spPr>
          <a:xfrm>
            <a:off x="192504" y="3582393"/>
            <a:ext cx="275967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Nanoflare duration</a:t>
            </a:r>
          </a:p>
          <a:p>
            <a:endParaRPr lang="en-U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peak_widths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in Python</a:t>
            </a:r>
          </a:p>
        </p:txBody>
      </p:sp>
      <p:pic>
        <p:nvPicPr>
          <p:cNvPr id="4" name="Picture 3" descr="Graphical user interface, chart, application, histogram&#10;&#10;AI-generated content may be incorrect.">
            <a:extLst>
              <a:ext uri="{FF2B5EF4-FFF2-40B4-BE49-F238E27FC236}">
                <a16:creationId xmlns:a16="http://schemas.microsoft.com/office/drawing/2014/main" id="{97DA7483-9620-2618-A5F5-4A232298B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174" y="1172480"/>
            <a:ext cx="8894920" cy="410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9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C3C9E-2476-5FE2-A667-BA6DCB230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C74B7B7-E29A-FBDF-D136-EC069694CE7C}"/>
              </a:ext>
            </a:extLst>
          </p:cNvPr>
          <p:cNvSpPr txBox="1">
            <a:spLocks/>
          </p:cNvSpPr>
          <p:nvPr/>
        </p:nvSpPr>
        <p:spPr>
          <a:xfrm>
            <a:off x="192504" y="180332"/>
            <a:ext cx="10515600" cy="572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Table summarizing the three methods</a:t>
            </a:r>
          </a:p>
        </p:txBody>
      </p:sp>
      <p:pic>
        <p:nvPicPr>
          <p:cNvPr id="2" name="Picture 1" descr="Table&#10;&#10;AI-generated content may be incorrect.">
            <a:extLst>
              <a:ext uri="{FF2B5EF4-FFF2-40B4-BE49-F238E27FC236}">
                <a16:creationId xmlns:a16="http://schemas.microsoft.com/office/drawing/2014/main" id="{7D2AA5F3-5A37-73AF-9E5B-225E32613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29" y="882008"/>
            <a:ext cx="4491009" cy="2239468"/>
          </a:xfrm>
          <a:prstGeom prst="rect">
            <a:avLst/>
          </a:prstGeom>
        </p:spPr>
      </p:pic>
      <p:pic>
        <p:nvPicPr>
          <p:cNvPr id="3" name="Picture 2" descr="Graphical user interface, chart, application, histogram&#10;&#10;AI-generated content may be incorrect.">
            <a:extLst>
              <a:ext uri="{FF2B5EF4-FFF2-40B4-BE49-F238E27FC236}">
                <a16:creationId xmlns:a16="http://schemas.microsoft.com/office/drawing/2014/main" id="{26E75493-5163-16A1-6938-CAC9FFAFA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004" y="2657019"/>
            <a:ext cx="8894920" cy="4107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2DA1A9-CA77-82BE-09CE-0125C6CD0AA9}"/>
                  </a:ext>
                </a:extLst>
              </p:cNvPr>
              <p:cNvSpPr/>
              <p:nvPr/>
            </p:nvSpPr>
            <p:spPr>
              <a:xfrm>
                <a:off x="5587532" y="882008"/>
                <a:ext cx="5695092" cy="103817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Nanoflare energy =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𝑢𝑟𝑎𝑡𝑖𝑜𝑛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𝑣𝑖𝑠𝑐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2DA1A9-CA77-82BE-09CE-0125C6CD0A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532" y="882008"/>
                <a:ext cx="5695092" cy="1038173"/>
              </a:xfrm>
              <a:prstGeom prst="rect">
                <a:avLst/>
              </a:prstGeom>
              <a:blipFill>
                <a:blip r:embed="rId5"/>
                <a:stretch>
                  <a:fillRect l="-668" t="-45783" b="-759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F5A2274-F0E9-8F3A-A72D-CC07DAE4737C}"/>
              </a:ext>
            </a:extLst>
          </p:cNvPr>
          <p:cNvSpPr/>
          <p:nvPr/>
        </p:nvSpPr>
        <p:spPr>
          <a:xfrm>
            <a:off x="5587532" y="1954582"/>
            <a:ext cx="5695091" cy="6680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Num. of footpoints tracked = 3136</a:t>
            </a:r>
          </a:p>
          <a:p>
            <a:r>
              <a:rPr lang="en-US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Total time = 6000 s</a:t>
            </a:r>
          </a:p>
        </p:txBody>
      </p:sp>
    </p:spTree>
    <p:extLst>
      <p:ext uri="{BB962C8B-B14F-4D97-AF65-F5344CB8AC3E}">
        <p14:creationId xmlns:p14="http://schemas.microsoft.com/office/powerpoint/2010/main" val="197812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442AF0-4410-0024-AF19-B7388ADCBB20}"/>
              </a:ext>
            </a:extLst>
          </p:cNvPr>
          <p:cNvSpPr txBox="1">
            <a:spLocks/>
          </p:cNvSpPr>
          <p:nvPr/>
        </p:nvSpPr>
        <p:spPr>
          <a:xfrm>
            <a:off x="405064" y="128338"/>
            <a:ext cx="7174831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Results: Nanoflare energy distributions</a:t>
            </a:r>
          </a:p>
        </p:txBody>
      </p:sp>
      <p:pic>
        <p:nvPicPr>
          <p:cNvPr id="6" name="Picture 5" descr="Graphical user interface&#10;&#10;AI-generated content may be incorrect.">
            <a:extLst>
              <a:ext uri="{FF2B5EF4-FFF2-40B4-BE49-F238E27FC236}">
                <a16:creationId xmlns:a16="http://schemas.microsoft.com/office/drawing/2014/main" id="{35BBCA4C-47E5-8310-E11F-781560D52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782" y="1050758"/>
            <a:ext cx="8820436" cy="55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9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BBAE2-48A2-CC85-7652-77B5EE577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6A3139-A614-FF19-83CF-A887BFA0094A}"/>
              </a:ext>
            </a:extLst>
          </p:cNvPr>
          <p:cNvSpPr txBox="1">
            <a:spLocks/>
          </p:cNvSpPr>
          <p:nvPr/>
        </p:nvSpPr>
        <p:spPr>
          <a:xfrm>
            <a:off x="389021" y="145076"/>
            <a:ext cx="11385883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Nanoflare energy distributions: Power-law vs log-normal fit </a:t>
            </a:r>
          </a:p>
        </p:txBody>
      </p:sp>
      <p:pic>
        <p:nvPicPr>
          <p:cNvPr id="3" name="Picture 2" descr="Graphical user interface&#10;&#10;AI-generated content may be incorrect.">
            <a:extLst>
              <a:ext uri="{FF2B5EF4-FFF2-40B4-BE49-F238E27FC236}">
                <a16:creationId xmlns:a16="http://schemas.microsoft.com/office/drawing/2014/main" id="{B4B047EB-6F54-F7F0-442F-304061FF2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21" y="909538"/>
            <a:ext cx="8279391" cy="5580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F7FC9A-9768-D2D6-30A9-19B2D360BF27}"/>
              </a:ext>
            </a:extLst>
          </p:cNvPr>
          <p:cNvSpPr txBox="1"/>
          <p:nvPr/>
        </p:nvSpPr>
        <p:spPr>
          <a:xfrm>
            <a:off x="8839199" y="1218680"/>
            <a:ext cx="275967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Power-law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A775F-79AB-E20B-E776-78FB30676815}"/>
              </a:ext>
            </a:extLst>
          </p:cNvPr>
          <p:cNvSpPr txBox="1"/>
          <p:nvPr/>
        </p:nvSpPr>
        <p:spPr>
          <a:xfrm>
            <a:off x="8839199" y="3913753"/>
            <a:ext cx="275967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Log-normal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799A50-8F01-00F2-5C7A-591CF7C6C398}"/>
                  </a:ext>
                </a:extLst>
              </p:cNvPr>
              <p:cNvSpPr txBox="1"/>
              <p:nvPr/>
            </p:nvSpPr>
            <p:spPr>
              <a:xfrm>
                <a:off x="8839198" y="1707392"/>
                <a:ext cx="11388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799A50-8F01-00F2-5C7A-591CF7C6C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98" y="1707392"/>
                <a:ext cx="1138838" cy="276999"/>
              </a:xfrm>
              <a:prstGeom prst="rect">
                <a:avLst/>
              </a:prstGeom>
              <a:blipFill>
                <a:blip r:embed="rId3"/>
                <a:stretch>
                  <a:fillRect l="-444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3679FA-AD7B-3C46-288D-CB3018A26AB3}"/>
                  </a:ext>
                </a:extLst>
              </p:cNvPr>
              <p:cNvSpPr txBox="1"/>
              <p:nvPr/>
            </p:nvSpPr>
            <p:spPr>
              <a:xfrm>
                <a:off x="8839198" y="4386113"/>
                <a:ext cx="2778263" cy="5847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3679FA-AD7B-3C46-288D-CB3018A26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98" y="4386113"/>
                <a:ext cx="2778263" cy="584712"/>
              </a:xfrm>
              <a:prstGeom prst="rect">
                <a:avLst/>
              </a:prstGeom>
              <a:blipFill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75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3AF6B-3F61-EB58-770C-3145BC3E9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93D454-05E8-74D9-13F4-9F983E63AB37}"/>
              </a:ext>
            </a:extLst>
          </p:cNvPr>
          <p:cNvSpPr txBox="1">
            <a:spLocks/>
          </p:cNvSpPr>
          <p:nvPr/>
        </p:nvSpPr>
        <p:spPr>
          <a:xfrm>
            <a:off x="389021" y="145076"/>
            <a:ext cx="11385883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Nanoflare frequencies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A56E1-9913-4998-BC1A-380C1CA5DD73}"/>
              </a:ext>
            </a:extLst>
          </p:cNvPr>
          <p:cNvSpPr txBox="1"/>
          <p:nvPr/>
        </p:nvSpPr>
        <p:spPr>
          <a:xfrm>
            <a:off x="7759896" y="1690506"/>
            <a:ext cx="4043083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Nanoflare frequencies: </a:t>
            </a:r>
          </a:p>
          <a:p>
            <a:endParaRPr lang="en-U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Energy-dependent repetition frequency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Energy-independent repetition frequency</a:t>
            </a:r>
          </a:p>
          <a:p>
            <a:endParaRPr lang="en-U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 descr="Chart, diagram, line chart&#10;&#10;AI-generated content may be incorrect.">
            <a:extLst>
              <a:ext uri="{FF2B5EF4-FFF2-40B4-BE49-F238E27FC236}">
                <a16:creationId xmlns:a16="http://schemas.microsoft.com/office/drawing/2014/main" id="{DD2B5A04-A15A-757E-E9DF-5DBFC084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21" y="1085851"/>
            <a:ext cx="7230979" cy="45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4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F31CC-0A6E-1B0C-7F59-458780C96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42B61E-DBC5-FC5E-7D76-421D998322C2}"/>
              </a:ext>
            </a:extLst>
          </p:cNvPr>
          <p:cNvSpPr txBox="1">
            <a:spLocks/>
          </p:cNvSpPr>
          <p:nvPr/>
        </p:nvSpPr>
        <p:spPr>
          <a:xfrm>
            <a:off x="389021" y="145076"/>
            <a:ext cx="11385883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Global delays</a:t>
            </a:r>
          </a:p>
        </p:txBody>
      </p:sp>
      <p:pic>
        <p:nvPicPr>
          <p:cNvPr id="3" name="Picture 2" descr="Chart, histogram&#10;&#10;AI-generated content may be incorrect.">
            <a:extLst>
              <a:ext uri="{FF2B5EF4-FFF2-40B4-BE49-F238E27FC236}">
                <a16:creationId xmlns:a16="http://schemas.microsoft.com/office/drawing/2014/main" id="{4DDF45B7-68D7-1BC2-6460-CFD85D901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79" y="846751"/>
            <a:ext cx="9152966" cy="3763437"/>
          </a:xfrm>
          <a:prstGeom prst="rect">
            <a:avLst/>
          </a:prstGeom>
        </p:spPr>
      </p:pic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9CDA8315-4872-A78A-D4CE-7F9CDC776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474" y="4836182"/>
            <a:ext cx="3087594" cy="15384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9F3F95-661E-90D3-EA0F-563ABE3F2690}"/>
              </a:ext>
            </a:extLst>
          </p:cNvPr>
          <p:cNvSpPr txBox="1"/>
          <p:nvPr/>
        </p:nvSpPr>
        <p:spPr>
          <a:xfrm>
            <a:off x="2375647" y="1252590"/>
            <a:ext cx="221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low         med         high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5BC552-81DA-48F3-767C-21F3E74506B1}"/>
              </a:ext>
            </a:extLst>
          </p:cNvPr>
          <p:cNvSpPr txBox="1"/>
          <p:nvPr/>
        </p:nvSpPr>
        <p:spPr>
          <a:xfrm>
            <a:off x="5460096" y="1262063"/>
            <a:ext cx="221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low           med         high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78259C-6240-1A74-DB29-3BD71C577A4E}"/>
              </a:ext>
            </a:extLst>
          </p:cNvPr>
          <p:cNvSpPr txBox="1"/>
          <p:nvPr/>
        </p:nvSpPr>
        <p:spPr>
          <a:xfrm>
            <a:off x="8266049" y="1240649"/>
            <a:ext cx="221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low    med         high</a:t>
            </a:r>
          </a:p>
        </p:txBody>
      </p:sp>
    </p:spTree>
    <p:extLst>
      <p:ext uri="{BB962C8B-B14F-4D97-AF65-F5344CB8AC3E}">
        <p14:creationId xmlns:p14="http://schemas.microsoft.com/office/powerpoint/2010/main" val="933046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850DE-298C-68EB-FFA5-55B458E2B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2C0A23-6348-29C2-16BB-5A063FE70F1E}"/>
              </a:ext>
            </a:extLst>
          </p:cNvPr>
          <p:cNvSpPr txBox="1">
            <a:spLocks/>
          </p:cNvSpPr>
          <p:nvPr/>
        </p:nvSpPr>
        <p:spPr>
          <a:xfrm>
            <a:off x="389021" y="145076"/>
            <a:ext cx="11385883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Plasma Cooling Time</a:t>
            </a:r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E5FD60AA-B488-67F5-E936-5595D1B3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21" y="1147482"/>
            <a:ext cx="4271370" cy="37741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FE4022-88DD-3F3A-6D63-440E2A402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304" y="145076"/>
            <a:ext cx="6472518" cy="6472518"/>
          </a:xfrm>
          <a:prstGeom prst="rect">
            <a:avLst/>
          </a:prstGeom>
        </p:spPr>
      </p:pic>
      <p:pic>
        <p:nvPicPr>
          <p:cNvPr id="15" name="Picture 14" descr="Text&#10;&#10;AI-generated content may be incorrect.">
            <a:extLst>
              <a:ext uri="{FF2B5EF4-FFF2-40B4-BE49-F238E27FC236}">
                <a16:creationId xmlns:a16="http://schemas.microsoft.com/office/drawing/2014/main" id="{90B715D3-CAE2-8794-379F-B50C12163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78" y="5222355"/>
            <a:ext cx="3281000" cy="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E14DF-F5F6-9BA9-F7C2-1665B9672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3BF798-A73F-238E-D16B-28F7B67B91ED}"/>
              </a:ext>
            </a:extLst>
          </p:cNvPr>
          <p:cNvSpPr txBox="1">
            <a:spLocks/>
          </p:cNvSpPr>
          <p:nvPr/>
        </p:nvSpPr>
        <p:spPr>
          <a:xfrm>
            <a:off x="389021" y="145076"/>
            <a:ext cx="11385883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Global delays &amp; average cooling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78267-00D6-4DEB-C2E1-55F06D0C2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9" y="846751"/>
            <a:ext cx="11407152" cy="54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5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970C3-346B-441C-30E7-27B8DFF64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259E80-CDB9-85E4-3D2D-D52681BAC307}"/>
              </a:ext>
            </a:extLst>
          </p:cNvPr>
          <p:cNvSpPr txBox="1">
            <a:spLocks/>
          </p:cNvSpPr>
          <p:nvPr/>
        </p:nvSpPr>
        <p:spPr>
          <a:xfrm>
            <a:off x="389021" y="145076"/>
            <a:ext cx="11385883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Overall temperature evolution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49C63-3BB8-4A45-6CFD-CCC3835B9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591" y="846751"/>
            <a:ext cx="7772400" cy="542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32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C90D3-B0D4-B21C-08C3-4316279AB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94F56B-B030-8805-481B-2F6D82C59FA9}"/>
              </a:ext>
            </a:extLst>
          </p:cNvPr>
          <p:cNvSpPr txBox="1">
            <a:spLocks/>
          </p:cNvSpPr>
          <p:nvPr/>
        </p:nvSpPr>
        <p:spPr>
          <a:xfrm>
            <a:off x="389021" y="145076"/>
            <a:ext cx="11385883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Key takeaways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C7771D-CDC6-03F8-778D-63F2FFBA593D}"/>
              </a:ext>
            </a:extLst>
          </p:cNvPr>
          <p:cNvSpPr txBox="1"/>
          <p:nvPr/>
        </p:nvSpPr>
        <p:spPr>
          <a:xfrm>
            <a:off x="389020" y="1287815"/>
            <a:ext cx="113858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stem Font Regular"/>
              <a:buChar char="✣"/>
            </a:pPr>
            <a:r>
              <a:rPr lang="en-US" sz="2400" dirty="0">
                <a:solidFill>
                  <a:srgbClr val="6F89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Log-normal energy distribution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of the nanoflares instead of power-law.</a:t>
            </a:r>
          </a:p>
          <a:p>
            <a:pPr marL="457200" indent="-457200">
              <a:buFont typeface="System Font Regular"/>
              <a:buChar char="✣"/>
            </a:pPr>
            <a:endParaRPr lang="en-US" sz="2400" dirty="0">
              <a:solidFill>
                <a:srgbClr val="3E3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Font typeface="System Font Regular"/>
              <a:buChar char="✣"/>
            </a:pPr>
            <a:r>
              <a:rPr lang="en-US" sz="2400" dirty="0">
                <a:solidFill>
                  <a:srgbClr val="FF648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Nanoflares of varying energies recur at different frequencies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</a:p>
          <a:p>
            <a:pPr marL="457200" indent="-457200">
              <a:buFont typeface="System Font Regular"/>
              <a:buChar char="✣"/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high energy nanoflares repeat at lower frequencies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low energy nanoflares repeat at higher frequencies. </a:t>
            </a:r>
          </a:p>
          <a:p>
            <a:pPr marL="457200" indent="-457200">
              <a:buFont typeface="System Font Regular"/>
              <a:buChar char="✣"/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Font typeface="System Font Regular"/>
              <a:buChar char="✣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This agrees with the previously reported </a:t>
            </a:r>
            <a:r>
              <a:rPr lang="en-US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broad range of heating frequencies</a:t>
            </a:r>
            <a:r>
              <a:rPr lang="en-US" sz="2400" dirty="0">
                <a:solidFill>
                  <a:srgbClr val="3E3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in active regions.</a:t>
            </a:r>
          </a:p>
          <a:p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B0D0-8902-BC6B-6FDB-0C1E7956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25" y="215154"/>
            <a:ext cx="10515600" cy="6347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Simulation of a subset of an Active Region</a:t>
            </a:r>
          </a:p>
        </p:txBody>
      </p:sp>
      <p:pic>
        <p:nvPicPr>
          <p:cNvPr id="11" name="Picture 10" descr="Diagram&#10;&#10;AI-generated content may be incorrect.">
            <a:extLst>
              <a:ext uri="{FF2B5EF4-FFF2-40B4-BE49-F238E27FC236}">
                <a16:creationId xmlns:a16="http://schemas.microsoft.com/office/drawing/2014/main" id="{476F32C8-C8EC-527F-7C75-B94994FAB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153" y="1204858"/>
            <a:ext cx="6717694" cy="53248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EBA25C-46F6-DBB0-5397-1DB1352D0EBB}"/>
              </a:ext>
            </a:extLst>
          </p:cNvPr>
          <p:cNvSpPr txBox="1"/>
          <p:nvPr/>
        </p:nvSpPr>
        <p:spPr>
          <a:xfrm>
            <a:off x="9934413" y="6345077"/>
            <a:ext cx="218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Jim’s ISFM talk</a:t>
            </a:r>
          </a:p>
        </p:txBody>
      </p:sp>
    </p:spTree>
    <p:extLst>
      <p:ext uri="{BB962C8B-B14F-4D97-AF65-F5344CB8AC3E}">
        <p14:creationId xmlns:p14="http://schemas.microsoft.com/office/powerpoint/2010/main" val="178915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radar chart, funnel chart&#10;&#10;AI-generated content may be incorrect.">
            <a:extLst>
              <a:ext uri="{FF2B5EF4-FFF2-40B4-BE49-F238E27FC236}">
                <a16:creationId xmlns:a16="http://schemas.microsoft.com/office/drawing/2014/main" id="{0B1742E1-CA4C-ADC5-D7A1-BB2526A8F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1984"/>
          <a:stretch/>
        </p:blipFill>
        <p:spPr>
          <a:xfrm>
            <a:off x="5931387" y="1364251"/>
            <a:ext cx="6267858" cy="4129497"/>
          </a:xfrm>
        </p:spPr>
      </p:pic>
      <p:pic>
        <p:nvPicPr>
          <p:cNvPr id="7" name="Picture 6" descr="Chart, radar chart&#10;&#10;AI-generated content may be incorrect.">
            <a:extLst>
              <a:ext uri="{FF2B5EF4-FFF2-40B4-BE49-F238E27FC236}">
                <a16:creationId xmlns:a16="http://schemas.microsoft.com/office/drawing/2014/main" id="{85C1296A-F4EC-B313-A03F-BC1496978C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57" r="1712"/>
          <a:stretch/>
        </p:blipFill>
        <p:spPr>
          <a:xfrm>
            <a:off x="110691" y="1253776"/>
            <a:ext cx="6058531" cy="40487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DDD30B-9F4C-CF4B-9E4E-7E49733E73F6}"/>
              </a:ext>
            </a:extLst>
          </p:cNvPr>
          <p:cNvSpPr txBox="1">
            <a:spLocks/>
          </p:cNvSpPr>
          <p:nvPr/>
        </p:nvSpPr>
        <p:spPr>
          <a:xfrm>
            <a:off x="838200" y="237232"/>
            <a:ext cx="10515600" cy="594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Uniqueness of this study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66A23-07A8-9705-3810-D964C15098F4}"/>
              </a:ext>
            </a:extLst>
          </p:cNvPr>
          <p:cNvSpPr txBox="1"/>
          <p:nvPr/>
        </p:nvSpPr>
        <p:spPr>
          <a:xfrm>
            <a:off x="8136629" y="1022498"/>
            <a:ext cx="3657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Previous studies from literature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6C2DB-9740-919B-E49A-85E3899E679D}"/>
              </a:ext>
            </a:extLst>
          </p:cNvPr>
          <p:cNvSpPr txBox="1"/>
          <p:nvPr/>
        </p:nvSpPr>
        <p:spPr>
          <a:xfrm>
            <a:off x="2683109" y="1022498"/>
            <a:ext cx="1320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This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7C2C9E-18C4-6AA0-F572-8261F35A34D1}"/>
              </a:ext>
            </a:extLst>
          </p:cNvPr>
          <p:cNvSpPr txBox="1"/>
          <p:nvPr/>
        </p:nvSpPr>
        <p:spPr>
          <a:xfrm>
            <a:off x="320777" y="5327224"/>
            <a:ext cx="520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Energy per unit area ---Heating integrated along the field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78F9D-0196-2F9F-F3B0-864A1F6A5437}"/>
              </a:ext>
            </a:extLst>
          </p:cNvPr>
          <p:cNvSpPr txBox="1"/>
          <p:nvPr/>
        </p:nvSpPr>
        <p:spPr>
          <a:xfrm>
            <a:off x="7233661" y="5447715"/>
            <a:ext cx="363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Heating integrated over the volume</a:t>
            </a:r>
          </a:p>
        </p:txBody>
      </p:sp>
    </p:spTree>
    <p:extLst>
      <p:ext uri="{BB962C8B-B14F-4D97-AF65-F5344CB8AC3E}">
        <p14:creationId xmlns:p14="http://schemas.microsoft.com/office/powerpoint/2010/main" val="27565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02AFB-CABB-B674-69D5-E4DE9FA82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B2E9-4F24-EA6A-C460-7DADF335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64" y="257548"/>
            <a:ext cx="10515600" cy="55924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Identify reconnections</a:t>
            </a:r>
          </a:p>
        </p:txBody>
      </p:sp>
      <p:pic>
        <p:nvPicPr>
          <p:cNvPr id="13" name="Picture 12" descr="Diagram&#10;&#10;AI-generated content may be incorrect.">
            <a:extLst>
              <a:ext uri="{FF2B5EF4-FFF2-40B4-BE49-F238E27FC236}">
                <a16:creationId xmlns:a16="http://schemas.microsoft.com/office/drawing/2014/main" id="{964F75FF-E4EF-6ADB-493B-E1A5E7B82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731"/>
            <a:ext cx="6660497" cy="49905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21270D-D787-7CB4-C183-A2706424B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399" y="2479246"/>
            <a:ext cx="5310864" cy="94975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C28F92-9A52-B495-EB3A-3A379226F43E}"/>
                  </a:ext>
                </a:extLst>
              </p:cNvPr>
              <p:cNvSpPr txBox="1"/>
              <p:nvPr/>
            </p:nvSpPr>
            <p:spPr>
              <a:xfrm>
                <a:off x="6414926" y="3707137"/>
                <a:ext cx="485923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ma Madurai Black" pitchFamily="2" charset="77"/>
                  </a:rPr>
                  <a:t>Reconnection driven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ma Madurai Black" pitchFamily="2" charset="77"/>
                      </a:rPr>
                      <m:t>𝛿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𝑐𝑢𝑡</m:t>
                        </m:r>
                      </m:sub>
                    </m:sSub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 &amp; 3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𝑔𝑟𝑖𝑑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𝑐𝑒𝑙𝑙𝑠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C28F92-9A52-B495-EB3A-3A379226F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926" y="3707137"/>
                <a:ext cx="4859238" cy="1938992"/>
              </a:xfrm>
              <a:prstGeom prst="rect">
                <a:avLst/>
              </a:prstGeom>
              <a:blipFill>
                <a:blip r:embed="rId4"/>
                <a:stretch>
                  <a:fillRect l="-1823" t="-1948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4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radar chart&#10;&#10;AI-generated content may be incorrect.">
            <a:extLst>
              <a:ext uri="{FF2B5EF4-FFF2-40B4-BE49-F238E27FC236}">
                <a16:creationId xmlns:a16="http://schemas.microsoft.com/office/drawing/2014/main" id="{BBD22B41-567B-09C2-6376-BE08357725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8"/>
          <a:stretch/>
        </p:blipFill>
        <p:spPr>
          <a:xfrm>
            <a:off x="0" y="1069882"/>
            <a:ext cx="7484366" cy="4913544"/>
          </a:xfrm>
          <a:prstGeom prst="rect">
            <a:avLst/>
          </a:prstGeom>
        </p:spPr>
      </p:pic>
      <p:pic>
        <p:nvPicPr>
          <p:cNvPr id="1026" name="Picture 2" descr="Ohm's Law, the Reconnection Rate, and Energy Conversion in Collisionless  Magnetic Reconnection | Space Science Reviews">
            <a:extLst>
              <a:ext uri="{FF2B5EF4-FFF2-40B4-BE49-F238E27FC236}">
                <a16:creationId xmlns:a16="http://schemas.microsoft.com/office/drawing/2014/main" id="{22A550CB-1369-D8A0-1CC9-3D51BB8C1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b="6659"/>
          <a:stretch/>
        </p:blipFill>
        <p:spPr bwMode="auto">
          <a:xfrm>
            <a:off x="7146920" y="2543702"/>
            <a:ext cx="3615381" cy="15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74B3CF-8E7A-4634-70A6-0365FB875CDF}"/>
              </a:ext>
            </a:extLst>
          </p:cNvPr>
          <p:cNvSpPr/>
          <p:nvPr/>
        </p:nvSpPr>
        <p:spPr>
          <a:xfrm>
            <a:off x="4554246" y="3169328"/>
            <a:ext cx="585926" cy="35732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76CB08-73A1-3BA1-8C89-70D2B13B97F2}"/>
              </a:ext>
            </a:extLst>
          </p:cNvPr>
          <p:cNvCxnSpPr>
            <a:cxnSpLocks/>
          </p:cNvCxnSpPr>
          <p:nvPr/>
        </p:nvCxnSpPr>
        <p:spPr>
          <a:xfrm flipV="1">
            <a:off x="5149049" y="2437798"/>
            <a:ext cx="1893904" cy="731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6E9DD0-4D1B-A588-9F5D-456877E8B25E}"/>
              </a:ext>
            </a:extLst>
          </p:cNvPr>
          <p:cNvCxnSpPr>
            <a:cxnSpLocks/>
          </p:cNvCxnSpPr>
          <p:nvPr/>
        </p:nvCxnSpPr>
        <p:spPr>
          <a:xfrm>
            <a:off x="5149049" y="3526654"/>
            <a:ext cx="1902781" cy="592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4988D6C-1A86-AD05-64A5-F643006692E3}"/>
              </a:ext>
            </a:extLst>
          </p:cNvPr>
          <p:cNvSpPr/>
          <p:nvPr/>
        </p:nvSpPr>
        <p:spPr>
          <a:xfrm>
            <a:off x="7051830" y="2437798"/>
            <a:ext cx="4986782" cy="166463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9FF77A-2D6D-4705-991B-B03639EFA495}"/>
                  </a:ext>
                </a:extLst>
              </p:cNvPr>
              <p:cNvSpPr txBox="1"/>
              <p:nvPr/>
            </p:nvSpPr>
            <p:spPr>
              <a:xfrm>
                <a:off x="10913294" y="2899536"/>
                <a:ext cx="97432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Shock heating</a:t>
                </a:r>
              </a:p>
              <a:p>
                <a:r>
                  <a:rPr lang="en-US" sz="18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𝑣𝑖𝑠𝑐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9FF77A-2D6D-4705-991B-B03639EFA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294" y="2899536"/>
                <a:ext cx="974325" cy="923330"/>
              </a:xfrm>
              <a:prstGeom prst="rect">
                <a:avLst/>
              </a:prstGeom>
              <a:blipFill>
                <a:blip r:embed="rId5"/>
                <a:stretch>
                  <a:fillRect l="-5128" t="-274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88FF0FB9-46E4-7117-8D8A-F43AEF574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94" y="154588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Quantify energy released in reconnection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E624B2-BBAA-0E7E-64D9-E88394DB771F}"/>
                  </a:ext>
                </a:extLst>
              </p:cNvPr>
              <p:cNvSpPr txBox="1"/>
              <p:nvPr/>
            </p:nvSpPr>
            <p:spPr>
              <a:xfrm>
                <a:off x="7051830" y="4313718"/>
                <a:ext cx="498678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assume, </a:t>
                </a: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Height of reconnection ~ Height of maximum</a:t>
                </a:r>
              </a:p>
              <a:p>
                <a:pPr lvl="5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𝑣𝑖𝑠𝑐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along the field line.</a:t>
                </a:r>
              </a:p>
              <a:p>
                <a:pPr lvl="5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Coronal reconnection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E624B2-BBAA-0E7E-64D9-E88394DB7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830" y="4313718"/>
                <a:ext cx="4986782" cy="1754326"/>
              </a:xfrm>
              <a:prstGeom prst="rect">
                <a:avLst/>
              </a:prstGeom>
              <a:blipFill>
                <a:blip r:embed="rId6"/>
                <a:stretch>
                  <a:fillRect l="-1015" t="-1439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44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4C7CB-2FC7-4EBD-2005-F8C6144DE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&#10;&#10;AI-generated content may be incorrect.">
            <a:extLst>
              <a:ext uri="{FF2B5EF4-FFF2-40B4-BE49-F238E27FC236}">
                <a16:creationId xmlns:a16="http://schemas.microsoft.com/office/drawing/2014/main" id="{FE953AD6-2E00-38DF-92DB-94F0CE03E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404" y="1098883"/>
            <a:ext cx="9463596" cy="43351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DAAE153-ABF1-877A-22DE-A2E268193046}"/>
              </a:ext>
            </a:extLst>
          </p:cNvPr>
          <p:cNvSpPr txBox="1">
            <a:spLocks/>
          </p:cNvSpPr>
          <p:nvPr/>
        </p:nvSpPr>
        <p:spPr>
          <a:xfrm>
            <a:off x="192504" y="180332"/>
            <a:ext cx="105156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Define nanoflare: Method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5322E3-29BA-CDC1-C115-708920F11759}"/>
                  </a:ext>
                </a:extLst>
              </p:cNvPr>
              <p:cNvSpPr txBox="1"/>
              <p:nvPr/>
            </p:nvSpPr>
            <p:spPr>
              <a:xfrm>
                <a:off x="192504" y="1355037"/>
                <a:ext cx="2535900" cy="175432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Nanoflare starts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cut</m:t>
                        </m:r>
                      </m:sub>
                    </m:sSub>
                  </m:oMath>
                </a14:m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Reconnection in corona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5322E3-29BA-CDC1-C115-708920F11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4" y="1355037"/>
                <a:ext cx="2535900" cy="1754326"/>
              </a:xfrm>
              <a:prstGeom prst="rect">
                <a:avLst/>
              </a:prstGeom>
              <a:blipFill>
                <a:blip r:embed="rId4"/>
                <a:stretch>
                  <a:fillRect l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C143E55-38DC-CE57-2A35-CBA9156844C6}"/>
              </a:ext>
            </a:extLst>
          </p:cNvPr>
          <p:cNvSpPr txBox="1"/>
          <p:nvPr/>
        </p:nvSpPr>
        <p:spPr>
          <a:xfrm>
            <a:off x="192503" y="5439311"/>
            <a:ext cx="1165459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Nanoflare duration = (End – Start ) of the nanoflare</a:t>
            </a:r>
          </a:p>
          <a:p>
            <a:pPr algn="ctr"/>
            <a:endParaRPr lang="en-U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3898DF-98A8-37E2-2678-90655383E480}"/>
                  </a:ext>
                </a:extLst>
              </p:cNvPr>
              <p:cNvSpPr txBox="1"/>
              <p:nvPr/>
            </p:nvSpPr>
            <p:spPr>
              <a:xfrm>
                <a:off x="192504" y="3394512"/>
                <a:ext cx="2535900" cy="175432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Nanoflare ends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𝑤𝑖𝑛𝑑𝑜𝑤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seconds after the last reconnection.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3898DF-98A8-37E2-2678-90655383E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4" y="3394512"/>
                <a:ext cx="2535900" cy="1754326"/>
              </a:xfrm>
              <a:prstGeom prst="rect">
                <a:avLst/>
              </a:prstGeom>
              <a:blipFill>
                <a:blip r:embed="rId5"/>
                <a:stretch>
                  <a:fillRect l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7C8DF3A-1F48-71E8-6655-4A96B6AB9596}"/>
              </a:ext>
            </a:extLst>
          </p:cNvPr>
          <p:cNvSpPr txBox="1"/>
          <p:nvPr/>
        </p:nvSpPr>
        <p:spPr>
          <a:xfrm>
            <a:off x="1170432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E97A8E-A4F1-0209-B4D2-6D52FCAC3D01}"/>
                  </a:ext>
                </a:extLst>
              </p:cNvPr>
              <p:cNvSpPr txBox="1"/>
              <p:nvPr/>
            </p:nvSpPr>
            <p:spPr>
              <a:xfrm>
                <a:off x="9649872" y="933856"/>
                <a:ext cx="1653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𝑤𝑖𝑛𝑑𝑜𝑤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E97A8E-A4F1-0209-B4D2-6D52FCAC3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872" y="933856"/>
                <a:ext cx="16537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96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1A57B-C15F-FA9B-13FB-9C3A4DBA7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8AD8C7F-41B5-8A23-3790-29C86CC4AE30}"/>
              </a:ext>
            </a:extLst>
          </p:cNvPr>
          <p:cNvSpPr txBox="1">
            <a:spLocks/>
          </p:cNvSpPr>
          <p:nvPr/>
        </p:nvSpPr>
        <p:spPr>
          <a:xfrm>
            <a:off x="192504" y="180332"/>
            <a:ext cx="105156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Define nanoflare: Method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BFAC4F-0472-8504-6507-B5973CDD70DF}"/>
                  </a:ext>
                </a:extLst>
              </p:cNvPr>
              <p:cNvSpPr txBox="1"/>
              <p:nvPr/>
            </p:nvSpPr>
            <p:spPr>
              <a:xfrm>
                <a:off x="192504" y="1355037"/>
                <a:ext cx="2669030" cy="203132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Nanoflare identification</a:t>
                </a:r>
              </a:p>
              <a:p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cut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Reconnection in corona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BFAC4F-0472-8504-6507-B5973CDD7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4" y="1355037"/>
                <a:ext cx="2669030" cy="2031325"/>
              </a:xfrm>
              <a:prstGeom prst="rect">
                <a:avLst/>
              </a:prstGeom>
              <a:blipFill>
                <a:blip r:embed="rId3"/>
                <a:stretch>
                  <a:fillRect l="-1896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E95B8B-DA9F-1126-A260-6982B0BBA724}"/>
                  </a:ext>
                </a:extLst>
              </p:cNvPr>
              <p:cNvSpPr txBox="1"/>
              <p:nvPr/>
            </p:nvSpPr>
            <p:spPr>
              <a:xfrm>
                <a:off x="192503" y="5439311"/>
                <a:ext cx="11654591" cy="120032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Nanoflare duration = FWHM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𝑣𝑖𝑠𝑐</m:t>
                        </m:r>
                      </m:sub>
                    </m:sSub>
                  </m:oMath>
                </a14:m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ctr"/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‘maximum’ of FWHM is the strongest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𝑣𝑖𝑠𝑐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within nanoflare duration from Method A</a:t>
                </a:r>
              </a:p>
              <a:p>
                <a:pPr algn="ctr"/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E95B8B-DA9F-1126-A260-6982B0BB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3" y="5439311"/>
                <a:ext cx="11654591" cy="1200329"/>
              </a:xfrm>
              <a:prstGeom prst="rect">
                <a:avLst/>
              </a:prstGeom>
              <a:blipFill>
                <a:blip r:embed="rId4"/>
                <a:stretch>
                  <a:fillRect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Graphical user interface, application, histogram&#10;&#10;AI-generated content may be incorrect.">
            <a:extLst>
              <a:ext uri="{FF2B5EF4-FFF2-40B4-BE49-F238E27FC236}">
                <a16:creationId xmlns:a16="http://schemas.microsoft.com/office/drawing/2014/main" id="{678B78C8-D4B1-9F5A-48B0-6E0C2D369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313" y="1139089"/>
            <a:ext cx="9324969" cy="43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7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23A40-2871-70A9-25D2-9D8C044C6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E353496-1F83-CD07-0A0C-FE79322B812B}"/>
              </a:ext>
            </a:extLst>
          </p:cNvPr>
          <p:cNvSpPr txBox="1">
            <a:spLocks/>
          </p:cNvSpPr>
          <p:nvPr/>
        </p:nvSpPr>
        <p:spPr>
          <a:xfrm>
            <a:off x="192504" y="180332"/>
            <a:ext cx="105156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Define nanoflare: Method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58228F-4839-5D75-2EB9-F789867C86E4}"/>
                  </a:ext>
                </a:extLst>
              </p:cNvPr>
              <p:cNvSpPr txBox="1"/>
              <p:nvPr/>
            </p:nvSpPr>
            <p:spPr>
              <a:xfrm>
                <a:off x="192504" y="1355037"/>
                <a:ext cx="2759670" cy="175432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Nanoflare identification</a:t>
                </a:r>
              </a:p>
              <a:p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Any peak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𝑣𝑖𝑠𝑐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find_peaks </a:t>
                </a:r>
                <a:r>
                  <a:rPr lang="en-US" dirty="0"/>
                  <a:t>in Python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58228F-4839-5D75-2EB9-F789867C8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4" y="1355037"/>
                <a:ext cx="2759670" cy="1754326"/>
              </a:xfrm>
              <a:prstGeom prst="rect">
                <a:avLst/>
              </a:prstGeom>
              <a:blipFill>
                <a:blip r:embed="rId3"/>
                <a:stretch>
                  <a:fillRect l="-1835" t="-1439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469A194-CD06-F083-3E54-647A82B5C156}"/>
              </a:ext>
            </a:extLst>
          </p:cNvPr>
          <p:cNvSpPr txBox="1"/>
          <p:nvPr/>
        </p:nvSpPr>
        <p:spPr>
          <a:xfrm>
            <a:off x="192504" y="3582393"/>
            <a:ext cx="275967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Nanoflare duration</a:t>
            </a:r>
          </a:p>
          <a:p>
            <a:endParaRPr lang="en-U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peak_widths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in Python</a:t>
            </a:r>
          </a:p>
        </p:txBody>
      </p:sp>
      <p:pic>
        <p:nvPicPr>
          <p:cNvPr id="4" name="Picture 3" descr="Graphical user interface, chart, application, histogram&#10;&#10;AI-generated content may be incorrect.">
            <a:extLst>
              <a:ext uri="{FF2B5EF4-FFF2-40B4-BE49-F238E27FC236}">
                <a16:creationId xmlns:a16="http://schemas.microsoft.com/office/drawing/2014/main" id="{5B5E072B-CA5E-C132-3052-840526725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174" y="1172480"/>
            <a:ext cx="8894920" cy="410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3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FE410-CD35-7001-C3D4-FD642049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213D1F3-8F49-8F2A-0079-DEEA6C6C150B}"/>
              </a:ext>
            </a:extLst>
          </p:cNvPr>
          <p:cNvSpPr txBox="1">
            <a:spLocks/>
          </p:cNvSpPr>
          <p:nvPr/>
        </p:nvSpPr>
        <p:spPr>
          <a:xfrm>
            <a:off x="192504" y="180332"/>
            <a:ext cx="105156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Nanoflare duration: Method C</a:t>
            </a:r>
          </a:p>
        </p:txBody>
      </p:sp>
      <p:pic>
        <p:nvPicPr>
          <p:cNvPr id="2" name="Picture 1" descr="A graph of a graph&#10;&#10;Description automatically generated">
            <a:extLst>
              <a:ext uri="{FF2B5EF4-FFF2-40B4-BE49-F238E27FC236}">
                <a16:creationId xmlns:a16="http://schemas.microsoft.com/office/drawing/2014/main" id="{17FD3B3B-728C-474A-B28E-0720A6C0D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390" y="1031249"/>
            <a:ext cx="9161220" cy="4795502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DFE10CC-1412-83A6-A5E0-8C04187DD1EC}"/>
              </a:ext>
            </a:extLst>
          </p:cNvPr>
          <p:cNvSpPr/>
          <p:nvPr/>
        </p:nvSpPr>
        <p:spPr>
          <a:xfrm>
            <a:off x="7114674" y="1483895"/>
            <a:ext cx="1860884" cy="3866147"/>
          </a:xfrm>
          <a:prstGeom prst="round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2D9BF-53FA-3DF5-8F77-73EF3039F319}"/>
              </a:ext>
            </a:extLst>
          </p:cNvPr>
          <p:cNvSpPr txBox="1"/>
          <p:nvPr/>
        </p:nvSpPr>
        <p:spPr>
          <a:xfrm>
            <a:off x="9931879" y="631139"/>
            <a:ext cx="1957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Merge if overlap</a:t>
            </a:r>
          </a:p>
        </p:txBody>
      </p:sp>
      <p:sp>
        <p:nvSpPr>
          <p:cNvPr id="6" name="Bent Arrow 5">
            <a:extLst>
              <a:ext uri="{FF2B5EF4-FFF2-40B4-BE49-F238E27FC236}">
                <a16:creationId xmlns:a16="http://schemas.microsoft.com/office/drawing/2014/main" id="{6C65899F-F38B-4608-6649-D59DFB1D11DE}"/>
              </a:ext>
            </a:extLst>
          </p:cNvPr>
          <p:cNvSpPr/>
          <p:nvPr/>
        </p:nvSpPr>
        <p:spPr>
          <a:xfrm>
            <a:off x="8301789" y="761999"/>
            <a:ext cx="1580148" cy="701675"/>
          </a:xfrm>
          <a:prstGeom prst="bentArrow">
            <a:avLst>
              <a:gd name="adj1" fmla="val 2978"/>
              <a:gd name="adj2" fmla="val 10214"/>
              <a:gd name="adj3" fmla="val 21052"/>
              <a:gd name="adj4" fmla="val 305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7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725</Words>
  <Application>Microsoft Macintosh PowerPoint</Application>
  <PresentationFormat>Widescreen</PresentationFormat>
  <Paragraphs>127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Cambria Math</vt:lpstr>
      <vt:lpstr>Courier New</vt:lpstr>
      <vt:lpstr>System Font Regular</vt:lpstr>
      <vt:lpstr>Office Theme</vt:lpstr>
      <vt:lpstr>Characterizing Nanoflare Energy and Frequency through Field Line Analysis</vt:lpstr>
      <vt:lpstr>Simulation of a subset of an Active Region</vt:lpstr>
      <vt:lpstr>PowerPoint Presentation</vt:lpstr>
      <vt:lpstr>Identify reconnections</vt:lpstr>
      <vt:lpstr>Quantify energy released in reconnection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Sow Mondal, Shanwlee (GSFC-6710)[CATHOLIC UNIV OF AMERICA]</dc:creator>
  <cp:lastModifiedBy>Sow Mondal, Shanwlee (GSFC-6710)[CATHOLIC UNIV OF AMERICA]</cp:lastModifiedBy>
  <cp:revision>46</cp:revision>
  <dcterms:created xsi:type="dcterms:W3CDTF">2025-04-15T15:06:57Z</dcterms:created>
  <dcterms:modified xsi:type="dcterms:W3CDTF">2025-04-30T20:21:10Z</dcterms:modified>
</cp:coreProperties>
</file>