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67" r:id="rId7"/>
    <p:sldId id="262" r:id="rId8"/>
    <p:sldId id="260" r:id="rId9"/>
    <p:sldId id="264" r:id="rId10"/>
    <p:sldId id="269" r:id="rId11"/>
    <p:sldId id="258" r:id="rId12"/>
    <p:sldId id="257" r:id="rId13"/>
    <p:sldId id="261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1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24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2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5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7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5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FAAF2-6BB1-43AA-B54E-573138BB5409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Considering the transition </a:t>
            </a:r>
            <a:r>
              <a:rPr lang="en-US" dirty="0"/>
              <a:t>r</a:t>
            </a:r>
            <a:r>
              <a:rPr lang="en-US" dirty="0" smtClean="0"/>
              <a:t>egion when studying coronal heating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 Schonfeld</a:t>
            </a:r>
          </a:p>
          <a:p>
            <a:r>
              <a:rPr lang="en-US" dirty="0" smtClean="0"/>
              <a:t>Jim Klimchuk</a:t>
            </a:r>
          </a:p>
          <a:p>
            <a:r>
              <a:rPr lang="en-US" dirty="0" smtClean="0"/>
              <a:t>3/4/2020, Work </a:t>
            </a:r>
            <a:r>
              <a:rPr lang="en-US" dirty="0"/>
              <a:t>P</a:t>
            </a:r>
            <a:r>
              <a:rPr lang="en-US" dirty="0" smtClean="0"/>
              <a:t>ackage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66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9896" r="9375" b="3646"/>
          <a:stretch/>
        </p:blipFill>
        <p:spPr>
          <a:xfrm>
            <a:off x="6105525" y="539110"/>
            <a:ext cx="5486400" cy="2886664"/>
          </a:xfr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938725" y="325092"/>
            <a:ext cx="4572000" cy="3314700"/>
            <a:chOff x="838200" y="1812232"/>
            <a:chExt cx="5715000" cy="4143375"/>
          </a:xfrm>
        </p:grpSpPr>
        <p:pic>
          <p:nvPicPr>
            <p:cNvPr id="11" name="Picture 2" descr="thumbnai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812232"/>
              <a:ext cx="5715000" cy="414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rot="20837892">
              <a:off x="2813998" y="2167719"/>
              <a:ext cx="200025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14533">
              <a:off x="2758892" y="3451961"/>
              <a:ext cx="192202" cy="733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615312" y="4019027"/>
            <a:ext cx="3657600" cy="21515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300" y="617055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 s, -1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7930512" y="4019027"/>
            <a:ext cx="3657600" cy="21515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08976" y="6170558"/>
            <a:ext cx="38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-2.5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62540" y="277415"/>
            <a:ext cx="317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Peter, </a:t>
            </a:r>
            <a:r>
              <a:rPr lang="en-US" dirty="0" err="1" smtClean="0"/>
              <a:t>Bingert</a:t>
            </a:r>
            <a:r>
              <a:rPr lang="en-US" dirty="0" smtClean="0"/>
              <a:t>, and </a:t>
            </a:r>
            <a:r>
              <a:rPr lang="en-US" dirty="0" err="1" smtClean="0"/>
              <a:t>Kamio</a:t>
            </a:r>
            <a:r>
              <a:rPr lang="en-US" dirty="0" smtClean="0"/>
              <a:t> 2010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4272912" y="4019027"/>
            <a:ext cx="3657600" cy="21515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52900" y="617055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 Mm, 2x10</a:t>
            </a:r>
            <a:r>
              <a:rPr lang="en-US" baseline="30000" dirty="0"/>
              <a:t>7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9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2184" y="398263"/>
            <a:ext cx="2286000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7242048" y="402336"/>
            <a:ext cx="2286000" cy="201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9528048" y="402336"/>
            <a:ext cx="2286000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384048" y="2423160"/>
            <a:ext cx="2286000" cy="201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0048" y="2423160"/>
            <a:ext cx="2286000" cy="201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7242048" y="2423160"/>
            <a:ext cx="2286000" cy="201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9528048" y="2423160"/>
            <a:ext cx="2286000" cy="2019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384048" y="4434840"/>
            <a:ext cx="2286000" cy="201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0048" y="4434840"/>
            <a:ext cx="22860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4960137" y="399872"/>
            <a:ext cx="2286000" cy="201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4958184" y="2419172"/>
            <a:ext cx="2286000" cy="201930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7187" r="10303" b="4798"/>
          <a:stretch/>
        </p:blipFill>
        <p:spPr>
          <a:xfrm>
            <a:off x="384048" y="402336"/>
            <a:ext cx="2286882" cy="2020824"/>
          </a:xfrm>
        </p:spPr>
      </p:pic>
      <p:grpSp>
        <p:nvGrpSpPr>
          <p:cNvPr id="39" name="Group 38"/>
          <p:cNvGrpSpPr/>
          <p:nvPr/>
        </p:nvGrpSpPr>
        <p:grpSpPr>
          <a:xfrm>
            <a:off x="384048" y="392666"/>
            <a:ext cx="11430000" cy="6065106"/>
            <a:chOff x="384048" y="392666"/>
            <a:chExt cx="11430000" cy="60651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60137" y="4438472"/>
              <a:ext cx="2286000" cy="20193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1" r="11429" b="4167"/>
            <a:stretch/>
          </p:blipFill>
          <p:spPr>
            <a:xfrm>
              <a:off x="7242048" y="4434840"/>
              <a:ext cx="2286000" cy="20193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6"/>
            <a:stretch/>
          </p:blipFill>
          <p:spPr>
            <a:xfrm>
              <a:off x="9528048" y="4434840"/>
              <a:ext cx="2286000" cy="20192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2184" y="392666"/>
              <a:ext cx="2286000" cy="20193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7242048" y="396739"/>
              <a:ext cx="2286000" cy="20193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9528048" y="396739"/>
              <a:ext cx="2286000" cy="20193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384048" y="2417563"/>
              <a:ext cx="2286000" cy="20193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0048" y="2417563"/>
              <a:ext cx="2286000" cy="20193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7242048" y="2417563"/>
              <a:ext cx="2286000" cy="20193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9528048" y="2417563"/>
              <a:ext cx="2286000" cy="20193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384048" y="4429243"/>
              <a:ext cx="2286000" cy="20193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0048" y="4429243"/>
              <a:ext cx="2286000" cy="20193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60137" y="394275"/>
              <a:ext cx="2286000" cy="20193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58184" y="2413575"/>
              <a:ext cx="2286000" cy="2019300"/>
            </a:xfrm>
            <a:prstGeom prst="rect">
              <a:avLst/>
            </a:prstGeom>
          </p:spPr>
        </p:pic>
        <p:pic>
          <p:nvPicPr>
            <p:cNvPr id="38" name="Content Placeholder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" t="7187" r="10303" b="4798"/>
            <a:stretch/>
          </p:blipFill>
          <p:spPr>
            <a:xfrm>
              <a:off x="384048" y="396739"/>
              <a:ext cx="2286882" cy="2020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250" r="9167" b="1250"/>
          <a:stretch/>
        </p:blipFill>
        <p:spPr>
          <a:xfrm>
            <a:off x="6105525" y="189296"/>
            <a:ext cx="5486400" cy="362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615312" y="4019027"/>
            <a:ext cx="3657600" cy="2151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" y="617055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 s, -1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7930512" y="4019027"/>
            <a:ext cx="3657600" cy="2151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08976" y="6170558"/>
            <a:ext cx="38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-2.5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r="50000"/>
          <a:stretch/>
        </p:blipFill>
        <p:spPr>
          <a:xfrm>
            <a:off x="4272912" y="4019027"/>
            <a:ext cx="3657600" cy="21515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2900" y="6170559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 Mm, 2x10</a:t>
            </a:r>
            <a:r>
              <a:rPr lang="en-US" baseline="30000" dirty="0"/>
              <a:t>7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09700" y="18929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Corona / TR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11337" y="189294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Corona / (TR – Corona)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1250" r="9167" b="6250"/>
          <a:stretch/>
        </p:blipFill>
        <p:spPr>
          <a:xfrm>
            <a:off x="614355" y="189294"/>
            <a:ext cx="5486400" cy="34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0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Combination of slope of heating event distribution have detectable impacts on average plasma state</a:t>
            </a:r>
          </a:p>
          <a:p>
            <a:pPr lvl="1"/>
            <a:r>
              <a:rPr lang="en-US" dirty="0" smtClean="0"/>
              <a:t>As expected, high-frequency heating scenarios cause narrower DEMs</a:t>
            </a:r>
          </a:p>
          <a:p>
            <a:pPr lvl="1"/>
            <a:r>
              <a:rPr lang="en-US" dirty="0" smtClean="0"/>
              <a:t>For this set of parameters, distribution slope is more important than minimum delay time</a:t>
            </a:r>
          </a:p>
          <a:p>
            <a:r>
              <a:rPr lang="en-US" dirty="0" smtClean="0"/>
              <a:t>Coronal / Transition </a:t>
            </a:r>
            <a:r>
              <a:rPr lang="en-US" dirty="0"/>
              <a:t>R</a:t>
            </a:r>
            <a:r>
              <a:rPr lang="en-US" dirty="0" smtClean="0"/>
              <a:t>egion emission ratio has diagnostic properties</a:t>
            </a:r>
          </a:p>
          <a:p>
            <a:pPr lvl="1"/>
            <a:r>
              <a:rPr lang="en-US" dirty="0" smtClean="0"/>
              <a:t>Transition region contributes a significant fraction of AIA intensity</a:t>
            </a:r>
          </a:p>
          <a:p>
            <a:r>
              <a:rPr lang="en-US" dirty="0" smtClean="0"/>
              <a:t>Active regions observed in AIA display similar Corona / TR trend</a:t>
            </a:r>
          </a:p>
          <a:p>
            <a:pPr lvl="1"/>
            <a:r>
              <a:rPr lang="en-US" dirty="0" smtClean="0"/>
              <a:t>Assuming components are isolated correctly-</a:t>
            </a:r>
            <a:r>
              <a:rPr lang="en-US" dirty="0" err="1" smtClean="0"/>
              <a:t>ish</a:t>
            </a:r>
            <a:endParaRPr lang="en-US" dirty="0" smtClean="0"/>
          </a:p>
          <a:p>
            <a:pPr lvl="1"/>
            <a:r>
              <a:rPr lang="en-US" dirty="0" smtClean="0"/>
              <a:t>Effects such as </a:t>
            </a:r>
            <a:r>
              <a:rPr lang="en-US" dirty="0" err="1" smtClean="0"/>
              <a:t>spicular</a:t>
            </a:r>
            <a:r>
              <a:rPr lang="en-US" dirty="0" smtClean="0"/>
              <a:t> absorption could reduced observed AIA TR emission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08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</a:t>
            </a:r>
            <a:r>
              <a:rPr lang="en-US" dirty="0" smtClean="0"/>
              <a:t>Active Regions in EUV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7050"/>
            <a:ext cx="433237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02" y="1797050"/>
            <a:ext cx="659941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148388"/>
            <a:ext cx="297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Warren and Winebarger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Including the Transition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Steep gradients</a:t>
            </a:r>
          </a:p>
          <a:p>
            <a:pPr lvl="1"/>
            <a:r>
              <a:rPr lang="en-US" dirty="0" smtClean="0"/>
              <a:t>Leads to strong dynamics</a:t>
            </a:r>
          </a:p>
          <a:p>
            <a:r>
              <a:rPr lang="en-US" dirty="0" smtClean="0"/>
              <a:t>Magnetic field expansion</a:t>
            </a:r>
          </a:p>
          <a:p>
            <a:r>
              <a:rPr lang="en-US" dirty="0" smtClean="0"/>
              <a:t>Overproduced in models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8" b="-190"/>
          <a:stretch/>
        </p:blipFill>
        <p:spPr>
          <a:xfrm>
            <a:off x="386194" y="3815601"/>
            <a:ext cx="5839640" cy="2229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700" y="6045583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Nita et al.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-190" r="1307" b="60038"/>
          <a:stretch/>
        </p:blipFill>
        <p:spPr>
          <a:xfrm>
            <a:off x="1913333" y="3872160"/>
            <a:ext cx="4237301" cy="2229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6838" r="73870" b="81117"/>
          <a:stretch/>
        </p:blipFill>
        <p:spPr>
          <a:xfrm>
            <a:off x="4172119" y="5059627"/>
            <a:ext cx="1226675" cy="668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3"/>
          <a:stretch/>
        </p:blipFill>
        <p:spPr>
          <a:xfrm>
            <a:off x="5572956" y="4088389"/>
            <a:ext cx="6400800" cy="2649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213"/>
          <a:stretch/>
        </p:blipFill>
        <p:spPr>
          <a:xfrm>
            <a:off x="5572956" y="1319257"/>
            <a:ext cx="6400800" cy="26496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95717" y="3815601"/>
            <a:ext cx="118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568386" y="3815893"/>
            <a:ext cx="9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TR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25834" y="4267492"/>
            <a:ext cx="90861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211 Å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5834" y="1508047"/>
            <a:ext cx="90861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171 Å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region in EBTEL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18133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EBTEL defines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</a:t>
                </a:r>
                <a:r>
                  <a:rPr lang="en-US" dirty="0" smtClean="0"/>
                  <a:t>atio of total radiated emission</a:t>
                </a:r>
                <a:endParaRPr lang="en-US" baseline="-25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𝑣𝑎𝑟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𝑒𝑞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𝑒𝑞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𝑣𝑎𝑟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𝑐𝑜𝑛𝑑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=6 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𝑟𝑎𝑑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=2 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in equilibrium</a:t>
                </a:r>
              </a:p>
              <a:p>
                <a:r>
                  <a:rPr lang="en-US" dirty="0" smtClean="0"/>
                  <a:t>Emission in different channels determined by atomic physics and plasma conditions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181337" cy="4351338"/>
              </a:xfrm>
              <a:blipFill>
                <a:blip r:embed="rId2"/>
                <a:stretch>
                  <a:fillRect l="-1677" t="-224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880046" y="6176963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Klimchuk and Luna 2019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19537" y="1690688"/>
            <a:ext cx="4334263" cy="4453011"/>
            <a:chOff x="7019537" y="1690688"/>
            <a:chExt cx="4334263" cy="4453011"/>
          </a:xfrm>
        </p:grpSpPr>
        <p:grpSp>
          <p:nvGrpSpPr>
            <p:cNvPr id="10" name="Group 9"/>
            <p:cNvGrpSpPr/>
            <p:nvPr/>
          </p:nvGrpSpPr>
          <p:grpSpPr>
            <a:xfrm>
              <a:off x="7019537" y="1690688"/>
              <a:ext cx="4334263" cy="4453011"/>
              <a:chOff x="7019537" y="1690688"/>
              <a:chExt cx="4334263" cy="44530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19537" y="1690688"/>
                <a:ext cx="4334263" cy="445301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t="13782"/>
              <a:stretch/>
            </p:blipFill>
            <p:spPr>
              <a:xfrm rot="18258093">
                <a:off x="8671097" y="5729450"/>
                <a:ext cx="314369" cy="24640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0729" y="5634077"/>
                <a:ext cx="1438476" cy="428685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 rot="1313375">
              <a:off x="7555557" y="4368645"/>
              <a:ext cx="983417" cy="670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313375">
              <a:off x="8815272" y="4786984"/>
              <a:ext cx="280823" cy="555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312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Distribution of Heating Events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52" y="3949065"/>
            <a:ext cx="4915895" cy="2809083"/>
          </a:xfrm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45094"/>
              </p:ext>
            </p:extLst>
          </p:nvPr>
        </p:nvGraphicFramePr>
        <p:xfrm>
          <a:off x="838200" y="1825625"/>
          <a:ext cx="1051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867462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7451620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54223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9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Loop half-length</a:t>
                      </a:r>
                      <a:r>
                        <a:rPr lang="en-US" baseline="0" dirty="0" smtClean="0"/>
                        <a:t> [Mm]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02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Heating</a:t>
                      </a:r>
                      <a:r>
                        <a:rPr lang="en-US" baseline="0" dirty="0" smtClean="0"/>
                        <a:t> flux [erg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7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7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delay time [s]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48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Heating distribution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-2.5</a:t>
                      </a:r>
                    </a:p>
                    <a:p>
                      <a:pPr algn="ctr"/>
                      <a:r>
                        <a:rPr lang="en-US" dirty="0" smtClean="0"/>
                        <a:t>Lopez Fuentes and Klimchuk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</a:p>
                    <a:p>
                      <a:pPr algn="ctr"/>
                      <a:r>
                        <a:rPr lang="en-US" dirty="0" smtClean="0"/>
                        <a:t>Knizhnik and </a:t>
                      </a:r>
                      <a:r>
                        <a:rPr lang="en-US" dirty="0" err="1" smtClean="0"/>
                        <a:t>Reep</a:t>
                      </a:r>
                      <a:r>
                        <a:rPr lang="en-US" baseline="0" dirty="0" smtClean="0"/>
                        <a:t> 2020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23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09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" y="502920"/>
            <a:ext cx="5120641" cy="292608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502920"/>
            <a:ext cx="5120640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438525"/>
            <a:ext cx="512064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438525"/>
            <a:ext cx="5120641" cy="292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32108" y="180397"/>
            <a:ext cx="38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 s, -1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5597" y="180397"/>
            <a:ext cx="38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 s, -2.5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32108" y="6317796"/>
            <a:ext cx="38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85597" y="6317796"/>
            <a:ext cx="38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0 Mm, 5x10</a:t>
            </a:r>
            <a:r>
              <a:rPr lang="en-US" baseline="30000" dirty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, 1000 s, -2.5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8931"/>
            <a:ext cx="5029200" cy="2873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577034" y="230347"/>
            <a:ext cx="5029200" cy="1724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577034" y="1954639"/>
            <a:ext cx="5029200" cy="1724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034" y="3678931"/>
            <a:ext cx="5029200" cy="2873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6400800" y="230347"/>
            <a:ext cx="5029200" cy="1724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6400800" y="1954639"/>
            <a:ext cx="5029200" cy="17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AIA Transition Region and Corona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r="10735" b="4487"/>
          <a:stretch/>
        </p:blipFill>
        <p:spPr>
          <a:xfrm>
            <a:off x="609600" y="1690688"/>
            <a:ext cx="5486400" cy="474419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6309" r="9867" b="2704"/>
          <a:stretch/>
        </p:blipFill>
        <p:spPr>
          <a:xfrm>
            <a:off x="6096000" y="1690688"/>
            <a:ext cx="4924425" cy="47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784971" y="132675"/>
            <a:ext cx="3353961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499" r="11428" b="4165"/>
          <a:stretch/>
        </p:blipFill>
        <p:spPr>
          <a:xfrm>
            <a:off x="4427502" y="132675"/>
            <a:ext cx="3353961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8070033" y="137160"/>
            <a:ext cx="3353961" cy="329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784969" y="3424515"/>
            <a:ext cx="3353961" cy="329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7501" r="11429" b="4167"/>
          <a:stretch/>
        </p:blipFill>
        <p:spPr>
          <a:xfrm>
            <a:off x="4427502" y="3429000"/>
            <a:ext cx="3353961" cy="3291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1430" t="7504" r="11430" b="4170"/>
          <a:stretch/>
        </p:blipFill>
        <p:spPr>
          <a:xfrm>
            <a:off x="8070033" y="3424515"/>
            <a:ext cx="335396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2" ma:contentTypeDescription="Create a new document." ma:contentTypeScope="" ma:versionID="9edeec6e6291c58d6e951c3f31fdbbaf">
  <xsd:schema xmlns:xsd="http://www.w3.org/2001/XMLSchema" xmlns:xs="http://www.w3.org/2001/XMLSchema" xmlns:p="http://schemas.microsoft.com/office/2006/metadata/properties" xmlns:ns1="http://schemas.microsoft.com/sharepoint/v3" xmlns:ns3="c852713b-0caa-4ac0-ba75-048f00e27b76" xmlns:ns4="a3f7648c-ef34-4383-9913-3e4132c38d7f" targetNamespace="http://schemas.microsoft.com/office/2006/metadata/properties" ma:root="true" ma:fieldsID="9565260f563d66a3c7fae90cca29b2d5" ns1:_="" ns3:_="" ns4:_="">
    <xsd:import namespace="http://schemas.microsoft.com/sharepoint/v3"/>
    <xsd:import namespace="c852713b-0caa-4ac0-ba75-048f00e27b76"/>
    <xsd:import namespace="a3f7648c-ef34-4383-9913-3e4132c38d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CACFB6E-5538-4C9E-8545-E0ABE697D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52713b-0caa-4ac0-ba75-048f00e27b76"/>
    <ds:schemaRef ds:uri="a3f7648c-ef34-4383-9913-3e4132c38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259067-23B3-4A99-A001-00699B9EF4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6C6A8-3CE3-47BC-95E3-50ADAD4B4AC8}">
  <ds:schemaRefs>
    <ds:schemaRef ds:uri="http://www.w3.org/XML/1998/namespace"/>
    <ds:schemaRef ds:uri="http://purl.org/dc/elements/1.1/"/>
    <ds:schemaRef ds:uri="http://schemas.microsoft.com/office/2006/metadata/properties"/>
    <ds:schemaRef ds:uri="a3f7648c-ef34-4383-9913-3e4132c38d7f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852713b-0caa-4ac0-ba75-048f00e27b76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513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Considering the transition region when studying coronal heating</vt:lpstr>
      <vt:lpstr>Modeling Active Regions in EUV</vt:lpstr>
      <vt:lpstr>Complications Including the Transition Region</vt:lpstr>
      <vt:lpstr>The transition region in EBTEL</vt:lpstr>
      <vt:lpstr>Exploring Distribution of Heating Events</vt:lpstr>
      <vt:lpstr>PowerPoint Presentation</vt:lpstr>
      <vt:lpstr>PowerPoint Presentation</vt:lpstr>
      <vt:lpstr>Measuring AIA Transition Region and Corona</vt:lpstr>
      <vt:lpstr>PowerPoint Presentation</vt:lpstr>
      <vt:lpstr>PowerPoint Presentation</vt:lpstr>
      <vt:lpstr>PowerPoint Presentation</vt:lpstr>
      <vt:lpstr>PowerPoint Presentation</vt:lpstr>
      <vt:lpstr>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Considering the transition region when studying coronal heating</dc:title>
  <dc:creator>Schonfeld, Samuel (GSFC-670.0)[UNIVERSITIES SPACE RESEARCH ASSOCIATION]</dc:creator>
  <cp:lastModifiedBy>Schonfeld, Samuel (GSFC-670.0)[UNIVERSITIES SPACE RESEARCH ASSOCIATION]</cp:lastModifiedBy>
  <cp:revision>31</cp:revision>
  <dcterms:created xsi:type="dcterms:W3CDTF">2020-03-03T20:36:35Z</dcterms:created>
  <dcterms:modified xsi:type="dcterms:W3CDTF">2020-03-04T17:42:43Z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