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</p:sldMasterIdLst>
  <p:notesMasterIdLst>
    <p:notesMasterId r:id="rId24"/>
  </p:notesMasterIdLst>
  <p:handoutMasterIdLst>
    <p:handoutMasterId r:id="rId25"/>
  </p:handoutMasterIdLst>
  <p:sldIdLst>
    <p:sldId id="256" r:id="rId5"/>
    <p:sldId id="261" r:id="rId6"/>
    <p:sldId id="262" r:id="rId7"/>
    <p:sldId id="279" r:id="rId8"/>
    <p:sldId id="267" r:id="rId9"/>
    <p:sldId id="268" r:id="rId10"/>
    <p:sldId id="272" r:id="rId11"/>
    <p:sldId id="269" r:id="rId12"/>
    <p:sldId id="286" r:id="rId13"/>
    <p:sldId id="271" r:id="rId14"/>
    <p:sldId id="281" r:id="rId15"/>
    <p:sldId id="280" r:id="rId16"/>
    <p:sldId id="270" r:id="rId17"/>
    <p:sldId id="274" r:id="rId18"/>
    <p:sldId id="276" r:id="rId19"/>
    <p:sldId id="283" r:id="rId20"/>
    <p:sldId id="275" r:id="rId21"/>
    <p:sldId id="278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20"/>
    <a:srgbClr val="B3282D"/>
    <a:srgbClr val="AAB2C5"/>
    <a:srgbClr val="A7A9AC"/>
    <a:srgbClr val="F8F8F8"/>
    <a:srgbClr val="004B8D"/>
    <a:srgbClr val="595A59"/>
    <a:srgbClr val="CBCCCB"/>
    <a:srgbClr val="00BCE4"/>
    <a:srgbClr val="589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4572" autoAdjust="0"/>
  </p:normalViewPr>
  <p:slideViewPr>
    <p:cSldViewPr snapToGrid="0" snapToObjects="1">
      <p:cViewPr>
        <p:scale>
          <a:sx n="100" d="100"/>
          <a:sy n="100" d="100"/>
        </p:scale>
        <p:origin x="501" y="5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D50B34-35BB-4D61-897D-75393207F39F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FC6AE0-E0F9-48CB-AE1E-3B7EE4127A7C}">
      <dgm:prSet phldrT="[Text]"/>
      <dgm:spPr/>
      <dgm:t>
        <a:bodyPr/>
        <a:lstStyle/>
        <a:p>
          <a:r>
            <a:rPr lang="en-US" sz="1800" dirty="0"/>
            <a:t>Model Setup</a:t>
          </a:r>
        </a:p>
      </dgm:t>
    </dgm:pt>
    <dgm:pt modelId="{B880D377-8F3A-4C66-995D-F3E6ACC6AA02}" type="parTrans" cxnId="{AE901C57-1A1B-4F30-9029-CADE730F3E31}">
      <dgm:prSet/>
      <dgm:spPr/>
      <dgm:t>
        <a:bodyPr/>
        <a:lstStyle/>
        <a:p>
          <a:endParaRPr lang="en-US"/>
        </a:p>
      </dgm:t>
    </dgm:pt>
    <dgm:pt modelId="{8207F922-6F3C-4235-B928-888F710F3905}" type="sibTrans" cxnId="{AE901C57-1A1B-4F30-9029-CADE730F3E31}">
      <dgm:prSet/>
      <dgm:spPr/>
      <dgm:t>
        <a:bodyPr/>
        <a:lstStyle/>
        <a:p>
          <a:endParaRPr lang="en-US"/>
        </a:p>
      </dgm:t>
    </dgm:pt>
    <dgm:pt modelId="{A9B0538F-F2B9-484F-91B5-AA1C628C4083}">
      <dgm:prSet phldrT="[Text]" custT="1"/>
      <dgm:spPr/>
      <dgm:t>
        <a:bodyPr/>
        <a:lstStyle/>
        <a:p>
          <a:r>
            <a:rPr lang="en-US" sz="1600" dirty="0"/>
            <a:t>Create model volume</a:t>
          </a:r>
        </a:p>
      </dgm:t>
    </dgm:pt>
    <dgm:pt modelId="{F795E75E-D40C-4DDB-8C60-FB85C6C24DA9}" type="parTrans" cxnId="{CFAD164B-2FD8-42CF-A0A2-2A7AAF4F41B2}">
      <dgm:prSet/>
      <dgm:spPr/>
      <dgm:t>
        <a:bodyPr/>
        <a:lstStyle/>
        <a:p>
          <a:endParaRPr lang="en-US"/>
        </a:p>
      </dgm:t>
    </dgm:pt>
    <dgm:pt modelId="{A82C6614-FD18-45D3-9263-9F3314B35194}" type="sibTrans" cxnId="{CFAD164B-2FD8-42CF-A0A2-2A7AAF4F41B2}">
      <dgm:prSet/>
      <dgm:spPr/>
      <dgm:t>
        <a:bodyPr/>
        <a:lstStyle/>
        <a:p>
          <a:endParaRPr lang="en-US"/>
        </a:p>
      </dgm:t>
    </dgm:pt>
    <dgm:pt modelId="{965D2AA0-93FA-451A-9042-37DF07FB94F6}">
      <dgm:prSet phldrT="[Text]" custT="1"/>
      <dgm:spPr/>
      <dgm:t>
        <a:bodyPr/>
        <a:lstStyle/>
        <a:p>
          <a:r>
            <a:rPr lang="en-US" sz="1600" dirty="0"/>
            <a:t>Download data</a:t>
          </a:r>
        </a:p>
      </dgm:t>
    </dgm:pt>
    <dgm:pt modelId="{DFC362D7-DB00-4BC6-8683-8222D3E6EBF3}" type="parTrans" cxnId="{0C26F508-21A8-4FC4-8AAE-67071E4E4926}">
      <dgm:prSet/>
      <dgm:spPr/>
      <dgm:t>
        <a:bodyPr/>
        <a:lstStyle/>
        <a:p>
          <a:endParaRPr lang="en-US"/>
        </a:p>
      </dgm:t>
    </dgm:pt>
    <dgm:pt modelId="{645ADC0E-5817-4080-B0C0-75BA36E7E242}" type="sibTrans" cxnId="{0C26F508-21A8-4FC4-8AAE-67071E4E4926}">
      <dgm:prSet/>
      <dgm:spPr/>
      <dgm:t>
        <a:bodyPr/>
        <a:lstStyle/>
        <a:p>
          <a:endParaRPr lang="en-US"/>
        </a:p>
      </dgm:t>
    </dgm:pt>
    <dgm:pt modelId="{50C11311-2EE1-48BF-9C4A-6651C94E3A22}">
      <dgm:prSet phldrT="[Text]"/>
      <dgm:spPr/>
      <dgm:t>
        <a:bodyPr/>
        <a:lstStyle/>
        <a:p>
          <a:r>
            <a:rPr lang="en-US" sz="1800" dirty="0"/>
            <a:t>Magnetic field</a:t>
          </a:r>
        </a:p>
      </dgm:t>
    </dgm:pt>
    <dgm:pt modelId="{E23E46E2-1439-465F-A6FB-7AC935AF1E5E}" type="parTrans" cxnId="{C703B191-2D76-4B12-886A-FFB1E77ED9C3}">
      <dgm:prSet/>
      <dgm:spPr/>
      <dgm:t>
        <a:bodyPr/>
        <a:lstStyle/>
        <a:p>
          <a:endParaRPr lang="en-US"/>
        </a:p>
      </dgm:t>
    </dgm:pt>
    <dgm:pt modelId="{4E863A59-0B1D-4DF7-8D93-A3C0C1DF238F}" type="sibTrans" cxnId="{C703B191-2D76-4B12-886A-FFB1E77ED9C3}">
      <dgm:prSet/>
      <dgm:spPr/>
      <dgm:t>
        <a:bodyPr/>
        <a:lstStyle/>
        <a:p>
          <a:endParaRPr lang="en-US"/>
        </a:p>
      </dgm:t>
    </dgm:pt>
    <dgm:pt modelId="{56CD7341-3352-4CD9-ABF0-0B1661F2BB63}">
      <dgm:prSet phldrT="[Text]" custT="1"/>
      <dgm:spPr/>
      <dgm:t>
        <a:bodyPr/>
        <a:lstStyle/>
        <a:p>
          <a:r>
            <a:rPr lang="en-US" sz="1600" dirty="0"/>
            <a:t>Potential / NLFFF extrapolation</a:t>
          </a:r>
        </a:p>
      </dgm:t>
    </dgm:pt>
    <dgm:pt modelId="{87208F93-329C-4784-9F69-542D971A994D}" type="parTrans" cxnId="{30FA49AD-D6F6-41B4-BF53-DBA998A2FF4A}">
      <dgm:prSet/>
      <dgm:spPr/>
      <dgm:t>
        <a:bodyPr/>
        <a:lstStyle/>
        <a:p>
          <a:endParaRPr lang="en-US"/>
        </a:p>
      </dgm:t>
    </dgm:pt>
    <dgm:pt modelId="{5688DD12-5CF2-4A01-8B36-7B6F77FB127E}" type="sibTrans" cxnId="{30FA49AD-D6F6-41B4-BF53-DBA998A2FF4A}">
      <dgm:prSet/>
      <dgm:spPr/>
      <dgm:t>
        <a:bodyPr/>
        <a:lstStyle/>
        <a:p>
          <a:endParaRPr lang="en-US"/>
        </a:p>
      </dgm:t>
    </dgm:pt>
    <dgm:pt modelId="{06C8AF95-AB88-465E-98A3-7572FC39AA2E}">
      <dgm:prSet phldrT="[Text]"/>
      <dgm:spPr/>
      <dgm:t>
        <a:bodyPr/>
        <a:lstStyle/>
        <a:p>
          <a:r>
            <a:rPr lang="en-US" sz="1800" dirty="0"/>
            <a:t>Volume fill</a:t>
          </a:r>
        </a:p>
      </dgm:t>
    </dgm:pt>
    <dgm:pt modelId="{2E2A5111-9B6D-4EAE-A559-D4BDD5035A5F}" type="parTrans" cxnId="{52A49CE6-6BA5-494B-95EC-1DA3355CB34D}">
      <dgm:prSet/>
      <dgm:spPr/>
      <dgm:t>
        <a:bodyPr/>
        <a:lstStyle/>
        <a:p>
          <a:endParaRPr lang="en-US"/>
        </a:p>
      </dgm:t>
    </dgm:pt>
    <dgm:pt modelId="{7747A40B-0B4C-4B7D-B5AE-5F1F5E3E6283}" type="sibTrans" cxnId="{52A49CE6-6BA5-494B-95EC-1DA3355CB34D}">
      <dgm:prSet/>
      <dgm:spPr/>
      <dgm:t>
        <a:bodyPr/>
        <a:lstStyle/>
        <a:p>
          <a:endParaRPr lang="en-US"/>
        </a:p>
      </dgm:t>
    </dgm:pt>
    <dgm:pt modelId="{F1D7EA14-BABF-434C-A00A-F78D734BEDDC}">
      <dgm:prSet phldrT="[Text]" custT="1"/>
      <dgm:spPr/>
      <dgm:t>
        <a:bodyPr/>
        <a:lstStyle/>
        <a:p>
          <a:r>
            <a:rPr lang="en-US" sz="1600" dirty="0"/>
            <a:t>Plasma heating</a:t>
          </a:r>
        </a:p>
      </dgm:t>
    </dgm:pt>
    <dgm:pt modelId="{79C260B6-FD3A-4429-B044-BFCC940A5656}" type="parTrans" cxnId="{84CA372F-3BCD-4D0F-A5FB-428A8F6E09CA}">
      <dgm:prSet/>
      <dgm:spPr/>
      <dgm:t>
        <a:bodyPr/>
        <a:lstStyle/>
        <a:p>
          <a:endParaRPr lang="en-US"/>
        </a:p>
      </dgm:t>
    </dgm:pt>
    <dgm:pt modelId="{22FCDBC6-1E6D-4062-A91F-BF5B22B31717}" type="sibTrans" cxnId="{84CA372F-3BCD-4D0F-A5FB-428A8F6E09CA}">
      <dgm:prSet/>
      <dgm:spPr/>
      <dgm:t>
        <a:bodyPr/>
        <a:lstStyle/>
        <a:p>
          <a:endParaRPr lang="en-US"/>
        </a:p>
      </dgm:t>
    </dgm:pt>
    <dgm:pt modelId="{E85EB6C4-F625-4BA8-BFCD-26842AD72F4D}">
      <dgm:prSet/>
      <dgm:spPr/>
      <dgm:t>
        <a:bodyPr/>
        <a:lstStyle/>
        <a:p>
          <a:r>
            <a:rPr lang="en-US" sz="1900" dirty="0"/>
            <a:t>Create images</a:t>
          </a:r>
        </a:p>
      </dgm:t>
    </dgm:pt>
    <dgm:pt modelId="{51782FF5-64D3-4CEB-A658-E995C10C8C58}" type="parTrans" cxnId="{9284CEC7-AD35-4401-9ACE-6651D1F8D19A}">
      <dgm:prSet/>
      <dgm:spPr/>
      <dgm:t>
        <a:bodyPr/>
        <a:lstStyle/>
        <a:p>
          <a:endParaRPr lang="en-US"/>
        </a:p>
      </dgm:t>
    </dgm:pt>
    <dgm:pt modelId="{F93AADE7-0AB9-422C-B3AC-97285B135F8F}" type="sibTrans" cxnId="{9284CEC7-AD35-4401-9ACE-6651D1F8D19A}">
      <dgm:prSet/>
      <dgm:spPr/>
      <dgm:t>
        <a:bodyPr/>
        <a:lstStyle/>
        <a:p>
          <a:endParaRPr lang="en-US"/>
        </a:p>
      </dgm:t>
    </dgm:pt>
    <dgm:pt modelId="{4C794F26-A069-4149-9D1D-D72A93823853}">
      <dgm:prSet custT="1"/>
      <dgm:spPr/>
      <dgm:t>
        <a:bodyPr/>
        <a:lstStyle/>
        <a:p>
          <a:r>
            <a:rPr lang="en-US" sz="1600" dirty="0"/>
            <a:t>Arbitrary imager</a:t>
          </a:r>
        </a:p>
      </dgm:t>
    </dgm:pt>
    <dgm:pt modelId="{C79DFA33-DF2B-45BE-9404-9C5A95FD51FB}" type="parTrans" cxnId="{5E921F65-9B98-4D99-9C8C-4F2E1D19CBD5}">
      <dgm:prSet/>
      <dgm:spPr/>
      <dgm:t>
        <a:bodyPr/>
        <a:lstStyle/>
        <a:p>
          <a:endParaRPr lang="en-US"/>
        </a:p>
      </dgm:t>
    </dgm:pt>
    <dgm:pt modelId="{A928185E-64CE-486E-8F42-F1A2C016764F}" type="sibTrans" cxnId="{5E921F65-9B98-4D99-9C8C-4F2E1D19CBD5}">
      <dgm:prSet/>
      <dgm:spPr/>
      <dgm:t>
        <a:bodyPr/>
        <a:lstStyle/>
        <a:p>
          <a:endParaRPr lang="en-US"/>
        </a:p>
      </dgm:t>
    </dgm:pt>
    <dgm:pt modelId="{F98A068B-DB2E-4061-AD73-C51973C28CDD}">
      <dgm:prSet custT="1"/>
      <dgm:spPr/>
      <dgm:t>
        <a:bodyPr/>
        <a:lstStyle/>
        <a:p>
          <a:r>
            <a:rPr lang="en-US" sz="1600" dirty="0"/>
            <a:t>Any* observer</a:t>
          </a:r>
        </a:p>
      </dgm:t>
    </dgm:pt>
    <dgm:pt modelId="{233AF268-0323-4027-9FB9-4333AD7B0F00}" type="parTrans" cxnId="{08A57258-0655-43F7-9843-071E6A6FDE4E}">
      <dgm:prSet/>
      <dgm:spPr/>
      <dgm:t>
        <a:bodyPr/>
        <a:lstStyle/>
        <a:p>
          <a:endParaRPr lang="en-US"/>
        </a:p>
      </dgm:t>
    </dgm:pt>
    <dgm:pt modelId="{7871F8AE-3690-46CF-ABC3-F2B895BA293B}" type="sibTrans" cxnId="{08A57258-0655-43F7-9843-071E6A6FDE4E}">
      <dgm:prSet/>
      <dgm:spPr/>
      <dgm:t>
        <a:bodyPr/>
        <a:lstStyle/>
        <a:p>
          <a:endParaRPr lang="en-US"/>
        </a:p>
      </dgm:t>
    </dgm:pt>
    <dgm:pt modelId="{E246A195-56E9-4731-9B9B-649E70823778}">
      <dgm:prSet phldrT="[Text]" custT="1"/>
      <dgm:spPr/>
      <dgm:t>
        <a:bodyPr/>
        <a:lstStyle/>
        <a:p>
          <a:r>
            <a:rPr lang="en-US" sz="1600" dirty="0"/>
            <a:t>Interpolate EBTEL solutions</a:t>
          </a:r>
        </a:p>
      </dgm:t>
    </dgm:pt>
    <dgm:pt modelId="{74ADA043-7BB9-4F6A-A40F-1E4DCDE48854}" type="parTrans" cxnId="{530EB5F7-E1C7-4802-89EA-84B29E1421E4}">
      <dgm:prSet/>
      <dgm:spPr/>
      <dgm:t>
        <a:bodyPr/>
        <a:lstStyle/>
        <a:p>
          <a:endParaRPr lang="en-US"/>
        </a:p>
      </dgm:t>
    </dgm:pt>
    <dgm:pt modelId="{D628FD02-69F3-4B1C-9F6C-833D6611AE20}" type="sibTrans" cxnId="{530EB5F7-E1C7-4802-89EA-84B29E1421E4}">
      <dgm:prSet/>
      <dgm:spPr/>
      <dgm:t>
        <a:bodyPr/>
        <a:lstStyle/>
        <a:p>
          <a:endParaRPr lang="en-US"/>
        </a:p>
      </dgm:t>
    </dgm:pt>
    <dgm:pt modelId="{2D640BA1-DA16-4627-A287-461FCEF5B445}" type="pres">
      <dgm:prSet presAssocID="{57D50B34-35BB-4D61-897D-75393207F39F}" presName="linearFlow" presStyleCnt="0">
        <dgm:presLayoutVars>
          <dgm:dir/>
          <dgm:animLvl val="lvl"/>
          <dgm:resizeHandles val="exact"/>
        </dgm:presLayoutVars>
      </dgm:prSet>
      <dgm:spPr/>
    </dgm:pt>
    <dgm:pt modelId="{34883F5C-F887-4DBE-97A3-3194392D79AC}" type="pres">
      <dgm:prSet presAssocID="{B1FC6AE0-E0F9-48CB-AE1E-3B7EE4127A7C}" presName="composite" presStyleCnt="0"/>
      <dgm:spPr/>
    </dgm:pt>
    <dgm:pt modelId="{E1FF5BBF-6D91-4860-98D8-1ADD84A36476}" type="pres">
      <dgm:prSet presAssocID="{B1FC6AE0-E0F9-48CB-AE1E-3B7EE4127A7C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2339380-C71B-4048-88CF-F21F2748BC0D}" type="pres">
      <dgm:prSet presAssocID="{B1FC6AE0-E0F9-48CB-AE1E-3B7EE4127A7C}" presName="parSh" presStyleLbl="node1" presStyleIdx="0" presStyleCnt="4"/>
      <dgm:spPr/>
    </dgm:pt>
    <dgm:pt modelId="{D486152F-D1B5-4203-95A2-83B4B3DADFEC}" type="pres">
      <dgm:prSet presAssocID="{B1FC6AE0-E0F9-48CB-AE1E-3B7EE4127A7C}" presName="desTx" presStyleLbl="fgAcc1" presStyleIdx="0" presStyleCnt="4" custScaleY="87313">
        <dgm:presLayoutVars>
          <dgm:bulletEnabled val="1"/>
        </dgm:presLayoutVars>
      </dgm:prSet>
      <dgm:spPr/>
    </dgm:pt>
    <dgm:pt modelId="{B637788A-51EA-411E-82FD-D1784EFDF6EC}" type="pres">
      <dgm:prSet presAssocID="{8207F922-6F3C-4235-B928-888F710F3905}" presName="sibTrans" presStyleLbl="sibTrans2D1" presStyleIdx="0" presStyleCnt="3"/>
      <dgm:spPr/>
    </dgm:pt>
    <dgm:pt modelId="{37771097-3B11-4A68-B108-3D441D780022}" type="pres">
      <dgm:prSet presAssocID="{8207F922-6F3C-4235-B928-888F710F3905}" presName="connTx" presStyleLbl="sibTrans2D1" presStyleIdx="0" presStyleCnt="3"/>
      <dgm:spPr/>
    </dgm:pt>
    <dgm:pt modelId="{89EA4B7A-8D79-4BFE-B240-E69B258F2B91}" type="pres">
      <dgm:prSet presAssocID="{50C11311-2EE1-48BF-9C4A-6651C94E3A22}" presName="composite" presStyleCnt="0"/>
      <dgm:spPr/>
    </dgm:pt>
    <dgm:pt modelId="{95276B37-6E44-46BA-AFA2-2736C4F22EA5}" type="pres">
      <dgm:prSet presAssocID="{50C11311-2EE1-48BF-9C4A-6651C94E3A22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A7F955E-A655-4CF0-B498-2C575F8F234B}" type="pres">
      <dgm:prSet presAssocID="{50C11311-2EE1-48BF-9C4A-6651C94E3A22}" presName="parSh" presStyleLbl="node1" presStyleIdx="1" presStyleCnt="4"/>
      <dgm:spPr/>
    </dgm:pt>
    <dgm:pt modelId="{121EDC44-1E3C-4913-B1BD-13C12EFEC076}" type="pres">
      <dgm:prSet presAssocID="{50C11311-2EE1-48BF-9C4A-6651C94E3A22}" presName="desTx" presStyleLbl="fgAcc1" presStyleIdx="1" presStyleCnt="4" custScaleY="87313">
        <dgm:presLayoutVars>
          <dgm:bulletEnabled val="1"/>
        </dgm:presLayoutVars>
      </dgm:prSet>
      <dgm:spPr/>
    </dgm:pt>
    <dgm:pt modelId="{6CF1BD48-736A-4584-9D77-F11A9A3D20B0}" type="pres">
      <dgm:prSet presAssocID="{4E863A59-0B1D-4DF7-8D93-A3C0C1DF238F}" presName="sibTrans" presStyleLbl="sibTrans2D1" presStyleIdx="1" presStyleCnt="3"/>
      <dgm:spPr/>
    </dgm:pt>
    <dgm:pt modelId="{AFC56847-DC8F-40B0-B021-C9C5867024E0}" type="pres">
      <dgm:prSet presAssocID="{4E863A59-0B1D-4DF7-8D93-A3C0C1DF238F}" presName="connTx" presStyleLbl="sibTrans2D1" presStyleIdx="1" presStyleCnt="3"/>
      <dgm:spPr/>
    </dgm:pt>
    <dgm:pt modelId="{2DF183CB-59C6-4694-967B-23A25ACEDB61}" type="pres">
      <dgm:prSet presAssocID="{06C8AF95-AB88-465E-98A3-7572FC39AA2E}" presName="composite" presStyleCnt="0"/>
      <dgm:spPr/>
    </dgm:pt>
    <dgm:pt modelId="{36736478-0CA2-44D3-8ACE-F5BA1D8E183E}" type="pres">
      <dgm:prSet presAssocID="{06C8AF95-AB88-465E-98A3-7572FC39AA2E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11037F8-3EA4-4ADF-9440-B7517104F29A}" type="pres">
      <dgm:prSet presAssocID="{06C8AF95-AB88-465E-98A3-7572FC39AA2E}" presName="parSh" presStyleLbl="node1" presStyleIdx="2" presStyleCnt="4"/>
      <dgm:spPr/>
    </dgm:pt>
    <dgm:pt modelId="{75FD1D41-3308-4FA4-BF0E-CBCBC3490081}" type="pres">
      <dgm:prSet presAssocID="{06C8AF95-AB88-465E-98A3-7572FC39AA2E}" presName="desTx" presStyleLbl="fgAcc1" presStyleIdx="2" presStyleCnt="4" custScaleY="87313">
        <dgm:presLayoutVars>
          <dgm:bulletEnabled val="1"/>
        </dgm:presLayoutVars>
      </dgm:prSet>
      <dgm:spPr/>
    </dgm:pt>
    <dgm:pt modelId="{2DE62978-AE9E-48A4-8BF0-8198656717E8}" type="pres">
      <dgm:prSet presAssocID="{7747A40B-0B4C-4B7D-B5AE-5F1F5E3E6283}" presName="sibTrans" presStyleLbl="sibTrans2D1" presStyleIdx="2" presStyleCnt="3"/>
      <dgm:spPr/>
    </dgm:pt>
    <dgm:pt modelId="{96D3D080-64E9-4446-B52F-46282CF3454F}" type="pres">
      <dgm:prSet presAssocID="{7747A40B-0B4C-4B7D-B5AE-5F1F5E3E6283}" presName="connTx" presStyleLbl="sibTrans2D1" presStyleIdx="2" presStyleCnt="3"/>
      <dgm:spPr/>
    </dgm:pt>
    <dgm:pt modelId="{D0FC6900-C1CD-4E88-8416-6D1D9B15DBD1}" type="pres">
      <dgm:prSet presAssocID="{E85EB6C4-F625-4BA8-BFCD-26842AD72F4D}" presName="composite" presStyleCnt="0"/>
      <dgm:spPr/>
    </dgm:pt>
    <dgm:pt modelId="{FF5C4894-242F-40E8-A5A1-0E35DA04BCD7}" type="pres">
      <dgm:prSet presAssocID="{E85EB6C4-F625-4BA8-BFCD-26842AD72F4D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C1FCFF8-F4A1-4652-8330-8C8926093D96}" type="pres">
      <dgm:prSet presAssocID="{E85EB6C4-F625-4BA8-BFCD-26842AD72F4D}" presName="parSh" presStyleLbl="node1" presStyleIdx="3" presStyleCnt="4"/>
      <dgm:spPr/>
    </dgm:pt>
    <dgm:pt modelId="{68297937-310C-492F-ACE5-6C15D96791C0}" type="pres">
      <dgm:prSet presAssocID="{E85EB6C4-F625-4BA8-BFCD-26842AD72F4D}" presName="desTx" presStyleLbl="fgAcc1" presStyleIdx="3" presStyleCnt="4" custScaleY="87313">
        <dgm:presLayoutVars>
          <dgm:bulletEnabled val="1"/>
        </dgm:presLayoutVars>
      </dgm:prSet>
      <dgm:spPr/>
    </dgm:pt>
  </dgm:ptLst>
  <dgm:cxnLst>
    <dgm:cxn modelId="{20855A04-3DB0-408D-9EAF-C82112CAC9D9}" type="presOf" srcId="{7747A40B-0B4C-4B7D-B5AE-5F1F5E3E6283}" destId="{96D3D080-64E9-4446-B52F-46282CF3454F}" srcOrd="1" destOrd="0" presId="urn:microsoft.com/office/officeart/2005/8/layout/process3"/>
    <dgm:cxn modelId="{0C26F508-21A8-4FC4-8AAE-67071E4E4926}" srcId="{B1FC6AE0-E0F9-48CB-AE1E-3B7EE4127A7C}" destId="{965D2AA0-93FA-451A-9042-37DF07FB94F6}" srcOrd="1" destOrd="0" parTransId="{DFC362D7-DB00-4BC6-8683-8222D3E6EBF3}" sibTransId="{645ADC0E-5817-4080-B0C0-75BA36E7E242}"/>
    <dgm:cxn modelId="{20B4EA0E-CDEE-45E1-9162-B504FF507B9B}" type="presOf" srcId="{965D2AA0-93FA-451A-9042-37DF07FB94F6}" destId="{D486152F-D1B5-4203-95A2-83B4B3DADFEC}" srcOrd="0" destOrd="1" presId="urn:microsoft.com/office/officeart/2005/8/layout/process3"/>
    <dgm:cxn modelId="{E3071A1A-26BF-43C7-86AB-675B89BF83EE}" type="presOf" srcId="{4C794F26-A069-4149-9D1D-D72A93823853}" destId="{68297937-310C-492F-ACE5-6C15D96791C0}" srcOrd="0" destOrd="0" presId="urn:microsoft.com/office/officeart/2005/8/layout/process3"/>
    <dgm:cxn modelId="{CA1DB920-9998-4BF7-B04B-302143452935}" type="presOf" srcId="{8207F922-6F3C-4235-B928-888F710F3905}" destId="{B637788A-51EA-411E-82FD-D1784EFDF6EC}" srcOrd="0" destOrd="0" presId="urn:microsoft.com/office/officeart/2005/8/layout/process3"/>
    <dgm:cxn modelId="{D61C3628-8A44-48CE-90CB-2821C839C1FF}" type="presOf" srcId="{50C11311-2EE1-48BF-9C4A-6651C94E3A22}" destId="{3A7F955E-A655-4CF0-B498-2C575F8F234B}" srcOrd="1" destOrd="0" presId="urn:microsoft.com/office/officeart/2005/8/layout/process3"/>
    <dgm:cxn modelId="{CCEAE02B-ACB4-48FA-BB24-3F807BDDC00E}" type="presOf" srcId="{B1FC6AE0-E0F9-48CB-AE1E-3B7EE4127A7C}" destId="{82339380-C71B-4048-88CF-F21F2748BC0D}" srcOrd="1" destOrd="0" presId="urn:microsoft.com/office/officeart/2005/8/layout/process3"/>
    <dgm:cxn modelId="{CD7F912E-42D1-4354-907F-93F6934D8BFD}" type="presOf" srcId="{7747A40B-0B4C-4B7D-B5AE-5F1F5E3E6283}" destId="{2DE62978-AE9E-48A4-8BF0-8198656717E8}" srcOrd="0" destOrd="0" presId="urn:microsoft.com/office/officeart/2005/8/layout/process3"/>
    <dgm:cxn modelId="{84CA372F-3BCD-4D0F-A5FB-428A8F6E09CA}" srcId="{06C8AF95-AB88-465E-98A3-7572FC39AA2E}" destId="{F1D7EA14-BABF-434C-A00A-F78D734BEDDC}" srcOrd="0" destOrd="0" parTransId="{79C260B6-FD3A-4429-B044-BFCC940A5656}" sibTransId="{22FCDBC6-1E6D-4062-A91F-BF5B22B31717}"/>
    <dgm:cxn modelId="{8BF90738-0918-4A55-876E-7B0C12E73CE9}" type="presOf" srcId="{06C8AF95-AB88-465E-98A3-7572FC39AA2E}" destId="{F11037F8-3EA4-4ADF-9440-B7517104F29A}" srcOrd="1" destOrd="0" presId="urn:microsoft.com/office/officeart/2005/8/layout/process3"/>
    <dgm:cxn modelId="{B56C3B5D-6AD8-478B-A4C9-21FB4872E26D}" type="presOf" srcId="{8207F922-6F3C-4235-B928-888F710F3905}" destId="{37771097-3B11-4A68-B108-3D441D780022}" srcOrd="1" destOrd="0" presId="urn:microsoft.com/office/officeart/2005/8/layout/process3"/>
    <dgm:cxn modelId="{8F438F43-A40D-4F23-8589-86D6DBD74930}" type="presOf" srcId="{E246A195-56E9-4731-9B9B-649E70823778}" destId="{75FD1D41-3308-4FA4-BF0E-CBCBC3490081}" srcOrd="0" destOrd="1" presId="urn:microsoft.com/office/officeart/2005/8/layout/process3"/>
    <dgm:cxn modelId="{5E921F65-9B98-4D99-9C8C-4F2E1D19CBD5}" srcId="{E85EB6C4-F625-4BA8-BFCD-26842AD72F4D}" destId="{4C794F26-A069-4149-9D1D-D72A93823853}" srcOrd="0" destOrd="0" parTransId="{C79DFA33-DF2B-45BE-9404-9C5A95FD51FB}" sibTransId="{A928185E-64CE-486E-8F42-F1A2C016764F}"/>
    <dgm:cxn modelId="{D607834A-19EC-486F-BF87-0AB895652515}" type="presOf" srcId="{06C8AF95-AB88-465E-98A3-7572FC39AA2E}" destId="{36736478-0CA2-44D3-8ACE-F5BA1D8E183E}" srcOrd="0" destOrd="0" presId="urn:microsoft.com/office/officeart/2005/8/layout/process3"/>
    <dgm:cxn modelId="{24CEEA4A-162D-4CF7-970D-0DF7D0BEA138}" type="presOf" srcId="{F98A068B-DB2E-4061-AD73-C51973C28CDD}" destId="{68297937-310C-492F-ACE5-6C15D96791C0}" srcOrd="0" destOrd="1" presId="urn:microsoft.com/office/officeart/2005/8/layout/process3"/>
    <dgm:cxn modelId="{04D5064B-BD38-4398-B412-13287C2EC458}" type="presOf" srcId="{A9B0538F-F2B9-484F-91B5-AA1C628C4083}" destId="{D486152F-D1B5-4203-95A2-83B4B3DADFEC}" srcOrd="0" destOrd="0" presId="urn:microsoft.com/office/officeart/2005/8/layout/process3"/>
    <dgm:cxn modelId="{CFAD164B-2FD8-42CF-A0A2-2A7AAF4F41B2}" srcId="{B1FC6AE0-E0F9-48CB-AE1E-3B7EE4127A7C}" destId="{A9B0538F-F2B9-484F-91B5-AA1C628C4083}" srcOrd="0" destOrd="0" parTransId="{F795E75E-D40C-4DDB-8C60-FB85C6C24DA9}" sibTransId="{A82C6614-FD18-45D3-9263-9F3314B35194}"/>
    <dgm:cxn modelId="{18F5804C-A59D-4152-AB84-0A28F64E5483}" type="presOf" srcId="{56CD7341-3352-4CD9-ABF0-0B1661F2BB63}" destId="{121EDC44-1E3C-4913-B1BD-13C12EFEC076}" srcOrd="0" destOrd="0" presId="urn:microsoft.com/office/officeart/2005/8/layout/process3"/>
    <dgm:cxn modelId="{AE901C57-1A1B-4F30-9029-CADE730F3E31}" srcId="{57D50B34-35BB-4D61-897D-75393207F39F}" destId="{B1FC6AE0-E0F9-48CB-AE1E-3B7EE4127A7C}" srcOrd="0" destOrd="0" parTransId="{B880D377-8F3A-4C66-995D-F3E6ACC6AA02}" sibTransId="{8207F922-6F3C-4235-B928-888F710F3905}"/>
    <dgm:cxn modelId="{D490AC57-867A-4A32-858B-1E1D7E49F503}" type="presOf" srcId="{F1D7EA14-BABF-434C-A00A-F78D734BEDDC}" destId="{75FD1D41-3308-4FA4-BF0E-CBCBC3490081}" srcOrd="0" destOrd="0" presId="urn:microsoft.com/office/officeart/2005/8/layout/process3"/>
    <dgm:cxn modelId="{08A57258-0655-43F7-9843-071E6A6FDE4E}" srcId="{E85EB6C4-F625-4BA8-BFCD-26842AD72F4D}" destId="{F98A068B-DB2E-4061-AD73-C51973C28CDD}" srcOrd="1" destOrd="0" parTransId="{233AF268-0323-4027-9FB9-4333AD7B0F00}" sibTransId="{7871F8AE-3690-46CF-ABC3-F2B895BA293B}"/>
    <dgm:cxn modelId="{FC85AC79-B434-481A-A225-A37B47E7ADC2}" type="presOf" srcId="{E85EB6C4-F625-4BA8-BFCD-26842AD72F4D}" destId="{FF5C4894-242F-40E8-A5A1-0E35DA04BCD7}" srcOrd="0" destOrd="0" presId="urn:microsoft.com/office/officeart/2005/8/layout/process3"/>
    <dgm:cxn modelId="{C703B191-2D76-4B12-886A-FFB1E77ED9C3}" srcId="{57D50B34-35BB-4D61-897D-75393207F39F}" destId="{50C11311-2EE1-48BF-9C4A-6651C94E3A22}" srcOrd="1" destOrd="0" parTransId="{E23E46E2-1439-465F-A6FB-7AC935AF1E5E}" sibTransId="{4E863A59-0B1D-4DF7-8D93-A3C0C1DF238F}"/>
    <dgm:cxn modelId="{E4E5DC91-3D55-4CC6-BEDE-788A6737A8E9}" type="presOf" srcId="{E85EB6C4-F625-4BA8-BFCD-26842AD72F4D}" destId="{0C1FCFF8-F4A1-4652-8330-8C8926093D96}" srcOrd="1" destOrd="0" presId="urn:microsoft.com/office/officeart/2005/8/layout/process3"/>
    <dgm:cxn modelId="{60634FAB-9EC7-433D-B59B-A5D8ECCE93B6}" type="presOf" srcId="{B1FC6AE0-E0F9-48CB-AE1E-3B7EE4127A7C}" destId="{E1FF5BBF-6D91-4860-98D8-1ADD84A36476}" srcOrd="0" destOrd="0" presId="urn:microsoft.com/office/officeart/2005/8/layout/process3"/>
    <dgm:cxn modelId="{30FA49AD-D6F6-41B4-BF53-DBA998A2FF4A}" srcId="{50C11311-2EE1-48BF-9C4A-6651C94E3A22}" destId="{56CD7341-3352-4CD9-ABF0-0B1661F2BB63}" srcOrd="0" destOrd="0" parTransId="{87208F93-329C-4784-9F69-542D971A994D}" sibTransId="{5688DD12-5CF2-4A01-8B36-7B6F77FB127E}"/>
    <dgm:cxn modelId="{BC7C40AF-7DF6-402C-AFC1-0447C519D84C}" type="presOf" srcId="{57D50B34-35BB-4D61-897D-75393207F39F}" destId="{2D640BA1-DA16-4627-A287-461FCEF5B445}" srcOrd="0" destOrd="0" presId="urn:microsoft.com/office/officeart/2005/8/layout/process3"/>
    <dgm:cxn modelId="{9284CEC7-AD35-4401-9ACE-6651D1F8D19A}" srcId="{57D50B34-35BB-4D61-897D-75393207F39F}" destId="{E85EB6C4-F625-4BA8-BFCD-26842AD72F4D}" srcOrd="3" destOrd="0" parTransId="{51782FF5-64D3-4CEB-A658-E995C10C8C58}" sibTransId="{F93AADE7-0AB9-422C-B3AC-97285B135F8F}"/>
    <dgm:cxn modelId="{B0E41AD3-F1DF-4089-BD64-A544FF313F43}" type="presOf" srcId="{4E863A59-0B1D-4DF7-8D93-A3C0C1DF238F}" destId="{AFC56847-DC8F-40B0-B021-C9C5867024E0}" srcOrd="1" destOrd="0" presId="urn:microsoft.com/office/officeart/2005/8/layout/process3"/>
    <dgm:cxn modelId="{C11F09DF-8BEB-4233-801C-CC1C46E1C774}" type="presOf" srcId="{4E863A59-0B1D-4DF7-8D93-A3C0C1DF238F}" destId="{6CF1BD48-736A-4584-9D77-F11A9A3D20B0}" srcOrd="0" destOrd="0" presId="urn:microsoft.com/office/officeart/2005/8/layout/process3"/>
    <dgm:cxn modelId="{E7E28FDF-8623-4F98-85C7-62D5FF7A7D3D}" type="presOf" srcId="{50C11311-2EE1-48BF-9C4A-6651C94E3A22}" destId="{95276B37-6E44-46BA-AFA2-2736C4F22EA5}" srcOrd="0" destOrd="0" presId="urn:microsoft.com/office/officeart/2005/8/layout/process3"/>
    <dgm:cxn modelId="{52A49CE6-6BA5-494B-95EC-1DA3355CB34D}" srcId="{57D50B34-35BB-4D61-897D-75393207F39F}" destId="{06C8AF95-AB88-465E-98A3-7572FC39AA2E}" srcOrd="2" destOrd="0" parTransId="{2E2A5111-9B6D-4EAE-A559-D4BDD5035A5F}" sibTransId="{7747A40B-0B4C-4B7D-B5AE-5F1F5E3E6283}"/>
    <dgm:cxn modelId="{530EB5F7-E1C7-4802-89EA-84B29E1421E4}" srcId="{06C8AF95-AB88-465E-98A3-7572FC39AA2E}" destId="{E246A195-56E9-4731-9B9B-649E70823778}" srcOrd="1" destOrd="0" parTransId="{74ADA043-7BB9-4F6A-A40F-1E4DCDE48854}" sibTransId="{D628FD02-69F3-4B1C-9F6C-833D6611AE20}"/>
    <dgm:cxn modelId="{CF73361F-78AE-4478-8806-92901E0595C5}" type="presParOf" srcId="{2D640BA1-DA16-4627-A287-461FCEF5B445}" destId="{34883F5C-F887-4DBE-97A3-3194392D79AC}" srcOrd="0" destOrd="0" presId="urn:microsoft.com/office/officeart/2005/8/layout/process3"/>
    <dgm:cxn modelId="{26349492-BED8-48B2-9EA2-9378329A4936}" type="presParOf" srcId="{34883F5C-F887-4DBE-97A3-3194392D79AC}" destId="{E1FF5BBF-6D91-4860-98D8-1ADD84A36476}" srcOrd="0" destOrd="0" presId="urn:microsoft.com/office/officeart/2005/8/layout/process3"/>
    <dgm:cxn modelId="{BDB080C4-CED0-49A5-A27A-3B20A825039C}" type="presParOf" srcId="{34883F5C-F887-4DBE-97A3-3194392D79AC}" destId="{82339380-C71B-4048-88CF-F21F2748BC0D}" srcOrd="1" destOrd="0" presId="urn:microsoft.com/office/officeart/2005/8/layout/process3"/>
    <dgm:cxn modelId="{873757D6-4DC3-4368-BA70-6AAE5415D7BB}" type="presParOf" srcId="{34883F5C-F887-4DBE-97A3-3194392D79AC}" destId="{D486152F-D1B5-4203-95A2-83B4B3DADFEC}" srcOrd="2" destOrd="0" presId="urn:microsoft.com/office/officeart/2005/8/layout/process3"/>
    <dgm:cxn modelId="{CA226E90-AA6A-471A-B1D0-C33F2BB2702A}" type="presParOf" srcId="{2D640BA1-DA16-4627-A287-461FCEF5B445}" destId="{B637788A-51EA-411E-82FD-D1784EFDF6EC}" srcOrd="1" destOrd="0" presId="urn:microsoft.com/office/officeart/2005/8/layout/process3"/>
    <dgm:cxn modelId="{D5E8D5EB-6194-4071-83A7-96CF184FC64C}" type="presParOf" srcId="{B637788A-51EA-411E-82FD-D1784EFDF6EC}" destId="{37771097-3B11-4A68-B108-3D441D780022}" srcOrd="0" destOrd="0" presId="urn:microsoft.com/office/officeart/2005/8/layout/process3"/>
    <dgm:cxn modelId="{8ADF9F17-EDCC-474A-A423-3F46253763C1}" type="presParOf" srcId="{2D640BA1-DA16-4627-A287-461FCEF5B445}" destId="{89EA4B7A-8D79-4BFE-B240-E69B258F2B91}" srcOrd="2" destOrd="0" presId="urn:microsoft.com/office/officeart/2005/8/layout/process3"/>
    <dgm:cxn modelId="{8EB1D3F1-4884-4838-BDB2-93FB9E1057AE}" type="presParOf" srcId="{89EA4B7A-8D79-4BFE-B240-E69B258F2B91}" destId="{95276B37-6E44-46BA-AFA2-2736C4F22EA5}" srcOrd="0" destOrd="0" presId="urn:microsoft.com/office/officeart/2005/8/layout/process3"/>
    <dgm:cxn modelId="{4468B5F2-655E-42CE-BE0A-62F15AB594C1}" type="presParOf" srcId="{89EA4B7A-8D79-4BFE-B240-E69B258F2B91}" destId="{3A7F955E-A655-4CF0-B498-2C575F8F234B}" srcOrd="1" destOrd="0" presId="urn:microsoft.com/office/officeart/2005/8/layout/process3"/>
    <dgm:cxn modelId="{BE832434-B825-46BE-A9CD-30F869A04029}" type="presParOf" srcId="{89EA4B7A-8D79-4BFE-B240-E69B258F2B91}" destId="{121EDC44-1E3C-4913-B1BD-13C12EFEC076}" srcOrd="2" destOrd="0" presId="urn:microsoft.com/office/officeart/2005/8/layout/process3"/>
    <dgm:cxn modelId="{F6C05505-1EDF-45A9-9583-358EA10F2481}" type="presParOf" srcId="{2D640BA1-DA16-4627-A287-461FCEF5B445}" destId="{6CF1BD48-736A-4584-9D77-F11A9A3D20B0}" srcOrd="3" destOrd="0" presId="urn:microsoft.com/office/officeart/2005/8/layout/process3"/>
    <dgm:cxn modelId="{526A7B2C-3A3A-4382-8D0D-3745EBE3E4B6}" type="presParOf" srcId="{6CF1BD48-736A-4584-9D77-F11A9A3D20B0}" destId="{AFC56847-DC8F-40B0-B021-C9C5867024E0}" srcOrd="0" destOrd="0" presId="urn:microsoft.com/office/officeart/2005/8/layout/process3"/>
    <dgm:cxn modelId="{E465DC75-28E4-43C5-9DC9-CFC2D401E237}" type="presParOf" srcId="{2D640BA1-DA16-4627-A287-461FCEF5B445}" destId="{2DF183CB-59C6-4694-967B-23A25ACEDB61}" srcOrd="4" destOrd="0" presId="urn:microsoft.com/office/officeart/2005/8/layout/process3"/>
    <dgm:cxn modelId="{02196855-BB6A-46C2-9C65-5268DFFC2112}" type="presParOf" srcId="{2DF183CB-59C6-4694-967B-23A25ACEDB61}" destId="{36736478-0CA2-44D3-8ACE-F5BA1D8E183E}" srcOrd="0" destOrd="0" presId="urn:microsoft.com/office/officeart/2005/8/layout/process3"/>
    <dgm:cxn modelId="{BBFC24BD-04A5-4A34-8BC4-12B181327C23}" type="presParOf" srcId="{2DF183CB-59C6-4694-967B-23A25ACEDB61}" destId="{F11037F8-3EA4-4ADF-9440-B7517104F29A}" srcOrd="1" destOrd="0" presId="urn:microsoft.com/office/officeart/2005/8/layout/process3"/>
    <dgm:cxn modelId="{4256B218-7281-4CC2-ACD2-CE2B9138A07B}" type="presParOf" srcId="{2DF183CB-59C6-4694-967B-23A25ACEDB61}" destId="{75FD1D41-3308-4FA4-BF0E-CBCBC3490081}" srcOrd="2" destOrd="0" presId="urn:microsoft.com/office/officeart/2005/8/layout/process3"/>
    <dgm:cxn modelId="{061346E9-3A93-4119-8AAA-5EBC273A3B7C}" type="presParOf" srcId="{2D640BA1-DA16-4627-A287-461FCEF5B445}" destId="{2DE62978-AE9E-48A4-8BF0-8198656717E8}" srcOrd="5" destOrd="0" presId="urn:microsoft.com/office/officeart/2005/8/layout/process3"/>
    <dgm:cxn modelId="{5D376063-B087-47DB-8427-FF8E27DEE5E5}" type="presParOf" srcId="{2DE62978-AE9E-48A4-8BF0-8198656717E8}" destId="{96D3D080-64E9-4446-B52F-46282CF3454F}" srcOrd="0" destOrd="0" presId="urn:microsoft.com/office/officeart/2005/8/layout/process3"/>
    <dgm:cxn modelId="{FCD9CACB-8FFE-4B2B-8295-BAA2E76FAC3C}" type="presParOf" srcId="{2D640BA1-DA16-4627-A287-461FCEF5B445}" destId="{D0FC6900-C1CD-4E88-8416-6D1D9B15DBD1}" srcOrd="6" destOrd="0" presId="urn:microsoft.com/office/officeart/2005/8/layout/process3"/>
    <dgm:cxn modelId="{57947EDA-BBA3-4E30-A66D-61D40E431734}" type="presParOf" srcId="{D0FC6900-C1CD-4E88-8416-6D1D9B15DBD1}" destId="{FF5C4894-242F-40E8-A5A1-0E35DA04BCD7}" srcOrd="0" destOrd="0" presId="urn:microsoft.com/office/officeart/2005/8/layout/process3"/>
    <dgm:cxn modelId="{80B542E0-ECEC-4603-9D1B-9F12D297D8B6}" type="presParOf" srcId="{D0FC6900-C1CD-4E88-8416-6D1D9B15DBD1}" destId="{0C1FCFF8-F4A1-4652-8330-8C8926093D96}" srcOrd="1" destOrd="0" presId="urn:microsoft.com/office/officeart/2005/8/layout/process3"/>
    <dgm:cxn modelId="{8101A8CC-FDCC-43BA-A611-6776CA8755F1}" type="presParOf" srcId="{D0FC6900-C1CD-4E88-8416-6D1D9B15DBD1}" destId="{68297937-310C-492F-ACE5-6C15D96791C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39380-C71B-4048-88CF-F21F2748BC0D}">
      <dsp:nvSpPr>
        <dsp:cNvPr id="0" name=""/>
        <dsp:cNvSpPr/>
      </dsp:nvSpPr>
      <dsp:spPr>
        <a:xfrm>
          <a:off x="1412" y="41218"/>
          <a:ext cx="1775514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Model Setup</a:t>
          </a:r>
        </a:p>
      </dsp:txBody>
      <dsp:txXfrm>
        <a:off x="1412" y="41218"/>
        <a:ext cx="1775514" cy="576000"/>
      </dsp:txXfrm>
    </dsp:sp>
    <dsp:sp modelId="{D486152F-D1B5-4203-95A2-83B4B3DADFEC}">
      <dsp:nvSpPr>
        <dsp:cNvPr id="0" name=""/>
        <dsp:cNvSpPr/>
      </dsp:nvSpPr>
      <dsp:spPr>
        <a:xfrm>
          <a:off x="365072" y="690295"/>
          <a:ext cx="1775514" cy="1005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Create model volume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Download data</a:t>
          </a:r>
        </a:p>
      </dsp:txBody>
      <dsp:txXfrm>
        <a:off x="394532" y="719755"/>
        <a:ext cx="1716594" cy="946925"/>
      </dsp:txXfrm>
    </dsp:sp>
    <dsp:sp modelId="{B637788A-51EA-411E-82FD-D1784EFDF6EC}">
      <dsp:nvSpPr>
        <dsp:cNvPr id="0" name=""/>
        <dsp:cNvSpPr/>
      </dsp:nvSpPr>
      <dsp:spPr>
        <a:xfrm>
          <a:off x="2046088" y="108192"/>
          <a:ext cx="570622" cy="442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046088" y="196602"/>
        <a:ext cx="438007" cy="265231"/>
      </dsp:txXfrm>
    </dsp:sp>
    <dsp:sp modelId="{3A7F955E-A655-4CF0-B498-2C575F8F234B}">
      <dsp:nvSpPr>
        <dsp:cNvPr id="0" name=""/>
        <dsp:cNvSpPr/>
      </dsp:nvSpPr>
      <dsp:spPr>
        <a:xfrm>
          <a:off x="2853573" y="41218"/>
          <a:ext cx="1775514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Magnetic field</a:t>
          </a:r>
        </a:p>
      </dsp:txBody>
      <dsp:txXfrm>
        <a:off x="2853573" y="41218"/>
        <a:ext cx="1775514" cy="576000"/>
      </dsp:txXfrm>
    </dsp:sp>
    <dsp:sp modelId="{121EDC44-1E3C-4913-B1BD-13C12EFEC076}">
      <dsp:nvSpPr>
        <dsp:cNvPr id="0" name=""/>
        <dsp:cNvSpPr/>
      </dsp:nvSpPr>
      <dsp:spPr>
        <a:xfrm>
          <a:off x="3217232" y="690295"/>
          <a:ext cx="1775514" cy="1005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Potential / NLFFF extrapolation</a:t>
          </a:r>
        </a:p>
      </dsp:txBody>
      <dsp:txXfrm>
        <a:off x="3246692" y="719755"/>
        <a:ext cx="1716594" cy="946925"/>
      </dsp:txXfrm>
    </dsp:sp>
    <dsp:sp modelId="{6CF1BD48-736A-4584-9D77-F11A9A3D20B0}">
      <dsp:nvSpPr>
        <dsp:cNvPr id="0" name=""/>
        <dsp:cNvSpPr/>
      </dsp:nvSpPr>
      <dsp:spPr>
        <a:xfrm>
          <a:off x="4898248" y="108192"/>
          <a:ext cx="570622" cy="442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898248" y="196602"/>
        <a:ext cx="438007" cy="265231"/>
      </dsp:txXfrm>
    </dsp:sp>
    <dsp:sp modelId="{F11037F8-3EA4-4ADF-9440-B7517104F29A}">
      <dsp:nvSpPr>
        <dsp:cNvPr id="0" name=""/>
        <dsp:cNvSpPr/>
      </dsp:nvSpPr>
      <dsp:spPr>
        <a:xfrm>
          <a:off x="5705733" y="41218"/>
          <a:ext cx="1775514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Volume fill</a:t>
          </a:r>
        </a:p>
      </dsp:txBody>
      <dsp:txXfrm>
        <a:off x="5705733" y="41218"/>
        <a:ext cx="1775514" cy="576000"/>
      </dsp:txXfrm>
    </dsp:sp>
    <dsp:sp modelId="{75FD1D41-3308-4FA4-BF0E-CBCBC3490081}">
      <dsp:nvSpPr>
        <dsp:cNvPr id="0" name=""/>
        <dsp:cNvSpPr/>
      </dsp:nvSpPr>
      <dsp:spPr>
        <a:xfrm>
          <a:off x="6069392" y="690295"/>
          <a:ext cx="1775514" cy="1005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Plasma heating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Interpolate EBTEL solutions</a:t>
          </a:r>
        </a:p>
      </dsp:txBody>
      <dsp:txXfrm>
        <a:off x="6098852" y="719755"/>
        <a:ext cx="1716594" cy="946925"/>
      </dsp:txXfrm>
    </dsp:sp>
    <dsp:sp modelId="{2DE62978-AE9E-48A4-8BF0-8198656717E8}">
      <dsp:nvSpPr>
        <dsp:cNvPr id="0" name=""/>
        <dsp:cNvSpPr/>
      </dsp:nvSpPr>
      <dsp:spPr>
        <a:xfrm>
          <a:off x="7750408" y="108192"/>
          <a:ext cx="570622" cy="4420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750408" y="196602"/>
        <a:ext cx="438007" cy="265231"/>
      </dsp:txXfrm>
    </dsp:sp>
    <dsp:sp modelId="{0C1FCFF8-F4A1-4652-8330-8C8926093D96}">
      <dsp:nvSpPr>
        <dsp:cNvPr id="0" name=""/>
        <dsp:cNvSpPr/>
      </dsp:nvSpPr>
      <dsp:spPr>
        <a:xfrm>
          <a:off x="8557893" y="41218"/>
          <a:ext cx="1775514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Create images</a:t>
          </a:r>
        </a:p>
      </dsp:txBody>
      <dsp:txXfrm>
        <a:off x="8557893" y="41218"/>
        <a:ext cx="1775514" cy="576000"/>
      </dsp:txXfrm>
    </dsp:sp>
    <dsp:sp modelId="{68297937-310C-492F-ACE5-6C15D96791C0}">
      <dsp:nvSpPr>
        <dsp:cNvPr id="0" name=""/>
        <dsp:cNvSpPr/>
      </dsp:nvSpPr>
      <dsp:spPr>
        <a:xfrm>
          <a:off x="8921552" y="690295"/>
          <a:ext cx="1775514" cy="10058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Arbitrary imager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Any* observer</a:t>
          </a:r>
        </a:p>
      </dsp:txBody>
      <dsp:txXfrm>
        <a:off x="8951012" y="719755"/>
        <a:ext cx="1716594" cy="946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8B778-EE3F-5541-80B6-A033169F05AB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E72D6-76A0-B84C-AA86-CCE530562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9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D8D47-F8B2-844E-B15E-9C55313B0B4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7D4-2281-3F41-A9A9-DF2CBC1C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0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396" y="2907101"/>
            <a:ext cx="11171208" cy="1570003"/>
          </a:xfrm>
        </p:spPr>
        <p:txBody>
          <a:bodyPr lIns="0" rIns="0" anchor="ctr" anchorCtr="0">
            <a:normAutofit/>
          </a:bodyPr>
          <a:lstStyle>
            <a:lvl1pPr algn="ctr">
              <a:defRPr sz="4400">
                <a:solidFill>
                  <a:srgbClr val="F8F8F8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71987" y="4792110"/>
            <a:ext cx="10448026" cy="714058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6297039"/>
            <a:ext cx="1036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778423" y="6583680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bg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67419-E416-4BD8-A72F-5B67AF3CB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679" r="7679"/>
          <a:stretch/>
        </p:blipFill>
        <p:spPr>
          <a:xfrm>
            <a:off x="944014" y="479055"/>
            <a:ext cx="1258747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7EDA1-8E32-49B4-AE92-7DFAB58DE1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47188" y="638936"/>
            <a:ext cx="673394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EB19B8-8941-44DB-8ACB-7DB7D0ED09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125812" y="1721473"/>
            <a:ext cx="3940376" cy="6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32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99F35D-4A79-49B1-A076-DC9AA215B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15" t="1" r="21171" b="26090"/>
          <a:stretch/>
        </p:blipFill>
        <p:spPr>
          <a:xfrm>
            <a:off x="851775" y="13557"/>
            <a:ext cx="469733" cy="4461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4E41EBE-3EFB-491D-AF6C-F7C412F5A9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5" y="6513870"/>
            <a:ext cx="2560320" cy="53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2573" y="1903865"/>
            <a:ext cx="7494154" cy="2899430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914400" y="500368"/>
            <a:ext cx="10363200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bg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2" name="TextBox 10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BEFE0-DFA3-4014-A095-4C92679B76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552616" y="199210"/>
            <a:ext cx="724984" cy="12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DE1AE-2E46-4AAF-B33F-C8EB81130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9788"/>
          <a:stretch/>
        </p:blipFill>
        <p:spPr>
          <a:xfrm>
            <a:off x="1448335" y="65003"/>
            <a:ext cx="359169" cy="39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5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C5B84D-DEDB-41EB-BC9B-FFB68E34922F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1FEC06-97B7-42BA-B7BF-C278477E3DE8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7">
            <a:extLst>
              <a:ext uri="{FF2B5EF4-FFF2-40B4-BE49-F238E27FC236}">
                <a16:creationId xmlns:a16="http://schemas.microsoft.com/office/drawing/2014/main" id="{FC23561A-5E84-415B-8065-65D33D6E7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EAB2FB-0815-4DE4-A324-A02AC02C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A1C76A-0578-4EDD-9EA0-13952E9379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03A68-8D79-43AF-9F22-78C1EE2DB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411176-6A47-402F-9BA8-58D727F4A96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9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57503E-0F5A-481B-912D-71A385E5A048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FE42EDD-719A-407E-B62C-9197999F5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2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24D5D-2FA2-46F5-9C50-CFDC0E5BC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3033A-9CC5-41F7-A713-6396DBD2D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62D3-9206-45EB-A223-CA0D891C42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AA7141-1AD8-449F-AB90-43B5957C4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9120"/>
            <a:ext cx="10515600" cy="63751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416"/>
            <a:ext cx="10515600" cy="50222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0D54C71C-1288-472F-A460-7C04D48B3A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0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5CFED7-E2E6-45DE-8C4D-70F907370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F6E8D0-2BA5-4865-9958-00BE5456E3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38200" y="1335418"/>
            <a:ext cx="5215467" cy="45664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286501" y="1335418"/>
            <a:ext cx="5067300" cy="3684587"/>
          </a:xfrm>
          <a:solidFill>
            <a:schemeClr val="bg2"/>
          </a:solidFill>
          <a:ln>
            <a:solidFill>
              <a:srgbClr val="595A59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F67F46-E28D-430E-AC9B-F8685C97697D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280267-0AF0-4BA8-9BCA-DF304F51124E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FC23561A-5E84-415B-8065-65D33D6E7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0E608-0643-44A1-BEB7-8274675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14981-5EE5-47A2-AF05-F7964FDA8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04EE9-740A-4B1E-B723-FD3BDB45D7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5417"/>
            <a:ext cx="5181600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5417"/>
            <a:ext cx="5181600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549387"/>
            <a:ext cx="10515600" cy="73264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A7E89B-15AA-4061-B0AF-2577F800530A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E0E80-6006-4B76-B8C3-1395111A7B20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65899C1-8647-4059-ABB4-F246F0720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6D65F-EDD5-4D9C-A35D-8F1C8203F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CE78F-A173-4494-AA8A-DCF23A6A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39EBA8-FC46-43D4-86D3-7541DB2A0B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7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289302"/>
            <a:ext cx="5157787" cy="240405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rgbClr val="00BCE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645105"/>
            <a:ext cx="5157787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289301"/>
            <a:ext cx="5183188" cy="240406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rgbClr val="00BCE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645105"/>
            <a:ext cx="5183188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49389"/>
            <a:ext cx="10515600" cy="73264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E72957-FF0C-4E9F-A61B-EA11590570A5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85AC12-A373-4B58-80C7-799AD015CFA6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BCFC18A9-D4D3-41DC-98B6-432053B03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5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1D48C-BBC5-46A6-BC6E-5D7E00EC0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A818F-B61A-45A3-A93A-8B07F90E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A1F597-E790-46A7-9D7A-2C9E9381EB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7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2573" y="1903867"/>
            <a:ext cx="7494154" cy="2852737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FE5235-994A-493B-939F-DA1F86E9240B}"/>
              </a:ext>
            </a:extLst>
          </p:cNvPr>
          <p:cNvCxnSpPr/>
          <p:nvPr userDrawn="1"/>
        </p:nvCxnSpPr>
        <p:spPr>
          <a:xfrm>
            <a:off x="914400" y="500368"/>
            <a:ext cx="10363200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FBC0449-3189-4D40-BA64-41F825098D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335" y="6513870"/>
            <a:ext cx="2560320" cy="53098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bg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 dirty="0"/>
              <a:t>Place proper DISTRIBUTION statement here.</a:t>
            </a:r>
          </a:p>
        </p:txBody>
      </p:sp>
      <p:sp>
        <p:nvSpPr>
          <p:cNvPr id="14" name="TextBox 10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AAD68-E742-4396-AFED-A9B722C4D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9015" t="1" r="21171" b="26090"/>
          <a:stretch/>
        </p:blipFill>
        <p:spPr>
          <a:xfrm>
            <a:off x="851775" y="13557"/>
            <a:ext cx="469733" cy="446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5A44B8-BE1B-412A-A35E-BFFB9A50FC9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552616" y="199210"/>
            <a:ext cx="724984" cy="12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2416E-BF47-4BD8-A957-313647A27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9788"/>
          <a:stretch/>
        </p:blipFill>
        <p:spPr>
          <a:xfrm>
            <a:off x="1448335" y="65003"/>
            <a:ext cx="359169" cy="39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9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E0E4E-0BEA-EF4C-B7F3-07BD370CC8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8" r:id="rId2"/>
    <p:sldLayoutId id="2147483694" r:id="rId3"/>
    <p:sldLayoutId id="2147483667" r:id="rId4"/>
    <p:sldLayoutId id="2147483688" r:id="rId5"/>
    <p:sldLayoutId id="2147483693" r:id="rId6"/>
    <p:sldLayoutId id="2147483691" r:id="rId7"/>
    <p:sldLayoutId id="2147483692" r:id="rId8"/>
    <p:sldLayoutId id="214748368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004B8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x.doi.org/10.1088/0004-637X/707/1/482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3847/1538-4357/aaa4bf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hyperlink" Target="https://doi.org/10.3847/1538-4357/aaa4b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1538-4357/aaa4bf" TargetMode="External"/><Relationship Id="rId2" Type="http://schemas.openxmlformats.org/officeDocument/2006/relationships/hyperlink" Target="https://doi.org/10.1088/0004-637X/799/2/236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hyperlink" Target="https://doi.org/10.3847/1538-4365/acd34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1538-4365/acd343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doi.org/10.1088/0004-637X/752/2/161" TargetMode="External"/><Relationship Id="rId7" Type="http://schemas.openxmlformats.org/officeDocument/2006/relationships/hyperlink" Target="https://dx.doi.org/10.3847/1538-4357/833/2/217" TargetMode="External"/><Relationship Id="rId2" Type="http://schemas.openxmlformats.org/officeDocument/2006/relationships/hyperlink" Target="https://doi.org/10.1086/589426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3847/0004-637X/829/1/31" TargetMode="External"/><Relationship Id="rId5" Type="http://schemas.openxmlformats.org/officeDocument/2006/relationships/hyperlink" Target="https://github.com/rice-solar-physics/ebtelPlusPlus" TargetMode="External"/><Relationship Id="rId4" Type="http://schemas.openxmlformats.org/officeDocument/2006/relationships/hyperlink" Target="https://doi.org/10.1088/0004-637X/758/1/5" TargetMode="Externa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x.doi.org/10.3847/1538-4357/abc3bd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1538-4365/acd343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GX Simulator as a tool for studying coronal heating and solar irradiance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ECBFAC8-D2B5-4602-A5D0-9F8FFC103A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890F5A-73A3-46FE-9C05-BCFC0238A1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Sam Schonfeld</a:t>
            </a:r>
          </a:p>
          <a:p>
            <a:r>
              <a:rPr lang="en-US" dirty="0"/>
              <a:t>7/30/2024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FE09D-E1BD-B90B-5898-E11C98C59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9" y="534450"/>
            <a:ext cx="9712262" cy="59411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6C0144-8058-2E85-4235-27EFB70E8A23}"/>
              </a:ext>
            </a:extLst>
          </p:cNvPr>
          <p:cNvSpPr txBox="1"/>
          <p:nvPr/>
        </p:nvSpPr>
        <p:spPr>
          <a:xfrm>
            <a:off x="8483251" y="534450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Terry Kucera</a:t>
            </a:r>
          </a:p>
        </p:txBody>
      </p:sp>
    </p:spTree>
    <p:extLst>
      <p:ext uri="{BB962C8B-B14F-4D97-AF65-F5344CB8AC3E}">
        <p14:creationId xmlns:p14="http://schemas.microsoft.com/office/powerpoint/2010/main" val="14033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GX simulator: chromospheric emission (</a:t>
            </a:r>
            <a:r>
              <a:rPr lang="en-US" dirty="0">
                <a:hlinkClick r:id="rId2"/>
              </a:rPr>
              <a:t>Fontenla et al. 2009</a:t>
            </a:r>
            <a:r>
              <a:rPr lang="en-US" dirty="0"/>
              <a:t>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C2694-ED46-FFDE-54D6-54E912405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1876157"/>
            <a:ext cx="5943600" cy="3788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036FF5-8AF7-1134-6538-5F62C0F47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16524"/>
            <a:ext cx="5486400" cy="4508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10E346-7542-B5A8-5D4D-CC6A579BEA1B}"/>
              </a:ext>
            </a:extLst>
          </p:cNvPr>
          <p:cNvSpPr txBox="1"/>
          <p:nvPr/>
        </p:nvSpPr>
        <p:spPr>
          <a:xfrm>
            <a:off x="9707880" y="6167436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Nita et al.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8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GX Simulator: transition region emission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4">
            <a:extLst>
              <a:ext uri="{FF2B5EF4-FFF2-40B4-BE49-F238E27FC236}">
                <a16:creationId xmlns:a16="http://schemas.microsoft.com/office/drawing/2014/main" id="{7EA07398-2E84-E75C-86E3-3A87FDCE3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61701"/>
          <a:stretch/>
        </p:blipFill>
        <p:spPr>
          <a:xfrm>
            <a:off x="838200" y="4495800"/>
            <a:ext cx="4824112" cy="174923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B3019CE-8091-735B-8A12-EF7160C7D03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6063" b="61657"/>
          <a:stretch/>
        </p:blipFill>
        <p:spPr>
          <a:xfrm>
            <a:off x="2095500" y="4493835"/>
            <a:ext cx="3566812" cy="1751201"/>
          </a:xfrm>
        </p:spPr>
      </p:pic>
      <p:pic>
        <p:nvPicPr>
          <p:cNvPr id="19" name="Content Placeholder 14">
            <a:extLst>
              <a:ext uri="{FF2B5EF4-FFF2-40B4-BE49-F238E27FC236}">
                <a16:creationId xmlns:a16="http://schemas.microsoft.com/office/drawing/2014/main" id="{F0F0BA5A-D768-46BA-7BAA-CD4F4E5BC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331" t="7388" r="73444" b="82288"/>
          <a:stretch/>
        </p:blipFill>
        <p:spPr>
          <a:xfrm>
            <a:off x="4638374" y="5369435"/>
            <a:ext cx="1023938" cy="471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6503FD-6752-7DCF-3479-A987D799D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696" y="542924"/>
            <a:ext cx="2336104" cy="5943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D1F2B7-7257-31C9-FA17-B9DD507AD126}"/>
              </a:ext>
            </a:extLst>
          </p:cNvPr>
          <p:cNvSpPr txBox="1"/>
          <p:nvPr/>
        </p:nvSpPr>
        <p:spPr>
          <a:xfrm>
            <a:off x="838200" y="4123521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Nita et al. 2018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70D7E3E-AFC0-74C6-436A-211B291BA37B}"/>
              </a:ext>
            </a:extLst>
          </p:cNvPr>
          <p:cNvSpPr txBox="1">
            <a:spLocks/>
          </p:cNvSpPr>
          <p:nvPr/>
        </p:nvSpPr>
        <p:spPr>
          <a:xfrm>
            <a:off x="838200" y="1335418"/>
            <a:ext cx="7845031" cy="316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 plasma only included in the bottom layer of the coronal model</a:t>
            </a:r>
          </a:p>
          <a:p>
            <a:r>
              <a:rPr lang="en-US" dirty="0"/>
              <a:t>Geometric correction factor to scale sub-grid TR contribution based on LOS angle to the local magnetic field</a:t>
            </a:r>
          </a:p>
          <a:p>
            <a:r>
              <a:rPr lang="en-US" dirty="0"/>
              <a:t>Can apply a mask so TR is only included in strong-field pixels</a:t>
            </a:r>
          </a:p>
          <a:p>
            <a:pPr lvl="1"/>
            <a:r>
              <a:rPr lang="en-US" sz="2000" dirty="0"/>
              <a:t>Ad-hoc fix to limitations of magnetic field extrapolation</a:t>
            </a:r>
          </a:p>
          <a:p>
            <a:r>
              <a:rPr lang="en-US" dirty="0"/>
              <a:t>In practice, can dominate coronal emission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83BFE6-F7D2-3F8E-5A83-0AD72335B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777" y="3786167"/>
            <a:ext cx="2657495" cy="27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422A9-8C0E-AF83-9A80-96C90323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29" y="524709"/>
            <a:ext cx="5951471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Heating model optimization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87B5E-FE9B-4D05-BE24-19C360797DC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335418"/>
            <a:ext cx="4564129" cy="4566400"/>
          </a:xfrm>
        </p:spPr>
        <p:txBody>
          <a:bodyPr>
            <a:noAutofit/>
          </a:bodyPr>
          <a:lstStyle/>
          <a:p>
            <a:r>
              <a:rPr lang="en-US" dirty="0"/>
              <a:t>Searches for best heating function</a:t>
            </a:r>
          </a:p>
          <a:p>
            <a:pPr lvl="1"/>
            <a:r>
              <a:rPr lang="en-US" sz="2000" dirty="0"/>
              <a:t>Tests </a:t>
            </a:r>
            <a:r>
              <a:rPr lang="en-US" sz="2000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parameter space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Determines heating function that produces synthetic images most consistent with a particular observation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Needs more testing using EUV and X-ray observations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Higher spatial resolution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heating model sensitivity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122122-8435-3D9E-501E-8EF7B7647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 b="2361"/>
          <a:stretch/>
        </p:blipFill>
        <p:spPr>
          <a:xfrm>
            <a:off x="2949993" y="3680181"/>
            <a:ext cx="8229600" cy="2768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8D5DA-0914-71EC-2A3F-CD32CEC9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" b="11608"/>
          <a:stretch/>
        </p:blipFill>
        <p:spPr>
          <a:xfrm>
            <a:off x="2949993" y="1218456"/>
            <a:ext cx="8229600" cy="24617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Unoptimized model results: older EBTEL implementation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ABAF08-F6DE-41F4-BA2C-455903BF28D6}"/>
              </a:ext>
            </a:extLst>
          </p:cNvPr>
          <p:cNvSpPr txBox="1"/>
          <p:nvPr/>
        </p:nvSpPr>
        <p:spPr>
          <a:xfrm>
            <a:off x="838200" y="486454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211 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0FC8F-7D93-43B3-D7C6-782BC1E2B601}"/>
              </a:ext>
            </a:extLst>
          </p:cNvPr>
          <p:cNvSpPr txBox="1"/>
          <p:nvPr/>
        </p:nvSpPr>
        <p:spPr>
          <a:xfrm>
            <a:off x="838200" y="224926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171 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EE54A-E8E8-B970-A426-29561B8C30B8}"/>
              </a:ext>
            </a:extLst>
          </p:cNvPr>
          <p:cNvSpPr txBox="1"/>
          <p:nvPr/>
        </p:nvSpPr>
        <p:spPr>
          <a:xfrm>
            <a:off x="838200" y="3018461"/>
            <a:ext cx="2111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Note: comparing AIA snapshots with “time averaged” GX</a:t>
            </a:r>
          </a:p>
        </p:txBody>
      </p:sp>
    </p:spTree>
    <p:extLst>
      <p:ext uri="{BB962C8B-B14F-4D97-AF65-F5344CB8AC3E}">
        <p14:creationId xmlns:p14="http://schemas.microsoft.com/office/powerpoint/2010/main" val="19887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09DD7C-5F51-9873-A3C1-F7F60773CEAD}"/>
                  </a:ext>
                </a:extLst>
              </p:cNvPr>
              <p:cNvSpPr txBox="1"/>
              <p:nvPr/>
            </p:nvSpPr>
            <p:spPr>
              <a:xfrm>
                <a:off x="1298448" y="573851"/>
                <a:ext cx="3200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Freq. &lt;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&gt; </a:t>
                </a:r>
                <a:r>
                  <a:rPr lang="el-G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≈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3,000s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09DD7C-5F51-9873-A3C1-F7F60773C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448" y="573851"/>
                <a:ext cx="3200400" cy="400110"/>
              </a:xfrm>
              <a:prstGeom prst="rect">
                <a:avLst/>
              </a:prstGeom>
              <a:blipFill>
                <a:blip r:embed="rId2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C2476C-A949-14EC-A8CE-05187B2D748C}"/>
                  </a:ext>
                </a:extLst>
              </p:cNvPr>
              <p:cNvSpPr txBox="1"/>
              <p:nvPr/>
            </p:nvSpPr>
            <p:spPr>
              <a:xfrm>
                <a:off x="7644383" y="573851"/>
                <a:ext cx="3200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Freq. &lt;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  <a:r>
                  <a:rPr lang="el-G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≈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300s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C2476C-A949-14EC-A8CE-05187B2D7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383" y="573851"/>
                <a:ext cx="3200400" cy="400110"/>
              </a:xfrm>
              <a:prstGeom prst="rect">
                <a:avLst/>
              </a:prstGeom>
              <a:blipFill>
                <a:blip r:embed="rId3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C04273A-AEFB-AC02-58BE-4E2E60CC10DA}"/>
              </a:ext>
            </a:extLst>
          </p:cNvPr>
          <p:cNvSpPr txBox="1"/>
          <p:nvPr/>
        </p:nvSpPr>
        <p:spPr>
          <a:xfrm>
            <a:off x="300220" y="4973908"/>
            <a:ext cx="908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211 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D13D4-172A-4C45-67C6-5057985ECA55}"/>
              </a:ext>
            </a:extLst>
          </p:cNvPr>
          <p:cNvSpPr txBox="1"/>
          <p:nvPr/>
        </p:nvSpPr>
        <p:spPr>
          <a:xfrm>
            <a:off x="300220" y="2015251"/>
            <a:ext cx="908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171 Å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EF1246-7ED0-FE0D-64DE-47081C2EA3F1}"/>
                  </a:ext>
                </a:extLst>
              </p:cNvPr>
              <p:cNvSpPr txBox="1"/>
              <p:nvPr/>
            </p:nvSpPr>
            <p:spPr>
              <a:xfrm>
                <a:off x="4498848" y="573851"/>
                <a:ext cx="3200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Med. Freq. &lt;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  <a:r>
                  <a:rPr lang="el-G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≈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1,000s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EF1246-7ED0-FE0D-64DE-47081C2EA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848" y="573851"/>
                <a:ext cx="3200400" cy="400110"/>
              </a:xfrm>
              <a:prstGeom prst="rect">
                <a:avLst/>
              </a:prstGeom>
              <a:blipFill>
                <a:blip r:embed="rId4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78E850F2-F2C4-0F48-4695-0ABE3CB9391D}"/>
              </a:ext>
            </a:extLst>
          </p:cNvPr>
          <p:cNvSpPr txBox="1">
            <a:spLocks/>
          </p:cNvSpPr>
          <p:nvPr/>
        </p:nvSpPr>
        <p:spPr>
          <a:xfrm rot="5400000">
            <a:off x="8339492" y="2703120"/>
            <a:ext cx="6445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dirty="0"/>
              <a:t>Power Law Heating, </a:t>
            </a:r>
            <a:r>
              <a:rPr lang="el-GR" dirty="0"/>
              <a:t>α</a:t>
            </a:r>
            <a:r>
              <a:rPr lang="en-US" dirty="0"/>
              <a:t>=-2.4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E27015-1616-766F-76B6-92A6B4618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t="1" r="67212" b="1"/>
          <a:stretch/>
        </p:blipFill>
        <p:spPr>
          <a:xfrm>
            <a:off x="1298448" y="3831336"/>
            <a:ext cx="32004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525629-0817-9D83-7A5C-B5D8A351FC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67212"/>
          <a:stretch/>
        </p:blipFill>
        <p:spPr>
          <a:xfrm>
            <a:off x="1298448" y="973961"/>
            <a:ext cx="32004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86650B-9300-CF80-7E6A-D9087770CA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3" r="-513"/>
          <a:stretch/>
        </p:blipFill>
        <p:spPr>
          <a:xfrm>
            <a:off x="7754112" y="3831336"/>
            <a:ext cx="32004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5BAEDF-B56F-7F48-3FCE-472F7D9E34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3" r="-513"/>
          <a:stretch/>
        </p:blipFill>
        <p:spPr>
          <a:xfrm>
            <a:off x="7754112" y="973961"/>
            <a:ext cx="32004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F0F6EF-69F9-CE10-F10C-BE18F343B5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4" r="-515"/>
          <a:stretch/>
        </p:blipFill>
        <p:spPr>
          <a:xfrm>
            <a:off x="4544568" y="3831336"/>
            <a:ext cx="32004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A642BA-1AA1-C90A-241A-87BC7599C0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3" r="-513"/>
          <a:stretch/>
        </p:blipFill>
        <p:spPr>
          <a:xfrm>
            <a:off x="4544568" y="1031048"/>
            <a:ext cx="3200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87B5E-FE9B-4D05-BE24-19C360797DC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1400" y="1551621"/>
            <a:ext cx="1828800" cy="456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 TR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TR: B &gt; 200 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Full TR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4F667-68EE-0891-72B0-348A3FF99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507587"/>
            <a:ext cx="5943600" cy="59436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A87E780-5149-1278-1DF3-077AE1CB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 fontScale="90000"/>
          </a:bodyPr>
          <a:lstStyle/>
          <a:p>
            <a:r>
              <a:rPr lang="en-US" dirty="0"/>
              <a:t>Transition Region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171 Å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9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193 Å with low frequency heating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F74FCB-83D6-6AB1-A8B8-812750DB9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7" r="6388"/>
          <a:stretch/>
        </p:blipFill>
        <p:spPr>
          <a:xfrm>
            <a:off x="179137" y="1842127"/>
            <a:ext cx="3584272" cy="4480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EE27E-189C-102F-0F1A-E3EBAFA3A6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7" r="6388"/>
          <a:stretch/>
        </p:blipFill>
        <p:spPr>
          <a:xfrm>
            <a:off x="3883724" y="1842127"/>
            <a:ext cx="3584272" cy="4480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AC055B-1B60-291C-158D-7D45ADB67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7" r="410"/>
          <a:stretch/>
        </p:blipFill>
        <p:spPr>
          <a:xfrm>
            <a:off x="7588311" y="1841911"/>
            <a:ext cx="4389120" cy="4480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7CCF2D-997B-CB15-5F34-50E817874314}"/>
              </a:ext>
            </a:extLst>
          </p:cNvPr>
          <p:cNvSpPr txBox="1"/>
          <p:nvPr/>
        </p:nvSpPr>
        <p:spPr>
          <a:xfrm>
            <a:off x="418060" y="1444893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Critical Angle: B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/L		      Critical Twist: B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		Resonant Absorption: 1/L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7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87B5E-FE9B-4D05-BE24-19C360797DC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335418"/>
            <a:ext cx="5029200" cy="4566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Opportunity to study coronal heating properties in active regions</a:t>
            </a:r>
          </a:p>
          <a:p>
            <a:pPr>
              <a:spcBef>
                <a:spcPts val="0"/>
              </a:spcBef>
            </a:pPr>
            <a:r>
              <a:rPr lang="en-US" dirty="0"/>
              <a:t>Generate models of active region emission in arbitrary channels</a:t>
            </a:r>
          </a:p>
          <a:p>
            <a:pPr>
              <a:spcBef>
                <a:spcPts val="0"/>
              </a:spcBef>
            </a:pPr>
            <a:r>
              <a:rPr lang="en-US" dirty="0"/>
              <a:t>Model active regions across the disk to simulate irradiance variability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Possible to expand with more complex heating implementations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Dependence on:</a:t>
            </a:r>
          </a:p>
          <a:p>
            <a:pPr lvl="2">
              <a:spcBef>
                <a:spcPts val="0"/>
              </a:spcBef>
            </a:pPr>
            <a:r>
              <a:rPr lang="el-GR" sz="2000" dirty="0">
                <a:latin typeface="+mn-lt"/>
              </a:rPr>
              <a:t>α</a:t>
            </a:r>
            <a:r>
              <a:rPr lang="en-US" sz="2000" dirty="0">
                <a:latin typeface="+mn-lt"/>
              </a:rPr>
              <a:t> helicity parameter in NLFFF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+mn-lt"/>
              </a:rPr>
              <a:t>Loop cross section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+mn-lt"/>
              </a:rPr>
              <a:t>Etc.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+mn-lt"/>
              </a:rPr>
              <a:t>Solution grids based on 1D, 2D, or 3D heating models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839CC-D40D-D196-5EC1-9842F923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875418"/>
            <a:ext cx="5486400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34D278-DC5B-BDFA-F1C5-276FDED84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94598">
            <a:off x="6378571" y="2102853"/>
            <a:ext cx="1138367" cy="1267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1F6A08-EFB3-C934-F60D-EB378F2C3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61589">
            <a:off x="6316286" y="3775289"/>
            <a:ext cx="1138367" cy="1267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2B1849-A23C-E3D2-1417-A36EBB0BD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6223">
            <a:off x="8055995" y="1703844"/>
            <a:ext cx="2037266" cy="22681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161A26-9C57-A99A-9D86-FFE46807B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747869">
            <a:off x="7361197" y="3625794"/>
            <a:ext cx="1372819" cy="1528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AF084E-496D-63B4-39C5-774673797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96370">
            <a:off x="8138540" y="4210074"/>
            <a:ext cx="1138367" cy="1267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30C277-6404-AC09-F131-03869C759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7950">
            <a:off x="8643793" y="1718602"/>
            <a:ext cx="1404470" cy="15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0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859C1-6CEC-4CD2-A081-403694904B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A62B22-E787-4D55-A5F6-ABE510B4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049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GX Simulator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87B5E-FE9B-4D05-BE24-19C360797DC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Developed by Gelu Nita at NJIT</a:t>
            </a:r>
          </a:p>
          <a:p>
            <a:pPr lvl="1"/>
            <a:r>
              <a:rPr lang="en-US" sz="2000" dirty="0"/>
              <a:t>IDL package</a:t>
            </a:r>
          </a:p>
          <a:p>
            <a:pPr lvl="1"/>
            <a:r>
              <a:rPr lang="en-US" sz="2000" dirty="0"/>
              <a:t>Plans to re-implement in python</a:t>
            </a:r>
          </a:p>
          <a:p>
            <a:r>
              <a:rPr lang="en-US" dirty="0"/>
              <a:t>Originally designed to model non-thermal flare emission (</a:t>
            </a:r>
            <a:r>
              <a:rPr lang="en-US" dirty="0">
                <a:hlinkClick r:id="rId2"/>
              </a:rPr>
              <a:t>Nita et al. 2015</a:t>
            </a:r>
            <a:r>
              <a:rPr lang="en-US" dirty="0"/>
              <a:t>)</a:t>
            </a:r>
          </a:p>
          <a:p>
            <a:r>
              <a:rPr lang="en-US" dirty="0"/>
              <a:t>Augmented to model static, non-flaring active region emission (</a:t>
            </a:r>
            <a:r>
              <a:rPr lang="en-US" dirty="0">
                <a:hlinkClick r:id="rId3"/>
              </a:rPr>
              <a:t>Nita et al. 2018</a:t>
            </a:r>
            <a:r>
              <a:rPr lang="en-US" dirty="0"/>
              <a:t>)</a:t>
            </a:r>
          </a:p>
          <a:p>
            <a:pPr lvl="1"/>
            <a:r>
              <a:rPr lang="en-US" sz="2000" dirty="0"/>
              <a:t>Considers the chromosphere, transition region, and corona</a:t>
            </a:r>
          </a:p>
          <a:p>
            <a:r>
              <a:rPr lang="en-US" dirty="0"/>
              <a:t>Optimizes coronal heating implementation to best-fit observations (</a:t>
            </a:r>
            <a:r>
              <a:rPr lang="en-US" dirty="0">
                <a:hlinkClick r:id="rId4"/>
              </a:rPr>
              <a:t>Nita et al. 2023</a:t>
            </a:r>
            <a:r>
              <a:rPr lang="en-US" dirty="0"/>
              <a:t>)</a:t>
            </a:r>
          </a:p>
          <a:p>
            <a:r>
              <a:rPr lang="en-US" dirty="0"/>
              <a:t>Produces physics based and dependent images of active regions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38450F-247F-B4A5-E9D7-AEDC2CCFC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763" y="612964"/>
            <a:ext cx="4575037" cy="5696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D61543-67ED-0DC9-41E9-7BF50A94AF12}"/>
              </a:ext>
            </a:extLst>
          </p:cNvPr>
          <p:cNvSpPr txBox="1"/>
          <p:nvPr/>
        </p:nvSpPr>
        <p:spPr>
          <a:xfrm>
            <a:off x="8243321" y="5712630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Nita et al.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204A64D-4EB8-AD59-245C-7A65426B539B}"/>
              </a:ext>
            </a:extLst>
          </p:cNvPr>
          <p:cNvSpPr/>
          <p:nvPr/>
        </p:nvSpPr>
        <p:spPr>
          <a:xfrm>
            <a:off x="289556" y="1236637"/>
            <a:ext cx="11612880" cy="1645920"/>
          </a:xfrm>
          <a:prstGeom prst="roundRect">
            <a:avLst>
              <a:gd name="adj" fmla="val 404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1C149BA-BDAB-6625-8779-DA34F34F57F3}"/>
              </a:ext>
            </a:extLst>
          </p:cNvPr>
          <p:cNvSpPr/>
          <p:nvPr/>
        </p:nvSpPr>
        <p:spPr>
          <a:xfrm>
            <a:off x="289556" y="4679864"/>
            <a:ext cx="11612880" cy="1645920"/>
          </a:xfrm>
          <a:prstGeom prst="roundRect">
            <a:avLst>
              <a:gd name="adj" fmla="val 404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GX Simulator: </a:t>
            </a:r>
            <a:r>
              <a:rPr lang="en-US" dirty="0">
                <a:solidFill>
                  <a:srgbClr val="B3282D"/>
                </a:solidFill>
              </a:rPr>
              <a:t>data-driven</a:t>
            </a:r>
            <a:r>
              <a:rPr lang="en-US" dirty="0"/>
              <a:t> active region models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F01206C-6407-E0EA-0C32-5544774315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072686"/>
              </p:ext>
            </p:extLst>
          </p:nvPr>
        </p:nvGraphicFramePr>
        <p:xfrm>
          <a:off x="1044239" y="2914134"/>
          <a:ext cx="10698480" cy="173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50CC4FD3-136D-F2B8-B8DD-CA8724A59D8A}"/>
              </a:ext>
            </a:extLst>
          </p:cNvPr>
          <p:cNvGrpSpPr/>
          <p:nvPr/>
        </p:nvGrpSpPr>
        <p:grpSpPr>
          <a:xfrm rot="5400000">
            <a:off x="1847519" y="2397666"/>
            <a:ext cx="457200" cy="434495"/>
            <a:chOff x="2011112" y="1758677"/>
            <a:chExt cx="560868" cy="434495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72421B7-100B-97BF-97BD-938302651795}"/>
                </a:ext>
              </a:extLst>
            </p:cNvPr>
            <p:cNvSpPr/>
            <p:nvPr/>
          </p:nvSpPr>
          <p:spPr>
            <a:xfrm>
              <a:off x="2011112" y="1758677"/>
              <a:ext cx="560868" cy="43449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Right 4">
              <a:extLst>
                <a:ext uri="{FF2B5EF4-FFF2-40B4-BE49-F238E27FC236}">
                  <a16:creationId xmlns:a16="http://schemas.microsoft.com/office/drawing/2014/main" id="{057B46F1-AE07-D41D-BE3A-5F5E98FB97DB}"/>
                </a:ext>
              </a:extLst>
            </p:cNvPr>
            <p:cNvSpPr txBox="1"/>
            <p:nvPr/>
          </p:nvSpPr>
          <p:spPr>
            <a:xfrm>
              <a:off x="2011112" y="1845576"/>
              <a:ext cx="430520" cy="2606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D56E5D-A06C-7564-3AFC-5B38E59D14AF}"/>
              </a:ext>
            </a:extLst>
          </p:cNvPr>
          <p:cNvGrpSpPr/>
          <p:nvPr/>
        </p:nvGrpSpPr>
        <p:grpSpPr>
          <a:xfrm rot="16200000">
            <a:off x="-259080" y="3506882"/>
            <a:ext cx="1645920" cy="548642"/>
            <a:chOff x="1412" y="1733825"/>
            <a:chExt cx="1775516" cy="54864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DECB47E-E2C6-FF69-15E2-8540B02F1400}"/>
                </a:ext>
              </a:extLst>
            </p:cNvPr>
            <p:cNvSpPr/>
            <p:nvPr/>
          </p:nvSpPr>
          <p:spPr>
            <a:xfrm>
              <a:off x="1414" y="1733827"/>
              <a:ext cx="1775514" cy="5486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0B9837FF-81B3-E079-261E-8D6B3A106089}"/>
                </a:ext>
              </a:extLst>
            </p:cNvPr>
            <p:cNvSpPr txBox="1"/>
            <p:nvPr/>
          </p:nvSpPr>
          <p:spPr>
            <a:xfrm>
              <a:off x="1412" y="1733825"/>
              <a:ext cx="1775514" cy="518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GX processing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10EBE2-210E-6AF1-101C-E6AC991E9EFA}"/>
              </a:ext>
            </a:extLst>
          </p:cNvPr>
          <p:cNvGrpSpPr/>
          <p:nvPr/>
        </p:nvGrpSpPr>
        <p:grpSpPr>
          <a:xfrm rot="16200000">
            <a:off x="-259079" y="5228501"/>
            <a:ext cx="1645920" cy="548642"/>
            <a:chOff x="1412" y="1733825"/>
            <a:chExt cx="1775516" cy="54864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DDA68DF-1CFD-C696-F857-FED9212EA546}"/>
                </a:ext>
              </a:extLst>
            </p:cNvPr>
            <p:cNvSpPr/>
            <p:nvPr/>
          </p:nvSpPr>
          <p:spPr>
            <a:xfrm>
              <a:off x="1414" y="1733827"/>
              <a:ext cx="1775514" cy="5486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: Rounded Corners 4">
              <a:extLst>
                <a:ext uri="{FF2B5EF4-FFF2-40B4-BE49-F238E27FC236}">
                  <a16:creationId xmlns:a16="http://schemas.microsoft.com/office/drawing/2014/main" id="{63C9E648-56F2-F585-2ED6-1ADE6B0C460E}"/>
                </a:ext>
              </a:extLst>
            </p:cNvPr>
            <p:cNvSpPr txBox="1"/>
            <p:nvPr/>
          </p:nvSpPr>
          <p:spPr>
            <a:xfrm>
              <a:off x="1412" y="1733825"/>
              <a:ext cx="1775514" cy="518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Output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CC00F8-8DFB-6FE8-A6D4-0E39F532670F}"/>
              </a:ext>
            </a:extLst>
          </p:cNvPr>
          <p:cNvGrpSpPr/>
          <p:nvPr/>
        </p:nvGrpSpPr>
        <p:grpSpPr>
          <a:xfrm rot="16200000">
            <a:off x="-259081" y="1785274"/>
            <a:ext cx="1645920" cy="548642"/>
            <a:chOff x="1412" y="1733825"/>
            <a:chExt cx="1775516" cy="54864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7AE9254-4A4D-BC3E-2BD1-17A3A5739DDA}"/>
                </a:ext>
              </a:extLst>
            </p:cNvPr>
            <p:cNvSpPr/>
            <p:nvPr/>
          </p:nvSpPr>
          <p:spPr>
            <a:xfrm>
              <a:off x="1414" y="1733827"/>
              <a:ext cx="1775514" cy="5486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F70627E4-420E-83FE-626F-DC12EE553E72}"/>
                </a:ext>
              </a:extLst>
            </p:cNvPr>
            <p:cNvSpPr txBox="1"/>
            <p:nvPr/>
          </p:nvSpPr>
          <p:spPr>
            <a:xfrm>
              <a:off x="1412" y="1733825"/>
              <a:ext cx="1775514" cy="518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6858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In</a:t>
              </a:r>
              <a:r>
                <a:rPr lang="en-US" sz="1800" kern="1200" dirty="0"/>
                <a:t>put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D6A2E3-EF58-A988-21CE-58CB469A25BA}"/>
              </a:ext>
            </a:extLst>
          </p:cNvPr>
          <p:cNvGrpSpPr/>
          <p:nvPr/>
        </p:nvGrpSpPr>
        <p:grpSpPr>
          <a:xfrm>
            <a:off x="1044239" y="1328075"/>
            <a:ext cx="2055591" cy="1188720"/>
            <a:chOff x="4701" y="268815"/>
            <a:chExt cx="2055591" cy="129116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95BDF95-9F05-0DD5-0B72-DC0B7A5910F5}"/>
                </a:ext>
              </a:extLst>
            </p:cNvPr>
            <p:cNvSpPr/>
            <p:nvPr/>
          </p:nvSpPr>
          <p:spPr>
            <a:xfrm>
              <a:off x="4701" y="268815"/>
              <a:ext cx="2055591" cy="12911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ctangle: Rounded Corners 4">
              <a:extLst>
                <a:ext uri="{FF2B5EF4-FFF2-40B4-BE49-F238E27FC236}">
                  <a16:creationId xmlns:a16="http://schemas.microsoft.com/office/drawing/2014/main" id="{57399DB1-A299-6B4F-260F-CB8AE256C048}"/>
                </a:ext>
              </a:extLst>
            </p:cNvPr>
            <p:cNvSpPr txBox="1"/>
            <p:nvPr/>
          </p:nvSpPr>
          <p:spPr>
            <a:xfrm>
              <a:off x="42518" y="306632"/>
              <a:ext cx="1979957" cy="121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ROI properties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Location, time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Model size and resolution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589D9B-1326-BDF6-6E14-F716B40F9907}"/>
              </a:ext>
            </a:extLst>
          </p:cNvPr>
          <p:cNvGrpSpPr/>
          <p:nvPr/>
        </p:nvGrpSpPr>
        <p:grpSpPr>
          <a:xfrm>
            <a:off x="3867098" y="1488096"/>
            <a:ext cx="2055591" cy="685800"/>
            <a:chOff x="4701" y="268815"/>
            <a:chExt cx="2055591" cy="1291168"/>
          </a:xfrm>
          <a:solidFill>
            <a:srgbClr val="B3282D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4CF78AD-356A-F400-1DDE-0701997D0178}"/>
                </a:ext>
              </a:extLst>
            </p:cNvPr>
            <p:cNvSpPr/>
            <p:nvPr/>
          </p:nvSpPr>
          <p:spPr>
            <a:xfrm>
              <a:off x="4701" y="268815"/>
              <a:ext cx="2055591" cy="129116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angle: Rounded Corners 4">
              <a:extLst>
                <a:ext uri="{FF2B5EF4-FFF2-40B4-BE49-F238E27FC236}">
                  <a16:creationId xmlns:a16="http://schemas.microsoft.com/office/drawing/2014/main" id="{71CA156F-E1E2-AEC9-1B10-E09F3584F979}"/>
                </a:ext>
              </a:extLst>
            </p:cNvPr>
            <p:cNvSpPr txBox="1"/>
            <p:nvPr/>
          </p:nvSpPr>
          <p:spPr>
            <a:xfrm>
              <a:off x="42518" y="306632"/>
              <a:ext cx="1979957" cy="12155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HMI vector magnetograms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020A1D-AA32-764E-55A0-490FAE8679A9}"/>
              </a:ext>
            </a:extLst>
          </p:cNvPr>
          <p:cNvGrpSpPr/>
          <p:nvPr/>
        </p:nvGrpSpPr>
        <p:grpSpPr>
          <a:xfrm rot="5400000">
            <a:off x="4609578" y="2337176"/>
            <a:ext cx="570622" cy="442051"/>
            <a:chOff x="2046088" y="174974"/>
            <a:chExt cx="570622" cy="442051"/>
          </a:xfrm>
        </p:grpSpPr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F6735F44-9DAF-D0A7-BC12-8D46C2C9D6FC}"/>
                </a:ext>
              </a:extLst>
            </p:cNvPr>
            <p:cNvSpPr/>
            <p:nvPr/>
          </p:nvSpPr>
          <p:spPr>
            <a:xfrm>
              <a:off x="2046088" y="174974"/>
              <a:ext cx="570622" cy="44205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Arrow: Right 4">
              <a:extLst>
                <a:ext uri="{FF2B5EF4-FFF2-40B4-BE49-F238E27FC236}">
                  <a16:creationId xmlns:a16="http://schemas.microsoft.com/office/drawing/2014/main" id="{B8B6FDD6-FC7D-717D-86E1-DA73D526510E}"/>
                </a:ext>
              </a:extLst>
            </p:cNvPr>
            <p:cNvSpPr txBox="1"/>
            <p:nvPr/>
          </p:nvSpPr>
          <p:spPr>
            <a:xfrm>
              <a:off x="2046088" y="263384"/>
              <a:ext cx="438007" cy="265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707D20-0C90-A7B2-52F7-43FFC600EA78}"/>
              </a:ext>
            </a:extLst>
          </p:cNvPr>
          <p:cNvGrpSpPr/>
          <p:nvPr/>
        </p:nvGrpSpPr>
        <p:grpSpPr>
          <a:xfrm>
            <a:off x="3867093" y="5391732"/>
            <a:ext cx="2055591" cy="685800"/>
            <a:chOff x="4701" y="268815"/>
            <a:chExt cx="2055591" cy="129116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FA00171-93C5-CA96-87B3-1F4D2FC66847}"/>
                </a:ext>
              </a:extLst>
            </p:cNvPr>
            <p:cNvSpPr/>
            <p:nvPr/>
          </p:nvSpPr>
          <p:spPr>
            <a:xfrm>
              <a:off x="4701" y="268815"/>
              <a:ext cx="2055591" cy="12911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ectangle: Rounded Corners 4">
              <a:extLst>
                <a:ext uri="{FF2B5EF4-FFF2-40B4-BE49-F238E27FC236}">
                  <a16:creationId xmlns:a16="http://schemas.microsoft.com/office/drawing/2014/main" id="{4078D8FA-BC31-6889-63A1-BD4BF9F0617C}"/>
                </a:ext>
              </a:extLst>
            </p:cNvPr>
            <p:cNvSpPr txBox="1"/>
            <p:nvPr/>
          </p:nvSpPr>
          <p:spPr>
            <a:xfrm>
              <a:off x="42518" y="306632"/>
              <a:ext cx="1979957" cy="121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Coronal magnetic field model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64C835-4CB3-CFFB-960A-EEAC649EAE54}"/>
              </a:ext>
            </a:extLst>
          </p:cNvPr>
          <p:cNvGrpSpPr/>
          <p:nvPr/>
        </p:nvGrpSpPr>
        <p:grpSpPr>
          <a:xfrm rot="5400000">
            <a:off x="4609585" y="4786401"/>
            <a:ext cx="570622" cy="442051"/>
            <a:chOff x="2046088" y="174974"/>
            <a:chExt cx="570622" cy="442051"/>
          </a:xfrm>
        </p:grpSpPr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D78C81B6-E2DA-3A15-6178-5C3EA15E2048}"/>
                </a:ext>
              </a:extLst>
            </p:cNvPr>
            <p:cNvSpPr/>
            <p:nvPr/>
          </p:nvSpPr>
          <p:spPr>
            <a:xfrm>
              <a:off x="2046088" y="174974"/>
              <a:ext cx="570622" cy="44205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Arrow: Right 4">
              <a:extLst>
                <a:ext uri="{FF2B5EF4-FFF2-40B4-BE49-F238E27FC236}">
                  <a16:creationId xmlns:a16="http://schemas.microsoft.com/office/drawing/2014/main" id="{87995E8D-1211-2604-14D3-5014DE3F76AC}"/>
                </a:ext>
              </a:extLst>
            </p:cNvPr>
            <p:cNvSpPr txBox="1"/>
            <p:nvPr/>
          </p:nvSpPr>
          <p:spPr>
            <a:xfrm>
              <a:off x="2046088" y="263384"/>
              <a:ext cx="438007" cy="265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FB0B74-C535-CF7C-FAB7-3F7FACC18992}"/>
              </a:ext>
            </a:extLst>
          </p:cNvPr>
          <p:cNvGrpSpPr/>
          <p:nvPr/>
        </p:nvGrpSpPr>
        <p:grpSpPr>
          <a:xfrm rot="5400000">
            <a:off x="7432125" y="4784146"/>
            <a:ext cx="570622" cy="442051"/>
            <a:chOff x="2046088" y="174974"/>
            <a:chExt cx="570622" cy="442051"/>
          </a:xfrm>
        </p:grpSpPr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E89BCAB4-D69E-D15E-9668-19A55256865C}"/>
                </a:ext>
              </a:extLst>
            </p:cNvPr>
            <p:cNvSpPr/>
            <p:nvPr/>
          </p:nvSpPr>
          <p:spPr>
            <a:xfrm>
              <a:off x="2046088" y="174974"/>
              <a:ext cx="570622" cy="44205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Arrow: Right 4">
              <a:extLst>
                <a:ext uri="{FF2B5EF4-FFF2-40B4-BE49-F238E27FC236}">
                  <a16:creationId xmlns:a16="http://schemas.microsoft.com/office/drawing/2014/main" id="{5BB099BD-A3E4-0D84-C3FE-86CF2298915E}"/>
                </a:ext>
              </a:extLst>
            </p:cNvPr>
            <p:cNvSpPr txBox="1"/>
            <p:nvPr/>
          </p:nvSpPr>
          <p:spPr>
            <a:xfrm>
              <a:off x="2046088" y="263384"/>
              <a:ext cx="438007" cy="265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7277276-FBCE-3508-2884-3AFFD5542CE3}"/>
              </a:ext>
            </a:extLst>
          </p:cNvPr>
          <p:cNvGrpSpPr/>
          <p:nvPr/>
        </p:nvGrpSpPr>
        <p:grpSpPr>
          <a:xfrm>
            <a:off x="6689640" y="5319942"/>
            <a:ext cx="2055591" cy="960120"/>
            <a:chOff x="4701" y="268815"/>
            <a:chExt cx="2055591" cy="1291168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ACC93AA3-2448-1878-F0F7-0D5101E2C54E}"/>
                </a:ext>
              </a:extLst>
            </p:cNvPr>
            <p:cNvSpPr/>
            <p:nvPr/>
          </p:nvSpPr>
          <p:spPr>
            <a:xfrm>
              <a:off x="4701" y="268815"/>
              <a:ext cx="2055591" cy="12911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ectangle: Rounded Corners 4">
              <a:extLst>
                <a:ext uri="{FF2B5EF4-FFF2-40B4-BE49-F238E27FC236}">
                  <a16:creationId xmlns:a16="http://schemas.microsoft.com/office/drawing/2014/main" id="{6F4B9589-0917-F7FC-C975-9EF576CCA42B}"/>
                </a:ext>
              </a:extLst>
            </p:cNvPr>
            <p:cNvSpPr txBox="1"/>
            <p:nvPr/>
          </p:nvSpPr>
          <p:spPr>
            <a:xfrm>
              <a:off x="42518" y="306632"/>
              <a:ext cx="1979957" cy="121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Plasma model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Coronal heating properties</a:t>
              </a:r>
            </a:p>
          </p:txBody>
        </p:sp>
      </p:grpSp>
      <p:sp>
        <p:nvSpPr>
          <p:cNvPr id="66" name="Arrow: U-Turn 65">
            <a:extLst>
              <a:ext uri="{FF2B5EF4-FFF2-40B4-BE49-F238E27FC236}">
                <a16:creationId xmlns:a16="http://schemas.microsoft.com/office/drawing/2014/main" id="{54C8CC94-7DA6-7396-380D-A70837EF5AD9}"/>
              </a:ext>
            </a:extLst>
          </p:cNvPr>
          <p:cNvSpPr/>
          <p:nvPr/>
        </p:nvSpPr>
        <p:spPr>
          <a:xfrm flipH="1">
            <a:off x="7496409" y="2020553"/>
            <a:ext cx="3138684" cy="822960"/>
          </a:xfrm>
          <a:prstGeom prst="uturnArrow">
            <a:avLst>
              <a:gd name="adj1" fmla="val 30125"/>
              <a:gd name="adj2" fmla="val 25000"/>
              <a:gd name="adj3" fmla="val 25506"/>
              <a:gd name="adj4" fmla="val 16964"/>
              <a:gd name="adj5" fmla="val 100000"/>
            </a:avLst>
          </a:prstGeom>
          <a:solidFill>
            <a:srgbClr val="AAB2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FFB57D7-4F08-F36C-330E-881255124E55}"/>
              </a:ext>
            </a:extLst>
          </p:cNvPr>
          <p:cNvGrpSpPr/>
          <p:nvPr/>
        </p:nvGrpSpPr>
        <p:grpSpPr>
          <a:xfrm>
            <a:off x="8037955" y="1328075"/>
            <a:ext cx="2055591" cy="1005840"/>
            <a:chOff x="4701" y="268815"/>
            <a:chExt cx="2055591" cy="1291168"/>
          </a:xfrm>
          <a:solidFill>
            <a:srgbClr val="B3282D"/>
          </a:solidFill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185EEF77-CF46-8ABA-1742-75CA63B1B082}"/>
                </a:ext>
              </a:extLst>
            </p:cNvPr>
            <p:cNvSpPr/>
            <p:nvPr/>
          </p:nvSpPr>
          <p:spPr>
            <a:xfrm>
              <a:off x="4701" y="268815"/>
              <a:ext cx="2055591" cy="129116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Rectangle: Rounded Corners 4">
              <a:extLst>
                <a:ext uri="{FF2B5EF4-FFF2-40B4-BE49-F238E27FC236}">
                  <a16:creationId xmlns:a16="http://schemas.microsoft.com/office/drawing/2014/main" id="{548EA6ED-58DA-166F-18C5-7B851C37439A}"/>
                </a:ext>
              </a:extLst>
            </p:cNvPr>
            <p:cNvSpPr txBox="1"/>
            <p:nvPr/>
          </p:nvSpPr>
          <p:spPr>
            <a:xfrm>
              <a:off x="42518" y="306632"/>
              <a:ext cx="1979957" cy="12155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Optimize to observations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X-ray / EUV / radio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9E3FE5A-E80F-85EA-8ADB-D133CCA97F75}"/>
              </a:ext>
            </a:extLst>
          </p:cNvPr>
          <p:cNvGrpSpPr/>
          <p:nvPr/>
        </p:nvGrpSpPr>
        <p:grpSpPr>
          <a:xfrm>
            <a:off x="9607297" y="5394960"/>
            <a:ext cx="2055591" cy="685800"/>
            <a:chOff x="4701" y="268815"/>
            <a:chExt cx="2055591" cy="1291168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86395E3C-1B40-D777-BAFB-AEDD682235DD}"/>
                </a:ext>
              </a:extLst>
            </p:cNvPr>
            <p:cNvSpPr/>
            <p:nvPr/>
          </p:nvSpPr>
          <p:spPr>
            <a:xfrm>
              <a:off x="4701" y="268815"/>
              <a:ext cx="2055591" cy="12911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ectangle: Rounded Corners 4">
              <a:extLst>
                <a:ext uri="{FF2B5EF4-FFF2-40B4-BE49-F238E27FC236}">
                  <a16:creationId xmlns:a16="http://schemas.microsoft.com/office/drawing/2014/main" id="{FF3A4BE2-D07F-5581-9945-B21BC765A541}"/>
                </a:ext>
              </a:extLst>
            </p:cNvPr>
            <p:cNvSpPr txBox="1"/>
            <p:nvPr/>
          </p:nvSpPr>
          <p:spPr>
            <a:xfrm>
              <a:off x="42518" y="306632"/>
              <a:ext cx="1979957" cy="121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Active region spectral </a:t>
              </a:r>
              <a:r>
                <a:rPr lang="en-US" dirty="0"/>
                <a:t>emission</a:t>
              </a:r>
              <a:endParaRPr lang="en-US" sz="1800" kern="1200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0F373E-9843-0768-9606-67D190ED64FA}"/>
              </a:ext>
            </a:extLst>
          </p:cNvPr>
          <p:cNvGrpSpPr/>
          <p:nvPr/>
        </p:nvGrpSpPr>
        <p:grpSpPr>
          <a:xfrm rot="5400000">
            <a:off x="10349781" y="4786401"/>
            <a:ext cx="570622" cy="442051"/>
            <a:chOff x="2046088" y="174974"/>
            <a:chExt cx="570622" cy="442051"/>
          </a:xfrm>
        </p:grpSpPr>
        <p:sp>
          <p:nvSpPr>
            <p:cNvPr id="77" name="Arrow: Right 76">
              <a:extLst>
                <a:ext uri="{FF2B5EF4-FFF2-40B4-BE49-F238E27FC236}">
                  <a16:creationId xmlns:a16="http://schemas.microsoft.com/office/drawing/2014/main" id="{6506CF36-9971-4ADD-CEFA-E56867BB6133}"/>
                </a:ext>
              </a:extLst>
            </p:cNvPr>
            <p:cNvSpPr/>
            <p:nvPr/>
          </p:nvSpPr>
          <p:spPr>
            <a:xfrm>
              <a:off x="2046088" y="174974"/>
              <a:ext cx="570622" cy="44205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Arrow: Right 4">
              <a:extLst>
                <a:ext uri="{FF2B5EF4-FFF2-40B4-BE49-F238E27FC236}">
                  <a16:creationId xmlns:a16="http://schemas.microsoft.com/office/drawing/2014/main" id="{2A03C23A-6AAE-A718-28B5-405DC13DED49}"/>
                </a:ext>
              </a:extLst>
            </p:cNvPr>
            <p:cNvSpPr txBox="1"/>
            <p:nvPr/>
          </p:nvSpPr>
          <p:spPr>
            <a:xfrm>
              <a:off x="2046088" y="263384"/>
              <a:ext cx="438007" cy="265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sp>
        <p:nvSpPr>
          <p:cNvPr id="83" name="Sun 82">
            <a:extLst>
              <a:ext uri="{FF2B5EF4-FFF2-40B4-BE49-F238E27FC236}">
                <a16:creationId xmlns:a16="http://schemas.microsoft.com/office/drawing/2014/main" id="{F8C670F3-A5A5-A8D0-1D8E-2C99D9EE6235}"/>
              </a:ext>
            </a:extLst>
          </p:cNvPr>
          <p:cNvSpPr/>
          <p:nvPr/>
        </p:nvSpPr>
        <p:spPr>
          <a:xfrm>
            <a:off x="8075772" y="3063240"/>
            <a:ext cx="365760" cy="365760"/>
          </a:xfrm>
          <a:prstGeom prst="su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DFBCA2-98CC-B9C5-36B6-85C610C9C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17" r="55995"/>
          <a:stretch/>
        </p:blipFill>
        <p:spPr>
          <a:xfrm>
            <a:off x="838200" y="1218456"/>
            <a:ext cx="4627418" cy="51539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A0DF1E-F5EC-D3D6-5A94-0713CE350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89" t="50104" r="4606" b="13"/>
          <a:stretch/>
        </p:blipFill>
        <p:spPr>
          <a:xfrm>
            <a:off x="838200" y="1218456"/>
            <a:ext cx="4627418" cy="51539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Filling GX Simulator with plasma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D603B-A3F5-88A8-2782-25450D73295A}"/>
              </a:ext>
            </a:extLst>
          </p:cNvPr>
          <p:cNvSpPr txBox="1"/>
          <p:nvPr/>
        </p:nvSpPr>
        <p:spPr>
          <a:xfrm>
            <a:off x="838200" y="1215562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Nita et al. 2023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1414A7-A663-C7EF-802B-1F640F2E0F69}"/>
              </a:ext>
            </a:extLst>
          </p:cNvPr>
          <p:cNvCxnSpPr>
            <a:cxnSpLocks/>
            <a:stCxn id="4" idx="0"/>
            <a:endCxn id="16" idx="1"/>
          </p:cNvCxnSpPr>
          <p:nvPr/>
        </p:nvCxnSpPr>
        <p:spPr>
          <a:xfrm flipV="1">
            <a:off x="2556162" y="1954844"/>
            <a:ext cx="3210792" cy="585379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379EF5-BFCC-A50C-2592-CC886B1DDDD3}"/>
                  </a:ext>
                </a:extLst>
              </p:cNvPr>
              <p:cNvSpPr txBox="1"/>
              <p:nvPr/>
            </p:nvSpPr>
            <p:spPr>
              <a:xfrm>
                <a:off x="5766954" y="1218456"/>
                <a:ext cx="4572000" cy="14727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p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&lt;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𝑸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/>
              </a:p>
              <a:p>
                <a:r>
                  <a:rPr lang="en-US" sz="2000" dirty="0"/>
                  <a:t>Choice of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determines heating grid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379EF5-BFCC-A50C-2592-CC886B1DD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954" y="1218456"/>
                <a:ext cx="4572000" cy="1472775"/>
              </a:xfrm>
              <a:prstGeom prst="rect">
                <a:avLst/>
              </a:prstGeom>
              <a:blipFill>
                <a:blip r:embed="rId4"/>
                <a:stretch>
                  <a:fillRect l="-1197" b="-617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D7E17D34-3AA8-913A-95C8-4DFFD994E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797785"/>
            <a:ext cx="5029200" cy="2554252"/>
          </a:xfrm>
          <a:prstGeom prst="rect">
            <a:avLst/>
          </a:prstGeom>
        </p:spPr>
      </p:pic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09E4D37D-6F61-8725-8B40-3AD08E795AE5}"/>
              </a:ext>
            </a:extLst>
          </p:cNvPr>
          <p:cNvSpPr/>
          <p:nvPr/>
        </p:nvSpPr>
        <p:spPr>
          <a:xfrm>
            <a:off x="10276135" y="3819034"/>
            <a:ext cx="182880" cy="18288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E63D71-0A6F-4C98-C843-480DABF055FC}"/>
                  </a:ext>
                </a:extLst>
              </p:cNvPr>
              <p:cNvSpPr txBox="1"/>
              <p:nvPr/>
            </p:nvSpPr>
            <p:spPr>
              <a:xfrm>
                <a:off x="10124695" y="2976093"/>
                <a:ext cx="9144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&gt;</a:t>
                </a:r>
                <a:r>
                  <a:rPr lang="en-US" sz="2000" dirty="0"/>
                  <a:t>, L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E63D71-0A6F-4C98-C843-480DABF05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4695" y="2976093"/>
                <a:ext cx="914400" cy="400110"/>
              </a:xfrm>
              <a:prstGeom prst="rect">
                <a:avLst/>
              </a:prstGeom>
              <a:blipFill>
                <a:blip r:embed="rId6"/>
                <a:stretch>
                  <a:fillRect l="-6579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be 7">
            <a:extLst>
              <a:ext uri="{FF2B5EF4-FFF2-40B4-BE49-F238E27FC236}">
                <a16:creationId xmlns:a16="http://schemas.microsoft.com/office/drawing/2014/main" id="{3BB5F7D3-ED72-FA53-0A20-2C35D09CEFC4}"/>
              </a:ext>
            </a:extLst>
          </p:cNvPr>
          <p:cNvSpPr/>
          <p:nvPr/>
        </p:nvSpPr>
        <p:spPr>
          <a:xfrm rot="9469074">
            <a:off x="2415885" y="3050632"/>
            <a:ext cx="280555" cy="233795"/>
          </a:xfrm>
          <a:prstGeom prst="cube">
            <a:avLst>
              <a:gd name="adj" fmla="val 3482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F0DE3-18DD-457F-5C18-4A9400159131}"/>
              </a:ext>
            </a:extLst>
          </p:cNvPr>
          <p:cNvSpPr txBox="1"/>
          <p:nvPr/>
        </p:nvSpPr>
        <p:spPr>
          <a:xfrm>
            <a:off x="2144682" y="2540223"/>
            <a:ext cx="82296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&lt;B&gt;, 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43DA3D-A8C3-3267-BA32-D1EA9292991C}"/>
              </a:ext>
            </a:extLst>
          </p:cNvPr>
          <p:cNvCxnSpPr>
            <a:cxnSpLocks/>
            <a:stCxn id="4" idx="3"/>
            <a:endCxn id="24" idx="1"/>
          </p:cNvCxnSpPr>
          <p:nvPr/>
        </p:nvCxnSpPr>
        <p:spPr>
          <a:xfrm>
            <a:off x="2967642" y="2740278"/>
            <a:ext cx="7157053" cy="43587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E3A661C-82B6-2911-9133-8B62F4C554DC}"/>
              </a:ext>
            </a:extLst>
          </p:cNvPr>
          <p:cNvCxnSpPr>
            <a:cxnSpLocks/>
            <a:stCxn id="16" idx="3"/>
            <a:endCxn id="24" idx="0"/>
          </p:cNvCxnSpPr>
          <p:nvPr/>
        </p:nvCxnSpPr>
        <p:spPr>
          <a:xfrm>
            <a:off x="10338954" y="1954844"/>
            <a:ext cx="242941" cy="1021249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3603FF1-908B-9863-4717-F0AB35ED7F66}"/>
              </a:ext>
            </a:extLst>
          </p:cNvPr>
          <p:cNvCxnSpPr>
            <a:cxnSpLocks/>
            <a:stCxn id="24" idx="2"/>
            <a:endCxn id="23" idx="0"/>
          </p:cNvCxnSpPr>
          <p:nvPr/>
        </p:nvCxnSpPr>
        <p:spPr>
          <a:xfrm flipH="1">
            <a:off x="10367575" y="3376203"/>
            <a:ext cx="214320" cy="44283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74846442-D151-170D-9F75-019FA57C3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084" y="4151522"/>
            <a:ext cx="4068898" cy="23250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2BB1CD9-900C-6A43-E2A7-36EEE3FDE85D}"/>
              </a:ext>
            </a:extLst>
          </p:cNvPr>
          <p:cNvCxnSpPr>
            <a:cxnSpLocks/>
            <a:stCxn id="23" idx="2"/>
            <a:endCxn id="39" idx="3"/>
          </p:cNvCxnSpPr>
          <p:nvPr/>
        </p:nvCxnSpPr>
        <p:spPr>
          <a:xfrm flipH="1">
            <a:off x="9621982" y="4001914"/>
            <a:ext cx="689080" cy="131215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495424B-FC47-D619-3D4E-BF1B50A9FE51}"/>
              </a:ext>
            </a:extLst>
          </p:cNvPr>
          <p:cNvCxnSpPr>
            <a:cxnSpLocks/>
            <a:stCxn id="39" idx="1"/>
            <a:endCxn id="8" idx="1"/>
          </p:cNvCxnSpPr>
          <p:nvPr/>
        </p:nvCxnSpPr>
        <p:spPr>
          <a:xfrm flipH="1" flipV="1">
            <a:off x="2607253" y="3185022"/>
            <a:ext cx="2945831" cy="2129042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1C3A93A-0461-88A4-B34D-BE92CC66D946}"/>
              </a:ext>
            </a:extLst>
          </p:cNvPr>
          <p:cNvSpPr/>
          <p:nvPr/>
        </p:nvSpPr>
        <p:spPr>
          <a:xfrm>
            <a:off x="2536527" y="3122215"/>
            <a:ext cx="45720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GX Simulator heating parameterization in “closed” voxels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6D87B5E-FE9B-4D05-BE24-19C360797DCF}"/>
                  </a:ext>
                </a:extLst>
              </p:cNvPr>
              <p:cNvSpPr>
                <a:spLocks noGrp="1"/>
              </p:cNvSpPr>
              <p:nvPr>
                <p:ph sz="quarter" idx="15"/>
              </p:nvPr>
            </p:nvSpPr>
            <p:spPr>
              <a:xfrm>
                <a:off x="838200" y="1335418"/>
                <a:ext cx="10515600" cy="456640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z="2800" b="1" dirty="0"/>
                  <a:t>	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latin typeface="Cambria Math" panose="02040503050406030204" pitchFamily="18" charset="0"/>
                      </a:rPr>
                      <m:t>𝑸</m:t>
                    </m:r>
                    <m:d>
                      <m:dPr>
                        <m:ctrlPr>
                          <a:rPr lang="en-US" sz="3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3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0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0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0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30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0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30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0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p>
                    </m:sSup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000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000" b="1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000" b="1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3000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000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sz="3000" b="1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p>
                    </m:sSup>
                    <m:r>
                      <a:rPr lang="en-US" sz="30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3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3000" b="1" i="1" dirty="0">
                    <a:solidFill>
                      <a:srgbClr val="FF0000"/>
                    </a:solidFill>
                  </a:rPr>
                  <a:t>			</a:t>
                </a:r>
                <a:r>
                  <a:rPr lang="en-US" sz="3000" dirty="0"/>
                  <a:t>[erg cm</a:t>
                </a:r>
                <a:r>
                  <a:rPr lang="en-US" sz="3000" baseline="30000" dirty="0"/>
                  <a:t>-3</a:t>
                </a:r>
                <a:r>
                  <a:rPr lang="en-US" sz="3000" dirty="0"/>
                  <a:t> s</a:t>
                </a:r>
                <a:r>
                  <a:rPr lang="en-US" sz="3000" baseline="30000" dirty="0"/>
                  <a:t>-1</a:t>
                </a:r>
                <a:r>
                  <a:rPr lang="en-US" sz="3000" dirty="0"/>
                  <a:t>]</a:t>
                </a:r>
              </a:p>
              <a:p>
                <a:endParaRPr lang="en-US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200" b="1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sSub>
                          <m:sSubPr>
                            <m:ctrlPr>
                              <a:rPr lang="en-US" sz="2200" b="1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sz="2200" b="1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: Normalized loop length</a:t>
                </a:r>
              </a:p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sSub>
                          <m:sSubPr>
                            <m:ctrlPr>
                              <a:rPr lang="en-US" sz="2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: Normalized magnetic field magnitude averaged along the loop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: typical heating rate (may depend on </a:t>
                </a:r>
                <a:r>
                  <a:rPr lang="el-G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, other local parameters)</a:t>
                </a:r>
              </a:p>
              <a:p>
                <a:r>
                  <a:rPr lang="en-US" sz="2200" b="1" i="1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i="1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	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: heating model dependent scaling constants</a:t>
                </a:r>
              </a:p>
              <a:p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2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: heating profile incorporating heating event frequency</a:t>
                </a:r>
              </a:p>
              <a:p>
                <a:pPr lvl="1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Regular with constant amplitude and repeat time</a:t>
                </a:r>
              </a:p>
              <a:p>
                <a:pPr lvl="1"/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Random sample from power law with energy proportional to delay until next event</a:t>
                </a:r>
              </a:p>
              <a:p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Open voxels filled with negligible “pre-defined isothermal hydrostatic coronal plasma”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6D87B5E-FE9B-4D05-BE24-19C360797D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5"/>
              </p:nvPr>
            </p:nvSpPr>
            <p:spPr>
              <a:xfrm>
                <a:off x="838200" y="1335418"/>
                <a:ext cx="10515600" cy="4566400"/>
              </a:xfrm>
              <a:blipFill>
                <a:blip r:embed="rId2"/>
                <a:stretch>
                  <a:fillRect l="-522" t="-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3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EBTEL (Enthalpy-Based Thermal Evolution of Loops)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87B5E-FE9B-4D05-BE24-19C360797DC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335418"/>
            <a:ext cx="5257800" cy="4566400"/>
          </a:xfrm>
        </p:spPr>
        <p:txBody>
          <a:bodyPr>
            <a:noAutofit/>
          </a:bodyPr>
          <a:lstStyle/>
          <a:p>
            <a:r>
              <a:rPr lang="en-US" dirty="0"/>
              <a:t>“0D” hydrodynamic loop model</a:t>
            </a:r>
          </a:p>
          <a:p>
            <a:pPr lvl="1"/>
            <a:r>
              <a:rPr lang="en-US" sz="2000" dirty="0">
                <a:hlinkClick r:id="rId2"/>
              </a:rPr>
              <a:t>Klimchuk et al. 2008</a:t>
            </a:r>
            <a:r>
              <a:rPr lang="en-US" sz="2000" dirty="0"/>
              <a:t>, </a:t>
            </a:r>
            <a:r>
              <a:rPr lang="en-US" sz="2000" dirty="0">
                <a:hlinkClick r:id="rId3"/>
              </a:rPr>
              <a:t>Cargill et al. 2012a</a:t>
            </a:r>
            <a:r>
              <a:rPr lang="en-US" sz="2000" dirty="0"/>
              <a:t>, </a:t>
            </a:r>
            <a:r>
              <a:rPr lang="en-US" sz="2000" dirty="0">
                <a:hlinkClick r:id="rId4"/>
              </a:rPr>
              <a:t>2012b</a:t>
            </a:r>
            <a:endParaRPr lang="en-US" sz="2000" dirty="0"/>
          </a:p>
          <a:p>
            <a:r>
              <a:rPr lang="en-US" dirty="0"/>
              <a:t>Arbitrary, user-defined heating function</a:t>
            </a:r>
          </a:p>
          <a:p>
            <a:pPr lvl="1"/>
            <a:r>
              <a:rPr lang="en-US" sz="2000" dirty="0"/>
              <a:t>Typically impulsive heating events</a:t>
            </a:r>
          </a:p>
          <a:p>
            <a:r>
              <a:rPr lang="en-US" dirty="0"/>
              <a:t>Balances emission, thermal conduction, and enthalpy flux via bulk plasma flow</a:t>
            </a:r>
          </a:p>
          <a:p>
            <a:r>
              <a:rPr lang="en-US" dirty="0"/>
              <a:t>Finds average T, P, and n along closed coronal loop</a:t>
            </a:r>
          </a:p>
          <a:p>
            <a:r>
              <a:rPr lang="en-US" dirty="0"/>
              <a:t>Includes the transition region</a:t>
            </a:r>
          </a:p>
          <a:p>
            <a:endParaRPr lang="en-US" dirty="0"/>
          </a:p>
          <a:p>
            <a:r>
              <a:rPr lang="en-US" dirty="0"/>
              <a:t>Using </a:t>
            </a:r>
            <a:r>
              <a:rPr lang="en-US" dirty="0">
                <a:hlinkClick r:id="rId5"/>
              </a:rPr>
              <a:t>EBTEL++</a:t>
            </a:r>
            <a:r>
              <a:rPr lang="en-US" dirty="0"/>
              <a:t> python/c implementation (</a:t>
            </a:r>
            <a:r>
              <a:rPr lang="en-US" dirty="0">
                <a:hlinkClick r:id="rId6"/>
              </a:rPr>
              <a:t>Barnes et al. 2016a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2016b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9D5F11AA-BA29-5428-4C2E-CEC0E76CD3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3240" y="1218456"/>
            <a:ext cx="4572000" cy="2612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A99966-A8F5-63BF-18FA-DF55CCFC4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240" y="3831028"/>
            <a:ext cx="4572000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2EA943-ABC6-ECDA-A73C-785836945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90"/>
          <a:stretch/>
        </p:blipFill>
        <p:spPr>
          <a:xfrm>
            <a:off x="1689335" y="4113419"/>
            <a:ext cx="3816952" cy="2224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EF317-6C14-A2DE-544F-E01AE4576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159885"/>
            <a:ext cx="4114800" cy="41780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GX Simulator implementation of EBTEL random heating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6D87B5E-FE9B-4D05-BE24-19C360797DCF}"/>
                  </a:ext>
                </a:extLst>
              </p:cNvPr>
              <p:cNvSpPr>
                <a:spLocks noGrp="1"/>
              </p:cNvSpPr>
              <p:nvPr>
                <p:ph sz="quarter" idx="15"/>
              </p:nvPr>
            </p:nvSpPr>
            <p:spPr>
              <a:xfrm>
                <a:off x="838200" y="1335418"/>
                <a:ext cx="6783532" cy="45664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Heating rate constant over a single heating-cooling cycle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latin typeface="+mn-lt"/>
                  </a:rPr>
                  <a:t>→ Amplitude proportional to delay until next heating event</a:t>
                </a:r>
              </a:p>
              <a:p>
                <a:r>
                  <a:rPr lang="en-US" dirty="0">
                    <a:latin typeface="+mn-lt"/>
                  </a:rPr>
                  <a:t>Event sizes drawn from a power law defined by:</a:t>
                </a:r>
              </a:p>
              <a:p>
                <a:pPr lvl="1"/>
                <a:r>
                  <a:rPr lang="en-US" sz="2000" dirty="0">
                    <a:latin typeface="+mn-lt"/>
                  </a:rPr>
                  <a:t>Slope: </a:t>
                </a:r>
                <a:r>
                  <a:rPr lang="el-GR" sz="2000" dirty="0">
                    <a:latin typeface="+mn-lt"/>
                  </a:rPr>
                  <a:t>α</a:t>
                </a:r>
                <a:endParaRPr lang="en-US" sz="2000" dirty="0">
                  <a:latin typeface="+mn-lt"/>
                </a:endParaRPr>
              </a:p>
              <a:p>
                <a:pPr lvl="1"/>
                <a:r>
                  <a:rPr lang="en-US" sz="2000" dirty="0">
                    <a:latin typeface="+mn-lt"/>
                  </a:rPr>
                  <a:t>Median/maximum time to next event: </a:t>
                </a:r>
                <a:r>
                  <a:rPr lang="en-US" sz="2000" dirty="0"/>
                  <a:t>&lt;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&gt;</a:t>
                </a:r>
                <a:endParaRPr lang="en-US" sz="2000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Loop-length dependent constant background heating</a:t>
                </a:r>
              </a:p>
              <a:p>
                <a:pPr lvl="1"/>
                <a:r>
                  <a:rPr lang="en-US" sz="2000" dirty="0">
                    <a:latin typeface="+mn-lt"/>
                  </a:rPr>
                  <a:t>Maintains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latin typeface="+mn-lt"/>
                  </a:rPr>
                  <a:t>3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dirty="0">
                    <a:latin typeface="+mn-lt"/>
                  </a:rPr>
                  <a:t>10</a:t>
                </a:r>
                <a:r>
                  <a:rPr lang="en-US" sz="2000" baseline="30000" dirty="0">
                    <a:latin typeface="+mn-lt"/>
                  </a:rPr>
                  <a:t>5</a:t>
                </a:r>
                <a:r>
                  <a:rPr lang="en-US" sz="2000" dirty="0">
                    <a:latin typeface="+mn-lt"/>
                  </a:rPr>
                  <a:t> K coronal loops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6D87B5E-FE9B-4D05-BE24-19C360797D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5"/>
              </p:nvPr>
            </p:nvSpPr>
            <p:spPr>
              <a:xfrm>
                <a:off x="838200" y="1335418"/>
                <a:ext cx="6783532" cy="4566400"/>
              </a:xfrm>
              <a:blipFill>
                <a:blip r:embed="rId4"/>
                <a:stretch>
                  <a:fillRect l="-809" t="-534" r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0BC8C-575B-FA21-AB41-F3B450881214}"/>
              </a:ext>
            </a:extLst>
          </p:cNvPr>
          <p:cNvSpPr txBox="1"/>
          <p:nvPr/>
        </p:nvSpPr>
        <p:spPr>
          <a:xfrm>
            <a:off x="5506287" y="6108868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Schonfeld and Klimchuk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8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EBTEL in GX Simulator: eight pre-computed heating grids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F19F2BA-A836-85D8-DA0C-6BD42E432FA0}"/>
                  </a:ext>
                </a:extLst>
              </p:cNvPr>
              <p:cNvSpPr>
                <a:spLocks noGrp="1"/>
              </p:cNvSpPr>
              <p:nvPr>
                <p:ph sz="quarter" idx="15"/>
              </p:nvPr>
            </p:nvSpPr>
            <p:spPr>
              <a:xfrm>
                <a:off x="838200" y="1335418"/>
                <a:ext cx="5257800" cy="4566400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Steady heating (infinitely high frequency)</a:t>
                </a:r>
              </a:p>
              <a:p>
                <a:r>
                  <a:rPr lang="en-US" dirty="0"/>
                  <a:t>Regular, low-frequency heating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= 20 s,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=10,000 s</a:t>
                </a:r>
              </a:p>
              <a:p>
                <a:r>
                  <a:rPr lang="en-US" dirty="0"/>
                  <a:t>Six random heating tables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100 s)</a:t>
                </a:r>
              </a:p>
              <a:p>
                <a:pPr lvl="1"/>
                <a:r>
                  <a:rPr lang="en-US" sz="2000" dirty="0"/>
                  <a:t>Heating grid: 10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000" dirty="0"/>
                  <a:t> 8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dirty="0"/>
                  <a:t>10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 erg cm</a:t>
                </a:r>
                <a:r>
                  <a:rPr lang="en-US" sz="2000" baseline="30000" dirty="0"/>
                  <a:t>-2</a:t>
                </a:r>
                <a:r>
                  <a:rPr lang="en-US" sz="2000" dirty="0"/>
                  <a:t> s</a:t>
                </a:r>
                <a:r>
                  <a:rPr lang="en-US" sz="2000" baseline="30000" dirty="0"/>
                  <a:t>-1</a:t>
                </a:r>
                <a:endParaRPr lang="en-US" sz="2000" dirty="0"/>
              </a:p>
              <a:p>
                <a:pPr lvl="1"/>
                <a:r>
                  <a:rPr lang="en-US" sz="2000" dirty="0"/>
                  <a:t>Event sizes drawn from a power law</a:t>
                </a:r>
              </a:p>
              <a:p>
                <a:pPr lvl="2"/>
                <a:r>
                  <a:rPr lang="en-US" sz="2000" dirty="0"/>
                  <a:t>Slope </a:t>
                </a:r>
                <a:r>
                  <a:rPr lang="el-GR" sz="2000" dirty="0">
                    <a:latin typeface="+mn-lt"/>
                  </a:rPr>
                  <a:t>α </a:t>
                </a:r>
                <a:r>
                  <a:rPr lang="en-US" sz="2000" dirty="0">
                    <a:latin typeface="+mn-lt"/>
                  </a:rPr>
                  <a:t>= </a:t>
                </a:r>
                <a:r>
                  <a:rPr lang="en-US" sz="2000" dirty="0"/>
                  <a:t>-1 or -2.5</a:t>
                </a:r>
              </a:p>
              <a:p>
                <a:pPr lvl="2"/>
                <a:r>
                  <a:rPr lang="en-US" sz="2000" dirty="0"/>
                  <a:t>&lt;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&gt; = 0.2, 1, 5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dirty="0"/>
                  <a:t> loop cooling time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Definitions: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  = triangular heating event pulse width</a:t>
                </a:r>
              </a:p>
              <a:p>
                <a:r>
                  <a:rPr lang="en-US" dirty="0"/>
                  <a:t>&lt;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&gt; = median time between heating events</a:t>
                </a:r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F19F2BA-A836-85D8-DA0C-6BD42E432F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5"/>
              </p:nvPr>
            </p:nvSpPr>
            <p:spPr>
              <a:xfrm>
                <a:off x="838200" y="1335418"/>
                <a:ext cx="5257800" cy="4566400"/>
              </a:xfrm>
              <a:blipFill>
                <a:blip r:embed="rId2"/>
                <a:stretch>
                  <a:fillRect l="-1276" t="-534" r="-1160" b="-8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81D5A24-2F75-A34C-7539-F12BD7269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40" y="3843842"/>
            <a:ext cx="4572000" cy="26125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57C13-9F9F-A8E8-9D04-A156026BF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40" y="1218456"/>
            <a:ext cx="5029200" cy="2554252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B824967-D5C0-12DB-CC6D-4A7615788F7A}"/>
              </a:ext>
            </a:extLst>
          </p:cNvPr>
          <p:cNvSpPr/>
          <p:nvPr/>
        </p:nvSpPr>
        <p:spPr>
          <a:xfrm>
            <a:off x="9270997" y="2151785"/>
            <a:ext cx="182880" cy="18288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0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DFBCA2-98CC-B9C5-36B6-85C610C9C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17" r="55995"/>
          <a:stretch/>
        </p:blipFill>
        <p:spPr>
          <a:xfrm>
            <a:off x="838200" y="1218456"/>
            <a:ext cx="4627418" cy="51539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A0DF1E-F5EC-D3D6-5A94-0713CE350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89" t="50104" r="4606" b="13"/>
          <a:stretch/>
        </p:blipFill>
        <p:spPr>
          <a:xfrm>
            <a:off x="838200" y="1218456"/>
            <a:ext cx="4627418" cy="51539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Filling GX Simulator with plasma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D2980-3FBB-4E47-B486-E956616180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D603B-A3F5-88A8-2782-25450D73295A}"/>
              </a:ext>
            </a:extLst>
          </p:cNvPr>
          <p:cNvSpPr txBox="1"/>
          <p:nvPr/>
        </p:nvSpPr>
        <p:spPr>
          <a:xfrm>
            <a:off x="838200" y="1215562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Nita et al. 2023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1414A7-A663-C7EF-802B-1F640F2E0F69}"/>
              </a:ext>
            </a:extLst>
          </p:cNvPr>
          <p:cNvCxnSpPr>
            <a:cxnSpLocks/>
            <a:stCxn id="4" idx="0"/>
            <a:endCxn id="16" idx="1"/>
          </p:cNvCxnSpPr>
          <p:nvPr/>
        </p:nvCxnSpPr>
        <p:spPr>
          <a:xfrm flipV="1">
            <a:off x="2556162" y="1954844"/>
            <a:ext cx="3210792" cy="585379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379EF5-BFCC-A50C-2592-CC886B1DDDD3}"/>
                  </a:ext>
                </a:extLst>
              </p:cNvPr>
              <p:cNvSpPr txBox="1"/>
              <p:nvPr/>
            </p:nvSpPr>
            <p:spPr>
              <a:xfrm>
                <a:off x="5766954" y="1218456"/>
                <a:ext cx="4572000" cy="14727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p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&lt;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𝑸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/>
              </a:p>
              <a:p>
                <a:r>
                  <a:rPr lang="en-US" sz="2000" dirty="0"/>
                  <a:t>Choice of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determines heating grid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379EF5-BFCC-A50C-2592-CC886B1DD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954" y="1218456"/>
                <a:ext cx="4572000" cy="1472775"/>
              </a:xfrm>
              <a:prstGeom prst="rect">
                <a:avLst/>
              </a:prstGeom>
              <a:blipFill>
                <a:blip r:embed="rId4"/>
                <a:stretch>
                  <a:fillRect l="-1197" b="-617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D7E17D34-3AA8-913A-95C8-4DFFD994E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797785"/>
            <a:ext cx="5029200" cy="2554252"/>
          </a:xfrm>
          <a:prstGeom prst="rect">
            <a:avLst/>
          </a:prstGeom>
        </p:spPr>
      </p:pic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09E4D37D-6F61-8725-8B40-3AD08E795AE5}"/>
              </a:ext>
            </a:extLst>
          </p:cNvPr>
          <p:cNvSpPr/>
          <p:nvPr/>
        </p:nvSpPr>
        <p:spPr>
          <a:xfrm>
            <a:off x="10276135" y="3819034"/>
            <a:ext cx="182880" cy="18288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E63D71-0A6F-4C98-C843-480DABF055FC}"/>
                  </a:ext>
                </a:extLst>
              </p:cNvPr>
              <p:cNvSpPr txBox="1"/>
              <p:nvPr/>
            </p:nvSpPr>
            <p:spPr>
              <a:xfrm>
                <a:off x="10124695" y="2976093"/>
                <a:ext cx="9144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&gt;</a:t>
                </a:r>
                <a:r>
                  <a:rPr lang="en-US" sz="2000" dirty="0"/>
                  <a:t>, L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E63D71-0A6F-4C98-C843-480DABF05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4695" y="2976093"/>
                <a:ext cx="914400" cy="400110"/>
              </a:xfrm>
              <a:prstGeom prst="rect">
                <a:avLst/>
              </a:prstGeom>
              <a:blipFill>
                <a:blip r:embed="rId6"/>
                <a:stretch>
                  <a:fillRect l="-6579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be 7">
            <a:extLst>
              <a:ext uri="{FF2B5EF4-FFF2-40B4-BE49-F238E27FC236}">
                <a16:creationId xmlns:a16="http://schemas.microsoft.com/office/drawing/2014/main" id="{3BB5F7D3-ED72-FA53-0A20-2C35D09CEFC4}"/>
              </a:ext>
            </a:extLst>
          </p:cNvPr>
          <p:cNvSpPr/>
          <p:nvPr/>
        </p:nvSpPr>
        <p:spPr>
          <a:xfrm rot="9469074">
            <a:off x="2415885" y="3050632"/>
            <a:ext cx="280555" cy="233795"/>
          </a:xfrm>
          <a:prstGeom prst="cube">
            <a:avLst>
              <a:gd name="adj" fmla="val 3482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F0DE3-18DD-457F-5C18-4A9400159131}"/>
              </a:ext>
            </a:extLst>
          </p:cNvPr>
          <p:cNvSpPr txBox="1"/>
          <p:nvPr/>
        </p:nvSpPr>
        <p:spPr>
          <a:xfrm>
            <a:off x="2144682" y="2540223"/>
            <a:ext cx="82296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&lt;B&gt;, 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43DA3D-A8C3-3267-BA32-D1EA9292991C}"/>
              </a:ext>
            </a:extLst>
          </p:cNvPr>
          <p:cNvCxnSpPr>
            <a:cxnSpLocks/>
            <a:stCxn id="4" idx="3"/>
            <a:endCxn id="24" idx="1"/>
          </p:cNvCxnSpPr>
          <p:nvPr/>
        </p:nvCxnSpPr>
        <p:spPr>
          <a:xfrm>
            <a:off x="2967642" y="2740278"/>
            <a:ext cx="7157053" cy="43587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E3A661C-82B6-2911-9133-8B62F4C554DC}"/>
              </a:ext>
            </a:extLst>
          </p:cNvPr>
          <p:cNvCxnSpPr>
            <a:cxnSpLocks/>
            <a:stCxn id="16" idx="3"/>
            <a:endCxn id="24" idx="0"/>
          </p:cNvCxnSpPr>
          <p:nvPr/>
        </p:nvCxnSpPr>
        <p:spPr>
          <a:xfrm>
            <a:off x="10338954" y="1954844"/>
            <a:ext cx="242941" cy="1021249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3603FF1-908B-9863-4717-F0AB35ED7F66}"/>
              </a:ext>
            </a:extLst>
          </p:cNvPr>
          <p:cNvCxnSpPr>
            <a:cxnSpLocks/>
            <a:stCxn id="24" idx="2"/>
            <a:endCxn id="23" idx="0"/>
          </p:cNvCxnSpPr>
          <p:nvPr/>
        </p:nvCxnSpPr>
        <p:spPr>
          <a:xfrm flipH="1">
            <a:off x="10367575" y="3376203"/>
            <a:ext cx="214320" cy="44283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74846442-D151-170D-9F75-019FA57C3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084" y="4151522"/>
            <a:ext cx="4068898" cy="23250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2BB1CD9-900C-6A43-E2A7-36EEE3FDE85D}"/>
              </a:ext>
            </a:extLst>
          </p:cNvPr>
          <p:cNvCxnSpPr>
            <a:cxnSpLocks/>
            <a:stCxn id="23" idx="2"/>
            <a:endCxn id="39" idx="3"/>
          </p:cNvCxnSpPr>
          <p:nvPr/>
        </p:nvCxnSpPr>
        <p:spPr>
          <a:xfrm flipH="1">
            <a:off x="9621982" y="4001914"/>
            <a:ext cx="689080" cy="131215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495424B-FC47-D619-3D4E-BF1B50A9FE51}"/>
              </a:ext>
            </a:extLst>
          </p:cNvPr>
          <p:cNvCxnSpPr>
            <a:cxnSpLocks/>
            <a:stCxn id="39" idx="1"/>
            <a:endCxn id="8" idx="1"/>
          </p:cNvCxnSpPr>
          <p:nvPr/>
        </p:nvCxnSpPr>
        <p:spPr>
          <a:xfrm flipH="1" flipV="1">
            <a:off x="2607253" y="3185022"/>
            <a:ext cx="2945831" cy="2129042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1C3A93A-0461-88A4-B34D-BE92CC66D946}"/>
              </a:ext>
            </a:extLst>
          </p:cNvPr>
          <p:cNvSpPr/>
          <p:nvPr/>
        </p:nvSpPr>
        <p:spPr>
          <a:xfrm>
            <a:off x="2536527" y="3122215"/>
            <a:ext cx="45720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FR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4D8C"/>
      </a:accent1>
      <a:accent2>
        <a:srgbClr val="FBCE20"/>
      </a:accent2>
      <a:accent3>
        <a:srgbClr val="00BCE4"/>
      </a:accent3>
      <a:accent4>
        <a:srgbClr val="B3282D"/>
      </a:accent4>
      <a:accent5>
        <a:srgbClr val="CBCCCB"/>
      </a:accent5>
      <a:accent6>
        <a:srgbClr val="595A5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F209FDF05A2948A2421F6FD4DCE24F" ma:contentTypeVersion="4" ma:contentTypeDescription="Create a new document." ma:contentTypeScope="" ma:versionID="c360b8d7e193aada5a28191e0f1497b9">
  <xsd:schema xmlns:xsd="http://www.w3.org/2001/XMLSchema" xmlns:xs="http://www.w3.org/2001/XMLSchema" xmlns:p="http://schemas.microsoft.com/office/2006/metadata/properties" xmlns:ns2="1940612c-a0b0-4763-8949-ceccca223e52" xmlns:ns3="9a2c5e99-4a37-4810-bfb2-477b538740a7" targetNamespace="http://schemas.microsoft.com/office/2006/metadata/properties" ma:root="true" ma:fieldsID="60ccb58ef1a22112a2e91dc52cf58f5b" ns2:_="" ns3:_="">
    <xsd:import namespace="1940612c-a0b0-4763-8949-ceccca223e52"/>
    <xsd:import namespace="9a2c5e99-4a37-4810-bfb2-477b538740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40612c-a0b0-4763-8949-ceccca223e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c5e99-4a37-4810-bfb2-477b538740a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4A818D-104A-4108-A402-5A0177A7F210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3e5af25b-0547-4575-909a-73ad56580132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BE14FB-B277-4314-8D5F-A6431D9F04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4B1B7C-4884-4F3B-A42B-C63DA7D0DB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40612c-a0b0-4763-8949-ceccca223e52"/>
    <ds:schemaRef ds:uri="9a2c5e99-4a37-4810-bfb2-477b538740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AFRL Template Theme 16x9</Template>
  <TotalTime>8837</TotalTime>
  <Words>892</Words>
  <Application>Microsoft Office PowerPoint</Application>
  <PresentationFormat>Widescreen</PresentationFormat>
  <Paragraphs>149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 Math</vt:lpstr>
      <vt:lpstr>Office Theme</vt:lpstr>
      <vt:lpstr>GX Simulator as a tool for studying coronal heating and solar irradiance</vt:lpstr>
      <vt:lpstr>GX Simulator overview</vt:lpstr>
      <vt:lpstr>GX Simulator: data-driven active region models</vt:lpstr>
      <vt:lpstr>Filling GX Simulator with plasma</vt:lpstr>
      <vt:lpstr>GX Simulator heating parameterization in “closed” voxels</vt:lpstr>
      <vt:lpstr>EBTEL (Enthalpy-Based Thermal Evolution of Loops)</vt:lpstr>
      <vt:lpstr>GX Simulator implementation of EBTEL random heating</vt:lpstr>
      <vt:lpstr>EBTEL in GX Simulator: eight pre-computed heating grids</vt:lpstr>
      <vt:lpstr>Filling GX Simulator with plasma</vt:lpstr>
      <vt:lpstr>PowerPoint Presentation</vt:lpstr>
      <vt:lpstr>GX simulator: chromospheric emission (Fontenla et al. 2009)</vt:lpstr>
      <vt:lpstr>GX Simulator: transition region emission</vt:lpstr>
      <vt:lpstr>Heating model optimization</vt:lpstr>
      <vt:lpstr>Unoptimized model results: older EBTEL implementation</vt:lpstr>
      <vt:lpstr>PowerPoint Presentation</vt:lpstr>
      <vt:lpstr>Transition Region in 171 Å </vt:lpstr>
      <vt:lpstr>193 Å with low frequency heating</vt:lpstr>
      <vt:lpstr>Prospects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Sam Schonfeld</cp:lastModifiedBy>
  <cp:revision>309</cp:revision>
  <dcterms:created xsi:type="dcterms:W3CDTF">2017-10-16T15:07:30Z</dcterms:created>
  <dcterms:modified xsi:type="dcterms:W3CDTF">2024-07-30T20:06:38Z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0x010100AAF209FDF05A2948A2421F6FD4DCE24F</vt:lpwstr>
  </property>
  <property fmtid="{D5CDD505-2E9C-101B-9397-08002B2CF9AE}" pid="3" name="_dlc_DocIdItemGuid">
    <vt:lpwstr>c0f58408-ee27-4ef0-9855-52d4db6e990f</vt:lpwstr>
  </property>
  <property fmtid="{D5CDD505-2E9C-101B-9397-08002B2CF9AE}" pid="4" name="MediaServiceImageTags">
    <vt:lpwstr/>
  </property>
</Properties>
</file>