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9" r:id="rId6"/>
    <p:sldId id="260" r:id="rId7"/>
    <p:sldId id="284" r:id="rId8"/>
    <p:sldId id="257" r:id="rId9"/>
    <p:sldId id="261" r:id="rId10"/>
    <p:sldId id="262" r:id="rId11"/>
    <p:sldId id="264" r:id="rId12"/>
    <p:sldId id="268" r:id="rId13"/>
    <p:sldId id="265" r:id="rId14"/>
    <p:sldId id="269" r:id="rId15"/>
    <p:sldId id="266" r:id="rId16"/>
    <p:sldId id="275" r:id="rId17"/>
    <p:sldId id="267" r:id="rId18"/>
    <p:sldId id="272" r:id="rId19"/>
    <p:sldId id="270" r:id="rId20"/>
    <p:sldId id="274" r:id="rId21"/>
    <p:sldId id="258" r:id="rId22"/>
    <p:sldId id="276" r:id="rId23"/>
    <p:sldId id="279" r:id="rId24"/>
    <p:sldId id="281" r:id="rId25"/>
    <p:sldId id="271" r:id="rId26"/>
    <p:sldId id="277" r:id="rId27"/>
    <p:sldId id="278" r:id="rId28"/>
    <p:sldId id="283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40F8A-46B3-40E1-9A00-F311CDDA2B07}" v="1" dt="2023-01-25T20:54:45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3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riguez Gomez, Jenny M. (GSFC-6710)[CATHOLIC UNIV OF AMERICA]" userId="49717403-81c1-415a-9cbe-163006787718" providerId="ADAL" clId="{22340F8A-46B3-40E1-9A00-F311CDDA2B07}"/>
    <pc:docChg chg="custSel modSld">
      <pc:chgData name="Rodriguez Gomez, Jenny M. (GSFC-6710)[CATHOLIC UNIV OF AMERICA]" userId="49717403-81c1-415a-9cbe-163006787718" providerId="ADAL" clId="{22340F8A-46B3-40E1-9A00-F311CDDA2B07}" dt="2023-01-25T20:55:06.438" v="26" actId="1076"/>
      <pc:docMkLst>
        <pc:docMk/>
      </pc:docMkLst>
      <pc:sldChg chg="modSp mod">
        <pc:chgData name="Rodriguez Gomez, Jenny M. (GSFC-6710)[CATHOLIC UNIV OF AMERICA]" userId="49717403-81c1-415a-9cbe-163006787718" providerId="ADAL" clId="{22340F8A-46B3-40E1-9A00-F311CDDA2B07}" dt="2023-01-25T20:55:06.438" v="26" actId="1076"/>
        <pc:sldMkLst>
          <pc:docMk/>
          <pc:sldMk cId="2944912991" sldId="256"/>
        </pc:sldMkLst>
        <pc:spChg chg="mod">
          <ac:chgData name="Rodriguez Gomez, Jenny M. (GSFC-6710)[CATHOLIC UNIV OF AMERICA]" userId="49717403-81c1-415a-9cbe-163006787718" providerId="ADAL" clId="{22340F8A-46B3-40E1-9A00-F311CDDA2B07}" dt="2023-01-25T20:55:06.438" v="26" actId="1076"/>
          <ac:spMkLst>
            <pc:docMk/>
            <pc:sldMk cId="2944912991" sldId="256"/>
            <ac:spMk id="6" creationId="{6368E4D7-D8B2-D5D0-16A4-BABA975AA8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6AD49-313E-4391-A9EB-06A71453E400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63169-5815-48FE-9AF6-DF445FA10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4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3169-5815-48FE-9AF6-DF445FA105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4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Existing infrastructure CODET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3169-5815-48FE-9AF6-DF445FA105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ideal case will be having a full disk intensity however we do not have magnetic field because this data was far 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3169-5815-48FE-9AF6-DF445FA105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91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cases aligned with SDO to have magnetic field</a:t>
            </a:r>
          </a:p>
          <a:p>
            <a:r>
              <a:rPr lang="en-US" dirty="0"/>
              <a:t>Time to obtain a complete image 1.44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3169-5815-48FE-9AF6-DF445FA105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7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3169-5815-48FE-9AF6-DF445FA105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9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 density and temperature at coronal 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363169-5815-48FE-9AF6-DF445FA105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2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8E8A-08A7-4131-E04B-784075FB0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F3165-D2A5-7B2F-0A79-D513D64DC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F0377-4AF0-7970-153A-A3FD3FBD4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EC5D-EAC7-F3BD-E940-23B516292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D9AAF-A36B-721B-858B-E9481C7A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7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B590E-E06C-2118-8AA1-77066C23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AE958-38DC-A155-1AFE-41F850468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FA6BB-9D62-FE1E-ADEE-2F1EA543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C9AC4-5153-90F0-1BD9-C9177094A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8F40E-2973-3511-D0CD-BC181D598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5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6FDE31-36FF-4CF4-7384-FE5F346FC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19AD1-EAB7-C93E-590C-4F443F3BC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5A65C-57B4-B83A-A1F0-8CA94277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39995-8996-4D48-1F66-532E2808F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BD8C2-E0FB-12FA-DC0E-7CEF7D38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71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D53F-693E-2E37-54FD-486E0A10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85ABC-2AC5-D5AD-9B34-B9D975BB0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B174E-5DB8-AD9E-51C4-0AFD80532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63716-6C5B-0655-A3D4-F802BB93D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CA4CB-D02C-5A0E-09D8-85396CA5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27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716E-11F0-62C7-1564-B620C2CCF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24051-28EA-AFDB-E4E7-2D862E338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068BD-FB63-7D36-E42D-125782D77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0391A-3287-6F6E-4B99-29A0B938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2D7D2-3221-14CF-9444-6508D288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4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8FCE7-389D-37A0-2129-940BB5844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35D43-8BA0-F72E-94E2-23574A1B0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A6716-E66A-BE30-C13F-E007C9804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58667-7D30-CE96-8B58-265013F3D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478EB-B2EB-180E-09AA-499D0D5A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DCBE5-C6A5-8DA0-7FD1-70332591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3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AB95-31A6-4FCA-247D-95204834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5A0A8-A86B-91FA-8C94-F1076587F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E16A0-BDDB-6A61-F99A-56795E4BD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9C98C9-73F9-9E72-9917-3A340C4FC8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A20601-9D56-D52C-7F43-A48ACB767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393C4-594E-5EA3-17DD-CB99E303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50C352-0F3C-15DF-72B1-EF635F579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CE393-CA22-4A88-F17D-C6EB80915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9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F692-F788-BD05-5726-26F7A4206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4AB0F-F783-6831-34FC-F8F7806E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321CF-E96D-2A14-9059-500C37E2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E438A-852D-E85A-1DB4-E0AA469F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EC661-0E24-DCC6-21F4-D4C32387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EBAD1-3CBC-A9B5-01C5-50519F8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869FE-7248-4309-CE14-F40CB7C14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5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4E672-5128-B8E6-2827-0D7E91607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03D64-18A4-4FF9-8970-16D754796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CCE09-A17E-BAAB-0B10-D3A9F0D71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A2649-AF26-2238-C095-82B13DAA8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08A6A-104C-E88D-B42C-08505A69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9FCBB-FF8B-7CB4-EBE6-10D461E0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03A7-B6A7-D86B-B039-1A599571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19B9C5-7D42-6EC5-059F-E5B5DE65C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73EC6-2AED-AEBE-D403-EF71349BA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ADE0B-4E70-70CC-4F3E-7568D620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3EFBCA-F5DE-E8D2-6228-094778E31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6294A8-5FEB-1C27-FB7C-52A3FE2B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0248B-3101-2189-B5C7-28251C1C2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F62EE-3A61-DF6C-BB69-A8223CD0C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52C1D-755F-4C1E-ABEB-91862E4F4E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96758-8AF3-4E08-9681-0ED157B1E582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6AB0A-8394-52D0-C719-8D6C3475E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2279C-49AA-BD7F-9CEE-6D42C8670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0FED5-465E-496D-8D1F-981453901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8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driguezgomez@cua.edu" TargetMode="External"/><Relationship Id="rId5" Type="http://schemas.openxmlformats.org/officeDocument/2006/relationships/hyperlink" Target="mailto:Jenny.m.rodriguezgomez@nasa.gov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EFC013-034F-F4DF-F6B9-6319252E254F}"/>
              </a:ext>
            </a:extLst>
          </p:cNvPr>
          <p:cNvSpPr txBox="1"/>
          <p:nvPr/>
        </p:nvSpPr>
        <p:spPr>
          <a:xfrm>
            <a:off x="1303358" y="968991"/>
            <a:ext cx="9608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COronal Density and Temperature (CODET) model, improvements and new perspectives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992A7C0-81C0-CC72-E119-A5AA5AD71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68E4D7-D8B2-D5D0-16A4-BABA975AA8D2}"/>
              </a:ext>
            </a:extLst>
          </p:cNvPr>
          <p:cNvSpPr txBox="1"/>
          <p:nvPr/>
        </p:nvSpPr>
        <p:spPr>
          <a:xfrm>
            <a:off x="3060508" y="3572155"/>
            <a:ext cx="609372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dirty="0">
                <a:effectLst/>
                <a:latin typeface="Times New Roman" panose="02020603050405020304" pitchFamily="18" charset="0"/>
              </a:rPr>
              <a:t> Dr. Jenny Marcela Rodríguez Gómez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400" i="0" u="none" strike="noStrike" dirty="0">
              <a:effectLst/>
              <a:latin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Postdoctoral Research 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Solar Physics Laboratory (671)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NASA Goddard Space Flight Center and The Catholic University of America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Jenny.m.rodriguezgomez@nasa.gov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rodriguezgomez@cua.edu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12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E26CA-B9BE-F582-B0B7-8D2E78851435}"/>
              </a:ext>
            </a:extLst>
          </p:cNvPr>
          <p:cNvSpPr txBox="1"/>
          <p:nvPr/>
        </p:nvSpPr>
        <p:spPr>
          <a:xfrm>
            <a:off x="1291988" y="352846"/>
            <a:ext cx="9608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CODET model Consistency and Thermodynamic interpretation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9FCAA-30EE-6EF5-5BF8-A692FE076FCD}"/>
              </a:ext>
            </a:extLst>
          </p:cNvPr>
          <p:cNvSpPr txBox="1"/>
          <p:nvPr/>
        </p:nvSpPr>
        <p:spPr>
          <a:xfrm>
            <a:off x="2825087" y="6157478"/>
            <a:ext cx="626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Berdichevsky D., and </a:t>
            </a:r>
            <a:r>
              <a:rPr lang="es-ES" sz="1800" b="0" i="0" u="none" strike="noStrike" dirty="0">
                <a:solidFill>
                  <a:srgbClr val="000000"/>
                </a:solidFill>
                <a:effectLst/>
              </a:rPr>
              <a:t>Rodríguez Gómez J., 2022 (a) and (b)</a:t>
            </a:r>
            <a:r>
              <a:rPr lang="en-US" dirty="0"/>
              <a:t> AAST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67B2DF-87DB-F74A-5C26-225E5D66FCC4}"/>
                  </a:ext>
                </a:extLst>
              </p:cNvPr>
              <p:cNvSpPr txBox="1"/>
              <p:nvPr/>
            </p:nvSpPr>
            <p:spPr>
              <a:xfrm>
                <a:off x="677839" y="1777862"/>
                <a:ext cx="10836322" cy="3753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Consistency of density and temperature estimates with independent remote sensing solar corona observations, e.g., EIT/SOHO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Density and temperature relationship from CODET model and a possible interpretation of the polytopic index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algn="ctr"/>
                <a:r>
                  <a:rPr lang="en-US" dirty="0"/>
                  <a:t>               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/>
                  <a:t>                                                                (1)</a:t>
                </a:r>
              </a:p>
              <a:p>
                <a:endParaRPr lang="en-US" dirty="0"/>
              </a:p>
              <a:p>
                <a:r>
                  <a:rPr lang="en-US" dirty="0"/>
                  <a:t>Where the thermodynamic parameter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 depends on the CODET model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≃1/6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Therefore, Equation (1) describes and adiabatic process when the gas density decreases and the gas heats up   (e.g.,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dirty="0"/>
                  <a:t>&lt;1)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67B2DF-87DB-F74A-5C26-225E5D66F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39" y="1777862"/>
                <a:ext cx="10836322" cy="3753400"/>
              </a:xfrm>
              <a:prstGeom prst="rect">
                <a:avLst/>
              </a:prstGeom>
              <a:blipFill>
                <a:blip r:embed="rId4"/>
                <a:stretch>
                  <a:fillRect l="-450" t="-976" r="-731" b="-1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6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5762C-36B6-2BFC-41C9-232E641A7ADD}"/>
              </a:ext>
            </a:extLst>
          </p:cNvPr>
          <p:cNvSpPr txBox="1"/>
          <p:nvPr/>
        </p:nvSpPr>
        <p:spPr>
          <a:xfrm>
            <a:off x="734467" y="841597"/>
            <a:ext cx="10863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EUV Flux and its Impact on the Ionosphere – Thermosphere – Mesosphere (ITM) System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8547E-231C-BDE4-2290-5EE746831725}"/>
              </a:ext>
            </a:extLst>
          </p:cNvPr>
          <p:cNvSpPr txBox="1"/>
          <p:nvPr/>
        </p:nvSpPr>
        <p:spPr>
          <a:xfrm>
            <a:off x="1050878" y="2433828"/>
            <a:ext cx="10090244" cy="23698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0" u="none" strike="noStrike" baseline="0" dirty="0"/>
              <a:t>Living with a Star Program - </a:t>
            </a:r>
            <a:r>
              <a:rPr lang="en-US" dirty="0"/>
              <a:t>Looking beyond F10.7 </a:t>
            </a:r>
          </a:p>
          <a:p>
            <a:endParaRPr lang="en-US" dirty="0"/>
          </a:p>
          <a:p>
            <a:pPr algn="just"/>
            <a:r>
              <a:rPr lang="en-US" sz="2400" b="0" i="0" u="none" strike="noStrike" baseline="0" dirty="0"/>
              <a:t>“Investigating the Forecast Capabilities of the Modeling of the Solar Spectral Irradiance from the Solar Surface Magnetic Flux”</a:t>
            </a:r>
          </a:p>
          <a:p>
            <a:pPr algn="l"/>
            <a:endParaRPr lang="en-US" sz="2400" dirty="0"/>
          </a:p>
          <a:p>
            <a:pPr algn="l"/>
            <a:r>
              <a:rPr lang="en-US" sz="2000" dirty="0"/>
              <a:t>Collaborators:</a:t>
            </a:r>
          </a:p>
          <a:p>
            <a:pPr algn="l"/>
            <a:r>
              <a:rPr lang="en-US" sz="2000" dirty="0"/>
              <a:t>Laura Balmaceda and </a:t>
            </a:r>
            <a:r>
              <a:rPr lang="en-US" sz="2000" b="0" i="0" u="none" strike="noStrike" baseline="0" dirty="0"/>
              <a:t>Charles N. </a:t>
            </a:r>
            <a:r>
              <a:rPr lang="en-US" sz="2000" b="0" i="0" u="none" strike="noStrike" baseline="0" dirty="0" err="1"/>
              <a:t>Arge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323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C4FFF8-2025-B22F-8917-E552ECCEBB3C}"/>
              </a:ext>
            </a:extLst>
          </p:cNvPr>
          <p:cNvSpPr txBox="1"/>
          <p:nvPr/>
        </p:nvSpPr>
        <p:spPr>
          <a:xfrm>
            <a:off x="1050878" y="450376"/>
            <a:ext cx="10112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Investigating the Forecast Capabilities of the Modeling of the Solar Spectral Irradiance from the Solar Surface Magnetic Flux</a:t>
            </a:r>
            <a:endParaRPr lang="en-US" sz="3200" b="1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11C690B-99E7-E438-45DA-8B66C1771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905"/>
            <a:ext cx="12192000" cy="37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188E10-39C4-1EBA-11EF-2548C7347F15}"/>
              </a:ext>
            </a:extLst>
          </p:cNvPr>
          <p:cNvSpPr txBox="1"/>
          <p:nvPr/>
        </p:nvSpPr>
        <p:spPr>
          <a:xfrm>
            <a:off x="1050878" y="2279180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The Spectral Imaging of Coronal Environment (SPICE)</a:t>
            </a:r>
          </a:p>
        </p:txBody>
      </p:sp>
    </p:spTree>
    <p:extLst>
      <p:ext uri="{BB962C8B-B14F-4D97-AF65-F5344CB8AC3E}">
        <p14:creationId xmlns:p14="http://schemas.microsoft.com/office/powerpoint/2010/main" val="62539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F44A34-55F1-7434-F11F-420DCDCB5CD5}"/>
              </a:ext>
            </a:extLst>
          </p:cNvPr>
          <p:cNvSpPr txBox="1"/>
          <p:nvPr/>
        </p:nvSpPr>
        <p:spPr>
          <a:xfrm>
            <a:off x="1050878" y="450376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The Spectral Imaging of Coronal Environment (SPICE)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0EED57-BFAE-6933-3A24-E3740DDA9A1C}"/>
              </a:ext>
            </a:extLst>
          </p:cNvPr>
          <p:cNvSpPr txBox="1"/>
          <p:nvPr/>
        </p:nvSpPr>
        <p:spPr>
          <a:xfrm>
            <a:off x="627797" y="1296537"/>
            <a:ext cx="10959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a high-resolution imaging spectrometer that observes the Sun in two extreme ultraviolet (EUV) wavelength bands, 70.4 - 79.0 nm and 97.3 - 104.9 nm.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B61D52-9CAC-FEA7-D29C-FDED4C27E91D}"/>
              </a:ext>
            </a:extLst>
          </p:cNvPr>
          <p:cNvGrpSpPr/>
          <p:nvPr/>
        </p:nvGrpSpPr>
        <p:grpSpPr>
          <a:xfrm>
            <a:off x="409433" y="1942868"/>
            <a:ext cx="5662588" cy="3124602"/>
            <a:chOff x="11841231" y="12937920"/>
            <a:chExt cx="9002054" cy="529229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B3F802B-2BF3-DA4D-400E-3C23F9A53AF8}"/>
                </a:ext>
              </a:extLst>
            </p:cNvPr>
            <p:cNvGrpSpPr/>
            <p:nvPr/>
          </p:nvGrpSpPr>
          <p:grpSpPr>
            <a:xfrm>
              <a:off x="11841231" y="12937920"/>
              <a:ext cx="9002054" cy="5292295"/>
              <a:chOff x="11841231" y="12937920"/>
              <a:chExt cx="9002054" cy="5292295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80E130E-55FE-A6C0-A281-E4276796F005}"/>
                  </a:ext>
                </a:extLst>
              </p:cNvPr>
              <p:cNvGrpSpPr/>
              <p:nvPr/>
            </p:nvGrpSpPr>
            <p:grpSpPr>
              <a:xfrm>
                <a:off x="11841231" y="12937920"/>
                <a:ext cx="9002054" cy="5292295"/>
                <a:chOff x="697947" y="1895504"/>
                <a:chExt cx="4897267" cy="2777399"/>
              </a:xfrm>
            </p:grpSpPr>
            <p:pic>
              <p:nvPicPr>
                <p:cNvPr id="63" name="Picture 62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96ABD242-E1C1-6836-7200-3F9435AE59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983" r="6853"/>
                <a:stretch/>
              </p:blipFill>
              <p:spPr>
                <a:xfrm>
                  <a:off x="697947" y="1895504"/>
                  <a:ext cx="4897267" cy="2777399"/>
                </a:xfrm>
                <a:prstGeom prst="rect">
                  <a:avLst/>
                </a:prstGeom>
              </p:spPr>
            </p:pic>
            <p:sp>
              <p:nvSpPr>
                <p:cNvPr id="1024" name="TextBox 1023">
                  <a:extLst>
                    <a:ext uri="{FF2B5EF4-FFF2-40B4-BE49-F238E27FC236}">
                      <a16:creationId xmlns:a16="http://schemas.microsoft.com/office/drawing/2014/main" id="{366BE7E2-FBDF-07AD-E542-6C1F134710FE}"/>
                    </a:ext>
                  </a:extLst>
                </p:cNvPr>
                <p:cNvSpPr txBox="1"/>
                <p:nvPr/>
              </p:nvSpPr>
              <p:spPr>
                <a:xfrm>
                  <a:off x="4195819" y="3083252"/>
                  <a:ext cx="505210" cy="129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Ne VIII 77.04</a:t>
                  </a:r>
                </a:p>
              </p:txBody>
            </p:sp>
            <p:sp>
              <p:nvSpPr>
                <p:cNvPr id="1025" name="TextBox 1024">
                  <a:extLst>
                    <a:ext uri="{FF2B5EF4-FFF2-40B4-BE49-F238E27FC236}">
                      <a16:creationId xmlns:a16="http://schemas.microsoft.com/office/drawing/2014/main" id="{6BB17837-23A6-1995-A464-17B750322695}"/>
                    </a:ext>
                  </a:extLst>
                </p:cNvPr>
                <p:cNvSpPr txBox="1"/>
                <p:nvPr/>
              </p:nvSpPr>
              <p:spPr>
                <a:xfrm>
                  <a:off x="3604714" y="3023331"/>
                  <a:ext cx="721309" cy="218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N IV 76.51</a:t>
                  </a:r>
                </a:p>
              </p:txBody>
            </p:sp>
            <p:sp>
              <p:nvSpPr>
                <p:cNvPr id="1027" name="TextBox 1026">
                  <a:extLst>
                    <a:ext uri="{FF2B5EF4-FFF2-40B4-BE49-F238E27FC236}">
                      <a16:creationId xmlns:a16="http://schemas.microsoft.com/office/drawing/2014/main" id="{FC435D11-F51A-9A38-B23C-F6B78D6E58DC}"/>
                    </a:ext>
                  </a:extLst>
                </p:cNvPr>
                <p:cNvSpPr txBox="1"/>
                <p:nvPr/>
              </p:nvSpPr>
              <p:spPr>
                <a:xfrm>
                  <a:off x="1342775" y="3248578"/>
                  <a:ext cx="647982" cy="492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O III multiple 70.39</a:t>
                  </a: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4BA7439-0D3D-6B7A-1D95-8A5F35F70F80}"/>
                  </a:ext>
                </a:extLst>
              </p:cNvPr>
              <p:cNvSpPr txBox="1"/>
              <p:nvPr/>
            </p:nvSpPr>
            <p:spPr>
              <a:xfrm>
                <a:off x="12981234" y="13598383"/>
                <a:ext cx="10999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6” slit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960A594-87B4-6327-DA17-23ACE63231D5}"/>
                </a:ext>
              </a:extLst>
            </p:cNvPr>
            <p:cNvSpPr txBox="1"/>
            <p:nvPr/>
          </p:nvSpPr>
          <p:spPr>
            <a:xfrm>
              <a:off x="14317526" y="16569676"/>
              <a:ext cx="14981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O II 71.85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F68181E-18B4-4ACA-2762-AF1143156F7C}"/>
                </a:ext>
              </a:extLst>
            </p:cNvPr>
            <p:cNvSpPr txBox="1"/>
            <p:nvPr/>
          </p:nvSpPr>
          <p:spPr>
            <a:xfrm>
              <a:off x="16646792" y="16410645"/>
              <a:ext cx="904523" cy="24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 IV 75.02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982C35-B987-FF82-561E-70E0AEAA495E}"/>
                </a:ext>
              </a:extLst>
            </p:cNvPr>
            <p:cNvSpPr txBox="1"/>
            <p:nvPr/>
          </p:nvSpPr>
          <p:spPr>
            <a:xfrm>
              <a:off x="17337774" y="15971022"/>
              <a:ext cx="1325896" cy="93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     O V multiplet ~76.03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1FBC6D-0C4F-F1E3-C3E6-0E3F943F7038}"/>
                </a:ext>
              </a:extLst>
            </p:cNvPr>
            <p:cNvSpPr txBox="1"/>
            <p:nvPr/>
          </p:nvSpPr>
          <p:spPr>
            <a:xfrm>
              <a:off x="18625051" y="16048362"/>
              <a:ext cx="1366418" cy="417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Ne VIII 78.03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6B70E35-6C8D-6263-D467-A54D1CF2AFB0}"/>
                </a:ext>
              </a:extLst>
            </p:cNvPr>
            <p:cNvSpPr txBox="1"/>
            <p:nvPr/>
          </p:nvSpPr>
          <p:spPr>
            <a:xfrm>
              <a:off x="19318514" y="15364580"/>
              <a:ext cx="928667" cy="253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 V 78.65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48C6A16-EB0E-BF28-70CD-AA29C7B8A967}"/>
                </a:ext>
              </a:extLst>
            </p:cNvPr>
            <p:cNvSpPr txBox="1"/>
            <p:nvPr/>
          </p:nvSpPr>
          <p:spPr>
            <a:xfrm>
              <a:off x="19177566" y="14701776"/>
              <a:ext cx="1449503" cy="417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O IV 78.77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8CD113A-33FC-662A-F5ED-D5F70FCD70AF}"/>
                </a:ext>
              </a:extLst>
            </p:cNvPr>
            <p:cNvSpPr txBox="1"/>
            <p:nvPr/>
          </p:nvSpPr>
          <p:spPr>
            <a:xfrm>
              <a:off x="19215823" y="13303519"/>
              <a:ext cx="1506006" cy="42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O IV 79.01</a:t>
              </a: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2A286E78-83A8-B7DA-719F-626385CBFFE6}"/>
              </a:ext>
            </a:extLst>
          </p:cNvPr>
          <p:cNvGrpSpPr/>
          <p:nvPr/>
        </p:nvGrpSpPr>
        <p:grpSpPr>
          <a:xfrm>
            <a:off x="6463698" y="1903784"/>
            <a:ext cx="5439577" cy="3203618"/>
            <a:chOff x="20872593" y="12788461"/>
            <a:chExt cx="8566980" cy="5313008"/>
          </a:xfrm>
        </p:grpSpPr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16B38085-D612-E0C0-1B20-CB099014DAFA}"/>
                </a:ext>
              </a:extLst>
            </p:cNvPr>
            <p:cNvGrpSpPr/>
            <p:nvPr/>
          </p:nvGrpSpPr>
          <p:grpSpPr>
            <a:xfrm>
              <a:off x="20872593" y="12788461"/>
              <a:ext cx="8566980" cy="5313008"/>
              <a:chOff x="6148640" y="1770887"/>
              <a:chExt cx="4915513" cy="2816087"/>
            </a:xfrm>
          </p:grpSpPr>
          <p:pic>
            <p:nvPicPr>
              <p:cNvPr id="1033" name="Picture 1032" descr="Chart&#10;&#10;Description automatically generated">
                <a:extLst>
                  <a:ext uri="{FF2B5EF4-FFF2-40B4-BE49-F238E27FC236}">
                    <a16:creationId xmlns:a16="http://schemas.microsoft.com/office/drawing/2014/main" id="{FBF971D0-F4A0-29EB-62AB-D04E11DE19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471" r="7253"/>
              <a:stretch/>
            </p:blipFill>
            <p:spPr>
              <a:xfrm>
                <a:off x="6148640" y="1770887"/>
                <a:ext cx="4915513" cy="2816087"/>
              </a:xfrm>
              <a:prstGeom prst="rect">
                <a:avLst/>
              </a:prstGeom>
            </p:spPr>
          </p:pic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7E062DD2-0528-2034-B316-3D65D055EE08}"/>
                  </a:ext>
                </a:extLst>
              </p:cNvPr>
              <p:cNvSpPr txBox="1"/>
              <p:nvPr/>
            </p:nvSpPr>
            <p:spPr>
              <a:xfrm>
                <a:off x="9650698" y="3048051"/>
                <a:ext cx="788626" cy="216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O VI 103.2</a:t>
                </a: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7A4FD36F-C5E7-7638-4ECE-A196AAC83FA9}"/>
                  </a:ext>
                </a:extLst>
              </p:cNvPr>
              <p:cNvSpPr txBox="1"/>
              <p:nvPr/>
            </p:nvSpPr>
            <p:spPr>
              <a:xfrm>
                <a:off x="9341853" y="2741544"/>
                <a:ext cx="788627" cy="216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H I 102.5</a:t>
                </a:r>
              </a:p>
            </p:txBody>
          </p:sp>
          <p:sp>
            <p:nvSpPr>
              <p:cNvPr id="1036" name="TextBox 1035">
                <a:extLst>
                  <a:ext uri="{FF2B5EF4-FFF2-40B4-BE49-F238E27FC236}">
                    <a16:creationId xmlns:a16="http://schemas.microsoft.com/office/drawing/2014/main" id="{C88536FF-6DB9-0B38-4800-6C4C8692D5DA}"/>
                  </a:ext>
                </a:extLst>
              </p:cNvPr>
              <p:cNvSpPr txBox="1"/>
              <p:nvPr/>
            </p:nvSpPr>
            <p:spPr>
              <a:xfrm>
                <a:off x="7275442" y="2054083"/>
                <a:ext cx="72887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C III 97.70</a:t>
                </a:r>
              </a:p>
            </p:txBody>
          </p:sp>
        </p:grpSp>
        <p:sp>
          <p:nvSpPr>
            <p:cNvPr id="1030" name="TextBox 1029">
              <a:extLst>
                <a:ext uri="{FF2B5EF4-FFF2-40B4-BE49-F238E27FC236}">
                  <a16:creationId xmlns:a16="http://schemas.microsoft.com/office/drawing/2014/main" id="{EDBBA6FE-5248-FFFE-9923-CA1577698BC8}"/>
                </a:ext>
              </a:extLst>
            </p:cNvPr>
            <p:cNvSpPr txBox="1"/>
            <p:nvPr/>
          </p:nvSpPr>
          <p:spPr>
            <a:xfrm>
              <a:off x="21957205" y="15823148"/>
              <a:ext cx="773726" cy="663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H I 97.25</a:t>
              </a:r>
            </a:p>
          </p:txBody>
        </p:sp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DC449AF2-74D1-64A0-8AF1-EF3AC6F459EF}"/>
                </a:ext>
              </a:extLst>
            </p:cNvPr>
            <p:cNvSpPr txBox="1"/>
            <p:nvPr/>
          </p:nvSpPr>
          <p:spPr>
            <a:xfrm>
              <a:off x="23713828" y="16085544"/>
              <a:ext cx="1228227" cy="408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N III 99.16</a:t>
              </a: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7A3BD118-484E-9919-3674-D524B896AA61}"/>
                </a:ext>
              </a:extLst>
            </p:cNvPr>
            <p:cNvSpPr txBox="1"/>
            <p:nvPr/>
          </p:nvSpPr>
          <p:spPr>
            <a:xfrm>
              <a:off x="27647555" y="15661020"/>
              <a:ext cx="1293825" cy="408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O VI 103.76</a:t>
              </a:r>
            </a:p>
          </p:txBody>
        </p:sp>
      </p:grp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6CE25E4-445F-0A31-F86D-D1267EF2ACD3}"/>
              </a:ext>
            </a:extLst>
          </p:cNvPr>
          <p:cNvSpPr txBox="1"/>
          <p:nvPr/>
        </p:nvSpPr>
        <p:spPr>
          <a:xfrm>
            <a:off x="1313465" y="5272404"/>
            <a:ext cx="9451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Figure</a:t>
            </a:r>
            <a:r>
              <a:rPr lang="en-US" dirty="0"/>
              <a:t>. SPICE Altas-slit (6”) at 04:17:49. The Short Wavelength (SW) band (left) and the Long Wavelength (LW) band (right). </a:t>
            </a:r>
          </a:p>
        </p:txBody>
      </p:sp>
    </p:spTree>
    <p:extLst>
      <p:ext uri="{BB962C8B-B14F-4D97-AF65-F5344CB8AC3E}">
        <p14:creationId xmlns:p14="http://schemas.microsoft.com/office/powerpoint/2010/main" val="379361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F44A34-55F1-7434-F11F-420DCDCB5CD5}"/>
              </a:ext>
            </a:extLst>
          </p:cNvPr>
          <p:cNvSpPr txBox="1"/>
          <p:nvPr/>
        </p:nvSpPr>
        <p:spPr>
          <a:xfrm>
            <a:off x="8438200" y="218364"/>
            <a:ext cx="3657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The Spectral Imaging of Coronal Environment (SPICE)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3CAEB-22BD-6B35-9394-7CA640E1632D}"/>
              </a:ext>
            </a:extLst>
          </p:cNvPr>
          <p:cNvGrpSpPr/>
          <p:nvPr/>
        </p:nvGrpSpPr>
        <p:grpSpPr>
          <a:xfrm>
            <a:off x="1575179" y="0"/>
            <a:ext cx="6858000" cy="6878057"/>
            <a:chOff x="1575179" y="0"/>
            <a:chExt cx="6858000" cy="6878057"/>
          </a:xfrm>
        </p:grpSpPr>
        <p:pic>
          <p:nvPicPr>
            <p:cNvPr id="5" name="Picture 4" descr="A picture containing doughnut, fungus, donut, yeast&#10;&#10;Description automatically generated">
              <a:extLst>
                <a:ext uri="{FF2B5EF4-FFF2-40B4-BE49-F238E27FC236}">
                  <a16:creationId xmlns:a16="http://schemas.microsoft.com/office/drawing/2014/main" id="{F03B3278-DC4B-B1F6-1CCE-9B3DA916E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5179" y="0"/>
              <a:ext cx="6858000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4FF41C-C02A-6005-71B7-9E2D5509B4F8}"/>
                </a:ext>
              </a:extLst>
            </p:cNvPr>
            <p:cNvSpPr/>
            <p:nvPr/>
          </p:nvSpPr>
          <p:spPr>
            <a:xfrm>
              <a:off x="4223083" y="3260558"/>
              <a:ext cx="4198064" cy="16844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9E70A4A-124A-7041-5CB1-7174DCCA974C}"/>
                </a:ext>
              </a:extLst>
            </p:cNvPr>
            <p:cNvSpPr/>
            <p:nvPr/>
          </p:nvSpPr>
          <p:spPr>
            <a:xfrm>
              <a:off x="4182976" y="6709615"/>
              <a:ext cx="4198064" cy="16844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3906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E1D8A-100B-37F3-4194-D80C211DDA1C}"/>
              </a:ext>
            </a:extLst>
          </p:cNvPr>
          <p:cNvSpPr txBox="1"/>
          <p:nvPr/>
        </p:nvSpPr>
        <p:spPr>
          <a:xfrm>
            <a:off x="1050878" y="204713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The Spectral Imaging of Coronal Environment (SPICE)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6241F3-F996-FF37-9D94-5F21B9887090}"/>
              </a:ext>
            </a:extLst>
          </p:cNvPr>
          <p:cNvGrpSpPr/>
          <p:nvPr/>
        </p:nvGrpSpPr>
        <p:grpSpPr>
          <a:xfrm>
            <a:off x="1022686" y="800763"/>
            <a:ext cx="9431499" cy="2699374"/>
            <a:chOff x="12951025" y="12710804"/>
            <a:chExt cx="14388432" cy="406894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56A47D-C5B6-6AB7-0E06-BBAC97C8EFF2}"/>
                </a:ext>
              </a:extLst>
            </p:cNvPr>
            <p:cNvGrpSpPr/>
            <p:nvPr/>
          </p:nvGrpSpPr>
          <p:grpSpPr>
            <a:xfrm>
              <a:off x="17926590" y="12710804"/>
              <a:ext cx="4436506" cy="4041269"/>
              <a:chOff x="6310189" y="22817119"/>
              <a:chExt cx="4444453" cy="4702385"/>
            </a:xfrm>
          </p:grpSpPr>
          <p:pic>
            <p:nvPicPr>
              <p:cNvPr id="16" name="Picture 15" descr="A picture containing text, monitor, indoor, display&#10;&#10;Description automatically generated">
                <a:extLst>
                  <a:ext uri="{FF2B5EF4-FFF2-40B4-BE49-F238E27FC236}">
                    <a16:creationId xmlns:a16="http://schemas.microsoft.com/office/drawing/2014/main" id="{9048C72E-2A46-D634-F2F8-34AFAD6627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9" t="8790"/>
              <a:stretch/>
            </p:blipFill>
            <p:spPr>
              <a:xfrm>
                <a:off x="6310189" y="22817119"/>
                <a:ext cx="4444453" cy="470238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C28FDB-481F-827D-FFAC-1B4DE5B53CD7}"/>
                  </a:ext>
                </a:extLst>
              </p:cNvPr>
              <p:cNvSpPr txBox="1"/>
              <p:nvPr/>
            </p:nvSpPr>
            <p:spPr>
              <a:xfrm>
                <a:off x="7509623" y="23040350"/>
                <a:ext cx="1821545" cy="539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CIII 977 A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269B127-9931-4EBF-8A0B-648096454524}"/>
                </a:ext>
              </a:extLst>
            </p:cNvPr>
            <p:cNvGrpSpPr/>
            <p:nvPr/>
          </p:nvGrpSpPr>
          <p:grpSpPr>
            <a:xfrm>
              <a:off x="22652241" y="12738475"/>
              <a:ext cx="4687216" cy="4041269"/>
              <a:chOff x="10192520" y="22899905"/>
              <a:chExt cx="4580343" cy="4733557"/>
            </a:xfrm>
          </p:grpSpPr>
          <p:pic>
            <p:nvPicPr>
              <p:cNvPr id="14" name="Picture 13" descr="A picture containing text, indoor, display&#10;&#10;Description automatically generated">
                <a:extLst>
                  <a:ext uri="{FF2B5EF4-FFF2-40B4-BE49-F238E27FC236}">
                    <a16:creationId xmlns:a16="http://schemas.microsoft.com/office/drawing/2014/main" id="{31084B1A-7910-BB11-2FD0-4BBA4CB1D0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9" t="8186"/>
              <a:stretch/>
            </p:blipFill>
            <p:spPr>
              <a:xfrm>
                <a:off x="10192520" y="22899905"/>
                <a:ext cx="4580343" cy="4733557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7B4720-CBF9-1D41-D498-D852855A07CB}"/>
                  </a:ext>
                </a:extLst>
              </p:cNvPr>
              <p:cNvSpPr txBox="1"/>
              <p:nvPr/>
            </p:nvSpPr>
            <p:spPr>
              <a:xfrm>
                <a:off x="11507589" y="23092205"/>
                <a:ext cx="1950204" cy="542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OVI 1032 A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CC1533-A5FF-D3A6-6E19-686260C7F6B9}"/>
                </a:ext>
              </a:extLst>
            </p:cNvPr>
            <p:cNvGrpSpPr/>
            <p:nvPr/>
          </p:nvGrpSpPr>
          <p:grpSpPr>
            <a:xfrm>
              <a:off x="12951025" y="12784009"/>
              <a:ext cx="4774074" cy="3954702"/>
              <a:chOff x="582502" y="22756365"/>
              <a:chExt cx="4761905" cy="4648138"/>
            </a:xfrm>
          </p:grpSpPr>
          <p:pic>
            <p:nvPicPr>
              <p:cNvPr id="12" name="Picture 11" descr="A picture containing text, monitor, television, screen&#10;&#10;Description automatically generated">
                <a:extLst>
                  <a:ext uri="{FF2B5EF4-FFF2-40B4-BE49-F238E27FC236}">
                    <a16:creationId xmlns:a16="http://schemas.microsoft.com/office/drawing/2014/main" id="{9E32C19F-2C59-13D4-F835-EE5001F76E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51"/>
              <a:stretch/>
            </p:blipFill>
            <p:spPr>
              <a:xfrm>
                <a:off x="582502" y="22756365"/>
                <a:ext cx="4761905" cy="4648138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448ACA-A033-15E6-EE5F-D246C77BCC46}"/>
                  </a:ext>
                </a:extLst>
              </p:cNvPr>
              <p:cNvSpPr txBox="1"/>
              <p:nvPr/>
            </p:nvSpPr>
            <p:spPr>
              <a:xfrm>
                <a:off x="2126609" y="22996804"/>
                <a:ext cx="2479701" cy="544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Ne VIII 770 A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C0594E-3637-096F-3E32-A71E1D891FC5}"/>
                </a:ext>
              </a:extLst>
            </p:cNvPr>
            <p:cNvSpPr txBox="1"/>
            <p:nvPr/>
          </p:nvSpPr>
          <p:spPr>
            <a:xfrm>
              <a:off x="13821676" y="12951789"/>
              <a:ext cx="652247" cy="500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(a)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C0D28C-CBD7-3F74-FAF2-A8827FF8FEEB}"/>
                </a:ext>
              </a:extLst>
            </p:cNvPr>
            <p:cNvSpPr txBox="1"/>
            <p:nvPr/>
          </p:nvSpPr>
          <p:spPr>
            <a:xfrm>
              <a:off x="17929414" y="12933232"/>
              <a:ext cx="665565" cy="46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(b)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A3BAC5-877A-4BB6-0DA2-7E50DD044BBC}"/>
                </a:ext>
              </a:extLst>
            </p:cNvPr>
            <p:cNvSpPr txBox="1"/>
            <p:nvPr/>
          </p:nvSpPr>
          <p:spPr>
            <a:xfrm>
              <a:off x="18452025" y="12905650"/>
              <a:ext cx="657906" cy="46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(b)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7FE22B-2C05-7097-C557-8E75EAD05F43}"/>
                </a:ext>
              </a:extLst>
            </p:cNvPr>
            <p:cNvSpPr txBox="1"/>
            <p:nvPr/>
          </p:nvSpPr>
          <p:spPr>
            <a:xfrm>
              <a:off x="23252426" y="12907923"/>
              <a:ext cx="971807" cy="463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(c)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EB83DF-0702-4A37-66EF-1089E4CD1382}"/>
              </a:ext>
            </a:extLst>
          </p:cNvPr>
          <p:cNvSpPr txBox="1"/>
          <p:nvPr/>
        </p:nvSpPr>
        <p:spPr>
          <a:xfrm>
            <a:off x="122910" y="3377304"/>
            <a:ext cx="11944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SPICE narrow-slit (4”) context images 2021-03-21 at 08:42:21. (a) Ne VIII 770 Å, (b) CIII 977 Å and (c) OVI 1032 Å.  </a:t>
            </a:r>
            <a:r>
              <a:rPr lang="en-US" sz="1600" dirty="0" err="1"/>
              <a:t>X</a:t>
            </a:r>
            <a:r>
              <a:rPr lang="en-US" sz="1600" baseline="-25000" dirty="0" err="1"/>
              <a:t>c</a:t>
            </a:r>
            <a:r>
              <a:rPr lang="en-US" sz="1600" baseline="-25000" dirty="0"/>
              <a:t> </a:t>
            </a:r>
            <a:r>
              <a:rPr lang="en-US" sz="1600" dirty="0"/>
              <a:t>= -82.28” and </a:t>
            </a:r>
            <a:r>
              <a:rPr lang="en-US" sz="1600" dirty="0" err="1"/>
              <a:t>Y</a:t>
            </a:r>
            <a:r>
              <a:rPr lang="en-US" sz="1600" baseline="-25000" dirty="0" err="1"/>
              <a:t>c</a:t>
            </a:r>
            <a:r>
              <a:rPr lang="en-US" sz="1600" baseline="-25000" dirty="0"/>
              <a:t> </a:t>
            </a:r>
            <a:r>
              <a:rPr lang="en-US" sz="1600" dirty="0"/>
              <a:t>= -66.07”. </a:t>
            </a:r>
          </a:p>
        </p:txBody>
      </p:sp>
      <p:pic>
        <p:nvPicPr>
          <p:cNvPr id="20" name="Picture 19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AC48B7EE-3AE7-2E21-6342-24CA7F75F7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9052" r="12640" b="4570"/>
          <a:stretch/>
        </p:blipFill>
        <p:spPr>
          <a:xfrm>
            <a:off x="3769546" y="4371607"/>
            <a:ext cx="2152039" cy="221133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71301F-F116-A3D6-64F0-27732D36D683}"/>
              </a:ext>
            </a:extLst>
          </p:cNvPr>
          <p:cNvCxnSpPr>
            <a:cxnSpLocks/>
          </p:cNvCxnSpPr>
          <p:nvPr/>
        </p:nvCxnSpPr>
        <p:spPr>
          <a:xfrm flipV="1">
            <a:off x="5750994" y="3785191"/>
            <a:ext cx="1053001" cy="6146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AC966C-9991-67AF-20DC-E671D1CE998E}"/>
              </a:ext>
            </a:extLst>
          </p:cNvPr>
          <p:cNvCxnSpPr>
            <a:cxnSpLocks/>
          </p:cNvCxnSpPr>
          <p:nvPr/>
        </p:nvCxnSpPr>
        <p:spPr>
          <a:xfrm flipV="1">
            <a:off x="4050364" y="3786996"/>
            <a:ext cx="1072348" cy="5921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59F065-9128-40EF-E784-65438247D2C2}"/>
              </a:ext>
            </a:extLst>
          </p:cNvPr>
          <p:cNvCxnSpPr>
            <a:cxnSpLocks/>
          </p:cNvCxnSpPr>
          <p:nvPr/>
        </p:nvCxnSpPr>
        <p:spPr>
          <a:xfrm flipV="1">
            <a:off x="5766914" y="5788507"/>
            <a:ext cx="1034957" cy="6577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626CC2-119B-1E1A-4FE2-6DAAF16A097A}"/>
              </a:ext>
            </a:extLst>
          </p:cNvPr>
          <p:cNvCxnSpPr>
            <a:cxnSpLocks/>
          </p:cNvCxnSpPr>
          <p:nvPr/>
        </p:nvCxnSpPr>
        <p:spPr>
          <a:xfrm flipV="1">
            <a:off x="5111872" y="3785191"/>
            <a:ext cx="1714230" cy="5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87B291-9E11-5E73-6A0B-EC99ED45B674}"/>
              </a:ext>
            </a:extLst>
          </p:cNvPr>
          <p:cNvCxnSpPr>
            <a:cxnSpLocks/>
          </p:cNvCxnSpPr>
          <p:nvPr/>
        </p:nvCxnSpPr>
        <p:spPr>
          <a:xfrm flipH="1">
            <a:off x="6803995" y="3776363"/>
            <a:ext cx="8509" cy="20151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567DB6B-7749-4135-FC48-C4BDEA023C4A}"/>
              </a:ext>
            </a:extLst>
          </p:cNvPr>
          <p:cNvSpPr txBox="1"/>
          <p:nvPr/>
        </p:nvSpPr>
        <p:spPr>
          <a:xfrm rot="16200000">
            <a:off x="2406313" y="4831309"/>
            <a:ext cx="215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[arcsecs]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192180-39E1-402B-9443-5548012358AB}"/>
              </a:ext>
            </a:extLst>
          </p:cNvPr>
          <p:cNvSpPr txBox="1"/>
          <p:nvPr/>
        </p:nvSpPr>
        <p:spPr>
          <a:xfrm>
            <a:off x="4275163" y="6509568"/>
            <a:ext cx="261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X [arcsecs]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62B78-BB54-FEC4-AFE4-7A8E4F8FCBE2}"/>
              </a:ext>
            </a:extLst>
          </p:cNvPr>
          <p:cNvSpPr txBox="1"/>
          <p:nvPr/>
        </p:nvSpPr>
        <p:spPr>
          <a:xfrm rot="19514729">
            <a:off x="5895812" y="5800130"/>
            <a:ext cx="261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Wavelength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72534B-B8ED-7CF0-54C9-B01AFF0ADE0E}"/>
              </a:ext>
            </a:extLst>
          </p:cNvPr>
          <p:cNvCxnSpPr>
            <a:cxnSpLocks/>
          </p:cNvCxnSpPr>
          <p:nvPr/>
        </p:nvCxnSpPr>
        <p:spPr>
          <a:xfrm flipV="1">
            <a:off x="6102327" y="5933116"/>
            <a:ext cx="781609" cy="5435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4100D60-0EB4-B9CC-2B0F-7850E97FF3A0}"/>
                  </a:ext>
                </a:extLst>
              </p:cNvPr>
              <p:cNvSpPr txBox="1"/>
              <p:nvPr/>
            </p:nvSpPr>
            <p:spPr>
              <a:xfrm>
                <a:off x="1737816" y="1433015"/>
                <a:ext cx="1783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=5.8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4100D60-0EB4-B9CC-2B0F-7850E97FF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816" y="1433015"/>
                <a:ext cx="1783306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8BACC45-87F2-2A56-9B05-B6D64B5421B9}"/>
                  </a:ext>
                </a:extLst>
              </p:cNvPr>
              <p:cNvSpPr txBox="1"/>
              <p:nvPr/>
            </p:nvSpPr>
            <p:spPr>
              <a:xfrm>
                <a:off x="4783547" y="1244219"/>
                <a:ext cx="1783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=4.8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8BACC45-87F2-2A56-9B05-B6D64B542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547" y="1244219"/>
                <a:ext cx="1783306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907B0BE-B8A9-3669-0F8D-0B445FC5419B}"/>
                  </a:ext>
                </a:extLst>
              </p:cNvPr>
              <p:cNvSpPr txBox="1"/>
              <p:nvPr/>
            </p:nvSpPr>
            <p:spPr>
              <a:xfrm>
                <a:off x="8031725" y="1257865"/>
                <a:ext cx="17833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=5.4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907B0BE-B8A9-3669-0F8D-0B445FC54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725" y="1257865"/>
                <a:ext cx="1783306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376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60F27-B1CC-BC89-0553-5EE49B1900BE}"/>
              </a:ext>
            </a:extLst>
          </p:cNvPr>
          <p:cNvSpPr txBox="1"/>
          <p:nvPr/>
        </p:nvSpPr>
        <p:spPr>
          <a:xfrm>
            <a:off x="1050878" y="204713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SPICE</a:t>
            </a:r>
            <a:r>
              <a:rPr lang="en-US" sz="3200" b="1" dirty="0">
                <a:latin typeface="NimbusRomNo9L-Regu"/>
              </a:rPr>
              <a:t>-context images 2021-11-07 at 06:21:45</a:t>
            </a:r>
            <a:endParaRPr lang="en-US" sz="3200" b="1" i="0" u="none" strike="noStrike" baseline="0" dirty="0">
              <a:latin typeface="NimbusRomNo9L-Regu"/>
            </a:endParaRPr>
          </a:p>
        </p:txBody>
      </p:sp>
      <p:pic>
        <p:nvPicPr>
          <p:cNvPr id="5" name="Picture 4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2040E6E9-966D-105A-0013-0A5EBD9F3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8" y="1396513"/>
            <a:ext cx="5833343" cy="3830195"/>
          </a:xfrm>
          <a:prstGeom prst="rect">
            <a:avLst/>
          </a:prstGeom>
        </p:spPr>
      </p:pic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F48D323B-0382-4EFA-932B-37F9254F9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43" y="892406"/>
            <a:ext cx="5418409" cy="4838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9BF40C-6326-D171-DA09-93D3DFAC816F}"/>
                  </a:ext>
                </a:extLst>
              </p:cNvPr>
              <p:cNvSpPr txBox="1"/>
              <p:nvPr/>
            </p:nvSpPr>
            <p:spPr>
              <a:xfrm>
                <a:off x="2060812" y="5730816"/>
                <a:ext cx="29342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0.8674 AU</a:t>
                </a:r>
              </a:p>
              <a:p>
                <a:r>
                  <a:rPr lang="en-US" dirty="0"/>
                  <a:t>Intensity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9BF40C-6326-D171-DA09-93D3DFAC81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812" y="5730816"/>
                <a:ext cx="2934269" cy="646331"/>
              </a:xfrm>
              <a:prstGeom prst="rect">
                <a:avLst/>
              </a:prstGeom>
              <a:blipFill>
                <a:blip r:embed="rId7"/>
                <a:stretch>
                  <a:fillRect l="-166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B962132-24E7-3531-1D9F-B186F0AD9A46}"/>
              </a:ext>
            </a:extLst>
          </p:cNvPr>
          <p:cNvSpPr txBox="1"/>
          <p:nvPr/>
        </p:nvSpPr>
        <p:spPr>
          <a:xfrm>
            <a:off x="2037422" y="1968713"/>
            <a:ext cx="1629577" cy="30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 VIII 770 A</a:t>
            </a:r>
          </a:p>
        </p:txBody>
      </p:sp>
    </p:spTree>
    <p:extLst>
      <p:ext uri="{BB962C8B-B14F-4D97-AF65-F5344CB8AC3E}">
        <p14:creationId xmlns:p14="http://schemas.microsoft.com/office/powerpoint/2010/main" val="1428552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13AE42-3F0E-8C7F-41B0-FF99FDA90EA5}"/>
              </a:ext>
            </a:extLst>
          </p:cNvPr>
          <p:cNvSpPr txBox="1"/>
          <p:nvPr/>
        </p:nvSpPr>
        <p:spPr>
          <a:xfrm>
            <a:off x="1367050" y="746195"/>
            <a:ext cx="9457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CODET model to modeling EUV SPICE context images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726D9F-E6CB-82F7-19B9-357257F83CE3}"/>
                  </a:ext>
                </a:extLst>
              </p:cNvPr>
              <p:cNvSpPr txBox="1"/>
              <p:nvPr/>
            </p:nvSpPr>
            <p:spPr>
              <a:xfrm>
                <a:off x="2210938" y="1733266"/>
                <a:ext cx="7506268" cy="120815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Strong hypothesis is that the emission coming from TR can be described using the magnetic field at the coronal base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1.014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400" dirty="0"/>
                  <a:t> (from PFSS)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726D9F-E6CB-82F7-19B9-357257F83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938" y="1733266"/>
                <a:ext cx="7506268" cy="1208151"/>
              </a:xfrm>
              <a:prstGeom prst="rect">
                <a:avLst/>
              </a:prstGeom>
              <a:blipFill>
                <a:blip r:embed="rId2"/>
                <a:stretch>
                  <a:fillRect l="-1133" t="-2941" r="-971" b="-8333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B5F703-D44D-CF71-409F-7426469E919C}"/>
              </a:ext>
            </a:extLst>
          </p:cNvPr>
          <p:cNvCxnSpPr/>
          <p:nvPr/>
        </p:nvCxnSpPr>
        <p:spPr>
          <a:xfrm>
            <a:off x="5964072" y="2972967"/>
            <a:ext cx="0" cy="6334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6D2F62-DE14-2302-62AE-58483C904A51}"/>
                  </a:ext>
                </a:extLst>
              </p:cNvPr>
              <p:cNvSpPr txBox="1"/>
              <p:nvPr/>
            </p:nvSpPr>
            <p:spPr>
              <a:xfrm>
                <a:off x="3415353" y="3671261"/>
                <a:ext cx="5361293" cy="12003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Ne VIII 770 A from SPICE is the only line that can be modelled because it is located at the top of TR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=5.8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6D2F62-DE14-2302-62AE-58483C904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353" y="3671261"/>
                <a:ext cx="5361293" cy="1200329"/>
              </a:xfrm>
              <a:prstGeom prst="rect">
                <a:avLst/>
              </a:prstGeom>
              <a:blipFill>
                <a:blip r:embed="rId3"/>
                <a:stretch>
                  <a:fillRect l="-1469" t="-2970" r="-1356" b="-891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60B4831-FAD8-2651-2EEF-DFF3ABA821BA}"/>
              </a:ext>
            </a:extLst>
          </p:cNvPr>
          <p:cNvCxnSpPr/>
          <p:nvPr/>
        </p:nvCxnSpPr>
        <p:spPr>
          <a:xfrm>
            <a:off x="5979992" y="4926873"/>
            <a:ext cx="0" cy="6334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72344A-4ED3-D66C-FAA0-2E4711EF7779}"/>
                  </a:ext>
                </a:extLst>
              </p:cNvPr>
              <p:cNvSpPr txBox="1"/>
              <p:nvPr/>
            </p:nvSpPr>
            <p:spPr>
              <a:xfrm>
                <a:off x="2732961" y="5601271"/>
                <a:ext cx="6588457" cy="83099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 different approach is necessary to modeling the emission through chromosphere O VI, C III and Ly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72344A-4ED3-D66C-FAA0-2E4711EF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61" y="5601271"/>
                <a:ext cx="6588457" cy="830997"/>
              </a:xfrm>
              <a:prstGeom prst="rect">
                <a:avLst/>
              </a:prstGeom>
              <a:blipFill>
                <a:blip r:embed="rId4"/>
                <a:stretch>
                  <a:fillRect l="-1197" t="-4255" r="-1197" b="-13475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449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B7C00B-5C71-9C18-C989-B29B17052CA0}"/>
              </a:ext>
            </a:extLst>
          </p:cNvPr>
          <p:cNvGrpSpPr/>
          <p:nvPr/>
        </p:nvGrpSpPr>
        <p:grpSpPr>
          <a:xfrm>
            <a:off x="438598" y="1165673"/>
            <a:ext cx="2339610" cy="4522719"/>
            <a:chOff x="187918" y="1165672"/>
            <a:chExt cx="2339610" cy="4522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988C3A-6E46-2406-8B02-9F173603FB18}"/>
                </a:ext>
              </a:extLst>
            </p:cNvPr>
            <p:cNvSpPr/>
            <p:nvPr/>
          </p:nvSpPr>
          <p:spPr>
            <a:xfrm>
              <a:off x="187918" y="1165672"/>
              <a:ext cx="2339610" cy="452271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5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2698F8-670D-23D5-1EB8-9956B3D1B14C}"/>
                </a:ext>
              </a:extLst>
            </p:cNvPr>
            <p:cNvGrpSpPr/>
            <p:nvPr/>
          </p:nvGrpSpPr>
          <p:grpSpPr>
            <a:xfrm>
              <a:off x="494627" y="1505133"/>
              <a:ext cx="1717845" cy="1081668"/>
              <a:chOff x="2229" y="2165689"/>
              <a:chExt cx="3331456" cy="111091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73F588C-5D31-ECDB-23CD-66A3BBFC0BC8}"/>
                  </a:ext>
                </a:extLst>
              </p:cNvPr>
              <p:cNvSpPr/>
              <p:nvPr/>
            </p:nvSpPr>
            <p:spPr>
              <a:xfrm>
                <a:off x="2229" y="2165689"/>
                <a:ext cx="3331456" cy="1110917"/>
              </a:xfrm>
              <a:prstGeom prst="roundRect">
                <a:avLst>
                  <a:gd name="adj" fmla="val 10000"/>
                </a:avLst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D775CB98-E3D7-46C2-A36B-51BEE3C11AEE}"/>
                  </a:ext>
                </a:extLst>
              </p:cNvPr>
              <p:cNvSpPr txBox="1"/>
              <p:nvPr/>
            </p:nvSpPr>
            <p:spPr>
              <a:xfrm>
                <a:off x="34767" y="2198227"/>
                <a:ext cx="3266380" cy="104584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algn="ctr" defTabSz="12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25" dirty="0"/>
                  <a:t>Photospheric magnetic field B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722712B-D452-56EF-ACFA-09ED71B97E62}"/>
                </a:ext>
              </a:extLst>
            </p:cNvPr>
            <p:cNvCxnSpPr>
              <a:cxnSpLocks/>
            </p:cNvCxnSpPr>
            <p:nvPr/>
          </p:nvCxnSpPr>
          <p:spPr>
            <a:xfrm>
              <a:off x="1343390" y="2613042"/>
              <a:ext cx="0" cy="2927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CCD585-96DC-BE23-6466-CDD1965565F9}"/>
                </a:ext>
              </a:extLst>
            </p:cNvPr>
            <p:cNvGrpSpPr/>
            <p:nvPr/>
          </p:nvGrpSpPr>
          <p:grpSpPr>
            <a:xfrm>
              <a:off x="387216" y="2897181"/>
              <a:ext cx="1953286" cy="1062482"/>
              <a:chOff x="2229" y="2165689"/>
              <a:chExt cx="3331456" cy="111091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E749276-E0C3-3AFB-FE37-1230D836C3B4}"/>
                  </a:ext>
                </a:extLst>
              </p:cNvPr>
              <p:cNvSpPr/>
              <p:nvPr/>
            </p:nvSpPr>
            <p:spPr>
              <a:xfrm>
                <a:off x="2229" y="2165689"/>
                <a:ext cx="3331456" cy="1110917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sz="2025" dirty="0"/>
              </a:p>
            </p:txBody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6A079483-C2C6-3567-222A-8AAEE0182BE7}"/>
                  </a:ext>
                </a:extLst>
              </p:cNvPr>
              <p:cNvSpPr txBox="1"/>
              <p:nvPr/>
            </p:nvSpPr>
            <p:spPr>
              <a:xfrm>
                <a:off x="34767" y="2198227"/>
                <a:ext cx="3266379" cy="1045841"/>
              </a:xfrm>
              <a:prstGeom prst="rect">
                <a:avLst/>
              </a:prstGeom>
              <a:solidFill>
                <a:schemeClr val="accent2">
                  <a:lumMod val="67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algn="ctr" defTabSz="12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25" dirty="0"/>
                  <a:t>Flux Transport model (LMSAL)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5529F9-6A4D-ED43-942F-46BD336FE2FB}"/>
                </a:ext>
              </a:extLst>
            </p:cNvPr>
            <p:cNvGrpSpPr/>
            <p:nvPr/>
          </p:nvGrpSpPr>
          <p:grpSpPr>
            <a:xfrm>
              <a:off x="500244" y="4278729"/>
              <a:ext cx="1751574" cy="1029521"/>
              <a:chOff x="2229" y="2165689"/>
              <a:chExt cx="3331456" cy="1110917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BD4BA5D-2BA4-F1DA-B44D-49B44F5EF15E}"/>
                  </a:ext>
                </a:extLst>
              </p:cNvPr>
              <p:cNvSpPr/>
              <p:nvPr/>
            </p:nvSpPr>
            <p:spPr>
              <a:xfrm>
                <a:off x="2229" y="2165689"/>
                <a:ext cx="3331456" cy="1110917"/>
              </a:xfrm>
              <a:prstGeom prst="roundRect">
                <a:avLst>
                  <a:gd name="adj" fmla="val 10000"/>
                </a:avLst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1" name="Rectangle: Rounded Corners 4">
                <a:extLst>
                  <a:ext uri="{FF2B5EF4-FFF2-40B4-BE49-F238E27FC236}">
                    <a16:creationId xmlns:a16="http://schemas.microsoft.com/office/drawing/2014/main" id="{7D12C58D-A62D-A717-3FBB-15FC3416137F}"/>
                  </a:ext>
                </a:extLst>
              </p:cNvPr>
              <p:cNvSpPr txBox="1"/>
              <p:nvPr/>
            </p:nvSpPr>
            <p:spPr>
              <a:xfrm>
                <a:off x="34766" y="2198227"/>
                <a:ext cx="3266380" cy="1045841"/>
              </a:xfrm>
              <a:prstGeom prst="rect">
                <a:avLst/>
              </a:prstGeom>
              <a:solidFill>
                <a:schemeClr val="accent2">
                  <a:lumMod val="67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7145" tIns="17145" rIns="17145" bIns="17145" numCol="1" spcCol="1270" anchor="ctr" anchorCtr="0">
                <a:noAutofit/>
              </a:bodyPr>
              <a:lstStyle/>
              <a:p>
                <a:pPr algn="ctr" defTabSz="12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25" dirty="0"/>
                  <a:t>Magnetic Field extrapolation</a:t>
                </a:r>
              </a:p>
              <a:p>
                <a:pPr algn="ctr" defTabSz="12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25" dirty="0"/>
                  <a:t>(PFSS)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D0E4BF1-2978-8372-C85B-0E4834299CD2}"/>
                </a:ext>
              </a:extLst>
            </p:cNvPr>
            <p:cNvCxnSpPr>
              <a:cxnSpLocks/>
            </p:cNvCxnSpPr>
            <p:nvPr/>
          </p:nvCxnSpPr>
          <p:spPr>
            <a:xfrm>
              <a:off x="1337476" y="3972826"/>
              <a:ext cx="0" cy="2927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9381A0-4E6E-5FEE-2350-3C4D9D7681E4}"/>
              </a:ext>
            </a:extLst>
          </p:cNvPr>
          <p:cNvCxnSpPr>
            <a:cxnSpLocks/>
          </p:cNvCxnSpPr>
          <p:nvPr/>
        </p:nvCxnSpPr>
        <p:spPr>
          <a:xfrm>
            <a:off x="2825439" y="3421036"/>
            <a:ext cx="4326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4676B13-455E-489D-99CD-D799C4788A24}"/>
              </a:ext>
            </a:extLst>
          </p:cNvPr>
          <p:cNvSpPr txBox="1"/>
          <p:nvPr/>
        </p:nvSpPr>
        <p:spPr>
          <a:xfrm>
            <a:off x="1050878" y="204713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Schematic description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73E7A1-1F5A-1CC8-2476-A121A8C67FBB}"/>
              </a:ext>
            </a:extLst>
          </p:cNvPr>
          <p:cNvGrpSpPr/>
          <p:nvPr/>
        </p:nvGrpSpPr>
        <p:grpSpPr>
          <a:xfrm>
            <a:off x="5207589" y="2940998"/>
            <a:ext cx="1425527" cy="1029521"/>
            <a:chOff x="2229" y="2165689"/>
            <a:chExt cx="3331456" cy="1110917"/>
          </a:xfrm>
          <a:solidFill>
            <a:schemeClr val="accent1">
              <a:lumMod val="5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2CC9BB9-AD03-4985-A1A0-3B17289E6BA6}"/>
                </a:ext>
              </a:extLst>
            </p:cNvPr>
            <p:cNvSpPr/>
            <p:nvPr/>
          </p:nvSpPr>
          <p:spPr>
            <a:xfrm>
              <a:off x="2229" y="2165689"/>
              <a:ext cx="3331456" cy="111091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FDAC1524-0889-3E00-D431-33B31059E6CB}"/>
                </a:ext>
              </a:extLst>
            </p:cNvPr>
            <p:cNvSpPr txBox="1"/>
            <p:nvPr/>
          </p:nvSpPr>
          <p:spPr>
            <a:xfrm>
              <a:off x="34767" y="2198227"/>
              <a:ext cx="3266380" cy="104584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12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25" dirty="0"/>
                <a:t>Density and Temperature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E57AFB-CAE4-3772-B6DC-EF27F153E06C}"/>
              </a:ext>
            </a:extLst>
          </p:cNvPr>
          <p:cNvGrpSpPr/>
          <p:nvPr/>
        </p:nvGrpSpPr>
        <p:grpSpPr>
          <a:xfrm>
            <a:off x="10990777" y="2659670"/>
            <a:ext cx="1017555" cy="1318294"/>
            <a:chOff x="2229" y="2165689"/>
            <a:chExt cx="3331456" cy="1110917"/>
          </a:xfrm>
          <a:solidFill>
            <a:schemeClr val="accent1">
              <a:lumMod val="50000"/>
            </a:schemeClr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5A54141-4835-7EB1-EE01-F65EECAE14D0}"/>
                </a:ext>
              </a:extLst>
            </p:cNvPr>
            <p:cNvSpPr/>
            <p:nvPr/>
          </p:nvSpPr>
          <p:spPr>
            <a:xfrm>
              <a:off x="2229" y="2165689"/>
              <a:ext cx="3331456" cy="111091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92F4B48B-A3F2-11D8-9CF9-5931F6EA7A6A}"/>
                </a:ext>
              </a:extLst>
            </p:cNvPr>
            <p:cNvSpPr txBox="1"/>
            <p:nvPr/>
          </p:nvSpPr>
          <p:spPr>
            <a:xfrm>
              <a:off x="34764" y="2198227"/>
              <a:ext cx="3266380" cy="104584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12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SSI modeled </a:t>
              </a:r>
            </a:p>
            <a:p>
              <a:pPr algn="ctr" defTabSz="12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time serie</a:t>
              </a:r>
              <a:r>
                <a:rPr lang="en-US" sz="2025" dirty="0"/>
                <a:t>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DF44C0-5A89-99B0-E485-CBE83F09A8BE}"/>
              </a:ext>
            </a:extLst>
          </p:cNvPr>
          <p:cNvGrpSpPr/>
          <p:nvPr/>
        </p:nvGrpSpPr>
        <p:grpSpPr>
          <a:xfrm>
            <a:off x="3276712" y="2005483"/>
            <a:ext cx="1479033" cy="2961563"/>
            <a:chOff x="2229" y="2165689"/>
            <a:chExt cx="3331456" cy="1110917"/>
          </a:xfrm>
          <a:solidFill>
            <a:schemeClr val="accent1">
              <a:lumMod val="50000"/>
            </a:schemeClr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2E31442-CEA4-C6CB-9DAC-BBD21B41F6CC}"/>
                </a:ext>
              </a:extLst>
            </p:cNvPr>
            <p:cNvSpPr/>
            <p:nvPr/>
          </p:nvSpPr>
          <p:spPr>
            <a:xfrm>
              <a:off x="2229" y="2165689"/>
              <a:ext cx="3331456" cy="111091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: Rounded Corners 4">
                  <a:extLst>
                    <a:ext uri="{FF2B5EF4-FFF2-40B4-BE49-F238E27FC236}">
                      <a16:creationId xmlns:a16="http://schemas.microsoft.com/office/drawing/2014/main" id="{3D464B0D-CBA7-8EFE-C21C-B9035DC6CA30}"/>
                    </a:ext>
                  </a:extLst>
                </p:cNvPr>
                <p:cNvSpPr txBox="1"/>
                <p:nvPr/>
              </p:nvSpPr>
              <p:spPr>
                <a:xfrm>
                  <a:off x="34766" y="2206817"/>
                  <a:ext cx="3266379" cy="10372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7145" tIns="17145" rIns="17145" bIns="17145" numCol="1" spcCol="1270" anchor="ctr" anchorCtr="0">
                  <a:noAutofit/>
                </a:bodyPr>
                <a:lstStyle/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025" dirty="0"/>
                    <a:t> Model parameters</a:t>
                  </a:r>
                </a:p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20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0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20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0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025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025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25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2025" dirty="0"/>
                </a:p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025" dirty="0"/>
                    <a:t>From </a:t>
                  </a:r>
                </a:p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ES" b="0" i="0" u="none" strike="noStrike" dirty="0">
                      <a:solidFill>
                        <a:schemeClr val="bg2"/>
                      </a:solidFill>
                      <a:effectLst/>
                      <a:latin typeface="Arial" panose="020B0604020202020204" pitchFamily="34" charset="0"/>
                    </a:rPr>
                    <a:t>Rodríguez Gómez et al. 2018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6" name="Rectangle: Rounded Corners 4">
                  <a:extLst>
                    <a:ext uri="{FF2B5EF4-FFF2-40B4-BE49-F238E27FC236}">
                      <a16:creationId xmlns:a16="http://schemas.microsoft.com/office/drawing/2014/main" id="{3D464B0D-CBA7-8EFE-C21C-B9035DC6CA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66" y="2206817"/>
                  <a:ext cx="3266379" cy="1037250"/>
                </a:xfrm>
                <a:prstGeom prst="rect">
                  <a:avLst/>
                </a:prstGeom>
                <a:blipFill>
                  <a:blip r:embed="rId4"/>
                  <a:stretch>
                    <a:fillRect t="-220" b="-132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4086AF-292E-D686-5C27-79AAE536382E}"/>
              </a:ext>
            </a:extLst>
          </p:cNvPr>
          <p:cNvCxnSpPr>
            <a:cxnSpLocks/>
          </p:cNvCxnSpPr>
          <p:nvPr/>
        </p:nvCxnSpPr>
        <p:spPr>
          <a:xfrm>
            <a:off x="4782040" y="3436956"/>
            <a:ext cx="4326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573AC7-DD9A-FC41-E7E9-DCD88CF2BB24}"/>
              </a:ext>
            </a:extLst>
          </p:cNvPr>
          <p:cNvCxnSpPr>
            <a:cxnSpLocks/>
          </p:cNvCxnSpPr>
          <p:nvPr/>
        </p:nvCxnSpPr>
        <p:spPr>
          <a:xfrm>
            <a:off x="6657287" y="3425580"/>
            <a:ext cx="4326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7F2A28-0BFB-B42E-0FC7-BE0D6B949B65}"/>
              </a:ext>
            </a:extLst>
          </p:cNvPr>
          <p:cNvCxnSpPr>
            <a:cxnSpLocks/>
          </p:cNvCxnSpPr>
          <p:nvPr/>
        </p:nvCxnSpPr>
        <p:spPr>
          <a:xfrm>
            <a:off x="8828710" y="3406239"/>
            <a:ext cx="4326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502369-15C0-A5FE-312B-E5B75D9E1AB8}"/>
              </a:ext>
            </a:extLst>
          </p:cNvPr>
          <p:cNvGrpSpPr/>
          <p:nvPr/>
        </p:nvGrpSpPr>
        <p:grpSpPr>
          <a:xfrm>
            <a:off x="7087195" y="2598821"/>
            <a:ext cx="1741515" cy="2709428"/>
            <a:chOff x="2229" y="2165689"/>
            <a:chExt cx="3331456" cy="1110917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7D8AE80-6C13-6DDA-AF16-AAE243586593}"/>
                </a:ext>
              </a:extLst>
            </p:cNvPr>
            <p:cNvSpPr/>
            <p:nvPr/>
          </p:nvSpPr>
          <p:spPr>
            <a:xfrm>
              <a:off x="2229" y="2165689"/>
              <a:ext cx="3331456" cy="1110917"/>
            </a:xfrm>
            <a:prstGeom prst="roundRect">
              <a:avLst>
                <a:gd name="adj" fmla="val 10000"/>
              </a:avLst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: Rounded Corners 4">
                  <a:extLst>
                    <a:ext uri="{FF2B5EF4-FFF2-40B4-BE49-F238E27FC236}">
                      <a16:creationId xmlns:a16="http://schemas.microsoft.com/office/drawing/2014/main" id="{12F55E17-02D8-15C3-B27E-72AD784B3659}"/>
                    </a:ext>
                  </a:extLst>
                </p:cNvPr>
                <p:cNvSpPr txBox="1"/>
                <p:nvPr/>
              </p:nvSpPr>
              <p:spPr>
                <a:xfrm>
                  <a:off x="34766" y="2198227"/>
                  <a:ext cx="3266380" cy="1045841"/>
                </a:xfrm>
                <a:prstGeom prst="rect">
                  <a:avLst/>
                </a:prstGeom>
                <a:solidFill>
                  <a:schemeClr val="accent2">
                    <a:lumMod val="67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7145" tIns="17145" rIns="17145" bIns="17145" numCol="1" spcCol="1270" anchor="ctr" anchorCtr="0">
                  <a:noAutofit/>
                </a:bodyPr>
                <a:lstStyle/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025" dirty="0"/>
                    <a:t>Emission model</a:t>
                  </a:r>
                </a:p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25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025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25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025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25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025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25" dirty="0"/>
                </a:p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025" dirty="0"/>
                    <a:t>From Chianti atomic database</a:t>
                  </a:r>
                </a:p>
                <a:p>
                  <a:pPr algn="ctr" defTabSz="12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2025" dirty="0"/>
                    <a:t>Ne VIII 770A</a:t>
                  </a:r>
                </a:p>
              </p:txBody>
            </p:sp>
          </mc:Choice>
          <mc:Fallback xmlns="">
            <p:sp>
              <p:nvSpPr>
                <p:cNvPr id="34" name="Rectangle: Rounded Corners 4">
                  <a:extLst>
                    <a:ext uri="{FF2B5EF4-FFF2-40B4-BE49-F238E27FC236}">
                      <a16:creationId xmlns:a16="http://schemas.microsoft.com/office/drawing/2014/main" id="{12F55E17-02D8-15C3-B27E-72AD784B36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66" y="2198227"/>
                  <a:ext cx="3266380" cy="1045841"/>
                </a:xfrm>
                <a:prstGeom prst="rect">
                  <a:avLst/>
                </a:prstGeom>
                <a:blipFill>
                  <a:blip r:embed="rId5"/>
                  <a:stretch>
                    <a:fillRect l="-7143" r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AEEAEE-F1B7-1B08-7899-36BE661CF510}"/>
              </a:ext>
            </a:extLst>
          </p:cNvPr>
          <p:cNvGrpSpPr/>
          <p:nvPr/>
        </p:nvGrpSpPr>
        <p:grpSpPr>
          <a:xfrm>
            <a:off x="9258618" y="2613043"/>
            <a:ext cx="1302251" cy="1591897"/>
            <a:chOff x="2229" y="2165689"/>
            <a:chExt cx="3331456" cy="1110917"/>
          </a:xfrm>
          <a:solidFill>
            <a:schemeClr val="accent1">
              <a:lumMod val="50000"/>
            </a:schemeClr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291AD2B-18C3-60FA-CDEA-232C84915706}"/>
                </a:ext>
              </a:extLst>
            </p:cNvPr>
            <p:cNvSpPr/>
            <p:nvPr/>
          </p:nvSpPr>
          <p:spPr>
            <a:xfrm>
              <a:off x="2229" y="2165689"/>
              <a:ext cx="3331456" cy="111091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1" name="Rectangle: Rounded Corners 4">
              <a:extLst>
                <a:ext uri="{FF2B5EF4-FFF2-40B4-BE49-F238E27FC236}">
                  <a16:creationId xmlns:a16="http://schemas.microsoft.com/office/drawing/2014/main" id="{E45374C3-970A-582E-EE14-6B8D91BE6732}"/>
                </a:ext>
              </a:extLst>
            </p:cNvPr>
            <p:cNvSpPr txBox="1"/>
            <p:nvPr/>
          </p:nvSpPr>
          <p:spPr>
            <a:xfrm>
              <a:off x="34764" y="2198227"/>
              <a:ext cx="3266380" cy="104584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12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Intensity integrated at different heliocentric distances</a:t>
              </a: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D57A70-632A-4C8F-BAA0-9B391EB0D239}"/>
              </a:ext>
            </a:extLst>
          </p:cNvPr>
          <p:cNvCxnSpPr>
            <a:cxnSpLocks/>
          </p:cNvCxnSpPr>
          <p:nvPr/>
        </p:nvCxnSpPr>
        <p:spPr>
          <a:xfrm>
            <a:off x="10557252" y="3390193"/>
            <a:ext cx="43264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954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99586C5-2656-EB69-092E-E62C35915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74ECD4F-DF0E-8F52-891A-A0504F44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9" t="43781" r="4963" b="7861"/>
          <a:stretch/>
        </p:blipFill>
        <p:spPr bwMode="auto">
          <a:xfrm>
            <a:off x="1100921" y="2088113"/>
            <a:ext cx="9908275" cy="33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D98508-CC96-FF3B-6D60-5541101EAE84}"/>
              </a:ext>
            </a:extLst>
          </p:cNvPr>
          <p:cNvSpPr txBox="1"/>
          <p:nvPr/>
        </p:nvSpPr>
        <p:spPr>
          <a:xfrm>
            <a:off x="1291988" y="682388"/>
            <a:ext cx="96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COronal Density and Temperature (CODET)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3D0C9-B76D-F539-0FDB-3C66BD9C2B7E}"/>
              </a:ext>
            </a:extLst>
          </p:cNvPr>
          <p:cNvSpPr txBox="1"/>
          <p:nvPr/>
        </p:nvSpPr>
        <p:spPr>
          <a:xfrm>
            <a:off x="111460" y="4284981"/>
            <a:ext cx="3559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Surface Flux Transport (SFT-LMSAL)</a:t>
            </a:r>
          </a:p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Schrijver &amp; De Rosa 2003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CF5267-8CD4-D2BF-7FDE-1142E2BDBD0F}"/>
              </a:ext>
            </a:extLst>
          </p:cNvPr>
          <p:cNvSpPr txBox="1"/>
          <p:nvPr/>
        </p:nvSpPr>
        <p:spPr>
          <a:xfrm>
            <a:off x="9307301" y="1951631"/>
            <a:ext cx="24020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 the best fit parameters</a:t>
            </a:r>
            <a:endParaRPr lang="en-US" sz="16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E8688E-4F69-875A-AFAD-B87EE1FF97E5}"/>
              </a:ext>
            </a:extLst>
          </p:cNvPr>
          <p:cNvSpPr txBox="1"/>
          <p:nvPr/>
        </p:nvSpPr>
        <p:spPr>
          <a:xfrm>
            <a:off x="1569493" y="6321987"/>
            <a:ext cx="3176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Rodríguez Gómez et al.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7727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60F27-B1CC-BC89-0553-5EE49B1900BE}"/>
              </a:ext>
            </a:extLst>
          </p:cNvPr>
          <p:cNvSpPr txBox="1"/>
          <p:nvPr/>
        </p:nvSpPr>
        <p:spPr>
          <a:xfrm>
            <a:off x="1050878" y="204713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SPICE</a:t>
            </a:r>
            <a:r>
              <a:rPr lang="en-US" sz="3200" b="1" dirty="0">
                <a:latin typeface="NimbusRomNo9L-Regu"/>
              </a:rPr>
              <a:t>-context images 2022-03-11 at 17:24:21</a:t>
            </a:r>
            <a:endParaRPr lang="en-US" sz="3200" b="1" i="0" u="none" strike="noStrike" baseline="0" dirty="0">
              <a:latin typeface="NimbusRomNo9L-Regu"/>
            </a:endParaRPr>
          </a:p>
        </p:txBody>
      </p:sp>
      <p:pic>
        <p:nvPicPr>
          <p:cNvPr id="6" name="Picture 5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7F913D1F-E4DD-CF29-8B13-CE9AB63F3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28" y="882794"/>
            <a:ext cx="4733510" cy="3828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25715E-0770-D98B-522F-049EFD2B6288}"/>
              </a:ext>
            </a:extLst>
          </p:cNvPr>
          <p:cNvSpPr txBox="1"/>
          <p:nvPr/>
        </p:nvSpPr>
        <p:spPr>
          <a:xfrm>
            <a:off x="2037422" y="1483811"/>
            <a:ext cx="1629577" cy="30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 VIII 770 A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F0215E0-E53F-45D6-F9D0-997EFD0152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683" y="882793"/>
            <a:ext cx="4740406" cy="3950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13775F-D36A-B0ED-0596-08B05321E668}"/>
                  </a:ext>
                </a:extLst>
              </p:cNvPr>
              <p:cNvSpPr txBox="1"/>
              <p:nvPr/>
            </p:nvSpPr>
            <p:spPr>
              <a:xfrm>
                <a:off x="7697698" y="4788187"/>
                <a:ext cx="42256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Integrate intensity </a:t>
                </a:r>
              </a:p>
              <a:p>
                <a:r>
                  <a:rPr lang="en-US" dirty="0"/>
                  <a:t>I = 0.0167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 Gaussian fit</a:t>
                </a:r>
              </a:p>
              <a:p>
                <a:r>
                  <a:rPr lang="en-US" dirty="0"/>
                  <a:t>I = 0.0176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  Trapezium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13775F-D36A-B0ED-0596-08B05321E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698" y="4788187"/>
                <a:ext cx="4225636" cy="923330"/>
              </a:xfrm>
              <a:prstGeom prst="rect">
                <a:avLst/>
              </a:prstGeom>
              <a:blipFill>
                <a:blip r:embed="rId7"/>
                <a:stretch>
                  <a:fillRect l="-1299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15B417-2384-67CC-3A7B-3AC6D9C007E6}"/>
                  </a:ext>
                </a:extLst>
              </p:cNvPr>
              <p:cNvSpPr txBox="1"/>
              <p:nvPr/>
            </p:nvSpPr>
            <p:spPr>
              <a:xfrm>
                <a:off x="1473959" y="5249852"/>
                <a:ext cx="6012880" cy="1483163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 = 0.0169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</a:rPr>
                  <a:t> integrate intensity at 0.4413 AU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1.014 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b="0" dirty="0"/>
                  <a:t>(coronal base-TR)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=5.476×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 516×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15B417-2384-67CC-3A7B-3AC6D9C00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959" y="5249852"/>
                <a:ext cx="6012880" cy="1483163"/>
              </a:xfrm>
              <a:prstGeom prst="rect">
                <a:avLst/>
              </a:prstGeom>
              <a:blipFill>
                <a:blip r:embed="rId8"/>
                <a:stretch>
                  <a:fillRect l="-810" t="-2041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85380BF-862D-4977-9FE5-6DC8EBFDFED9}"/>
              </a:ext>
            </a:extLst>
          </p:cNvPr>
          <p:cNvSpPr txBox="1"/>
          <p:nvPr/>
        </p:nvSpPr>
        <p:spPr>
          <a:xfrm flipH="1">
            <a:off x="1798319" y="4953000"/>
            <a:ext cx="199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CODET</a:t>
            </a:r>
          </a:p>
        </p:txBody>
      </p:sp>
    </p:spTree>
    <p:extLst>
      <p:ext uri="{BB962C8B-B14F-4D97-AF65-F5344CB8AC3E}">
        <p14:creationId xmlns:p14="http://schemas.microsoft.com/office/powerpoint/2010/main" val="3921443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60F27-B1CC-BC89-0553-5EE49B1900BE}"/>
              </a:ext>
            </a:extLst>
          </p:cNvPr>
          <p:cNvSpPr txBox="1"/>
          <p:nvPr/>
        </p:nvSpPr>
        <p:spPr>
          <a:xfrm>
            <a:off x="1050878" y="204713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SPICE</a:t>
            </a:r>
            <a:r>
              <a:rPr lang="en-US" sz="3200" b="1" dirty="0">
                <a:latin typeface="NimbusRomNo9L-Regu"/>
              </a:rPr>
              <a:t>-context images 2021-11-07 at 06:21:45</a:t>
            </a:r>
            <a:endParaRPr lang="en-US" sz="3200" b="1" i="0" u="none" strike="noStrike" baseline="0" dirty="0">
              <a:latin typeface="NimbusRomNo9L-Regu"/>
            </a:endParaRPr>
          </a:p>
        </p:txBody>
      </p:sp>
      <p:pic>
        <p:nvPicPr>
          <p:cNvPr id="5" name="Picture 4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2040E6E9-966D-105A-0013-0A5EBD9F3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4" y="1122218"/>
            <a:ext cx="5312653" cy="3488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4EF05-A26A-146E-25DA-5A24E4CD7DD0}"/>
                  </a:ext>
                </a:extLst>
              </p:cNvPr>
              <p:cNvSpPr txBox="1"/>
              <p:nvPr/>
            </p:nvSpPr>
            <p:spPr>
              <a:xfrm>
                <a:off x="7756664" y="4766737"/>
                <a:ext cx="42256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Integrate intensity </a:t>
                </a:r>
              </a:p>
              <a:p>
                <a:r>
                  <a:rPr lang="en-US" dirty="0"/>
                  <a:t>I = 0.0353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 Gaussian fit</a:t>
                </a:r>
              </a:p>
              <a:p>
                <a:r>
                  <a:rPr lang="en-US" dirty="0"/>
                  <a:t>I = 0.0355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  Trapezium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4EF05-A26A-146E-25DA-5A24E4CD7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664" y="4766737"/>
                <a:ext cx="4225636" cy="923330"/>
              </a:xfrm>
              <a:prstGeom prst="rect">
                <a:avLst/>
              </a:prstGeom>
              <a:blipFill>
                <a:blip r:embed="rId6"/>
                <a:stretch>
                  <a:fillRect l="-1153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5F0690E-1478-72E8-8685-B514D8143DB7}"/>
              </a:ext>
            </a:extLst>
          </p:cNvPr>
          <p:cNvSpPr txBox="1"/>
          <p:nvPr/>
        </p:nvSpPr>
        <p:spPr>
          <a:xfrm>
            <a:off x="1558710" y="1954864"/>
            <a:ext cx="1629577" cy="30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 VIII 770 A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8E6BCCAC-57DE-C1DF-0061-4051972C8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98" y="1122217"/>
            <a:ext cx="4391600" cy="3659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4AD60F-9E51-4861-B139-6EFA51423B1D}"/>
                  </a:ext>
                </a:extLst>
              </p:cNvPr>
              <p:cNvSpPr txBox="1"/>
              <p:nvPr/>
            </p:nvSpPr>
            <p:spPr>
              <a:xfrm>
                <a:off x="1558710" y="5114613"/>
                <a:ext cx="6072609" cy="1483163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 = 0.0121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mbria Math" panose="02040503050406030204" pitchFamily="18" charset="0"/>
                  </a:rPr>
                  <a:t>integrate intensity at 0.8674</a:t>
                </a:r>
                <a:r>
                  <a:rPr lang="en-US" dirty="0"/>
                  <a:t> AU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1.014 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b="0" dirty="0"/>
                  <a:t>(coronal base-TR)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=1.042×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=1.572 ×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4AD60F-9E51-4861-B139-6EFA51423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710" y="5114613"/>
                <a:ext cx="6072609" cy="1483163"/>
              </a:xfrm>
              <a:prstGeom prst="rect">
                <a:avLst/>
              </a:prstGeom>
              <a:blipFill>
                <a:blip r:embed="rId8"/>
                <a:stretch>
                  <a:fillRect l="-802" t="-2449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FD04BB9-6BD4-5E20-5486-E671B0988E1F}"/>
              </a:ext>
            </a:extLst>
          </p:cNvPr>
          <p:cNvSpPr txBox="1"/>
          <p:nvPr/>
        </p:nvSpPr>
        <p:spPr>
          <a:xfrm flipH="1">
            <a:off x="1798319" y="4800600"/>
            <a:ext cx="199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CODET</a:t>
            </a:r>
          </a:p>
        </p:txBody>
      </p:sp>
    </p:spTree>
    <p:extLst>
      <p:ext uri="{BB962C8B-B14F-4D97-AF65-F5344CB8AC3E}">
        <p14:creationId xmlns:p14="http://schemas.microsoft.com/office/powerpoint/2010/main" val="2061248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B2349-238A-0080-3B66-8B9E9C16D095}"/>
              </a:ext>
            </a:extLst>
          </p:cNvPr>
          <p:cNvSpPr txBox="1"/>
          <p:nvPr/>
        </p:nvSpPr>
        <p:spPr>
          <a:xfrm>
            <a:off x="1050878" y="204713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SPICE</a:t>
            </a:r>
            <a:r>
              <a:rPr lang="en-US" sz="3200" b="1" dirty="0">
                <a:latin typeface="NimbusRomNo9L-Regu"/>
              </a:rPr>
              <a:t>-context images 2021-12-22 at 11:05:31</a:t>
            </a:r>
            <a:endParaRPr lang="en-US" sz="3200" b="1" i="0" u="none" strike="noStrike" baseline="0" dirty="0">
              <a:latin typeface="NimbusRomNo9L-Regu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EC14154-70A3-B936-0C5F-C5CF9F3D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2" y="872041"/>
            <a:ext cx="4966363" cy="41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E02A899-CDE3-2C78-F7BD-80874993F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6" y="799855"/>
            <a:ext cx="4988683" cy="4157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4476CE-6342-02D7-C703-9F7D73DB28A3}"/>
                  </a:ext>
                </a:extLst>
              </p:cNvPr>
              <p:cNvSpPr txBox="1"/>
              <p:nvPr/>
            </p:nvSpPr>
            <p:spPr>
              <a:xfrm>
                <a:off x="8201892" y="4909042"/>
                <a:ext cx="42256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Integrate intensity </a:t>
                </a:r>
              </a:p>
              <a:p>
                <a:r>
                  <a:rPr lang="en-US" dirty="0"/>
                  <a:t>I = 0.1156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 Gaussian fit</a:t>
                </a:r>
              </a:p>
              <a:p>
                <a:r>
                  <a:rPr lang="en-US" dirty="0"/>
                  <a:t>I = 0.1038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  Trapezium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4476CE-6342-02D7-C703-9F7D73DB2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892" y="4909042"/>
                <a:ext cx="4225636" cy="923330"/>
              </a:xfrm>
              <a:prstGeom prst="rect">
                <a:avLst/>
              </a:prstGeom>
              <a:blipFill>
                <a:blip r:embed="rId6"/>
                <a:stretch>
                  <a:fillRect l="-115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0BCA0EB-AB73-5E4B-0CA3-EE253F60D38E}"/>
              </a:ext>
            </a:extLst>
          </p:cNvPr>
          <p:cNvSpPr txBox="1"/>
          <p:nvPr/>
        </p:nvSpPr>
        <p:spPr>
          <a:xfrm>
            <a:off x="2840988" y="1830169"/>
            <a:ext cx="1629577" cy="30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 VIII 770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5BEE9F-71E1-3017-260D-91BE5D2C82B7}"/>
                  </a:ext>
                </a:extLst>
              </p:cNvPr>
              <p:cNvSpPr txBox="1"/>
              <p:nvPr/>
            </p:nvSpPr>
            <p:spPr>
              <a:xfrm>
                <a:off x="1473959" y="5183469"/>
                <a:ext cx="6057809" cy="1483163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 = 0.014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𝑠𝑟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latin typeface="Cambria Math" panose="02040503050406030204" pitchFamily="18" charset="0"/>
                  </a:rPr>
                  <a:t>integrate intensity at </a:t>
                </a:r>
                <a:r>
                  <a:rPr lang="en-US" dirty="0"/>
                  <a:t>1.0124 AU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1.014 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b="0" dirty="0"/>
                  <a:t>(coronal base-TR)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=2.865×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=1.551 ×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5BEE9F-71E1-3017-260D-91BE5D2C8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959" y="5183469"/>
                <a:ext cx="6057809" cy="1483163"/>
              </a:xfrm>
              <a:prstGeom prst="rect">
                <a:avLst/>
              </a:prstGeom>
              <a:blipFill>
                <a:blip r:embed="rId7"/>
                <a:stretch>
                  <a:fillRect l="-803" t="-2439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62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31E51-3A04-E962-500F-EF560E927329}"/>
              </a:ext>
            </a:extLst>
          </p:cNvPr>
          <p:cNvSpPr txBox="1"/>
          <p:nvPr/>
        </p:nvSpPr>
        <p:spPr>
          <a:xfrm>
            <a:off x="1029824" y="869848"/>
            <a:ext cx="10112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latin typeface="NimbusRomNo9L-Regu"/>
              </a:rPr>
              <a:t>Alternative approaches-SSI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4BA529-8F9B-9326-328B-479527D4A6F7}"/>
                  </a:ext>
                </a:extLst>
              </p:cNvPr>
              <p:cNvSpPr txBox="1"/>
              <p:nvPr/>
            </p:nvSpPr>
            <p:spPr>
              <a:xfrm>
                <a:off x="798432" y="1801862"/>
                <a:ext cx="10575773" cy="3570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s-ES" sz="20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Pikaia algorithm at TR heights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=5.8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)</a:t>
                </a:r>
              </a:p>
              <a:p>
                <a:pPr marL="285750" indent="-28575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s-ES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Include</a:t>
                </a:r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s-ES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different</a:t>
                </a:r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s-ES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scaling</a:t>
                </a:r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s-ES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laws</a:t>
                </a:r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</a:p>
              <a:p>
                <a:pPr marL="285750" indent="-285750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s-ES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loop</a:t>
                </a:r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s-ES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lenghts</a:t>
                </a:r>
                <a:endParaRPr lang="es-ES" sz="2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Similar </a:t>
                </a:r>
                <a:r>
                  <a:rPr lang="es-E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approach described </a:t>
                </a:r>
                <a:r>
                  <a:rPr lang="es-E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Rodríguez Gómez et al. 2016. </a:t>
                </a:r>
                <a:r>
                  <a:rPr lang="es-ES" sz="2000" b="0" i="0" u="none" strike="noStrike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ARs</a:t>
                </a:r>
                <a:r>
                  <a:rPr lang="es-E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coronal </a:t>
                </a:r>
                <a:r>
                  <a:rPr lang="es-ES" sz="2000" b="0" i="0" u="none" strike="noStrike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density</a:t>
                </a:r>
                <a:r>
                  <a:rPr lang="es-E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and </a:t>
                </a:r>
                <a:r>
                  <a:rPr lang="es-ES" sz="2000" b="0" i="0" u="none" strike="noStrike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temperature</a:t>
                </a:r>
                <a:r>
                  <a:rPr lang="es-E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2000" b="0" i="0" u="none" strike="noStrike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using</a:t>
                </a:r>
                <a:r>
                  <a:rPr lang="es-E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NLFFF</a:t>
                </a:r>
              </a:p>
              <a:p>
                <a:pPr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s-ES" sz="2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rtl="0"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24BA529-8F9B-9326-328B-479527D4A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432" y="1801862"/>
                <a:ext cx="10575773" cy="3570208"/>
              </a:xfrm>
              <a:prstGeom prst="rect">
                <a:avLst/>
              </a:prstGeom>
              <a:blipFill>
                <a:blip r:embed="rId4"/>
                <a:stretch>
                  <a:fillRect l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00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15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27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93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B6528-E334-F347-743F-31ABD7BA1D33}"/>
              </a:ext>
            </a:extLst>
          </p:cNvPr>
          <p:cNvSpPr txBox="1"/>
          <p:nvPr/>
        </p:nvSpPr>
        <p:spPr>
          <a:xfrm>
            <a:off x="1291988" y="352846"/>
            <a:ext cx="96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Density and Temperature profiles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39593-9A40-95C3-2F41-36086D1A8752}"/>
              </a:ext>
            </a:extLst>
          </p:cNvPr>
          <p:cNvSpPr txBox="1"/>
          <p:nvPr/>
        </p:nvSpPr>
        <p:spPr>
          <a:xfrm>
            <a:off x="732430" y="1170458"/>
            <a:ext cx="1072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0" i="0" u="none" strike="noStrike" baseline="0" dirty="0">
                <a:latin typeface="NimbusRomNo9L-Regu"/>
              </a:rPr>
              <a:t>The density and temperature distribution are described as a function of the magnetic field using scaling laws (</a:t>
            </a:r>
            <a:r>
              <a:rPr lang="en-US" sz="1800" b="0" i="0" u="none" strike="noStrike" baseline="0" dirty="0" err="1">
                <a:latin typeface="NimbusRomNo9L-Regu"/>
              </a:rPr>
              <a:t>Emisle</a:t>
            </a:r>
            <a:r>
              <a:rPr lang="en-US" dirty="0">
                <a:latin typeface="NimbusRomNo9L-Regu"/>
              </a:rPr>
              <a:t>, 1985</a:t>
            </a:r>
            <a:r>
              <a:rPr lang="en-US" sz="1800" b="0" i="0" u="none" strike="noStrike" baseline="0" dirty="0">
                <a:latin typeface="NimbusRomNo9L-Regu"/>
              </a:rPr>
              <a:t>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D6EAE7-B870-3289-6601-C1D2A8BE5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 t="22886" r="8544" b="69353"/>
          <a:stretch/>
        </p:blipFill>
        <p:spPr bwMode="auto">
          <a:xfrm>
            <a:off x="3128178" y="1976599"/>
            <a:ext cx="5087775" cy="6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AF0433-11CA-DD4F-50E8-AA4FDFAF8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 t="30736" r="8544" b="57523"/>
          <a:stretch/>
        </p:blipFill>
        <p:spPr bwMode="auto">
          <a:xfrm>
            <a:off x="990502" y="2930712"/>
            <a:ext cx="5105498" cy="9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679F6CB-6C47-C4A0-3B44-96D5B154E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5" t="61095" r="8880" b="14935"/>
          <a:stretch/>
        </p:blipFill>
        <p:spPr bwMode="auto">
          <a:xfrm>
            <a:off x="1291988" y="4660256"/>
            <a:ext cx="4574778" cy="17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A8066C-6A6B-A3B5-9734-55D5965051D7}"/>
                  </a:ext>
                </a:extLst>
              </p:cNvPr>
              <p:cNvSpPr txBox="1"/>
              <p:nvPr/>
            </p:nvSpPr>
            <p:spPr>
              <a:xfrm>
                <a:off x="5101751" y="2909537"/>
                <a:ext cx="6496334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0" i="0" u="none" strike="noStrike" baseline="0" dirty="0">
                    <a:latin typeface="NimbusRomNo9L-Regu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latin typeface="NimbusRomNo9L-Regu"/>
                  </a:rPr>
                  <a:t> [G]</a:t>
                </a:r>
                <a:r>
                  <a:rPr lang="en-US" sz="1800" b="0" i="0" u="none" strike="noStrike" dirty="0">
                    <a:latin typeface="NimbusRomNo9L-Regu"/>
                  </a:rPr>
                  <a:t> </a:t>
                </a:r>
                <a:r>
                  <a:rPr lang="en-US" sz="1800" b="0" i="0" u="none" strike="noStrike" baseline="0" dirty="0">
                    <a:latin typeface="NimbusRomNo9L-Regu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𝑏𝑓</m:t>
                        </m:r>
                      </m:sub>
                    </m:sSub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b="0" i="0" u="none" strike="noStrike" baseline="0" dirty="0">
                    <a:latin typeface="CMMI8"/>
                  </a:rPr>
                  <a:t> </a:t>
                </a:r>
                <a:r>
                  <a:rPr lang="en-US" sz="1800" b="0" i="0" u="none" strike="noStrike" baseline="0" dirty="0">
                    <a:latin typeface="NimbusRomNo9L-Regu"/>
                  </a:rPr>
                  <a:t>are constant values and </a:t>
                </a:r>
                <a:r>
                  <a:rPr lang="en-US" sz="1800" b="0" i="0" u="none" strike="noStrike" baseline="0" dirty="0">
                    <a:latin typeface="CMMI12"/>
                  </a:rPr>
                  <a:t>R </a:t>
                </a:r>
                <a:r>
                  <a:rPr lang="en-US" sz="1800" b="0" i="0" u="none" strike="noStrike" baseline="0" dirty="0">
                    <a:latin typeface="NimbusRomNo9L-Regu"/>
                  </a:rPr>
                  <a:t>is the height</a:t>
                </a:r>
              </a:p>
              <a:p>
                <a:pPr algn="just"/>
                <a:r>
                  <a:rPr lang="en-US" sz="1800" b="0" i="0" u="none" strike="noStrike" baseline="0" dirty="0">
                    <a:latin typeface="NimbusRomNo9L-Regu"/>
                  </a:rPr>
                  <a:t>through the solar corona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A8066C-6A6B-A3B5-9734-55D596505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751" y="2909537"/>
                <a:ext cx="6496334" cy="668581"/>
              </a:xfrm>
              <a:prstGeom prst="rect">
                <a:avLst/>
              </a:prstGeom>
              <a:blipFill>
                <a:blip r:embed="rId6"/>
                <a:stretch>
                  <a:fillRect l="-844" t="-3636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1D9BF33-ACFC-1E51-B056-33B7732B1576}"/>
              </a:ext>
            </a:extLst>
          </p:cNvPr>
          <p:cNvSpPr txBox="1"/>
          <p:nvPr/>
        </p:nvSpPr>
        <p:spPr>
          <a:xfrm>
            <a:off x="5101751" y="3760270"/>
            <a:ext cx="625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It is used to describe two different temperature regimes related to strong and weak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7C622-4B24-3F86-EC92-75627B6562AC}"/>
                  </a:ext>
                </a:extLst>
              </p:cNvPr>
              <p:cNvSpPr txBox="1"/>
              <p:nvPr/>
            </p:nvSpPr>
            <p:spPr>
              <a:xfrm>
                <a:off x="5229370" y="5151112"/>
                <a:ext cx="5099713" cy="1365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are power-law indices,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/>
                  <a:t> is the factor related to the flux amount in each pixel,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a constant value of magnetic field,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are background density and temperature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7C622-4B24-3F86-EC92-75627B656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370" y="5151112"/>
                <a:ext cx="5099713" cy="1365246"/>
              </a:xfrm>
              <a:prstGeom prst="rect">
                <a:avLst/>
              </a:prstGeom>
              <a:blipFill>
                <a:blip r:embed="rId7"/>
                <a:stretch>
                  <a:fillRect l="-1077" r="-107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622F788-4DCC-4BB8-2ED4-9624CD0AF4E3}"/>
              </a:ext>
            </a:extLst>
          </p:cNvPr>
          <p:cNvSpPr txBox="1"/>
          <p:nvPr/>
        </p:nvSpPr>
        <p:spPr>
          <a:xfrm>
            <a:off x="1624085" y="6444818"/>
            <a:ext cx="3176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Rodríguez Gómez et al. 2018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D23B7B-9D8F-633C-2BDB-A4D73487C234}"/>
                  </a:ext>
                </a:extLst>
              </p:cNvPr>
              <p:cNvSpPr txBox="1"/>
              <p:nvPr/>
            </p:nvSpPr>
            <p:spPr>
              <a:xfrm>
                <a:off x="7560860" y="1893201"/>
                <a:ext cx="3152633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D23B7B-9D8F-633C-2BDB-A4D73487C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860" y="1893201"/>
                <a:ext cx="3152633" cy="6560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482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B6528-E334-F347-743F-31ABD7BA1D33}"/>
              </a:ext>
            </a:extLst>
          </p:cNvPr>
          <p:cNvSpPr txBox="1"/>
          <p:nvPr/>
        </p:nvSpPr>
        <p:spPr>
          <a:xfrm>
            <a:off x="1291988" y="352846"/>
            <a:ext cx="96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Density and Temperature profiles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39593-9A40-95C3-2F41-36086D1A8752}"/>
              </a:ext>
            </a:extLst>
          </p:cNvPr>
          <p:cNvSpPr txBox="1"/>
          <p:nvPr/>
        </p:nvSpPr>
        <p:spPr>
          <a:xfrm>
            <a:off x="732430" y="1170458"/>
            <a:ext cx="1072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0" i="0" u="none" strike="noStrike" baseline="0" dirty="0">
                <a:latin typeface="NimbusRomNo9L-Regu"/>
              </a:rPr>
              <a:t>The density and temperature distribution are described as a function of the magnetic field using scaling laws (</a:t>
            </a:r>
            <a:r>
              <a:rPr lang="en-US" sz="1800" b="0" i="0" u="none" strike="noStrike" baseline="0" dirty="0" err="1">
                <a:latin typeface="NimbusRomNo9L-Regu"/>
              </a:rPr>
              <a:t>Emisle</a:t>
            </a:r>
            <a:r>
              <a:rPr lang="en-US" dirty="0">
                <a:latin typeface="NimbusRomNo9L-Regu"/>
              </a:rPr>
              <a:t>, 1985</a:t>
            </a:r>
            <a:r>
              <a:rPr lang="en-US" sz="1800" b="0" i="0" u="none" strike="noStrike" baseline="0" dirty="0">
                <a:latin typeface="NimbusRomNo9L-Regu"/>
              </a:rPr>
              <a:t>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D6EAE7-B870-3289-6601-C1D2A8BE5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 t="22886" r="8544" b="69353"/>
          <a:stretch/>
        </p:blipFill>
        <p:spPr bwMode="auto">
          <a:xfrm>
            <a:off x="3128178" y="1976599"/>
            <a:ext cx="5087775" cy="6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6AF0433-11CA-DD4F-50E8-AA4FDFAF8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0" t="30736" r="8544" b="57523"/>
          <a:stretch/>
        </p:blipFill>
        <p:spPr bwMode="auto">
          <a:xfrm>
            <a:off x="990502" y="2930712"/>
            <a:ext cx="5105498" cy="9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679F6CB-6C47-C4A0-3B44-96D5B154E5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5" t="61095" r="8880" b="14935"/>
          <a:stretch/>
        </p:blipFill>
        <p:spPr bwMode="auto">
          <a:xfrm>
            <a:off x="1291988" y="4660256"/>
            <a:ext cx="4574778" cy="17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A8066C-6A6B-A3B5-9734-55D5965051D7}"/>
                  </a:ext>
                </a:extLst>
              </p:cNvPr>
              <p:cNvSpPr txBox="1"/>
              <p:nvPr/>
            </p:nvSpPr>
            <p:spPr>
              <a:xfrm>
                <a:off x="5101751" y="2909537"/>
                <a:ext cx="6496334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0" i="0" u="none" strike="noStrike" baseline="0" dirty="0">
                    <a:latin typeface="NimbusRomNo9L-Regu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b="0" i="0" u="none" strike="noStrike" baseline="0" dirty="0">
                    <a:latin typeface="NimbusRomNo9L-Regu"/>
                  </a:rPr>
                  <a:t> [G]</a:t>
                </a:r>
                <a:r>
                  <a:rPr lang="en-US" sz="1800" b="0" i="0" u="none" strike="noStrike" dirty="0">
                    <a:latin typeface="NimbusRomNo9L-Regu"/>
                  </a:rPr>
                  <a:t> </a:t>
                </a:r>
                <a:r>
                  <a:rPr lang="en-US" sz="1800" b="0" i="0" u="none" strike="noStrike" baseline="0" dirty="0">
                    <a:latin typeface="NimbusRomNo9L-Regu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𝑏𝑓</m:t>
                        </m:r>
                      </m:sub>
                    </m:sSub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b="0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1800" b="0" i="0" u="none" strike="noStrike" baseline="0" dirty="0">
                    <a:latin typeface="CMMI8"/>
                  </a:rPr>
                  <a:t> </a:t>
                </a:r>
                <a:r>
                  <a:rPr lang="en-US" sz="1800" b="0" i="0" u="none" strike="noStrike" baseline="0" dirty="0">
                    <a:latin typeface="NimbusRomNo9L-Regu"/>
                  </a:rPr>
                  <a:t>are constant values and </a:t>
                </a:r>
                <a:r>
                  <a:rPr lang="en-US" sz="1800" b="0" i="0" u="none" strike="noStrike" baseline="0" dirty="0">
                    <a:latin typeface="CMMI12"/>
                  </a:rPr>
                  <a:t>R </a:t>
                </a:r>
                <a:r>
                  <a:rPr lang="en-US" sz="1800" b="0" i="0" u="none" strike="noStrike" baseline="0" dirty="0">
                    <a:latin typeface="NimbusRomNo9L-Regu"/>
                  </a:rPr>
                  <a:t>is the height</a:t>
                </a:r>
              </a:p>
              <a:p>
                <a:pPr algn="just"/>
                <a:r>
                  <a:rPr lang="en-US" sz="1800" b="0" i="0" u="none" strike="noStrike" baseline="0" dirty="0">
                    <a:latin typeface="NimbusRomNo9L-Regu"/>
                  </a:rPr>
                  <a:t>through the solar corona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A8066C-6A6B-A3B5-9734-55D596505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751" y="2909537"/>
                <a:ext cx="6496334" cy="668581"/>
              </a:xfrm>
              <a:prstGeom prst="rect">
                <a:avLst/>
              </a:prstGeom>
              <a:blipFill>
                <a:blip r:embed="rId6"/>
                <a:stretch>
                  <a:fillRect l="-844" t="-3636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1D9BF33-ACFC-1E51-B056-33B7732B1576}"/>
              </a:ext>
            </a:extLst>
          </p:cNvPr>
          <p:cNvSpPr txBox="1"/>
          <p:nvPr/>
        </p:nvSpPr>
        <p:spPr>
          <a:xfrm>
            <a:off x="5101751" y="3760270"/>
            <a:ext cx="625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It is used to describe two different temperature regimes related to strong and weak magnetic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7C622-4B24-3F86-EC92-75627B6562AC}"/>
                  </a:ext>
                </a:extLst>
              </p:cNvPr>
              <p:cNvSpPr txBox="1"/>
              <p:nvPr/>
            </p:nvSpPr>
            <p:spPr>
              <a:xfrm>
                <a:off x="5229370" y="5151112"/>
                <a:ext cx="5099713" cy="1365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are power-law indices,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/>
                  <a:t> is the factor related to the flux amount in each pixel,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a constant value of magnetic field,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 dirty="0"/>
                  <a:t> are background density and temperature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7C622-4B24-3F86-EC92-75627B656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370" y="5151112"/>
                <a:ext cx="5099713" cy="1365246"/>
              </a:xfrm>
              <a:prstGeom prst="rect">
                <a:avLst/>
              </a:prstGeom>
              <a:blipFill>
                <a:blip r:embed="rId7"/>
                <a:stretch>
                  <a:fillRect l="-1077" r="-107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622F788-4DCC-4BB8-2ED4-9624CD0AF4E3}"/>
              </a:ext>
            </a:extLst>
          </p:cNvPr>
          <p:cNvSpPr txBox="1"/>
          <p:nvPr/>
        </p:nvSpPr>
        <p:spPr>
          <a:xfrm>
            <a:off x="1624085" y="6444818"/>
            <a:ext cx="3176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Rodríguez Gómez et al. 2018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D23B7B-9D8F-633C-2BDB-A4D73487C234}"/>
                  </a:ext>
                </a:extLst>
              </p:cNvPr>
              <p:cNvSpPr txBox="1"/>
              <p:nvPr/>
            </p:nvSpPr>
            <p:spPr>
              <a:xfrm>
                <a:off x="7560860" y="1893201"/>
                <a:ext cx="3152633" cy="656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D23B7B-9D8F-633C-2BDB-A4D73487C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860" y="1893201"/>
                <a:ext cx="3152633" cy="6560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0363CA26-6A26-42E7-2B9B-D52AF1AA762A}"/>
              </a:ext>
            </a:extLst>
          </p:cNvPr>
          <p:cNvSpPr/>
          <p:nvPr/>
        </p:nvSpPr>
        <p:spPr>
          <a:xfrm>
            <a:off x="5101751" y="2117656"/>
            <a:ext cx="336884" cy="419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A2E25E-CA18-8028-ED13-3443C130F3B9}"/>
              </a:ext>
            </a:extLst>
          </p:cNvPr>
          <p:cNvSpPr/>
          <p:nvPr/>
        </p:nvSpPr>
        <p:spPr>
          <a:xfrm>
            <a:off x="5783544" y="1897078"/>
            <a:ext cx="220214" cy="289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DEC2110-9DFA-9F95-5DFB-13421FF3C308}"/>
              </a:ext>
            </a:extLst>
          </p:cNvPr>
          <p:cNvSpPr/>
          <p:nvPr/>
        </p:nvSpPr>
        <p:spPr>
          <a:xfrm>
            <a:off x="5470723" y="2270056"/>
            <a:ext cx="336884" cy="419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A59537-7409-976D-A6BE-CE1B8F04E9D3}"/>
              </a:ext>
            </a:extLst>
          </p:cNvPr>
          <p:cNvSpPr/>
          <p:nvPr/>
        </p:nvSpPr>
        <p:spPr>
          <a:xfrm>
            <a:off x="3208776" y="5699062"/>
            <a:ext cx="336884" cy="419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F05DAB-60AE-F727-0C04-012D07810F11}"/>
              </a:ext>
            </a:extLst>
          </p:cNvPr>
          <p:cNvSpPr/>
          <p:nvPr/>
        </p:nvSpPr>
        <p:spPr>
          <a:xfrm>
            <a:off x="3854475" y="5502547"/>
            <a:ext cx="220214" cy="2891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3AC0A0-C59D-9E76-7A19-DDCB04BEDAE0}"/>
              </a:ext>
            </a:extLst>
          </p:cNvPr>
          <p:cNvSpPr/>
          <p:nvPr/>
        </p:nvSpPr>
        <p:spPr>
          <a:xfrm>
            <a:off x="3541660" y="5899587"/>
            <a:ext cx="336884" cy="419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7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3318A1-698E-6DA3-533E-98DCFFDC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9999D82-D80C-37C8-C887-FD26E6921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E3DA41-EFE5-CCC8-1B72-E14BC043F5A2}"/>
              </a:ext>
            </a:extLst>
          </p:cNvPr>
          <p:cNvSpPr txBox="1"/>
          <p:nvPr/>
        </p:nvSpPr>
        <p:spPr>
          <a:xfrm>
            <a:off x="1291988" y="352846"/>
            <a:ext cx="96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Emission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4A09AE-C36E-03CF-E101-C1758750888C}"/>
                  </a:ext>
                </a:extLst>
              </p:cNvPr>
              <p:cNvSpPr txBox="1"/>
              <p:nvPr/>
            </p:nvSpPr>
            <p:spPr>
              <a:xfrm>
                <a:off x="732430" y="1170458"/>
                <a:ext cx="107271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800" b="0" i="0" u="none" strike="noStrike" baseline="0" dirty="0">
                    <a:latin typeface="NimbusRomNo9L-Regu"/>
                  </a:rPr>
                  <a:t>Assuming that the emission lines are optically thin, it is possible to measure the integrated emission along the line of sight, but it necessary to consider the contribution function </a:t>
                </a:r>
                <a14:m>
                  <m:oMath xmlns:m="http://schemas.openxmlformats.org/officeDocument/2006/math"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="0" i="0" u="none" strike="noStrike" baseline="0" dirty="0">
                    <a:latin typeface="NimbusRomNo9L-Regu"/>
                  </a:rPr>
                  <a:t> to obtain the solar spectra for a specific wavelength. This is obtained from the CHIANTI atomic database.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4A09AE-C36E-03CF-E101-C17587508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30" y="1170458"/>
                <a:ext cx="10727140" cy="923330"/>
              </a:xfrm>
              <a:prstGeom prst="rect">
                <a:avLst/>
              </a:prstGeom>
              <a:blipFill>
                <a:blip r:embed="rId4"/>
                <a:stretch>
                  <a:fillRect l="-455" t="-3311" r="-5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45B6CF-19C7-A33C-A333-8EB969E5A6FB}"/>
                  </a:ext>
                </a:extLst>
              </p:cNvPr>
              <p:cNvSpPr txBox="1"/>
              <p:nvPr/>
            </p:nvSpPr>
            <p:spPr>
              <a:xfrm>
                <a:off x="4558353" y="2353329"/>
                <a:ext cx="3285920" cy="726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45B6CF-19C7-A33C-A333-8EB969E5A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353" y="2353329"/>
                <a:ext cx="3285920" cy="72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2DA6BB-B7BA-731E-12FA-960671D02F50}"/>
                  </a:ext>
                </a:extLst>
              </p:cNvPr>
              <p:cNvSpPr txBox="1"/>
              <p:nvPr/>
            </p:nvSpPr>
            <p:spPr>
              <a:xfrm>
                <a:off x="857534" y="3138016"/>
                <a:ext cx="107271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r>
                  <a:rPr lang="en-US" dirty="0"/>
                  <a:t> is the instrumental response,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the differential element in wavelength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𝑑𝑠</m:t>
                    </m:r>
                  </m:oMath>
                </a14:m>
                <a:r>
                  <a:rPr lang="en-US" dirty="0"/>
                  <a:t> is the differential distance along the line of sight. The intensity (I) corresponds to SSI. It is the intensity full-disk average measured at D=1 AU.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32DA6BB-B7BA-731E-12FA-960671D02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34" y="3138016"/>
                <a:ext cx="10727140" cy="923330"/>
              </a:xfrm>
              <a:prstGeom prst="rect">
                <a:avLst/>
              </a:prstGeom>
              <a:blipFill>
                <a:blip r:embed="rId6"/>
                <a:stretch>
                  <a:fillRect l="-512" t="-3974" r="-512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Diagram, bubble chart&#10;&#10;Description automatically generated">
            <a:extLst>
              <a:ext uri="{FF2B5EF4-FFF2-40B4-BE49-F238E27FC236}">
                <a16:creationId xmlns:a16="http://schemas.microsoft.com/office/drawing/2014/main" id="{49A60C02-3B23-48A3-01D3-D146B61F91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0" b="3248"/>
          <a:stretch/>
        </p:blipFill>
        <p:spPr>
          <a:xfrm>
            <a:off x="3016154" y="4030494"/>
            <a:ext cx="7610901" cy="27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7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55B3407-7452-46A3-9731-F364BE0D0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t="22886" r="5187" b="36915"/>
          <a:stretch/>
        </p:blipFill>
        <p:spPr bwMode="auto">
          <a:xfrm>
            <a:off x="1624085" y="504967"/>
            <a:ext cx="9485194" cy="275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46E811C-4180-1976-82FE-9795E5092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8" t="36418" r="4403" b="29751"/>
          <a:stretch/>
        </p:blipFill>
        <p:spPr bwMode="auto">
          <a:xfrm>
            <a:off x="3850707" y="3556992"/>
            <a:ext cx="4776716" cy="23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413B8-3F9B-6A57-49D4-98CDBF7B0282}"/>
              </a:ext>
            </a:extLst>
          </p:cNvPr>
          <p:cNvSpPr txBox="1"/>
          <p:nvPr/>
        </p:nvSpPr>
        <p:spPr>
          <a:xfrm>
            <a:off x="5051023" y="5958723"/>
            <a:ext cx="3176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Rodríguez Gómez et al. 2018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771BA-89B3-C40A-7243-46A38EA54133}"/>
              </a:ext>
            </a:extLst>
          </p:cNvPr>
          <p:cNvSpPr txBox="1"/>
          <p:nvPr/>
        </p:nvSpPr>
        <p:spPr>
          <a:xfrm>
            <a:off x="7505700" y="828488"/>
            <a:ext cx="10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19.3 nm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21.1 nm </a:t>
            </a:r>
          </a:p>
        </p:txBody>
      </p:sp>
    </p:spTree>
    <p:extLst>
      <p:ext uri="{BB962C8B-B14F-4D97-AF65-F5344CB8AC3E}">
        <p14:creationId xmlns:p14="http://schemas.microsoft.com/office/powerpoint/2010/main" val="43879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413B8-3F9B-6A57-49D4-98CDBF7B0282}"/>
              </a:ext>
            </a:extLst>
          </p:cNvPr>
          <p:cNvSpPr txBox="1"/>
          <p:nvPr/>
        </p:nvSpPr>
        <p:spPr>
          <a:xfrm>
            <a:off x="2142700" y="6172867"/>
            <a:ext cx="3176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Rodríguez Gómez et al. 2018</a:t>
            </a:r>
            <a:endParaRPr lang="en-US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E43240-731D-CED6-89DC-4E2A20C66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21492" r="5634" b="11834"/>
          <a:stretch/>
        </p:blipFill>
        <p:spPr bwMode="auto">
          <a:xfrm>
            <a:off x="1368850" y="1261304"/>
            <a:ext cx="9362364" cy="457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F89045-81D4-7BF0-903D-27CEABDBF6C9}"/>
              </a:ext>
            </a:extLst>
          </p:cNvPr>
          <p:cNvSpPr txBox="1"/>
          <p:nvPr/>
        </p:nvSpPr>
        <p:spPr>
          <a:xfrm>
            <a:off x="1291988" y="352846"/>
            <a:ext cx="96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SSI at 19.3 nm and 21.1 nm</a:t>
            </a:r>
          </a:p>
        </p:txBody>
      </p:sp>
    </p:spTree>
    <p:extLst>
      <p:ext uri="{BB962C8B-B14F-4D97-AF65-F5344CB8AC3E}">
        <p14:creationId xmlns:p14="http://schemas.microsoft.com/office/powerpoint/2010/main" val="3326312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413B8-3F9B-6A57-49D4-98CDBF7B0282}"/>
              </a:ext>
            </a:extLst>
          </p:cNvPr>
          <p:cNvSpPr txBox="1"/>
          <p:nvPr/>
        </p:nvSpPr>
        <p:spPr>
          <a:xfrm>
            <a:off x="2142700" y="6172867"/>
            <a:ext cx="3176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Rodríguez Gómez et al. 2018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F89045-81D4-7BF0-903D-27CEABDBF6C9}"/>
              </a:ext>
            </a:extLst>
          </p:cNvPr>
          <p:cNvSpPr txBox="1"/>
          <p:nvPr/>
        </p:nvSpPr>
        <p:spPr>
          <a:xfrm>
            <a:off x="1291988" y="352846"/>
            <a:ext cx="9608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Average density and temperature during solar cycles 23 and 24</a:t>
            </a:r>
          </a:p>
        </p:txBody>
      </p:sp>
      <p:pic>
        <p:nvPicPr>
          <p:cNvPr id="6" name="Picture 5" descr="A picture containing text, screenshot, display&#10;&#10;Description automatically generated">
            <a:extLst>
              <a:ext uri="{FF2B5EF4-FFF2-40B4-BE49-F238E27FC236}">
                <a16:creationId xmlns:a16="http://schemas.microsoft.com/office/drawing/2014/main" id="{F59EB923-65DA-B52C-B79E-2525E6299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3" t="45254" r="22313" b="3522"/>
          <a:stretch/>
        </p:blipFill>
        <p:spPr>
          <a:xfrm>
            <a:off x="2563091" y="1333559"/>
            <a:ext cx="7208199" cy="48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0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EB58A93-9004-FF45-3EC2-EF1E11C6A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 bwMode="auto">
          <a:xfrm>
            <a:off x="122910" y="5649008"/>
            <a:ext cx="1351049" cy="12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E26CA-B9BE-F582-B0B7-8D2E78851435}"/>
              </a:ext>
            </a:extLst>
          </p:cNvPr>
          <p:cNvSpPr txBox="1"/>
          <p:nvPr/>
        </p:nvSpPr>
        <p:spPr>
          <a:xfrm>
            <a:off x="1291988" y="352846"/>
            <a:ext cx="960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CODET model Consistency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9FCAA-30EE-6EF5-5BF8-A692FE076FCD}"/>
              </a:ext>
            </a:extLst>
          </p:cNvPr>
          <p:cNvSpPr txBox="1"/>
          <p:nvPr/>
        </p:nvSpPr>
        <p:spPr>
          <a:xfrm>
            <a:off x="300252" y="1153064"/>
            <a:ext cx="626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i="0" u="none" strike="noStrike" dirty="0">
                <a:solidFill>
                  <a:srgbClr val="000000"/>
                </a:solidFill>
                <a:effectLst/>
              </a:rPr>
              <a:t>Rodríguez Gómez et al. 2019</a:t>
            </a:r>
            <a:endParaRPr lang="en-US" dirty="0"/>
          </a:p>
        </p:txBody>
      </p:sp>
      <p:pic>
        <p:nvPicPr>
          <p:cNvPr id="8" name="Picture 7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98E4DF23-DC5C-CC5F-B2B9-61D6DBAC7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6" t="12429" r="7761" b="5975"/>
          <a:stretch/>
        </p:blipFill>
        <p:spPr>
          <a:xfrm>
            <a:off x="3295952" y="937621"/>
            <a:ext cx="7981647" cy="56638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08F7E5-67DA-D6A8-E1A7-D84D17E1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1" y="5833735"/>
            <a:ext cx="1187829" cy="1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64C61-013B-B889-1DFF-3DDEBE68A0D1}"/>
              </a:ext>
            </a:extLst>
          </p:cNvPr>
          <p:cNvSpPr txBox="1"/>
          <p:nvPr/>
        </p:nvSpPr>
        <p:spPr>
          <a:xfrm>
            <a:off x="1711088" y="5960112"/>
            <a:ext cx="218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Plotted over Figure 3 Gary 2001</a:t>
            </a:r>
          </a:p>
        </p:txBody>
      </p:sp>
    </p:spTree>
    <p:extLst>
      <p:ext uri="{BB962C8B-B14F-4D97-AF65-F5344CB8AC3E}">
        <p14:creationId xmlns:p14="http://schemas.microsoft.com/office/powerpoint/2010/main" val="1548280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CA9F0F4955648B4C69B174B972684" ma:contentTypeVersion="9" ma:contentTypeDescription="Create a new document." ma:contentTypeScope="" ma:versionID="a9bbf38c2f42e5d3a2647fd5d8d3e443">
  <xsd:schema xmlns:xsd="http://www.w3.org/2001/XMLSchema" xmlns:xs="http://www.w3.org/2001/XMLSchema" xmlns:p="http://schemas.microsoft.com/office/2006/metadata/properties" xmlns:ns3="c834d582-8474-4e11-a5a8-898ba2d7a987" xmlns:ns4="e9a4ba96-e950-431b-8992-a0b71000819c" targetNamespace="http://schemas.microsoft.com/office/2006/metadata/properties" ma:root="true" ma:fieldsID="fab281b61cb972de14b0cf7c8cc06625" ns3:_="" ns4:_="">
    <xsd:import namespace="c834d582-8474-4e11-a5a8-898ba2d7a987"/>
    <xsd:import namespace="e9a4ba96-e950-431b-8992-a0b71000819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4d582-8474-4e11-a5a8-898ba2d7a9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4ba96-e950-431b-8992-a0b7100081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DC198F-4998-459A-A01C-B8263CDE05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34d582-8474-4e11-a5a8-898ba2d7a987"/>
    <ds:schemaRef ds:uri="e9a4ba96-e950-431b-8992-a0b7100081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427C8C-9D73-4F32-AD15-C5A34ACAC7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89EAB5-8984-4587-8823-37F9AC572C27}">
  <ds:schemaRefs>
    <ds:schemaRef ds:uri="c834d582-8474-4e11-a5a8-898ba2d7a987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e9a4ba96-e950-431b-8992-a0b71000819c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1383</Words>
  <Application>Microsoft Office PowerPoint</Application>
  <PresentationFormat>Widescreen</PresentationFormat>
  <Paragraphs>176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CMMI12</vt:lpstr>
      <vt:lpstr>CMMI8</vt:lpstr>
      <vt:lpstr>NimbusRomNo9L-Regu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Rodriguez Gomez</dc:creator>
  <cp:lastModifiedBy>Rodriguez Gomez, Jenny M. (GSFC-6710)[CATHOLIC UNIV OF AMERICA]</cp:lastModifiedBy>
  <cp:revision>2</cp:revision>
  <dcterms:created xsi:type="dcterms:W3CDTF">2022-11-28T15:15:43Z</dcterms:created>
  <dcterms:modified xsi:type="dcterms:W3CDTF">2023-01-25T20:55:18Z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0x010100AD0CA9F0F4955648B4C69B174B972684</vt:lpwstr>
  </property>
</Properties>
</file>