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66" r:id="rId3"/>
    <p:sldId id="268" r:id="rId4"/>
    <p:sldId id="414" r:id="rId5"/>
    <p:sldId id="265" r:id="rId6"/>
    <p:sldId id="273" r:id="rId7"/>
    <p:sldId id="415" r:id="rId8"/>
    <p:sldId id="323" r:id="rId9"/>
    <p:sldId id="264" r:id="rId10"/>
    <p:sldId id="278" r:id="rId11"/>
    <p:sldId id="358" r:id="rId12"/>
    <p:sldId id="391" r:id="rId13"/>
    <p:sldId id="269" r:id="rId14"/>
    <p:sldId id="411" r:id="rId15"/>
    <p:sldId id="280" r:id="rId16"/>
    <p:sldId id="421" r:id="rId17"/>
    <p:sldId id="274" r:id="rId18"/>
    <p:sldId id="413" r:id="rId19"/>
    <p:sldId id="277" r:id="rId20"/>
    <p:sldId id="287" r:id="rId21"/>
    <p:sldId id="285" r:id="rId22"/>
    <p:sldId id="308" r:id="rId23"/>
    <p:sldId id="423" r:id="rId24"/>
    <p:sldId id="416" r:id="rId25"/>
    <p:sldId id="419" r:id="rId26"/>
    <p:sldId id="417" r:id="rId27"/>
    <p:sldId id="418" r:id="rId28"/>
    <p:sldId id="299" r:id="rId29"/>
    <p:sldId id="296" r:id="rId30"/>
    <p:sldId id="283" r:id="rId31"/>
    <p:sldId id="376" r:id="rId32"/>
    <p:sldId id="297" r:id="rId33"/>
    <p:sldId id="303" r:id="rId34"/>
    <p:sldId id="298" r:id="rId35"/>
    <p:sldId id="309" r:id="rId36"/>
    <p:sldId id="383" r:id="rId37"/>
    <p:sldId id="390" r:id="rId38"/>
    <p:sldId id="307" r:id="rId39"/>
    <p:sldId id="380" r:id="rId40"/>
    <p:sldId id="311" r:id="rId41"/>
    <p:sldId id="257" r:id="rId42"/>
    <p:sldId id="422" r:id="rId43"/>
    <p:sldId id="387" r:id="rId44"/>
    <p:sldId id="300" r:id="rId45"/>
    <p:sldId id="270" r:id="rId46"/>
    <p:sldId id="301" r:id="rId47"/>
    <p:sldId id="302" r:id="rId48"/>
    <p:sldId id="292" r:id="rId49"/>
    <p:sldId id="281"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0679" autoAdjust="0"/>
  </p:normalViewPr>
  <p:slideViewPr>
    <p:cSldViewPr snapToGrid="0">
      <p:cViewPr varScale="1">
        <p:scale>
          <a:sx n="66" d="100"/>
          <a:sy n="66" d="100"/>
        </p:scale>
        <p:origin x="133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8DF66-B2A9-41EE-9508-A17041F7C1A3}" type="datetimeFigureOut">
              <a:rPr lang="en-US" smtClean="0"/>
              <a:t>10/19/2023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AB5D69-CA84-4F95-8636-E50B80596A07}" type="slidenum">
              <a:rPr lang="en-US" smtClean="0"/>
              <a:t>‹#›</a:t>
            </a:fld>
            <a:endParaRPr lang="en-US"/>
          </a:p>
        </p:txBody>
      </p:sp>
    </p:spTree>
    <p:extLst>
      <p:ext uri="{BB962C8B-B14F-4D97-AF65-F5344CB8AC3E}">
        <p14:creationId xmlns:p14="http://schemas.microsoft.com/office/powerpoint/2010/main" val="3180759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sciencedirect.com/science/article/pii/S0273117704007835?via%3Dihub#fig4"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sciencedirect.com/science/article/pii/S0273117704007835?via%3Dihub#bib3"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gupubs.onlinelibrary.wiley.com/doi/10.1029/2008JA013643#jgra19635-fig-0004"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Open Sans" panose="020B0606030504020204" pitchFamily="34" charset="0"/>
              </a:rPr>
              <a:t>reported that the mean variability of Ly</a:t>
            </a:r>
            <a:r>
              <a:rPr lang="en-US" b="0" i="1" dirty="0">
                <a:solidFill>
                  <a:srgbClr val="000000"/>
                </a:solidFill>
                <a:effectLst/>
                <a:latin typeface="Open Sans" panose="020B0606030504020204" pitchFamily="34" charset="0"/>
              </a:rPr>
              <a:t>α</a:t>
            </a:r>
            <a:r>
              <a:rPr lang="en-US" b="0" i="0" dirty="0">
                <a:solidFill>
                  <a:srgbClr val="000000"/>
                </a:solidFill>
                <a:effectLst/>
                <a:latin typeface="Open Sans" panose="020B0606030504020204" pitchFamily="34" charset="0"/>
              </a:rPr>
              <a:t> due to the 27-day solar rotation across Solar Cycles 18–22 was 9%, dropping to 5% at solar minimum and increasing to 11% at solar maximum. Solar Ly</a:t>
            </a:r>
            <a:r>
              <a:rPr lang="en-US" b="0" i="1" dirty="0">
                <a:solidFill>
                  <a:srgbClr val="000000"/>
                </a:solidFill>
                <a:effectLst/>
                <a:latin typeface="Open Sans" panose="020B0606030504020204" pitchFamily="34" charset="0"/>
              </a:rPr>
              <a:t>α</a:t>
            </a:r>
            <a:r>
              <a:rPr lang="en-US" b="0" i="0" dirty="0">
                <a:solidFill>
                  <a:srgbClr val="000000"/>
                </a:solidFill>
                <a:effectLst/>
                <a:latin typeface="Open Sans" panose="020B0606030504020204" pitchFamily="34" charset="0"/>
              </a:rPr>
              <a:t> variability over the course of a solar cycle varied between a factor of 1.5 and 2.1.</a:t>
            </a:r>
            <a:endParaRPr lang="en-US" dirty="0"/>
          </a:p>
        </p:txBody>
      </p:sp>
      <p:sp>
        <p:nvSpPr>
          <p:cNvPr id="4" name="Slide Number Placeholder 3"/>
          <p:cNvSpPr>
            <a:spLocks noGrp="1"/>
          </p:cNvSpPr>
          <p:nvPr>
            <p:ph type="sldNum" sz="quarter" idx="5"/>
          </p:nvPr>
        </p:nvSpPr>
        <p:spPr/>
        <p:txBody>
          <a:bodyPr/>
          <a:lstStyle/>
          <a:p>
            <a:fld id="{56AB5D69-CA84-4F95-8636-E50B80596A07}" type="slidenum">
              <a:rPr lang="en-US" smtClean="0"/>
              <a:t>4</a:t>
            </a:fld>
            <a:endParaRPr lang="en-US"/>
          </a:p>
        </p:txBody>
      </p:sp>
    </p:spTree>
    <p:extLst>
      <p:ext uri="{BB962C8B-B14F-4D97-AF65-F5344CB8AC3E}">
        <p14:creationId xmlns:p14="http://schemas.microsoft.com/office/powerpoint/2010/main" val="1006456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 an example of the solar rotation variations observed by SEE, the variation in August 2002 indicates a particularly strong solar rotation variation. The time series of the transition region/</a:t>
            </a:r>
            <a:r>
              <a:rPr lang="en-US" sz="1200" dirty="0" err="1"/>
              <a:t>chromospheric</a:t>
            </a:r>
            <a:r>
              <a:rPr lang="en-US" sz="1200" dirty="0"/>
              <a:t> He II 30.4 nm emission and the coronal Fe XV 28.4 nm emission are shown in </a:t>
            </a:r>
            <a:r>
              <a:rPr lang="en-US" sz="1200" dirty="0">
                <a:hlinkClick r:id="rId3"/>
              </a:rPr>
              <a:t>Fig. 4</a:t>
            </a:r>
            <a:r>
              <a:rPr lang="en-US" sz="1200" dirty="0"/>
              <a:t>. While these two emissions have similar variations, each emission is uniquely different due to the different processes in the different layers of the solar atmosphere. For example, the coronal holes are more obvious in the Fe XV emission, and the active network is more obvious for the He II emission. The SOHO EIT (</a:t>
            </a:r>
            <a:r>
              <a:rPr lang="en-US" sz="1200" dirty="0" err="1">
                <a:hlinkClick r:id="rId4"/>
              </a:rPr>
              <a:t>Delaboudiniere</a:t>
            </a:r>
            <a:r>
              <a:rPr lang="en-US" sz="1200" dirty="0">
                <a:hlinkClick r:id="rId4"/>
              </a:rPr>
              <a:t> et al., 1995</a:t>
            </a:r>
            <a:r>
              <a:rPr lang="en-US" sz="1200" dirty="0"/>
              <a:t>) images at those wavelengths are also shown in this figure for the dates of 2002/220 (Aug. 8) and 2002/233 (Aug. 21). Because this period is near solar maximum, there are several active regions on the solar disk even during the valley of a solar rotation.</a:t>
            </a:r>
          </a:p>
          <a:p>
            <a:endParaRPr lang="en-US" dirty="0"/>
          </a:p>
        </p:txBody>
      </p:sp>
      <p:sp>
        <p:nvSpPr>
          <p:cNvPr id="4" name="Slide Number Placeholder 3"/>
          <p:cNvSpPr>
            <a:spLocks noGrp="1"/>
          </p:cNvSpPr>
          <p:nvPr>
            <p:ph type="sldNum" sz="quarter" idx="5"/>
          </p:nvPr>
        </p:nvSpPr>
        <p:spPr/>
        <p:txBody>
          <a:bodyPr/>
          <a:lstStyle/>
          <a:p>
            <a:fld id="{56AB5D69-CA84-4F95-8636-E50B80596A07}" type="slidenum">
              <a:rPr lang="en-US" smtClean="0"/>
              <a:t>21</a:t>
            </a:fld>
            <a:endParaRPr lang="en-US"/>
          </a:p>
        </p:txBody>
      </p:sp>
    </p:spTree>
    <p:extLst>
      <p:ext uri="{BB962C8B-B14F-4D97-AF65-F5344CB8AC3E}">
        <p14:creationId xmlns:p14="http://schemas.microsoft.com/office/powerpoint/2010/main" val="63836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6AB5D69-CA84-4F95-8636-E50B80596A07}" type="slidenum">
              <a:rPr lang="en-US" smtClean="0"/>
              <a:t>23</a:t>
            </a:fld>
            <a:endParaRPr lang="en-US"/>
          </a:p>
        </p:txBody>
      </p:sp>
    </p:spTree>
    <p:extLst>
      <p:ext uri="{BB962C8B-B14F-4D97-AF65-F5344CB8AC3E}">
        <p14:creationId xmlns:p14="http://schemas.microsoft.com/office/powerpoint/2010/main" val="1971769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49033A1D-22C1-4E1E-A977-128F2A35F1E7}" type="slidenum">
              <a:rPr lang="en-US" smtClean="0"/>
              <a:t>28</a:t>
            </a:fld>
            <a:endParaRPr lang="en-US"/>
          </a:p>
        </p:txBody>
      </p:sp>
    </p:spTree>
    <p:extLst>
      <p:ext uri="{BB962C8B-B14F-4D97-AF65-F5344CB8AC3E}">
        <p14:creationId xmlns:p14="http://schemas.microsoft.com/office/powerpoint/2010/main" val="1743167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Larger fonts on the bullets. Show the pac man figure. Consider</a:t>
            </a:r>
            <a:r>
              <a:rPr lang="en-US" baseline="0"/>
              <a:t> Charles Barth chart.</a:t>
            </a:r>
            <a:endParaRPr lang="en-US"/>
          </a:p>
        </p:txBody>
      </p:sp>
      <p:sp>
        <p:nvSpPr>
          <p:cNvPr id="4" name="Slide Number Placeholder 3"/>
          <p:cNvSpPr>
            <a:spLocks noGrp="1"/>
          </p:cNvSpPr>
          <p:nvPr>
            <p:ph type="sldNum" sz="quarter" idx="10"/>
          </p:nvPr>
        </p:nvSpPr>
        <p:spPr/>
        <p:txBody>
          <a:bodyPr/>
          <a:lstStyle/>
          <a:p>
            <a:fld id="{49033A1D-22C1-4E1E-A977-128F2A35F1E7}" type="slidenum">
              <a:rPr lang="en-US" smtClean="0"/>
              <a:t>8</a:t>
            </a:fld>
            <a:endParaRPr lang="en-US"/>
          </a:p>
        </p:txBody>
      </p:sp>
    </p:spTree>
    <p:extLst>
      <p:ext uri="{BB962C8B-B14F-4D97-AF65-F5344CB8AC3E}">
        <p14:creationId xmlns:p14="http://schemas.microsoft.com/office/powerpoint/2010/main" val="4272548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Spectra</a:t>
            </a:r>
            <a:r>
              <a:rPr lang="en-US" baseline="0" dirty="0"/>
              <a:t> is plural. REMOVE THIS SLIDE.</a:t>
            </a:r>
            <a:endParaRPr lang="en-US" dirty="0"/>
          </a:p>
        </p:txBody>
      </p:sp>
      <p:sp>
        <p:nvSpPr>
          <p:cNvPr id="4" name="Slide Number Placeholder 3"/>
          <p:cNvSpPr>
            <a:spLocks noGrp="1"/>
          </p:cNvSpPr>
          <p:nvPr>
            <p:ph type="sldNum" sz="quarter" idx="10"/>
          </p:nvPr>
        </p:nvSpPr>
        <p:spPr/>
        <p:txBody>
          <a:bodyPr/>
          <a:lstStyle/>
          <a:p>
            <a:fld id="{4928C52C-DBD8-4749-B7EF-7ED0B3373FD0}" type="slidenum">
              <a:rPr lang="en-US" smtClean="0"/>
              <a:t>11</a:t>
            </a:fld>
            <a:endParaRPr lang="en-US"/>
          </a:p>
        </p:txBody>
      </p:sp>
    </p:spTree>
    <p:extLst>
      <p:ext uri="{BB962C8B-B14F-4D97-AF65-F5344CB8AC3E}">
        <p14:creationId xmlns:p14="http://schemas.microsoft.com/office/powerpoint/2010/main" val="273080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3D0283-47FA-4083-995F-EC76E699E73C}" type="slidenum">
              <a:rPr lang="en-US" smtClean="0"/>
              <a:t>12</a:t>
            </a:fld>
            <a:endParaRPr lang="en-US"/>
          </a:p>
        </p:txBody>
      </p:sp>
    </p:spTree>
    <p:extLst>
      <p:ext uri="{BB962C8B-B14F-4D97-AF65-F5344CB8AC3E}">
        <p14:creationId xmlns:p14="http://schemas.microsoft.com/office/powerpoint/2010/main" val="165002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9D7BB-E1D5-4E21-860A-7A37FF0A4C54}" type="slidenum">
              <a:rPr lang="en-US" smtClean="0"/>
              <a:t>15</a:t>
            </a:fld>
            <a:endParaRPr lang="en-US"/>
          </a:p>
        </p:txBody>
      </p:sp>
    </p:spTree>
    <p:extLst>
      <p:ext uri="{BB962C8B-B14F-4D97-AF65-F5344CB8AC3E}">
        <p14:creationId xmlns:p14="http://schemas.microsoft.com/office/powerpoint/2010/main" val="3603268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9D7BB-E1D5-4E21-860A-7A37FF0A4C54}" type="slidenum">
              <a:rPr lang="en-US" smtClean="0"/>
              <a:t>16</a:t>
            </a:fld>
            <a:endParaRPr lang="en-US"/>
          </a:p>
        </p:txBody>
      </p:sp>
    </p:spTree>
    <p:extLst>
      <p:ext uri="{BB962C8B-B14F-4D97-AF65-F5344CB8AC3E}">
        <p14:creationId xmlns:p14="http://schemas.microsoft.com/office/powerpoint/2010/main" val="147644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49D7BB-E1D5-4E21-860A-7A37FF0A4C54}" type="slidenum">
              <a:rPr lang="en-US" smtClean="0"/>
              <a:t>17</a:t>
            </a:fld>
            <a:endParaRPr lang="en-US"/>
          </a:p>
        </p:txBody>
      </p:sp>
    </p:spTree>
    <p:extLst>
      <p:ext uri="{BB962C8B-B14F-4D97-AF65-F5344CB8AC3E}">
        <p14:creationId xmlns:p14="http://schemas.microsoft.com/office/powerpoint/2010/main" val="2112671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speed and group speed are equal to c^2 so if the group velocity slows down, the phase velocity speeds up. Slower group velocity causes ranging errors and faster phase speeds cause phase shifts resulting in problems with tracking loops within the GPS. Diffractive 	scintillation is caused by ionospheric irregularities, which are much more disruptive to GPS. </a:t>
            </a:r>
          </a:p>
        </p:txBody>
      </p:sp>
      <p:sp>
        <p:nvSpPr>
          <p:cNvPr id="4" name="Slide Number Placeholder 3"/>
          <p:cNvSpPr>
            <a:spLocks noGrp="1"/>
          </p:cNvSpPr>
          <p:nvPr>
            <p:ph type="sldNum" sz="quarter" idx="5"/>
          </p:nvPr>
        </p:nvSpPr>
        <p:spPr/>
        <p:txBody>
          <a:bodyPr/>
          <a:lstStyle/>
          <a:p>
            <a:fld id="{56AB5D69-CA84-4F95-8636-E50B80596A07}" type="slidenum">
              <a:rPr lang="en-US" smtClean="0"/>
              <a:t>19</a:t>
            </a:fld>
            <a:endParaRPr lang="en-US"/>
          </a:p>
        </p:txBody>
      </p:sp>
    </p:spTree>
    <p:extLst>
      <p:ext uri="{BB962C8B-B14F-4D97-AF65-F5344CB8AC3E}">
        <p14:creationId xmlns:p14="http://schemas.microsoft.com/office/powerpoint/2010/main" val="1510647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Figure 4a</a:t>
            </a:r>
            <a:r>
              <a:rPr lang="en-US" dirty="0"/>
              <a:t> shows the “</a:t>
            </a:r>
            <a:r>
              <a:rPr lang="en-US" dirty="0" err="1"/>
              <a:t>thermospheric</a:t>
            </a:r>
            <a:r>
              <a:rPr lang="en-US" dirty="0"/>
              <a:t> spoon” effect simulated by the TIE-GCM. Stronger mixing of the atmosphere during solstices causes less diffusive separation and smaller neutral density scale height, and thus lower neutral density. Near the equinoxes, the </a:t>
            </a:r>
            <a:r>
              <a:rPr lang="en-US" dirty="0" err="1"/>
              <a:t>interhemisphere</a:t>
            </a:r>
            <a:r>
              <a:rPr lang="en-US" dirty="0"/>
              <a:t> circulation is much weaker because solar heating is evenly distributed on the two hemispheres. Neutral species are more diffusively separated, and neutral density is larger because of larger scale height. A semiannual variation in O/N</a:t>
            </a:r>
            <a:r>
              <a:rPr lang="en-US" baseline="-25000" dirty="0"/>
              <a:t>2</a:t>
            </a:r>
            <a:r>
              <a:rPr lang="en-US" dirty="0"/>
              <a:t> is generated by the interhemispheric large circulation</a:t>
            </a:r>
          </a:p>
          <a:p>
            <a:endParaRPr lang="en-US" dirty="0"/>
          </a:p>
        </p:txBody>
      </p:sp>
      <p:sp>
        <p:nvSpPr>
          <p:cNvPr id="4" name="Slide Number Placeholder 3"/>
          <p:cNvSpPr>
            <a:spLocks noGrp="1"/>
          </p:cNvSpPr>
          <p:nvPr>
            <p:ph type="sldNum" sz="quarter" idx="5"/>
          </p:nvPr>
        </p:nvSpPr>
        <p:spPr/>
        <p:txBody>
          <a:bodyPr/>
          <a:lstStyle/>
          <a:p>
            <a:fld id="{56AB5D69-CA84-4F95-8636-E50B80596A07}" type="slidenum">
              <a:rPr lang="en-US" smtClean="0"/>
              <a:t>20</a:t>
            </a:fld>
            <a:endParaRPr lang="en-US"/>
          </a:p>
        </p:txBody>
      </p:sp>
    </p:spTree>
    <p:extLst>
      <p:ext uri="{BB962C8B-B14F-4D97-AF65-F5344CB8AC3E}">
        <p14:creationId xmlns:p14="http://schemas.microsoft.com/office/powerpoint/2010/main" val="2448095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7C271-6732-CA09-4F8B-EF4CF55DEB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6EEF2D-2FED-99D1-9EC0-92DA8D9F8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694A6A-0AF2-98E0-897B-392DD20FE661}"/>
              </a:ext>
            </a:extLst>
          </p:cNvPr>
          <p:cNvSpPr>
            <a:spLocks noGrp="1"/>
          </p:cNvSpPr>
          <p:nvPr>
            <p:ph type="dt" sz="half" idx="10"/>
          </p:nvPr>
        </p:nvSpPr>
        <p:spPr/>
        <p:txBody>
          <a:bodyPr/>
          <a:lstStyle/>
          <a:p>
            <a:fld id="{731FA467-313B-47EF-9A4C-121C100FDCBC}" type="datetime1">
              <a:rPr lang="en-US" smtClean="0"/>
              <a:t>10/19/2023</a:t>
            </a:fld>
            <a:endParaRPr lang="en-US"/>
          </a:p>
        </p:txBody>
      </p:sp>
      <p:sp>
        <p:nvSpPr>
          <p:cNvPr id="5" name="Footer Placeholder 4">
            <a:extLst>
              <a:ext uri="{FF2B5EF4-FFF2-40B4-BE49-F238E27FC236}">
                <a16:creationId xmlns:a16="http://schemas.microsoft.com/office/drawing/2014/main" id="{DE9406E7-6D26-BCAB-FDF4-05306F48D1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E83503-B06B-DCBB-7396-9F039934153A}"/>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39626675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FBC0-9516-54F9-75C6-921A707BED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6569EFA-852C-980D-B87E-BFB8C7F897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F671B-DDEB-5BB2-CA15-FAE52922D642}"/>
              </a:ext>
            </a:extLst>
          </p:cNvPr>
          <p:cNvSpPr>
            <a:spLocks noGrp="1"/>
          </p:cNvSpPr>
          <p:nvPr>
            <p:ph type="dt" sz="half" idx="10"/>
          </p:nvPr>
        </p:nvSpPr>
        <p:spPr/>
        <p:txBody>
          <a:bodyPr/>
          <a:lstStyle/>
          <a:p>
            <a:fld id="{A8583B19-C7C0-4482-ADB4-CB2E594E355A}" type="datetime1">
              <a:rPr lang="en-US" smtClean="0"/>
              <a:t>10/19/2023</a:t>
            </a:fld>
            <a:endParaRPr lang="en-US"/>
          </a:p>
        </p:txBody>
      </p:sp>
      <p:sp>
        <p:nvSpPr>
          <p:cNvPr id="5" name="Footer Placeholder 4">
            <a:extLst>
              <a:ext uri="{FF2B5EF4-FFF2-40B4-BE49-F238E27FC236}">
                <a16:creationId xmlns:a16="http://schemas.microsoft.com/office/drawing/2014/main" id="{FF951109-8395-C6FE-67B8-7E237AEFD6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56498A-D538-D9E6-EC5F-549CC85DE949}"/>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3892627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3F9E86-9608-7F83-9566-50017C9D89B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1571E7-F8EE-6FD6-1870-401D74D7A5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C41013-507B-9CD8-B2BC-C1BED805F5A6}"/>
              </a:ext>
            </a:extLst>
          </p:cNvPr>
          <p:cNvSpPr>
            <a:spLocks noGrp="1"/>
          </p:cNvSpPr>
          <p:nvPr>
            <p:ph type="dt" sz="half" idx="10"/>
          </p:nvPr>
        </p:nvSpPr>
        <p:spPr/>
        <p:txBody>
          <a:bodyPr/>
          <a:lstStyle/>
          <a:p>
            <a:fld id="{EF5787F4-8D04-4316-92EE-D36AF83A4D0F}" type="datetime1">
              <a:rPr lang="en-US" smtClean="0"/>
              <a:t>10/19/2023</a:t>
            </a:fld>
            <a:endParaRPr lang="en-US"/>
          </a:p>
        </p:txBody>
      </p:sp>
      <p:sp>
        <p:nvSpPr>
          <p:cNvPr id="5" name="Footer Placeholder 4">
            <a:extLst>
              <a:ext uri="{FF2B5EF4-FFF2-40B4-BE49-F238E27FC236}">
                <a16:creationId xmlns:a16="http://schemas.microsoft.com/office/drawing/2014/main" id="{AE99D485-6E48-8BBE-E66C-C7541277F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0B9296-C3D3-503E-E316-9E9B436BF58A}"/>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308496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21337-72AD-F192-66CA-433472AF4D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4147F4-727A-E0F6-D486-C78B1107BD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3BAB2D-A5A0-7ECD-09EA-925FFA5C256A}"/>
              </a:ext>
            </a:extLst>
          </p:cNvPr>
          <p:cNvSpPr>
            <a:spLocks noGrp="1"/>
          </p:cNvSpPr>
          <p:nvPr>
            <p:ph type="dt" sz="half" idx="10"/>
          </p:nvPr>
        </p:nvSpPr>
        <p:spPr/>
        <p:txBody>
          <a:bodyPr/>
          <a:lstStyle/>
          <a:p>
            <a:fld id="{90F9B042-446C-41D9-9AEE-F7AE8775B8A4}" type="datetime1">
              <a:rPr lang="en-US" smtClean="0"/>
              <a:t>10/19/2023</a:t>
            </a:fld>
            <a:endParaRPr lang="en-US"/>
          </a:p>
        </p:txBody>
      </p:sp>
      <p:sp>
        <p:nvSpPr>
          <p:cNvPr id="5" name="Footer Placeholder 4">
            <a:extLst>
              <a:ext uri="{FF2B5EF4-FFF2-40B4-BE49-F238E27FC236}">
                <a16:creationId xmlns:a16="http://schemas.microsoft.com/office/drawing/2014/main" id="{80486B36-FA56-C095-B983-7ED659F096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A64758-C1EF-EBF7-D523-B2798D96BF36}"/>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908311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7EDA7-58E7-0CC2-78CA-21D8E9E003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A8E4D46-2B1E-17E1-1AE5-961BBBDDDEF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A20C31-8624-9770-A260-98D6DDED8998}"/>
              </a:ext>
            </a:extLst>
          </p:cNvPr>
          <p:cNvSpPr>
            <a:spLocks noGrp="1"/>
          </p:cNvSpPr>
          <p:nvPr>
            <p:ph type="dt" sz="half" idx="10"/>
          </p:nvPr>
        </p:nvSpPr>
        <p:spPr/>
        <p:txBody>
          <a:bodyPr/>
          <a:lstStyle/>
          <a:p>
            <a:fld id="{7FDDB48E-BDEB-47D4-942E-EF4E329B8707}" type="datetime1">
              <a:rPr lang="en-US" smtClean="0"/>
              <a:t>10/19/2023</a:t>
            </a:fld>
            <a:endParaRPr lang="en-US"/>
          </a:p>
        </p:txBody>
      </p:sp>
      <p:sp>
        <p:nvSpPr>
          <p:cNvPr id="5" name="Footer Placeholder 4">
            <a:extLst>
              <a:ext uri="{FF2B5EF4-FFF2-40B4-BE49-F238E27FC236}">
                <a16:creationId xmlns:a16="http://schemas.microsoft.com/office/drawing/2014/main" id="{45F8FD5B-9B7B-902C-30E9-D71088BFAB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B81FDA-C3C9-5FE5-8824-E130FB7512E1}"/>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9417119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6439D-5110-B939-BAF8-181E0CC4D4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20AD26-801C-FFEE-81F5-9ECD22D08E6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5F8C50-49F2-C7A9-75BD-E2FD4032DB6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B632382-FE34-B60A-CD4C-B29E9E006A6C}"/>
              </a:ext>
            </a:extLst>
          </p:cNvPr>
          <p:cNvSpPr>
            <a:spLocks noGrp="1"/>
          </p:cNvSpPr>
          <p:nvPr>
            <p:ph type="dt" sz="half" idx="10"/>
          </p:nvPr>
        </p:nvSpPr>
        <p:spPr/>
        <p:txBody>
          <a:bodyPr/>
          <a:lstStyle/>
          <a:p>
            <a:fld id="{13DC1B0A-8D0D-43D0-B191-3F7CC9BB9657}" type="datetime1">
              <a:rPr lang="en-US" smtClean="0"/>
              <a:t>10/19/2023</a:t>
            </a:fld>
            <a:endParaRPr lang="en-US"/>
          </a:p>
        </p:txBody>
      </p:sp>
      <p:sp>
        <p:nvSpPr>
          <p:cNvPr id="6" name="Footer Placeholder 5">
            <a:extLst>
              <a:ext uri="{FF2B5EF4-FFF2-40B4-BE49-F238E27FC236}">
                <a16:creationId xmlns:a16="http://schemas.microsoft.com/office/drawing/2014/main" id="{D4F56312-36CA-5EEC-B25A-B1782F5A3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34A655-FE6C-8BF0-1029-5FC0FF26CF34}"/>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2701095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31106-E2B1-DC72-3622-B3EB32317E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38BCA4-0928-45E7-9571-583B8ECED6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30108F-8059-E9D7-C628-9766E29B28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E4C81A-5159-2988-104E-5850C735D2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F5E5C0-7C35-7622-5DA6-902BC2F18A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AF55561-A3A0-2079-D0D7-DD3F495A683E}"/>
              </a:ext>
            </a:extLst>
          </p:cNvPr>
          <p:cNvSpPr>
            <a:spLocks noGrp="1"/>
          </p:cNvSpPr>
          <p:nvPr>
            <p:ph type="dt" sz="half" idx="10"/>
          </p:nvPr>
        </p:nvSpPr>
        <p:spPr/>
        <p:txBody>
          <a:bodyPr/>
          <a:lstStyle/>
          <a:p>
            <a:fld id="{CA86E8CF-00D3-4537-BF64-D24821245F38}" type="datetime1">
              <a:rPr lang="en-US" smtClean="0"/>
              <a:t>10/19/2023</a:t>
            </a:fld>
            <a:endParaRPr lang="en-US"/>
          </a:p>
        </p:txBody>
      </p:sp>
      <p:sp>
        <p:nvSpPr>
          <p:cNvPr id="8" name="Footer Placeholder 7">
            <a:extLst>
              <a:ext uri="{FF2B5EF4-FFF2-40B4-BE49-F238E27FC236}">
                <a16:creationId xmlns:a16="http://schemas.microsoft.com/office/drawing/2014/main" id="{38D5DDE1-349F-585D-69BF-342737D5BD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C9AB4B-DF17-F09F-CE65-DD2480B37AC6}"/>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420303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38EA4-9646-1AB4-3F42-51B21209C8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6CCC44B-46C8-9DE7-AC39-14F2D36E89D0}"/>
              </a:ext>
            </a:extLst>
          </p:cNvPr>
          <p:cNvSpPr>
            <a:spLocks noGrp="1"/>
          </p:cNvSpPr>
          <p:nvPr>
            <p:ph type="dt" sz="half" idx="10"/>
          </p:nvPr>
        </p:nvSpPr>
        <p:spPr/>
        <p:txBody>
          <a:bodyPr/>
          <a:lstStyle/>
          <a:p>
            <a:fld id="{86060C9A-DE8E-47B6-99D1-432E070D340F}" type="datetime1">
              <a:rPr lang="en-US" smtClean="0"/>
              <a:t>10/19/2023</a:t>
            </a:fld>
            <a:endParaRPr lang="en-US"/>
          </a:p>
        </p:txBody>
      </p:sp>
      <p:sp>
        <p:nvSpPr>
          <p:cNvPr id="4" name="Footer Placeholder 3">
            <a:extLst>
              <a:ext uri="{FF2B5EF4-FFF2-40B4-BE49-F238E27FC236}">
                <a16:creationId xmlns:a16="http://schemas.microsoft.com/office/drawing/2014/main" id="{1E9ECB04-2691-B4A7-A47D-B082AF24E0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7CB2C2-020A-8649-794A-0157914A3CBE}"/>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17034318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50DF98-B6E5-7C21-27F2-C5FE27510900}"/>
              </a:ext>
            </a:extLst>
          </p:cNvPr>
          <p:cNvSpPr>
            <a:spLocks noGrp="1"/>
          </p:cNvSpPr>
          <p:nvPr>
            <p:ph type="dt" sz="half" idx="10"/>
          </p:nvPr>
        </p:nvSpPr>
        <p:spPr/>
        <p:txBody>
          <a:bodyPr/>
          <a:lstStyle/>
          <a:p>
            <a:fld id="{CB117DE1-1FFC-4AC2-B7D8-F9EF839EBC42}" type="datetime1">
              <a:rPr lang="en-US" smtClean="0"/>
              <a:t>10/19/2023</a:t>
            </a:fld>
            <a:endParaRPr lang="en-US"/>
          </a:p>
        </p:txBody>
      </p:sp>
      <p:sp>
        <p:nvSpPr>
          <p:cNvPr id="3" name="Footer Placeholder 2">
            <a:extLst>
              <a:ext uri="{FF2B5EF4-FFF2-40B4-BE49-F238E27FC236}">
                <a16:creationId xmlns:a16="http://schemas.microsoft.com/office/drawing/2014/main" id="{3497E263-74E1-A202-845F-EA997D114E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823BC38-5115-F2CC-74AE-FE4B98D7A998}"/>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224032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182CE-D964-68B7-A705-18AD6E342C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BFB3DF7-DF99-A980-5859-1A0094260B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0772BA2-0F11-730D-EFA1-5572D2BB3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E1B6CE-98BD-C0AD-DDA7-FEC4CD1744AB}"/>
              </a:ext>
            </a:extLst>
          </p:cNvPr>
          <p:cNvSpPr>
            <a:spLocks noGrp="1"/>
          </p:cNvSpPr>
          <p:nvPr>
            <p:ph type="dt" sz="half" idx="10"/>
          </p:nvPr>
        </p:nvSpPr>
        <p:spPr/>
        <p:txBody>
          <a:bodyPr/>
          <a:lstStyle/>
          <a:p>
            <a:fld id="{25A0DF18-674B-4B1A-B48E-C386F6DCB1E4}" type="datetime1">
              <a:rPr lang="en-US" smtClean="0"/>
              <a:t>10/19/2023</a:t>
            </a:fld>
            <a:endParaRPr lang="en-US"/>
          </a:p>
        </p:txBody>
      </p:sp>
      <p:sp>
        <p:nvSpPr>
          <p:cNvPr id="6" name="Footer Placeholder 5">
            <a:extLst>
              <a:ext uri="{FF2B5EF4-FFF2-40B4-BE49-F238E27FC236}">
                <a16:creationId xmlns:a16="http://schemas.microsoft.com/office/drawing/2014/main" id="{3752D273-AE14-D88D-F654-4DC8158F97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A3E379-088F-40E2-9C2E-61ACBB0C77F7}"/>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3685368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F99A-6401-B008-5B3F-25A3FAD643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896E99-DEC8-16F7-6F50-6C04BEE2CB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8DAB72-1BBB-3310-6B49-53BA65BF12F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615D4-5107-B003-A471-EC7BF6EAF90A}"/>
              </a:ext>
            </a:extLst>
          </p:cNvPr>
          <p:cNvSpPr>
            <a:spLocks noGrp="1"/>
          </p:cNvSpPr>
          <p:nvPr>
            <p:ph type="dt" sz="half" idx="10"/>
          </p:nvPr>
        </p:nvSpPr>
        <p:spPr/>
        <p:txBody>
          <a:bodyPr/>
          <a:lstStyle/>
          <a:p>
            <a:fld id="{AEEB9FA6-C0AD-4809-ACB3-454AA89A9662}" type="datetime1">
              <a:rPr lang="en-US" smtClean="0"/>
              <a:t>10/19/2023</a:t>
            </a:fld>
            <a:endParaRPr lang="en-US"/>
          </a:p>
        </p:txBody>
      </p:sp>
      <p:sp>
        <p:nvSpPr>
          <p:cNvPr id="6" name="Footer Placeholder 5">
            <a:extLst>
              <a:ext uri="{FF2B5EF4-FFF2-40B4-BE49-F238E27FC236}">
                <a16:creationId xmlns:a16="http://schemas.microsoft.com/office/drawing/2014/main" id="{6FA012E3-7739-63A3-1124-9B8E4FCC48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290FC2-BF49-2930-B3D6-8D9521D04082}"/>
              </a:ext>
            </a:extLst>
          </p:cNvPr>
          <p:cNvSpPr>
            <a:spLocks noGrp="1"/>
          </p:cNvSpPr>
          <p:nvPr>
            <p:ph type="sldNum" sz="quarter" idx="12"/>
          </p:nvPr>
        </p:nvSpPr>
        <p:spPr/>
        <p:txBody>
          <a:bodyPr/>
          <a:lstStyle/>
          <a:p>
            <a:fld id="{23818447-08AE-4F11-A6C0-762BA805B0AD}" type="slidenum">
              <a:rPr lang="en-US" smtClean="0"/>
              <a:t>‹#›</a:t>
            </a:fld>
            <a:endParaRPr lang="en-US"/>
          </a:p>
        </p:txBody>
      </p:sp>
    </p:spTree>
    <p:extLst>
      <p:ext uri="{BB962C8B-B14F-4D97-AF65-F5344CB8AC3E}">
        <p14:creationId xmlns:p14="http://schemas.microsoft.com/office/powerpoint/2010/main" val="3927886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32E608-DB44-6AD9-C6CF-085BFFF5E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9A221D4-F97A-CEAC-DDD0-AECF372FB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FADDD9-25D7-145F-4533-5077361198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4D6A6-9E64-43A9-BBFD-68181686E7F9}" type="datetime1">
              <a:rPr lang="en-US" smtClean="0"/>
              <a:t>10/19/2023</a:t>
            </a:fld>
            <a:endParaRPr lang="en-US"/>
          </a:p>
        </p:txBody>
      </p:sp>
      <p:sp>
        <p:nvSpPr>
          <p:cNvPr id="5" name="Footer Placeholder 4">
            <a:extLst>
              <a:ext uri="{FF2B5EF4-FFF2-40B4-BE49-F238E27FC236}">
                <a16:creationId xmlns:a16="http://schemas.microsoft.com/office/drawing/2014/main" id="{532A280D-B912-646F-5C3F-DA442AC9CD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DC29FA-71DF-1115-5FCA-701764AD53B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818447-08AE-4F11-A6C0-762BA805B0AD}" type="slidenum">
              <a:rPr lang="en-US" smtClean="0"/>
              <a:t>‹#›</a:t>
            </a:fld>
            <a:endParaRPr lang="en-US"/>
          </a:p>
        </p:txBody>
      </p:sp>
    </p:spTree>
    <p:extLst>
      <p:ext uri="{BB962C8B-B14F-4D97-AF65-F5344CB8AC3E}">
        <p14:creationId xmlns:p14="http://schemas.microsoft.com/office/powerpoint/2010/main" val="538823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slideLayout" Target="../slideLayouts/slideLayout7.xml"/><Relationship Id="rId4" Type="http://schemas.openxmlformats.org/officeDocument/2006/relationships/video" Target="../media/media3.mp4"/></Relationships>
</file>

<file path=ppt/slides/_rels/slide1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7.xml"/><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hyperlink" Target="https://agupubs.onlinelibrary.wiley.com/doi/full/10.1029/2004GL019571" TargetMode="External"/><Relationship Id="rId3" Type="http://schemas.openxmlformats.org/officeDocument/2006/relationships/hyperlink" Target="https://agupubs.onlinelibrary.wiley.com/doi/10.1029/141GM23" TargetMode="External"/><Relationship Id="rId7" Type="http://schemas.openxmlformats.org/officeDocument/2006/relationships/hyperlink" Target="https://agupubs.onlinelibrary.wiley.com/doi/full/10.1029/2010JA016089" TargetMode="External"/><Relationship Id="rId12" Type="http://schemas.openxmlformats.org/officeDocument/2006/relationships/hyperlink" Target="https://doi.org/10.1515/jag-2022-0053" TargetMode="External"/><Relationship Id="rId2" Type="http://schemas.openxmlformats.org/officeDocument/2006/relationships/hyperlink" Target="https://agupubs.onlinelibrary.wiley.com/doi/full/10.1029/2011JA016704" TargetMode="External"/><Relationship Id="rId1" Type="http://schemas.openxmlformats.org/officeDocument/2006/relationships/slideLayout" Target="../slideLayouts/slideLayout7.xml"/><Relationship Id="rId6" Type="http://schemas.openxmlformats.org/officeDocument/2006/relationships/hyperlink" Target="https://agupubs.onlinelibrary.wiley.com/doi/full/10.1029/2010JA015576" TargetMode="External"/><Relationship Id="rId11" Type="http://schemas.openxmlformats.org/officeDocument/2006/relationships/hyperlink" Target="https://rnl.ae.utexas.edu/images/stories/files/papers/gnss_and_iono_scint_for_distributionW.pdf" TargetMode="External"/><Relationship Id="rId5" Type="http://schemas.openxmlformats.org/officeDocument/2006/relationships/hyperlink" Target="https://agupubs.onlinelibrary.wiley.com/doi/10.1029/141GM11" TargetMode="External"/><Relationship Id="rId10" Type="http://schemas.openxmlformats.org/officeDocument/2006/relationships/hyperlink" Target="https://agupubs.onlinelibrary.wiley.com/doi/full/10.1029/2018JA025294" TargetMode="External"/><Relationship Id="rId4" Type="http://schemas.openxmlformats.org/officeDocument/2006/relationships/hyperlink" Target="https://agupubs.onlinelibrary.wiley.com/doi/abs/10.1029/JA081i025p04745" TargetMode="External"/><Relationship Id="rId9" Type="http://schemas.openxmlformats.org/officeDocument/2006/relationships/hyperlink" Target="https://agupubs.onlinelibrary.wiley.com/doi/full/10.1029/2011JA016961"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88.gif"/><Relationship Id="rId3" Type="http://schemas.openxmlformats.org/officeDocument/2006/relationships/image" Target="../media/image83.gif"/><Relationship Id="rId7" Type="http://schemas.openxmlformats.org/officeDocument/2006/relationships/image" Target="../media/image87.gif"/><Relationship Id="rId2" Type="http://schemas.openxmlformats.org/officeDocument/2006/relationships/image" Target="../media/image82.gif"/><Relationship Id="rId1" Type="http://schemas.openxmlformats.org/officeDocument/2006/relationships/slideLayout" Target="../slideLayouts/slideLayout7.xml"/><Relationship Id="rId6" Type="http://schemas.openxmlformats.org/officeDocument/2006/relationships/image" Target="../media/image86.gif"/><Relationship Id="rId5" Type="http://schemas.openxmlformats.org/officeDocument/2006/relationships/image" Target="../media/image85.gif"/><Relationship Id="rId4" Type="http://schemas.openxmlformats.org/officeDocument/2006/relationships/image" Target="../media/image84.gif"/><Relationship Id="rId9" Type="http://schemas.openxmlformats.org/officeDocument/2006/relationships/image" Target="../media/image89.gif"/></Relationships>
</file>

<file path=ppt/slides/_rels/slide4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180.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2ECC-E1FA-94FB-8622-6719554EFA52}"/>
              </a:ext>
            </a:extLst>
          </p:cNvPr>
          <p:cNvSpPr>
            <a:spLocks noGrp="1"/>
          </p:cNvSpPr>
          <p:nvPr>
            <p:ph type="ctrTitle"/>
          </p:nvPr>
        </p:nvSpPr>
        <p:spPr/>
        <p:txBody>
          <a:bodyPr/>
          <a:lstStyle/>
          <a:p>
            <a:r>
              <a:rPr lang="en-US" b="1" dirty="0">
                <a:solidFill>
                  <a:schemeClr val="bg1"/>
                </a:solidFill>
              </a:rPr>
              <a:t>Atmospheric Impacts of X-ray and EUV irradiance</a:t>
            </a:r>
          </a:p>
        </p:txBody>
      </p:sp>
      <p:sp>
        <p:nvSpPr>
          <p:cNvPr id="3" name="Subtitle 2">
            <a:extLst>
              <a:ext uri="{FF2B5EF4-FFF2-40B4-BE49-F238E27FC236}">
                <a16:creationId xmlns:a16="http://schemas.microsoft.com/office/drawing/2014/main" id="{330659E3-77B6-F945-39B0-BF563BDA05A1}"/>
              </a:ext>
            </a:extLst>
          </p:cNvPr>
          <p:cNvSpPr>
            <a:spLocks noGrp="1"/>
          </p:cNvSpPr>
          <p:nvPr>
            <p:ph type="subTitle" idx="1"/>
          </p:nvPr>
        </p:nvSpPr>
        <p:spPr/>
        <p:txBody>
          <a:bodyPr/>
          <a:lstStyle/>
          <a:p>
            <a:r>
              <a:rPr lang="en-US" b="1" dirty="0">
                <a:solidFill>
                  <a:schemeClr val="bg1"/>
                </a:solidFill>
              </a:rPr>
              <a:t>Joshua Pettit</a:t>
            </a:r>
          </a:p>
          <a:p>
            <a:r>
              <a:rPr lang="en-US" b="1" dirty="0">
                <a:solidFill>
                  <a:schemeClr val="bg1"/>
                </a:solidFill>
              </a:rPr>
              <a:t>NASA GSFC/GMU</a:t>
            </a:r>
          </a:p>
          <a:p>
            <a:r>
              <a:rPr lang="en-US" b="1" dirty="0">
                <a:solidFill>
                  <a:schemeClr val="bg1"/>
                </a:solidFill>
              </a:rPr>
              <a:t>10/18/2023</a:t>
            </a:r>
          </a:p>
        </p:txBody>
      </p:sp>
      <p:sp>
        <p:nvSpPr>
          <p:cNvPr id="4" name="Slide Number Placeholder 3"/>
          <p:cNvSpPr>
            <a:spLocks noGrp="1"/>
          </p:cNvSpPr>
          <p:nvPr>
            <p:ph type="sldNum" sz="quarter" idx="12"/>
          </p:nvPr>
        </p:nvSpPr>
        <p:spPr/>
        <p:txBody>
          <a:bodyPr/>
          <a:lstStyle/>
          <a:p>
            <a:fld id="{23818447-08AE-4F11-A6C0-762BA805B0AD}" type="slidenum">
              <a:rPr lang="en-US" smtClean="0"/>
              <a:t>1</a:t>
            </a:fld>
            <a:endParaRPr lang="en-US"/>
          </a:p>
        </p:txBody>
      </p:sp>
    </p:spTree>
    <p:extLst>
      <p:ext uri="{BB962C8B-B14F-4D97-AF65-F5344CB8AC3E}">
        <p14:creationId xmlns:p14="http://schemas.microsoft.com/office/powerpoint/2010/main" val="14035318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DA78-3F27-1262-8B0F-BBA22AD912EF}"/>
              </a:ext>
            </a:extLst>
          </p:cNvPr>
          <p:cNvSpPr>
            <a:spLocks noGrp="1"/>
          </p:cNvSpPr>
          <p:nvPr>
            <p:ph type="title"/>
          </p:nvPr>
        </p:nvSpPr>
        <p:spPr>
          <a:xfrm>
            <a:off x="932717" y="1753204"/>
            <a:ext cx="10515600" cy="1325563"/>
          </a:xfrm>
        </p:spPr>
        <p:txBody>
          <a:bodyPr>
            <a:normAutofit/>
          </a:bodyPr>
          <a:lstStyle/>
          <a:p>
            <a:pPr algn="ctr"/>
            <a:r>
              <a:rPr lang="en-US" sz="6000" dirty="0"/>
              <a:t>Solar Flare Impacts</a:t>
            </a:r>
          </a:p>
        </p:txBody>
      </p:sp>
      <p:sp>
        <p:nvSpPr>
          <p:cNvPr id="3" name="Slide Number Placeholder 2"/>
          <p:cNvSpPr>
            <a:spLocks noGrp="1"/>
          </p:cNvSpPr>
          <p:nvPr>
            <p:ph type="sldNum" sz="quarter" idx="12"/>
          </p:nvPr>
        </p:nvSpPr>
        <p:spPr/>
        <p:txBody>
          <a:bodyPr/>
          <a:lstStyle/>
          <a:p>
            <a:fld id="{23818447-08AE-4F11-A6C0-762BA805B0AD}" type="slidenum">
              <a:rPr lang="en-US" smtClean="0"/>
              <a:t>10</a:t>
            </a:fld>
            <a:endParaRPr lang="en-US"/>
          </a:p>
        </p:txBody>
      </p:sp>
    </p:spTree>
    <p:extLst>
      <p:ext uri="{BB962C8B-B14F-4D97-AF65-F5344CB8AC3E}">
        <p14:creationId xmlns:p14="http://schemas.microsoft.com/office/powerpoint/2010/main" val="2382202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1D3F65-3162-4958-8510-0C04D9A972D0}" type="slidenum">
              <a:rPr lang="en-US" smtClean="0"/>
              <a:t>11</a:t>
            </a:fld>
            <a:endParaRPr lang="en-US"/>
          </a:p>
        </p:txBody>
      </p:sp>
      <p:sp>
        <p:nvSpPr>
          <p:cNvPr id="4" name="Title 1"/>
          <p:cNvSpPr txBox="1">
            <a:spLocks/>
          </p:cNvSpPr>
          <p:nvPr/>
        </p:nvSpPr>
        <p:spPr>
          <a:xfrm>
            <a:off x="154545" y="1613594"/>
            <a:ext cx="4028536" cy="23741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3200" b="1" dirty="0">
                <a:latin typeface="Sitka Display" panose="02000505000000020004" pitchFamily="2" charset="0"/>
              </a:rPr>
              <a:t>X-ray and EUV increase the most during flares</a:t>
            </a:r>
          </a:p>
          <a:p>
            <a:pPr marL="571500" indent="-571500">
              <a:buFont typeface="Arial" panose="020B0604020202020204" pitchFamily="34" charset="0"/>
              <a:buChar char="•"/>
            </a:pPr>
            <a:endParaRPr lang="en-US" sz="3200" b="1" dirty="0">
              <a:latin typeface="Sitka Display" panose="02000505000000020004" pitchFamily="2" charset="0"/>
            </a:endParaRPr>
          </a:p>
          <a:p>
            <a:pPr marL="571500" indent="-571500">
              <a:buFont typeface="Arial" panose="020B0604020202020204" pitchFamily="34" charset="0"/>
              <a:buChar char="•"/>
            </a:pPr>
            <a:r>
              <a:rPr lang="en-US" sz="3200" b="1" dirty="0">
                <a:latin typeface="Sitka Display" panose="02000505000000020004" pitchFamily="2" charset="0"/>
              </a:rPr>
              <a:t>The flare location changes the flare spectra </a:t>
            </a:r>
          </a:p>
        </p:txBody>
      </p:sp>
      <p:pic>
        <p:nvPicPr>
          <p:cNvPr id="5" name="Picture 4"/>
          <p:cNvPicPr>
            <a:picLocks noChangeAspect="1"/>
          </p:cNvPicPr>
          <p:nvPr/>
        </p:nvPicPr>
        <p:blipFill>
          <a:blip r:embed="rId3"/>
          <a:stretch>
            <a:fillRect/>
          </a:stretch>
        </p:blipFill>
        <p:spPr>
          <a:xfrm>
            <a:off x="3867242" y="0"/>
            <a:ext cx="7289320" cy="6646932"/>
          </a:xfrm>
          <a:prstGeom prst="rect">
            <a:avLst/>
          </a:prstGeom>
        </p:spPr>
      </p:pic>
      <p:sp>
        <p:nvSpPr>
          <p:cNvPr id="6" name="Rectangle 5"/>
          <p:cNvSpPr/>
          <p:nvPr/>
        </p:nvSpPr>
        <p:spPr>
          <a:xfrm>
            <a:off x="9556898" y="6400412"/>
            <a:ext cx="1455848" cy="276999"/>
          </a:xfrm>
          <a:prstGeom prst="rect">
            <a:avLst/>
          </a:prstGeom>
        </p:spPr>
        <p:txBody>
          <a:bodyPr wrap="none">
            <a:spAutoFit/>
          </a:bodyPr>
          <a:lstStyle/>
          <a:p>
            <a:r>
              <a:rPr lang="en-US" sz="1200" b="0" i="1" u="none" strike="noStrike" baseline="0" dirty="0">
                <a:latin typeface="Arial" panose="020B0604020202020204" pitchFamily="34" charset="0"/>
              </a:rPr>
              <a:t>Qian et al. (2010a)</a:t>
            </a:r>
            <a:endParaRPr lang="en-US" sz="1200" i="1" dirty="0"/>
          </a:p>
        </p:txBody>
      </p:sp>
    </p:spTree>
    <p:extLst>
      <p:ext uri="{BB962C8B-B14F-4D97-AF65-F5344CB8AC3E}">
        <p14:creationId xmlns:p14="http://schemas.microsoft.com/office/powerpoint/2010/main" val="4024712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751469" y="2235994"/>
            <a:ext cx="111919"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80157" y="32807"/>
            <a:ext cx="10515600" cy="1325563"/>
          </a:xfrm>
        </p:spPr>
        <p:txBody>
          <a:bodyPr/>
          <a:lstStyle/>
          <a:p>
            <a:pPr algn="ctr"/>
            <a:r>
              <a:rPr lang="en-US" dirty="0">
                <a:latin typeface="+mn-lt"/>
                <a:cs typeface="Times New Roman" panose="02020603050405020304" pitchFamily="18" charset="0"/>
              </a:rPr>
              <a:t>Solar storms in September 2005</a:t>
            </a:r>
          </a:p>
        </p:txBody>
      </p:sp>
      <p:sp>
        <p:nvSpPr>
          <p:cNvPr id="3" name="Slide Number Placeholder 2"/>
          <p:cNvSpPr>
            <a:spLocks noGrp="1"/>
          </p:cNvSpPr>
          <p:nvPr>
            <p:ph type="sldNum" sz="quarter" idx="12"/>
          </p:nvPr>
        </p:nvSpPr>
        <p:spPr/>
        <p:txBody>
          <a:bodyPr/>
          <a:lstStyle/>
          <a:p>
            <a:fld id="{843A026C-2B1B-4BC5-898B-BD605E00E652}" type="slidenum">
              <a:rPr lang="en-US" smtClean="0">
                <a:solidFill>
                  <a:prstClr val="black">
                    <a:tint val="75000"/>
                  </a:prstClr>
                </a:solidFill>
              </a:rPr>
              <a:pPr/>
              <a:t>12</a:t>
            </a:fld>
            <a:endParaRPr lang="en-US" dirty="0">
              <a:solidFill>
                <a:prstClr val="black">
                  <a:tint val="75000"/>
                </a:prstClr>
              </a:solidFill>
            </a:endParaRPr>
          </a:p>
        </p:txBody>
      </p:sp>
      <p:sp>
        <p:nvSpPr>
          <p:cNvPr id="18" name="TextBox 17"/>
          <p:cNvSpPr txBox="1"/>
          <p:nvPr/>
        </p:nvSpPr>
        <p:spPr>
          <a:xfrm>
            <a:off x="93603" y="1206230"/>
            <a:ext cx="5285792" cy="5909310"/>
          </a:xfrm>
          <a:prstGeom prst="rect">
            <a:avLst/>
          </a:prstGeom>
          <a:noFill/>
        </p:spPr>
        <p:txBody>
          <a:bodyPr wrap="square" rtlCol="0">
            <a:spAutoFit/>
          </a:bodyPr>
          <a:lstStyle/>
          <a:p>
            <a:pPr marL="285750" indent="-285750">
              <a:buFont typeface="Arial" panose="020B0604020202020204" pitchFamily="34" charset="0"/>
              <a:buChar char="•"/>
            </a:pPr>
            <a:r>
              <a:rPr lang="en-US" sz="2400" dirty="0">
                <a:cs typeface="Times New Roman" panose="02020603050405020304" pitchFamily="18" charset="0"/>
              </a:rPr>
              <a:t>Solar flares: September 7</a:t>
            </a:r>
            <a:r>
              <a:rPr lang="en-US" sz="2400" baseline="30000" dirty="0">
                <a:cs typeface="Times New Roman" panose="02020603050405020304" pitchFamily="18" charset="0"/>
              </a:rPr>
              <a:t>th</a:t>
            </a:r>
            <a:r>
              <a:rPr lang="en-US" sz="2400" dirty="0">
                <a:cs typeface="Times New Roman" panose="02020603050405020304" pitchFamily="18" charset="0"/>
              </a:rPr>
              <a:t> and September 9</a:t>
            </a:r>
            <a:r>
              <a:rPr lang="en-US" sz="2400" baseline="30000" dirty="0">
                <a:cs typeface="Times New Roman" panose="02020603050405020304" pitchFamily="18" charset="0"/>
              </a:rPr>
              <a:t>th</a:t>
            </a:r>
            <a:r>
              <a:rPr lang="en-US" sz="2400" dirty="0">
                <a:cs typeface="Times New Roman" panose="02020603050405020304" pitchFamily="18" charset="0"/>
              </a:rPr>
              <a:t> </a:t>
            </a:r>
          </a:p>
          <a:p>
            <a:pPr marL="285750" indent="-285750">
              <a:buFont typeface="Arial" panose="020B0604020202020204" pitchFamily="34" charset="0"/>
              <a:buChar char="•"/>
            </a:pPr>
            <a:endParaRPr lang="en-US" sz="2400" dirty="0">
              <a:cs typeface="Times New Roman" panose="02020603050405020304" pitchFamily="18" charset="0"/>
            </a:endParaRPr>
          </a:p>
          <a:p>
            <a:pPr marL="285750" indent="-285750">
              <a:buFont typeface="Arial" panose="020B0604020202020204" pitchFamily="34" charset="0"/>
              <a:buChar char="•"/>
            </a:pPr>
            <a:r>
              <a:rPr lang="en-US" sz="2400" dirty="0">
                <a:cs typeface="Times New Roman" panose="02020603050405020304" pitchFamily="18" charset="0"/>
              </a:rPr>
              <a:t>Solar proton events (SPEs): September 10</a:t>
            </a:r>
            <a:r>
              <a:rPr lang="en-US" sz="2400" baseline="30000" dirty="0">
                <a:cs typeface="Times New Roman" panose="02020603050405020304" pitchFamily="18" charset="0"/>
              </a:rPr>
              <a:t>th</a:t>
            </a:r>
            <a:r>
              <a:rPr lang="en-US" sz="2400" dirty="0">
                <a:cs typeface="Times New Roman" panose="02020603050405020304" pitchFamily="18" charset="0"/>
              </a:rPr>
              <a:t> and September 15</a:t>
            </a:r>
            <a:r>
              <a:rPr lang="en-US" sz="2400" baseline="30000" dirty="0">
                <a:cs typeface="Times New Roman" panose="02020603050405020304" pitchFamily="18" charset="0"/>
              </a:rPr>
              <a:t>th</a:t>
            </a:r>
            <a:r>
              <a:rPr lang="en-US" sz="2400" dirty="0">
                <a:cs typeface="Times New Roman" panose="02020603050405020304" pitchFamily="18" charset="0"/>
              </a:rPr>
              <a:t> </a:t>
            </a:r>
          </a:p>
          <a:p>
            <a:pPr marL="285750" indent="-285750">
              <a:buFont typeface="Arial" panose="020B0604020202020204" pitchFamily="34" charset="0"/>
              <a:buChar char="•"/>
            </a:pPr>
            <a:endParaRPr lang="en-US" sz="2400" dirty="0">
              <a:cs typeface="Times New Roman" panose="02020603050405020304" pitchFamily="18" charset="0"/>
            </a:endParaRPr>
          </a:p>
          <a:p>
            <a:pPr marL="285750" indent="-285750">
              <a:buFont typeface="Arial" panose="020B0604020202020204" pitchFamily="34" charset="0"/>
              <a:buChar char="•"/>
            </a:pPr>
            <a:r>
              <a:rPr lang="en-US" sz="2400" dirty="0">
                <a:cs typeface="Times New Roman" panose="02020603050405020304" pitchFamily="18" charset="0"/>
              </a:rPr>
              <a:t>Previous studies on flare effects in ionosphere and thermosphere: </a:t>
            </a:r>
            <a:r>
              <a:rPr lang="en-US" sz="2400" i="1" dirty="0">
                <a:cs typeface="Times New Roman" panose="02020603050405020304" pitchFamily="18" charset="0"/>
              </a:rPr>
              <a:t>(e.g. Qian et al. 2010; </a:t>
            </a:r>
            <a:r>
              <a:rPr lang="en-US" sz="2400" i="1" dirty="0" err="1">
                <a:cs typeface="Times New Roman" panose="02020603050405020304" pitchFamily="18" charset="0"/>
              </a:rPr>
              <a:t>Enell</a:t>
            </a:r>
            <a:r>
              <a:rPr lang="en-US" sz="2400" i="1" dirty="0">
                <a:cs typeface="Times New Roman" panose="02020603050405020304" pitchFamily="18" charset="0"/>
              </a:rPr>
              <a:t> et al. 2008; </a:t>
            </a:r>
            <a:r>
              <a:rPr lang="en-US" sz="2400" i="1" dirty="0" err="1">
                <a:cs typeface="Times New Roman" panose="02020603050405020304" pitchFamily="18" charset="0"/>
              </a:rPr>
              <a:t>Afraimovich</a:t>
            </a:r>
            <a:r>
              <a:rPr lang="en-US" sz="2400" i="1" dirty="0">
                <a:cs typeface="Times New Roman" panose="02020603050405020304" pitchFamily="18" charset="0"/>
              </a:rPr>
              <a:t> et al. 2001a,b; Liu et al. 2006)</a:t>
            </a:r>
          </a:p>
          <a:p>
            <a:pPr marL="285750" indent="-285750">
              <a:buFont typeface="Arial" panose="020B0604020202020204" pitchFamily="34" charset="0"/>
              <a:buChar char="•"/>
            </a:pPr>
            <a:endParaRPr lang="en-US" sz="2400" i="1" dirty="0">
              <a:cs typeface="Times New Roman" panose="02020603050405020304" pitchFamily="18" charset="0"/>
            </a:endParaRPr>
          </a:p>
          <a:p>
            <a:pPr marL="285750" indent="-285750">
              <a:buFont typeface="Arial" panose="020B0604020202020204" pitchFamily="34" charset="0"/>
              <a:buChar char="•"/>
            </a:pPr>
            <a:r>
              <a:rPr lang="en-US" sz="2400" dirty="0">
                <a:cs typeface="Times New Roman" panose="02020603050405020304" pitchFamily="18" charset="0"/>
              </a:rPr>
              <a:t>Investigate flare effects with WACCM using improved temporal resolution and spectral range</a:t>
            </a:r>
            <a:endParaRPr lang="en-US" sz="2000" dirty="0">
              <a:cs typeface="Times New Roman" panose="02020603050405020304" pitchFamily="18" charset="0"/>
            </a:endParaRPr>
          </a:p>
          <a:p>
            <a:pPr marL="285750" indent="-285750">
              <a:buFont typeface="Arial" panose="020B0604020202020204" pitchFamily="34" charset="0"/>
              <a:buChar char="•"/>
            </a:pPr>
            <a:endParaRPr lang="en-US" dirty="0"/>
          </a:p>
        </p:txBody>
      </p:sp>
      <p:sp>
        <p:nvSpPr>
          <p:cNvPr id="4" name="Rectangle 3"/>
          <p:cNvSpPr/>
          <p:nvPr/>
        </p:nvSpPr>
        <p:spPr>
          <a:xfrm>
            <a:off x="11751469" y="2235994"/>
            <a:ext cx="111919" cy="7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5379395" y="1664629"/>
            <a:ext cx="6696153" cy="4278971"/>
            <a:chOff x="5379395" y="1664629"/>
            <a:chExt cx="6696153" cy="4278971"/>
          </a:xfrm>
        </p:grpSpPr>
        <p:grpSp>
          <p:nvGrpSpPr>
            <p:cNvPr id="7" name="Group 6"/>
            <p:cNvGrpSpPr/>
            <p:nvPr/>
          </p:nvGrpSpPr>
          <p:grpSpPr>
            <a:xfrm>
              <a:off x="5379395" y="1664629"/>
              <a:ext cx="6696153" cy="4278971"/>
              <a:chOff x="4969588" y="1551086"/>
              <a:chExt cx="7036620" cy="4366005"/>
            </a:xfrm>
          </p:grpSpPr>
          <p:pic>
            <p:nvPicPr>
              <p:cNvPr id="5" name="Picture 4"/>
              <p:cNvPicPr>
                <a:picLocks noChangeAspect="1"/>
              </p:cNvPicPr>
              <p:nvPr/>
            </p:nvPicPr>
            <p:blipFill>
              <a:blip r:embed="rId3"/>
              <a:stretch>
                <a:fillRect/>
              </a:stretch>
            </p:blipFill>
            <p:spPr>
              <a:xfrm>
                <a:off x="4969588" y="1551086"/>
                <a:ext cx="7036620" cy="4366005"/>
              </a:xfrm>
              <a:prstGeom prst="rect">
                <a:avLst/>
              </a:prstGeom>
            </p:spPr>
          </p:pic>
          <p:sp>
            <p:nvSpPr>
              <p:cNvPr id="6" name="TextBox 5"/>
              <p:cNvSpPr txBox="1"/>
              <p:nvPr/>
            </p:nvSpPr>
            <p:spPr>
              <a:xfrm rot="16200000">
                <a:off x="11763375" y="2188653"/>
                <a:ext cx="88106" cy="215444"/>
              </a:xfrm>
              <a:prstGeom prst="rect">
                <a:avLst/>
              </a:prstGeom>
              <a:noFill/>
            </p:spPr>
            <p:txBody>
              <a:bodyPr wrap="square" rtlCol="0">
                <a:spAutoFit/>
              </a:bodyPr>
              <a:lstStyle/>
              <a:p>
                <a:r>
                  <a:rPr lang="en-US" sz="800" b="1" dirty="0">
                    <a:solidFill>
                      <a:srgbClr val="FF0000"/>
                    </a:solidFill>
                  </a:rPr>
                  <a:t>2</a:t>
                </a:r>
              </a:p>
            </p:txBody>
          </p:sp>
        </p:grpSp>
        <p:sp>
          <p:nvSpPr>
            <p:cNvPr id="9" name="TextBox 8"/>
            <p:cNvSpPr txBox="1"/>
            <p:nvPr/>
          </p:nvSpPr>
          <p:spPr>
            <a:xfrm>
              <a:off x="8020350" y="1974384"/>
              <a:ext cx="747320" cy="523220"/>
            </a:xfrm>
            <a:prstGeom prst="rect">
              <a:avLst/>
            </a:prstGeom>
            <a:noFill/>
          </p:spPr>
          <p:txBody>
            <a:bodyPr wrap="none" rtlCol="0">
              <a:spAutoFit/>
            </a:bodyPr>
            <a:lstStyle/>
            <a:p>
              <a:r>
                <a:rPr lang="en-US" sz="2800" b="1" dirty="0">
                  <a:solidFill>
                    <a:srgbClr val="3333FF"/>
                  </a:solidFill>
                </a:rPr>
                <a:t>X17</a:t>
              </a:r>
            </a:p>
          </p:txBody>
        </p:sp>
        <p:sp>
          <p:nvSpPr>
            <p:cNvPr id="11" name="TextBox 10"/>
            <p:cNvSpPr txBox="1"/>
            <p:nvPr/>
          </p:nvSpPr>
          <p:spPr>
            <a:xfrm>
              <a:off x="9560449" y="2843784"/>
              <a:ext cx="843501" cy="523220"/>
            </a:xfrm>
            <a:prstGeom prst="rect">
              <a:avLst/>
            </a:prstGeom>
            <a:noFill/>
          </p:spPr>
          <p:txBody>
            <a:bodyPr wrap="none" rtlCol="0">
              <a:spAutoFit/>
            </a:bodyPr>
            <a:lstStyle/>
            <a:p>
              <a:r>
                <a:rPr lang="en-US" sz="2800" b="1" dirty="0">
                  <a:solidFill>
                    <a:srgbClr val="3333FF"/>
                  </a:solidFill>
                </a:rPr>
                <a:t>X6.2</a:t>
              </a:r>
            </a:p>
          </p:txBody>
        </p:sp>
      </p:grpSp>
      <p:sp>
        <p:nvSpPr>
          <p:cNvPr id="12" name="TextBox 11"/>
          <p:cNvSpPr txBox="1"/>
          <p:nvPr/>
        </p:nvSpPr>
        <p:spPr>
          <a:xfrm>
            <a:off x="6954948" y="4160885"/>
            <a:ext cx="1065402"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1.3 nm</a:t>
            </a:r>
          </a:p>
        </p:txBody>
      </p:sp>
    </p:spTree>
    <p:extLst>
      <p:ext uri="{BB962C8B-B14F-4D97-AF65-F5344CB8AC3E}">
        <p14:creationId xmlns:p14="http://schemas.microsoft.com/office/powerpoint/2010/main" val="4258638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11353800" cy="1446550"/>
          </a:xfrm>
          <a:prstGeom prst="rect">
            <a:avLst/>
          </a:prstGeom>
          <a:noFill/>
        </p:spPr>
        <p:txBody>
          <a:bodyPr wrap="square" rtlCol="0">
            <a:spAutoFit/>
          </a:bodyPr>
          <a:lstStyle/>
          <a:p>
            <a:pPr algn="ctr"/>
            <a:r>
              <a:rPr lang="en-US" sz="4400" dirty="0">
                <a:latin typeface="Times New Roman" panose="02020603050405020304" pitchFamily="18" charset="0"/>
                <a:cs typeface="Times New Roman" panose="02020603050405020304" pitchFamily="18" charset="0"/>
              </a:rPr>
              <a:t>Altitudes where photons from solar flares can influence the atmosphere</a:t>
            </a:r>
          </a:p>
        </p:txBody>
      </p:sp>
      <p:sp>
        <p:nvSpPr>
          <p:cNvPr id="5" name="Rectangle 4"/>
          <p:cNvSpPr/>
          <p:nvPr/>
        </p:nvSpPr>
        <p:spPr>
          <a:xfrm>
            <a:off x="134830" y="6538912"/>
            <a:ext cx="2061783" cy="276999"/>
          </a:xfrm>
          <a:prstGeom prst="rect">
            <a:avLst/>
          </a:prstGeom>
        </p:spPr>
        <p:txBody>
          <a:bodyPr wrap="none">
            <a:spAutoFit/>
          </a:bodyPr>
          <a:lstStyle/>
          <a:p>
            <a:r>
              <a:rPr lang="en-US" sz="1200" b="0" i="0" u="none" strike="noStrike" baseline="0" dirty="0">
                <a:latin typeface="Arial" panose="020B0604020202020204" pitchFamily="34" charset="0"/>
              </a:rPr>
              <a:t>Courtesy of Peter </a:t>
            </a:r>
            <a:r>
              <a:rPr lang="en-US" sz="1200" b="0" i="0" u="none" strike="noStrike" baseline="0" dirty="0" err="1">
                <a:latin typeface="Arial" panose="020B0604020202020204" pitchFamily="34" charset="0"/>
              </a:rPr>
              <a:t>Pilewskie</a:t>
            </a:r>
            <a:endParaRPr lang="en-US" sz="1200" dirty="0"/>
          </a:p>
        </p:txBody>
      </p:sp>
      <p:sp>
        <p:nvSpPr>
          <p:cNvPr id="2" name="Slide Number Placeholder 1"/>
          <p:cNvSpPr>
            <a:spLocks noGrp="1"/>
          </p:cNvSpPr>
          <p:nvPr>
            <p:ph type="sldNum" sz="quarter" idx="12"/>
          </p:nvPr>
        </p:nvSpPr>
        <p:spPr/>
        <p:txBody>
          <a:bodyPr/>
          <a:lstStyle/>
          <a:p>
            <a:fld id="{843A026C-2B1B-4BC5-898B-BD605E00E652}" type="slidenum">
              <a:rPr lang="en-US" smtClean="0">
                <a:solidFill>
                  <a:prstClr val="black">
                    <a:tint val="75000"/>
                  </a:prstClr>
                </a:solidFill>
              </a:rPr>
              <a:pPr/>
              <a:t>13</a:t>
            </a:fld>
            <a:endParaRPr lang="en-US">
              <a:solidFill>
                <a:prstClr val="black">
                  <a:tint val="75000"/>
                </a:prstClr>
              </a:solidFill>
            </a:endParaRPr>
          </a:p>
        </p:txBody>
      </p:sp>
      <p:grpSp>
        <p:nvGrpSpPr>
          <p:cNvPr id="3" name="Group 2"/>
          <p:cNvGrpSpPr/>
          <p:nvPr/>
        </p:nvGrpSpPr>
        <p:grpSpPr>
          <a:xfrm>
            <a:off x="2444104" y="1638817"/>
            <a:ext cx="8254373" cy="4900095"/>
            <a:chOff x="1899240" y="1756167"/>
            <a:chExt cx="8919555" cy="4965308"/>
          </a:xfrm>
        </p:grpSpPr>
        <p:pic>
          <p:nvPicPr>
            <p:cNvPr id="4" name="Picture 4" descr="fig1_optical_depth_v2"/>
            <p:cNvPicPr>
              <a:picLocks noChangeAspect="1" noChangeArrowheads="1"/>
            </p:cNvPicPr>
            <p:nvPr/>
          </p:nvPicPr>
          <p:blipFill>
            <a:blip r:embed="rId2"/>
            <a:srcRect/>
            <a:stretch>
              <a:fillRect/>
            </a:stretch>
          </p:blipFill>
          <p:spPr bwMode="auto">
            <a:xfrm>
              <a:off x="1899240" y="1756167"/>
              <a:ext cx="7132320" cy="4965308"/>
            </a:xfrm>
            <a:prstGeom prst="rect">
              <a:avLst/>
            </a:prstGeom>
            <a:noFill/>
            <a:ln w="19050">
              <a:noFill/>
              <a:miter lim="800000"/>
              <a:headEnd/>
              <a:tailEnd/>
            </a:ln>
          </p:spPr>
        </p:pic>
        <p:cxnSp>
          <p:nvCxnSpPr>
            <p:cNvPr id="7" name="Straight Connector 6"/>
            <p:cNvCxnSpPr/>
            <p:nvPr/>
          </p:nvCxnSpPr>
          <p:spPr>
            <a:xfrm>
              <a:off x="3216729" y="3746013"/>
              <a:ext cx="5453743" cy="0"/>
            </a:xfrm>
            <a:prstGeom prst="line">
              <a:avLst/>
            </a:prstGeom>
            <a:ln w="53975"/>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874492" y="3561347"/>
              <a:ext cx="1944303" cy="369332"/>
            </a:xfrm>
            <a:prstGeom prst="rect">
              <a:avLst/>
            </a:prstGeom>
            <a:noFill/>
          </p:spPr>
          <p:txBody>
            <a:bodyPr wrap="square" rtlCol="0">
              <a:spAutoFit/>
            </a:bodyPr>
            <a:lstStyle/>
            <a:p>
              <a:r>
                <a:rPr lang="en-US" dirty="0"/>
                <a:t>WACCM Domain</a:t>
              </a:r>
            </a:p>
          </p:txBody>
        </p:sp>
        <p:sp>
          <p:nvSpPr>
            <p:cNvPr id="10" name="Rectangle 9"/>
            <p:cNvSpPr/>
            <p:nvPr/>
          </p:nvSpPr>
          <p:spPr>
            <a:xfrm>
              <a:off x="3599848" y="2656573"/>
              <a:ext cx="1328287" cy="1089440"/>
            </a:xfrm>
            <a:prstGeom prst="rect">
              <a:avLst/>
            </a:prstGeom>
            <a:noFill/>
            <a:ln w="444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20286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1D3F65-3162-4958-8510-0C04D9A972D0}" type="slidenum">
              <a:rPr lang="en-US" smtClean="0"/>
              <a:t>14</a:t>
            </a:fld>
            <a:endParaRPr lang="en-US"/>
          </a:p>
        </p:txBody>
      </p:sp>
      <p:pic>
        <p:nvPicPr>
          <p:cNvPr id="3" name="WACCM_FISM_Temp_07_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932234"/>
            <a:ext cx="6096000" cy="4876800"/>
          </a:xfrm>
          <a:prstGeom prst="rect">
            <a:avLst/>
          </a:prstGeom>
        </p:spPr>
      </p:pic>
      <p:pic>
        <p:nvPicPr>
          <p:cNvPr id="4" name="WACCM_FISM_Temp_09_movie">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6096000" y="932234"/>
            <a:ext cx="6096000" cy="4876800"/>
          </a:xfrm>
          <a:prstGeom prst="rect">
            <a:avLst/>
          </a:prstGeom>
        </p:spPr>
      </p:pic>
      <p:sp>
        <p:nvSpPr>
          <p:cNvPr id="5" name="Title 6"/>
          <p:cNvSpPr txBox="1">
            <a:spLocks/>
          </p:cNvSpPr>
          <p:nvPr/>
        </p:nvSpPr>
        <p:spPr>
          <a:xfrm>
            <a:off x="0" y="49541"/>
            <a:ext cx="121920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mn-lt"/>
                <a:cs typeface="Times New Roman" panose="02020603050405020304" pitchFamily="18" charset="0"/>
              </a:rPr>
              <a:t>Flares cause temperature increases in lower thermosphere (~ 120 km):  X6.2 &gt; X17</a:t>
            </a:r>
          </a:p>
        </p:txBody>
      </p:sp>
      <p:sp>
        <p:nvSpPr>
          <p:cNvPr id="6" name="TextBox 5"/>
          <p:cNvSpPr txBox="1"/>
          <p:nvPr/>
        </p:nvSpPr>
        <p:spPr>
          <a:xfrm>
            <a:off x="2358631" y="1375104"/>
            <a:ext cx="1778466"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X17 Flare</a:t>
            </a:r>
          </a:p>
        </p:txBody>
      </p:sp>
      <p:sp>
        <p:nvSpPr>
          <p:cNvPr id="7" name="TextBox 6"/>
          <p:cNvSpPr txBox="1"/>
          <p:nvPr/>
        </p:nvSpPr>
        <p:spPr>
          <a:xfrm>
            <a:off x="8411659" y="1375104"/>
            <a:ext cx="220081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X6.2 Flare</a:t>
            </a:r>
          </a:p>
        </p:txBody>
      </p:sp>
      <p:sp>
        <p:nvSpPr>
          <p:cNvPr id="8" name="TextBox 7"/>
          <p:cNvSpPr txBox="1"/>
          <p:nvPr/>
        </p:nvSpPr>
        <p:spPr>
          <a:xfrm>
            <a:off x="2358631" y="5809034"/>
            <a:ext cx="2281062" cy="523220"/>
          </a:xfrm>
          <a:prstGeom prst="rect">
            <a:avLst/>
          </a:prstGeom>
          <a:noFill/>
        </p:spPr>
        <p:txBody>
          <a:bodyPr wrap="square" rtlCol="0">
            <a:spAutoFit/>
          </a:bodyPr>
          <a:lstStyle/>
          <a:p>
            <a:r>
              <a:rPr lang="el-GR" sz="2800" dirty="0">
                <a:latin typeface="Times New Roman" panose="02020603050405020304" pitchFamily="18" charset="0"/>
                <a:cs typeface="Times New Roman" panose="02020603050405020304" pitchFamily="18" charset="0"/>
              </a:rPr>
              <a:t>Δ</a:t>
            </a:r>
            <a:r>
              <a:rPr lang="en-US" sz="2800" dirty="0">
                <a:latin typeface="Times New Roman" panose="02020603050405020304" pitchFamily="18" charset="0"/>
                <a:cs typeface="Times New Roman" panose="02020603050405020304" pitchFamily="18" charset="0"/>
              </a:rPr>
              <a:t> Temp (K)</a:t>
            </a:r>
          </a:p>
        </p:txBody>
      </p:sp>
      <p:sp>
        <p:nvSpPr>
          <p:cNvPr id="9" name="TextBox 8"/>
          <p:cNvSpPr txBox="1"/>
          <p:nvPr/>
        </p:nvSpPr>
        <p:spPr>
          <a:xfrm>
            <a:off x="8411659" y="5769519"/>
            <a:ext cx="2324034" cy="523220"/>
          </a:xfrm>
          <a:prstGeom prst="rect">
            <a:avLst/>
          </a:prstGeom>
          <a:noFill/>
        </p:spPr>
        <p:txBody>
          <a:bodyPr wrap="square" rtlCol="0">
            <a:spAutoFit/>
          </a:bodyPr>
          <a:lstStyle/>
          <a:p>
            <a:r>
              <a:rPr lang="el-GR" sz="2800" dirty="0">
                <a:latin typeface="Times New Roman" panose="02020603050405020304" pitchFamily="18" charset="0"/>
                <a:cs typeface="Times New Roman" panose="02020603050405020304" pitchFamily="18" charset="0"/>
              </a:rPr>
              <a:t>Δ</a:t>
            </a:r>
            <a:r>
              <a:rPr lang="en-US" sz="2800" dirty="0">
                <a:latin typeface="Times New Roman" panose="02020603050405020304" pitchFamily="18" charset="0"/>
                <a:cs typeface="Times New Roman" panose="02020603050405020304" pitchFamily="18" charset="0"/>
              </a:rPr>
              <a:t> Temp (K)</a:t>
            </a:r>
          </a:p>
        </p:txBody>
      </p:sp>
    </p:spTree>
    <p:extLst>
      <p:ext uri="{BB962C8B-B14F-4D97-AF65-F5344CB8AC3E}">
        <p14:creationId xmlns:p14="http://schemas.microsoft.com/office/powerpoint/2010/main" val="996903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0" fill="hold"/>
                                        <p:tgtEl>
                                          <p:spTgt spid="3"/>
                                        </p:tgtEl>
                                      </p:cBhvr>
                                    </p:cmd>
                                  </p:childTnLst>
                                </p:cTn>
                              </p:par>
                            </p:childTnLst>
                          </p:cTn>
                        </p:par>
                        <p:par>
                          <p:cTn id="7" fill="hold">
                            <p:stCondLst>
                              <p:cond delay="12300"/>
                            </p:stCondLst>
                            <p:childTnLst>
                              <p:par>
                                <p:cTn id="8" presetID="1" presetClass="mediacall" presetSubtype="0" fill="hold" nodeType="afterEffect">
                                  <p:stCondLst>
                                    <p:cond delay="0"/>
                                  </p:stCondLst>
                                  <p:childTnLst>
                                    <p:cmd type="call" cmd="playFrom(0.0)">
                                      <p:cBhvr>
                                        <p:cTn id="9" dur="123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fill="hold" display="0">
                  <p:stCondLst>
                    <p:cond delay="indefinite"/>
                  </p:stCondLst>
                </p:cTn>
                <p:tgtEl>
                  <p:spTgt spid="4"/>
                </p:tgtEl>
              </p:cMediaNode>
            </p:video>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715966" y="1551304"/>
            <a:ext cx="8777353" cy="5187641"/>
            <a:chOff x="3817105" y="2304438"/>
            <a:chExt cx="6526008" cy="3879386"/>
          </a:xfrm>
        </p:grpSpPr>
        <p:pic>
          <p:nvPicPr>
            <p:cNvPr id="28" name="Picture 27"/>
            <p:cNvPicPr>
              <a:picLocks noChangeAspect="1"/>
            </p:cNvPicPr>
            <p:nvPr/>
          </p:nvPicPr>
          <p:blipFill>
            <a:blip r:embed="rId3"/>
            <a:stretch>
              <a:fillRect/>
            </a:stretch>
          </p:blipFill>
          <p:spPr>
            <a:xfrm rot="5400000">
              <a:off x="8932189" y="3134786"/>
              <a:ext cx="1493898" cy="362042"/>
            </a:xfrm>
            <a:prstGeom prst="rect">
              <a:avLst/>
            </a:prstGeom>
          </p:spPr>
        </p:pic>
        <p:grpSp>
          <p:nvGrpSpPr>
            <p:cNvPr id="9" name="Group 8"/>
            <p:cNvGrpSpPr/>
            <p:nvPr/>
          </p:nvGrpSpPr>
          <p:grpSpPr>
            <a:xfrm>
              <a:off x="3817105" y="2304438"/>
              <a:ext cx="6526008" cy="3879386"/>
              <a:chOff x="3817105" y="2304438"/>
              <a:chExt cx="6526008" cy="3879386"/>
            </a:xfrm>
          </p:grpSpPr>
          <p:pic>
            <p:nvPicPr>
              <p:cNvPr id="56" name="Picture 55"/>
              <p:cNvPicPr>
                <a:picLocks noChangeAspect="1"/>
              </p:cNvPicPr>
              <p:nvPr/>
            </p:nvPicPr>
            <p:blipFill>
              <a:blip r:embed="rId4"/>
              <a:stretch>
                <a:fillRect/>
              </a:stretch>
            </p:blipFill>
            <p:spPr>
              <a:xfrm>
                <a:off x="6607923" y="4372253"/>
                <a:ext cx="2741493" cy="1811571"/>
              </a:xfrm>
              <a:prstGeom prst="rect">
                <a:avLst/>
              </a:prstGeom>
            </p:spPr>
          </p:pic>
          <p:pic>
            <p:nvPicPr>
              <p:cNvPr id="3" name="Picture 2"/>
              <p:cNvPicPr>
                <a:picLocks noChangeAspect="1"/>
              </p:cNvPicPr>
              <p:nvPr/>
            </p:nvPicPr>
            <p:blipFill>
              <a:blip r:embed="rId5"/>
              <a:stretch>
                <a:fillRect/>
              </a:stretch>
            </p:blipFill>
            <p:spPr>
              <a:xfrm>
                <a:off x="6667738" y="2525613"/>
                <a:ext cx="2681677" cy="1776147"/>
              </a:xfrm>
              <a:prstGeom prst="rect">
                <a:avLst/>
              </a:prstGeom>
            </p:spPr>
          </p:pic>
          <p:grpSp>
            <p:nvGrpSpPr>
              <p:cNvPr id="5" name="Group 4"/>
              <p:cNvGrpSpPr/>
              <p:nvPr/>
            </p:nvGrpSpPr>
            <p:grpSpPr>
              <a:xfrm>
                <a:off x="9344392" y="2304438"/>
                <a:ext cx="998721" cy="2202633"/>
                <a:chOff x="10021083" y="1142257"/>
                <a:chExt cx="1037054" cy="2325182"/>
              </a:xfrm>
            </p:grpSpPr>
            <p:sp>
              <p:nvSpPr>
                <p:cNvPr id="11" name="TextBox 10"/>
                <p:cNvSpPr txBox="1"/>
                <p:nvPr/>
              </p:nvSpPr>
              <p:spPr>
                <a:xfrm>
                  <a:off x="10021083" y="3072818"/>
                  <a:ext cx="1037054" cy="394621"/>
                </a:xfrm>
                <a:prstGeom prst="rect">
                  <a:avLst/>
                </a:prstGeom>
                <a:noFill/>
              </p:spPr>
              <p:txBody>
                <a:bodyPr wrap="square" rtlCol="0">
                  <a:spAutoFit/>
                </a:bodyPr>
                <a:lstStyle/>
                <a:p>
                  <a:r>
                    <a:rPr lang="en-US" sz="1600" dirty="0"/>
                    <a:t>∆ e</a:t>
                  </a:r>
                  <a:r>
                    <a:rPr lang="en-US" sz="1600" baseline="30000" dirty="0"/>
                    <a:t>-</a:t>
                  </a:r>
                  <a:r>
                    <a:rPr lang="en-US" sz="1600" dirty="0"/>
                    <a:t> (m</a:t>
                  </a:r>
                  <a:r>
                    <a:rPr lang="en-US" sz="1600" baseline="30000" dirty="0"/>
                    <a:t>-3</a:t>
                  </a:r>
                  <a:r>
                    <a:rPr lang="en-US" sz="1600" dirty="0"/>
                    <a:t>)</a:t>
                  </a:r>
                </a:p>
              </p:txBody>
            </p:sp>
            <p:sp>
              <p:nvSpPr>
                <p:cNvPr id="10" name="TextBox 9"/>
                <p:cNvSpPr txBox="1"/>
                <p:nvPr/>
              </p:nvSpPr>
              <p:spPr>
                <a:xfrm>
                  <a:off x="10044953" y="1142257"/>
                  <a:ext cx="953267" cy="279132"/>
                </a:xfrm>
                <a:prstGeom prst="rect">
                  <a:avLst/>
                </a:prstGeom>
                <a:noFill/>
              </p:spPr>
              <p:txBody>
                <a:bodyPr wrap="square" rtlCol="0">
                  <a:spAutoFit/>
                </a:bodyPr>
                <a:lstStyle/>
                <a:p>
                  <a:r>
                    <a:rPr lang="en-US" sz="1600" dirty="0"/>
                    <a:t>∆ e</a:t>
                  </a:r>
                  <a:r>
                    <a:rPr lang="en-US" sz="1600" baseline="30000" dirty="0"/>
                    <a:t>-</a:t>
                  </a:r>
                  <a:r>
                    <a:rPr lang="en-US" sz="1600" dirty="0"/>
                    <a:t> (%)</a:t>
                  </a:r>
                </a:p>
              </p:txBody>
            </p:sp>
          </p:grpSp>
          <p:grpSp>
            <p:nvGrpSpPr>
              <p:cNvPr id="8" name="Group 7"/>
              <p:cNvGrpSpPr/>
              <p:nvPr/>
            </p:nvGrpSpPr>
            <p:grpSpPr>
              <a:xfrm>
                <a:off x="3817105" y="2535758"/>
                <a:ext cx="2726002" cy="3609521"/>
                <a:chOff x="1403156" y="2535759"/>
                <a:chExt cx="2726002" cy="3609521"/>
              </a:xfrm>
            </p:grpSpPr>
            <p:pic>
              <p:nvPicPr>
                <p:cNvPr id="29" name="Picture 28"/>
                <p:cNvPicPr>
                  <a:picLocks noChangeAspect="1"/>
                </p:cNvPicPr>
                <p:nvPr/>
              </p:nvPicPr>
              <p:blipFill>
                <a:blip r:embed="rId6"/>
                <a:stretch>
                  <a:fillRect/>
                </a:stretch>
              </p:blipFill>
              <p:spPr>
                <a:xfrm>
                  <a:off x="1456380" y="4372254"/>
                  <a:ext cx="2619553" cy="1773026"/>
                </a:xfrm>
                <a:prstGeom prst="rect">
                  <a:avLst/>
                </a:prstGeom>
              </p:spPr>
            </p:pic>
            <p:pic>
              <p:nvPicPr>
                <p:cNvPr id="2" name="Picture 1"/>
                <p:cNvPicPr>
                  <a:picLocks noChangeAspect="1"/>
                </p:cNvPicPr>
                <p:nvPr/>
              </p:nvPicPr>
              <p:blipFill>
                <a:blip r:embed="rId7"/>
                <a:stretch>
                  <a:fillRect/>
                </a:stretch>
              </p:blipFill>
              <p:spPr>
                <a:xfrm>
                  <a:off x="1403156" y="2535759"/>
                  <a:ext cx="2726002" cy="1766001"/>
                </a:xfrm>
                <a:prstGeom prst="rect">
                  <a:avLst/>
                </a:prstGeom>
              </p:spPr>
            </p:pic>
          </p:grpSp>
          <p:pic>
            <p:nvPicPr>
              <p:cNvPr id="30" name="Picture 29"/>
              <p:cNvPicPr>
                <a:picLocks noChangeAspect="1"/>
              </p:cNvPicPr>
              <p:nvPr/>
            </p:nvPicPr>
            <p:blipFill>
              <a:blip r:embed="rId8"/>
              <a:stretch>
                <a:fillRect/>
              </a:stretch>
            </p:blipFill>
            <p:spPr>
              <a:xfrm rot="5400000">
                <a:off x="8960398" y="4957697"/>
                <a:ext cx="1456854" cy="376411"/>
              </a:xfrm>
              <a:prstGeom prst="rect">
                <a:avLst/>
              </a:prstGeom>
            </p:spPr>
          </p:pic>
        </p:grpSp>
      </p:grpSp>
      <p:sp>
        <p:nvSpPr>
          <p:cNvPr id="15" name="Rectangle 14"/>
          <p:cNvSpPr/>
          <p:nvPr/>
        </p:nvSpPr>
        <p:spPr>
          <a:xfrm>
            <a:off x="8328129" y="1527443"/>
            <a:ext cx="1981633" cy="523220"/>
          </a:xfrm>
          <a:prstGeom prst="rect">
            <a:avLst/>
          </a:prstGeom>
        </p:spPr>
        <p:txBody>
          <a:bodyPr wrap="none">
            <a:spAutoFit/>
          </a:bodyPr>
          <a:lstStyle/>
          <a:p>
            <a:r>
              <a:rPr lang="en-US" sz="2800" dirty="0"/>
              <a:t>30°S – 30°N </a:t>
            </a:r>
          </a:p>
        </p:txBody>
      </p:sp>
      <p:sp>
        <p:nvSpPr>
          <p:cNvPr id="46" name="Rectangle 45"/>
          <p:cNvSpPr/>
          <p:nvPr/>
        </p:nvSpPr>
        <p:spPr>
          <a:xfrm>
            <a:off x="5078188" y="1551304"/>
            <a:ext cx="1981633" cy="523220"/>
          </a:xfrm>
          <a:prstGeom prst="rect">
            <a:avLst/>
          </a:prstGeom>
        </p:spPr>
        <p:txBody>
          <a:bodyPr wrap="none">
            <a:spAutoFit/>
          </a:bodyPr>
          <a:lstStyle/>
          <a:p>
            <a:r>
              <a:rPr lang="en-US" sz="2800" dirty="0"/>
              <a:t>60°N– 90°N </a:t>
            </a:r>
          </a:p>
        </p:txBody>
      </p:sp>
      <p:sp>
        <p:nvSpPr>
          <p:cNvPr id="47" name="TextBox 46"/>
          <p:cNvSpPr txBox="1"/>
          <p:nvPr/>
        </p:nvSpPr>
        <p:spPr>
          <a:xfrm>
            <a:off x="209270" y="1962281"/>
            <a:ext cx="4015078" cy="4031873"/>
          </a:xfrm>
          <a:prstGeom prst="rect">
            <a:avLst/>
          </a:prstGeom>
          <a:noFill/>
        </p:spPr>
        <p:txBody>
          <a:bodyPr wrap="square" rtlCol="0">
            <a:spAutoFit/>
          </a:bodyPr>
          <a:lstStyle/>
          <a:p>
            <a:pPr marL="285750" indent="-285750">
              <a:buFont typeface="Arial" panose="020B0604020202020204" pitchFamily="34" charset="0"/>
              <a:buChar char="•"/>
            </a:pPr>
            <a:r>
              <a:rPr lang="en-US" sz="2400" dirty="0">
                <a:cs typeface="Times New Roman" panose="02020603050405020304" pitchFamily="18" charset="0"/>
              </a:rPr>
              <a:t>Thermosphere electron increases are short-lived </a:t>
            </a:r>
          </a:p>
          <a:p>
            <a:pPr marL="285750" indent="-285750">
              <a:buFont typeface="Arial" panose="020B0604020202020204" pitchFamily="34" charset="0"/>
              <a:buChar char="•"/>
            </a:pPr>
            <a:endParaRPr lang="en-US" sz="2400" dirty="0">
              <a:cs typeface="Times New Roman" panose="02020603050405020304" pitchFamily="18" charset="0"/>
            </a:endParaRPr>
          </a:p>
          <a:p>
            <a:pPr marL="285750" indent="-285750">
              <a:buFont typeface="Arial" panose="020B0604020202020204" pitchFamily="34" charset="0"/>
              <a:buChar char="•"/>
            </a:pPr>
            <a:r>
              <a:rPr lang="en-US" sz="2400" dirty="0">
                <a:cs typeface="Times New Roman" panose="02020603050405020304" pitchFamily="18" charset="0"/>
              </a:rPr>
              <a:t>Mesosphere electron increases last a few days</a:t>
            </a:r>
          </a:p>
          <a:p>
            <a:pPr marL="285750" indent="-285750">
              <a:buFont typeface="Arial" panose="020B0604020202020204" pitchFamily="34" charset="0"/>
              <a:buChar char="•"/>
            </a:pPr>
            <a:endParaRPr lang="en-US" sz="2400" dirty="0">
              <a:cs typeface="Times New Roman" panose="02020603050405020304" pitchFamily="18" charset="0"/>
            </a:endParaRPr>
          </a:p>
          <a:p>
            <a:pPr marL="285750" indent="-285750">
              <a:buFont typeface="Arial" panose="020B0604020202020204" pitchFamily="34" charset="0"/>
              <a:buChar char="•"/>
            </a:pPr>
            <a:r>
              <a:rPr lang="en-US" sz="2400" dirty="0">
                <a:cs typeface="Times New Roman" panose="02020603050405020304" pitchFamily="18" charset="0"/>
              </a:rPr>
              <a:t>Equatorial region shows larger enhancements than polar region (expected)</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17" name="TextBox 16"/>
          <p:cNvSpPr txBox="1"/>
          <p:nvPr/>
        </p:nvSpPr>
        <p:spPr>
          <a:xfrm>
            <a:off x="648297" y="101580"/>
            <a:ext cx="10940696" cy="1323439"/>
          </a:xfrm>
          <a:prstGeom prst="rect">
            <a:avLst/>
          </a:prstGeom>
          <a:noFill/>
        </p:spPr>
        <p:txBody>
          <a:bodyPr wrap="square" rtlCol="0">
            <a:spAutoFit/>
          </a:bodyPr>
          <a:lstStyle/>
          <a:p>
            <a:pPr algn="ctr"/>
            <a:r>
              <a:rPr lang="en-US" sz="4000" dirty="0">
                <a:cs typeface="Times New Roman" panose="02020603050405020304" pitchFamily="18" charset="0"/>
              </a:rPr>
              <a:t>Flares cause large electron enhancements in thermosphere and mesosphere</a:t>
            </a:r>
          </a:p>
        </p:txBody>
      </p:sp>
      <p:sp>
        <p:nvSpPr>
          <p:cNvPr id="4" name="Slide Number Placeholder 3"/>
          <p:cNvSpPr>
            <a:spLocks noGrp="1"/>
          </p:cNvSpPr>
          <p:nvPr>
            <p:ph type="sldNum" sz="quarter" idx="12"/>
          </p:nvPr>
        </p:nvSpPr>
        <p:spPr/>
        <p:txBody>
          <a:bodyPr/>
          <a:lstStyle/>
          <a:p>
            <a:fld id="{DA1D3F65-3162-4958-8510-0C04D9A972D0}" type="slidenum">
              <a:rPr lang="en-US" smtClean="0"/>
              <a:t>15</a:t>
            </a:fld>
            <a:endParaRPr lang="en-US"/>
          </a:p>
        </p:txBody>
      </p:sp>
      <p:sp>
        <p:nvSpPr>
          <p:cNvPr id="6" name="Title 1">
            <a:extLst>
              <a:ext uri="{FF2B5EF4-FFF2-40B4-BE49-F238E27FC236}">
                <a16:creationId xmlns:a16="http://schemas.microsoft.com/office/drawing/2014/main" id="{C5E159F6-813D-53F4-6172-6EA275FB84C9}"/>
              </a:ext>
            </a:extLst>
          </p:cNvPr>
          <p:cNvSpPr txBox="1">
            <a:spLocks/>
          </p:cNvSpPr>
          <p:nvPr/>
        </p:nvSpPr>
        <p:spPr>
          <a:xfrm>
            <a:off x="1705255" y="6051197"/>
            <a:ext cx="3574016" cy="96043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i="1" dirty="0">
                <a:latin typeface="Times New Roman" panose="02020603050405020304" pitchFamily="18" charset="0"/>
                <a:cs typeface="Times New Roman" panose="02020603050405020304" pitchFamily="18" charset="0"/>
              </a:rPr>
              <a:t>Pettit et al. (2018)</a:t>
            </a:r>
          </a:p>
        </p:txBody>
      </p:sp>
    </p:spTree>
    <p:extLst>
      <p:ext uri="{BB962C8B-B14F-4D97-AF65-F5344CB8AC3E}">
        <p14:creationId xmlns:p14="http://schemas.microsoft.com/office/powerpoint/2010/main" val="41824444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971519" y="931331"/>
            <a:ext cx="8037437" cy="5788570"/>
            <a:chOff x="1318454" y="246489"/>
            <a:chExt cx="7606604" cy="5558153"/>
          </a:xfrm>
        </p:grpSpPr>
        <p:grpSp>
          <p:nvGrpSpPr>
            <p:cNvPr id="9" name="Group 8"/>
            <p:cNvGrpSpPr/>
            <p:nvPr/>
          </p:nvGrpSpPr>
          <p:grpSpPr>
            <a:xfrm>
              <a:off x="1318454" y="246489"/>
              <a:ext cx="7606604" cy="5558153"/>
              <a:chOff x="1318454" y="246489"/>
              <a:chExt cx="7606604" cy="5558153"/>
            </a:xfrm>
          </p:grpSpPr>
          <p:pic>
            <p:nvPicPr>
              <p:cNvPr id="8" name="Picture 7"/>
              <p:cNvPicPr>
                <a:picLocks noChangeAspect="1"/>
              </p:cNvPicPr>
              <p:nvPr/>
            </p:nvPicPr>
            <p:blipFill>
              <a:blip r:embed="rId3"/>
              <a:stretch>
                <a:fillRect/>
              </a:stretch>
            </p:blipFill>
            <p:spPr>
              <a:xfrm>
                <a:off x="5600364" y="3008502"/>
                <a:ext cx="3324694" cy="2746898"/>
              </a:xfrm>
              <a:prstGeom prst="rect">
                <a:avLst/>
              </a:prstGeom>
            </p:spPr>
          </p:pic>
          <p:pic>
            <p:nvPicPr>
              <p:cNvPr id="6" name="Picture 5"/>
              <p:cNvPicPr>
                <a:picLocks noChangeAspect="1"/>
              </p:cNvPicPr>
              <p:nvPr/>
            </p:nvPicPr>
            <p:blipFill>
              <a:blip r:embed="rId4"/>
              <a:stretch>
                <a:fillRect/>
              </a:stretch>
            </p:blipFill>
            <p:spPr>
              <a:xfrm>
                <a:off x="1318454" y="3026129"/>
                <a:ext cx="3675328" cy="2778513"/>
              </a:xfrm>
              <a:prstGeom prst="rect">
                <a:avLst/>
              </a:prstGeom>
            </p:spPr>
          </p:pic>
          <p:pic>
            <p:nvPicPr>
              <p:cNvPr id="5" name="Picture 4"/>
              <p:cNvPicPr>
                <a:picLocks noChangeAspect="1"/>
              </p:cNvPicPr>
              <p:nvPr/>
            </p:nvPicPr>
            <p:blipFill>
              <a:blip r:embed="rId5"/>
              <a:stretch>
                <a:fillRect/>
              </a:stretch>
            </p:blipFill>
            <p:spPr>
              <a:xfrm>
                <a:off x="5576671" y="246489"/>
                <a:ext cx="3310634" cy="2779640"/>
              </a:xfrm>
              <a:prstGeom prst="rect">
                <a:avLst/>
              </a:prstGeom>
            </p:spPr>
          </p:pic>
          <p:pic>
            <p:nvPicPr>
              <p:cNvPr id="4" name="Picture 3"/>
              <p:cNvPicPr>
                <a:picLocks noChangeAspect="1"/>
              </p:cNvPicPr>
              <p:nvPr/>
            </p:nvPicPr>
            <p:blipFill>
              <a:blip r:embed="rId6"/>
              <a:stretch>
                <a:fillRect/>
              </a:stretch>
            </p:blipFill>
            <p:spPr>
              <a:xfrm>
                <a:off x="1318454" y="365102"/>
                <a:ext cx="3675328" cy="2661027"/>
              </a:xfrm>
              <a:prstGeom prst="rect">
                <a:avLst/>
              </a:prstGeom>
            </p:spPr>
          </p:pic>
        </p:grpSp>
        <p:grpSp>
          <p:nvGrpSpPr>
            <p:cNvPr id="15" name="Group 14"/>
            <p:cNvGrpSpPr/>
            <p:nvPr/>
          </p:nvGrpSpPr>
          <p:grpSpPr>
            <a:xfrm>
              <a:off x="2386123" y="1521110"/>
              <a:ext cx="4841597" cy="2905836"/>
              <a:chOff x="5383947" y="2612749"/>
              <a:chExt cx="4841597" cy="2905836"/>
            </a:xfrm>
          </p:grpSpPr>
          <p:sp>
            <p:nvSpPr>
              <p:cNvPr id="17" name="TextBox 16"/>
              <p:cNvSpPr txBox="1"/>
              <p:nvPr/>
            </p:nvSpPr>
            <p:spPr>
              <a:xfrm>
                <a:off x="8931435" y="2612749"/>
                <a:ext cx="1294109" cy="369332"/>
              </a:xfrm>
              <a:prstGeom prst="rect">
                <a:avLst/>
              </a:prstGeom>
              <a:noFill/>
            </p:spPr>
            <p:txBody>
              <a:bodyPr wrap="square" rtlCol="0">
                <a:spAutoFit/>
              </a:bodyPr>
              <a:lstStyle/>
              <a:p>
                <a:r>
                  <a:rPr lang="en-US" dirty="0"/>
                  <a:t>SPE effects</a:t>
                </a:r>
              </a:p>
            </p:txBody>
          </p:sp>
          <p:sp>
            <p:nvSpPr>
              <p:cNvPr id="18" name="TextBox 17"/>
              <p:cNvSpPr txBox="1"/>
              <p:nvPr/>
            </p:nvSpPr>
            <p:spPr>
              <a:xfrm>
                <a:off x="5383947" y="2612749"/>
                <a:ext cx="1294109" cy="369332"/>
              </a:xfrm>
              <a:prstGeom prst="rect">
                <a:avLst/>
              </a:prstGeom>
              <a:noFill/>
            </p:spPr>
            <p:txBody>
              <a:bodyPr wrap="square" rtlCol="0">
                <a:spAutoFit/>
              </a:bodyPr>
              <a:lstStyle/>
              <a:p>
                <a:r>
                  <a:rPr lang="en-US" dirty="0"/>
                  <a:t>SPE effects</a:t>
                </a:r>
              </a:p>
            </p:txBody>
          </p:sp>
          <p:sp>
            <p:nvSpPr>
              <p:cNvPr id="19" name="TextBox 18"/>
              <p:cNvSpPr txBox="1"/>
              <p:nvPr/>
            </p:nvSpPr>
            <p:spPr>
              <a:xfrm>
                <a:off x="8931434" y="4897982"/>
                <a:ext cx="1294109" cy="620603"/>
              </a:xfrm>
              <a:prstGeom prst="rect">
                <a:avLst/>
              </a:prstGeom>
              <a:noFill/>
            </p:spPr>
            <p:txBody>
              <a:bodyPr wrap="square" rtlCol="0">
                <a:spAutoFit/>
              </a:bodyPr>
              <a:lstStyle/>
              <a:p>
                <a:r>
                  <a:rPr lang="en-US" dirty="0"/>
                  <a:t>Flare </a:t>
                </a:r>
              </a:p>
              <a:p>
                <a:r>
                  <a:rPr lang="en-US" dirty="0"/>
                  <a:t>effects</a:t>
                </a:r>
              </a:p>
            </p:txBody>
          </p:sp>
          <p:sp>
            <p:nvSpPr>
              <p:cNvPr id="20" name="TextBox 19"/>
              <p:cNvSpPr txBox="1"/>
              <p:nvPr/>
            </p:nvSpPr>
            <p:spPr>
              <a:xfrm>
                <a:off x="5383947" y="4897982"/>
                <a:ext cx="1294109" cy="620603"/>
              </a:xfrm>
              <a:prstGeom prst="rect">
                <a:avLst/>
              </a:prstGeom>
              <a:noFill/>
            </p:spPr>
            <p:txBody>
              <a:bodyPr wrap="square" rtlCol="0">
                <a:spAutoFit/>
              </a:bodyPr>
              <a:lstStyle/>
              <a:p>
                <a:r>
                  <a:rPr lang="en-US" dirty="0"/>
                  <a:t>Flare </a:t>
                </a:r>
              </a:p>
              <a:p>
                <a:r>
                  <a:rPr lang="en-US" dirty="0"/>
                  <a:t>effects</a:t>
                </a:r>
              </a:p>
            </p:txBody>
          </p:sp>
        </p:grpSp>
      </p:grpSp>
      <p:sp>
        <p:nvSpPr>
          <p:cNvPr id="16" name="TextBox 15"/>
          <p:cNvSpPr txBox="1"/>
          <p:nvPr/>
        </p:nvSpPr>
        <p:spPr>
          <a:xfrm>
            <a:off x="0" y="173447"/>
            <a:ext cx="12192000"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Odd nitrogen production from SPEs and solar flares in Arctic</a:t>
            </a:r>
          </a:p>
        </p:txBody>
      </p:sp>
      <p:sp>
        <p:nvSpPr>
          <p:cNvPr id="21" name="TextBox 20"/>
          <p:cNvSpPr txBox="1"/>
          <p:nvPr/>
        </p:nvSpPr>
        <p:spPr>
          <a:xfrm>
            <a:off x="306529" y="1750104"/>
            <a:ext cx="4015078" cy="4585871"/>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60N – 90N average</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Flare produces NO</a:t>
            </a:r>
            <a:r>
              <a:rPr lang="en-US" sz="2800" baseline="-25000" dirty="0">
                <a:latin typeface="Times New Roman" panose="02020603050405020304" pitchFamily="18" charset="0"/>
                <a:cs typeface="Times New Roman" panose="02020603050405020304" pitchFamily="18" charset="0"/>
              </a:rPr>
              <a:t>x</a:t>
            </a:r>
            <a:r>
              <a:rPr lang="en-US" sz="2800" dirty="0">
                <a:latin typeface="Times New Roman" panose="02020603050405020304" pitchFamily="18" charset="0"/>
                <a:cs typeface="Times New Roman" panose="02020603050405020304" pitchFamily="18" charset="0"/>
              </a:rPr>
              <a:t> at higher altitudes</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More SPE NO</a:t>
            </a:r>
            <a:r>
              <a:rPr lang="en-US" sz="2800" baseline="-25000" dirty="0">
                <a:latin typeface="Times New Roman" panose="02020603050405020304" pitchFamily="18" charset="0"/>
                <a:cs typeface="Times New Roman" panose="02020603050405020304" pitchFamily="18" charset="0"/>
              </a:rPr>
              <a:t>x</a:t>
            </a:r>
            <a:r>
              <a:rPr lang="en-US" sz="2800" dirty="0">
                <a:latin typeface="Times New Roman" panose="02020603050405020304" pitchFamily="18" charset="0"/>
                <a:cs typeface="Times New Roman" panose="02020603050405020304" pitchFamily="18" charset="0"/>
              </a:rPr>
              <a:t> in middle atmosphere </a:t>
            </a:r>
          </a:p>
          <a:p>
            <a:pPr marL="800100" lvl="1" indent="-342900">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SPE: 500%</a:t>
            </a:r>
          </a:p>
          <a:p>
            <a:pPr marL="800100" lvl="1" indent="-342900">
              <a:buFont typeface="Wingdings" panose="05000000000000000000" pitchFamily="2" charset="2"/>
              <a:buChar char="q"/>
            </a:pPr>
            <a:r>
              <a:rPr lang="en-US" sz="2800" dirty="0">
                <a:latin typeface="Times New Roman" panose="02020603050405020304" pitchFamily="18" charset="0"/>
                <a:cs typeface="Times New Roman" panose="02020603050405020304" pitchFamily="18" charset="0"/>
              </a:rPr>
              <a:t>Flare: 80%</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endParaRPr lang="en-US" sz="2000" dirty="0"/>
          </a:p>
        </p:txBody>
      </p:sp>
      <p:sp>
        <p:nvSpPr>
          <p:cNvPr id="2" name="Slide Number Placeholder 1"/>
          <p:cNvSpPr>
            <a:spLocks noGrp="1"/>
          </p:cNvSpPr>
          <p:nvPr>
            <p:ph type="sldNum" sz="quarter" idx="12"/>
          </p:nvPr>
        </p:nvSpPr>
        <p:spPr/>
        <p:txBody>
          <a:bodyPr/>
          <a:lstStyle/>
          <a:p>
            <a:fld id="{C0414DBA-58AC-4BD4-A322-2B5F68FBFA31}" type="slidenum">
              <a:rPr lang="en-US" smtClean="0"/>
              <a:t>16</a:t>
            </a:fld>
            <a:endParaRPr lang="en-US"/>
          </a:p>
        </p:txBody>
      </p:sp>
      <p:sp>
        <p:nvSpPr>
          <p:cNvPr id="7" name="TextBox 6"/>
          <p:cNvSpPr txBox="1"/>
          <p:nvPr/>
        </p:nvSpPr>
        <p:spPr>
          <a:xfrm>
            <a:off x="7720557" y="1136148"/>
            <a:ext cx="890043" cy="1600438"/>
          </a:xfrm>
          <a:prstGeom prst="rect">
            <a:avLst/>
          </a:prstGeom>
          <a:noFill/>
        </p:spPr>
        <p:txBody>
          <a:bodyPr wrap="square" rtlCol="0">
            <a:spAutoFit/>
          </a:bodyPr>
          <a:lstStyle/>
          <a:p>
            <a:r>
              <a:rPr lang="en-US" sz="1400" dirty="0"/>
              <a:t>110 km</a:t>
            </a:r>
          </a:p>
          <a:p>
            <a:pPr marL="285750" indent="-285750">
              <a:buFontTx/>
              <a:buChar char="-"/>
            </a:pPr>
            <a:endParaRPr lang="en-US" sz="1400" dirty="0"/>
          </a:p>
          <a:p>
            <a:pPr marL="285750" indent="-285750">
              <a:buFontTx/>
              <a:buChar char="-"/>
            </a:pPr>
            <a:endParaRPr lang="en-US" sz="1400" dirty="0"/>
          </a:p>
          <a:p>
            <a:r>
              <a:rPr lang="en-US" sz="1400" dirty="0"/>
              <a:t>80 km</a:t>
            </a:r>
          </a:p>
          <a:p>
            <a:pPr marL="285750" indent="-285750">
              <a:buFontTx/>
              <a:buChar char="-"/>
            </a:pPr>
            <a:endParaRPr lang="en-US" sz="1400" dirty="0"/>
          </a:p>
          <a:p>
            <a:pPr marL="285750" indent="-285750">
              <a:buFontTx/>
              <a:buChar char="-"/>
            </a:pPr>
            <a:endParaRPr lang="en-US" sz="1400" dirty="0"/>
          </a:p>
          <a:p>
            <a:r>
              <a:rPr lang="en-US" sz="1400" dirty="0"/>
              <a:t>50 km</a:t>
            </a:r>
          </a:p>
        </p:txBody>
      </p:sp>
      <p:sp>
        <p:nvSpPr>
          <p:cNvPr id="22" name="TextBox 21"/>
          <p:cNvSpPr txBox="1"/>
          <p:nvPr/>
        </p:nvSpPr>
        <p:spPr>
          <a:xfrm>
            <a:off x="7710815" y="3900996"/>
            <a:ext cx="890043" cy="1600438"/>
          </a:xfrm>
          <a:prstGeom prst="rect">
            <a:avLst/>
          </a:prstGeom>
          <a:noFill/>
        </p:spPr>
        <p:txBody>
          <a:bodyPr wrap="square" rtlCol="0">
            <a:spAutoFit/>
          </a:bodyPr>
          <a:lstStyle/>
          <a:p>
            <a:r>
              <a:rPr lang="en-US" sz="1400" dirty="0"/>
              <a:t>110 km</a:t>
            </a:r>
          </a:p>
          <a:p>
            <a:pPr marL="285750" indent="-285750">
              <a:buFontTx/>
              <a:buChar char="-"/>
            </a:pPr>
            <a:endParaRPr lang="en-US" sz="1400" dirty="0"/>
          </a:p>
          <a:p>
            <a:pPr marL="285750" indent="-285750">
              <a:buFontTx/>
              <a:buChar char="-"/>
            </a:pPr>
            <a:endParaRPr lang="en-US" sz="1400" dirty="0"/>
          </a:p>
          <a:p>
            <a:r>
              <a:rPr lang="en-US" sz="1400" dirty="0"/>
              <a:t>80 km</a:t>
            </a:r>
          </a:p>
          <a:p>
            <a:pPr marL="285750" indent="-285750">
              <a:buFontTx/>
              <a:buChar char="-"/>
            </a:pPr>
            <a:endParaRPr lang="en-US" sz="1400" dirty="0"/>
          </a:p>
          <a:p>
            <a:pPr marL="285750" indent="-285750">
              <a:buFontTx/>
              <a:buChar char="-"/>
            </a:pPr>
            <a:endParaRPr lang="en-US" sz="1400" dirty="0"/>
          </a:p>
          <a:p>
            <a:r>
              <a:rPr lang="en-US" sz="1400" dirty="0"/>
              <a:t>50 km</a:t>
            </a:r>
          </a:p>
        </p:txBody>
      </p:sp>
    </p:spTree>
    <p:extLst>
      <p:ext uri="{BB962C8B-B14F-4D97-AF65-F5344CB8AC3E}">
        <p14:creationId xmlns:p14="http://schemas.microsoft.com/office/powerpoint/2010/main" val="4071801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3994484" y="973719"/>
            <a:ext cx="7878521" cy="5634906"/>
            <a:chOff x="1380544" y="162255"/>
            <a:chExt cx="6818400" cy="5121871"/>
          </a:xfrm>
        </p:grpSpPr>
        <p:pic>
          <p:nvPicPr>
            <p:cNvPr id="5" name="Picture 4"/>
            <p:cNvPicPr>
              <a:picLocks noChangeAspect="1"/>
            </p:cNvPicPr>
            <p:nvPr/>
          </p:nvPicPr>
          <p:blipFill>
            <a:blip r:embed="rId3"/>
            <a:stretch>
              <a:fillRect/>
            </a:stretch>
          </p:blipFill>
          <p:spPr>
            <a:xfrm>
              <a:off x="5238502" y="2763221"/>
              <a:ext cx="2960442" cy="2497873"/>
            </a:xfrm>
            <a:prstGeom prst="rect">
              <a:avLst/>
            </a:prstGeom>
          </p:spPr>
        </p:pic>
        <p:pic>
          <p:nvPicPr>
            <p:cNvPr id="4" name="Picture 3"/>
            <p:cNvPicPr>
              <a:picLocks noChangeAspect="1"/>
            </p:cNvPicPr>
            <p:nvPr/>
          </p:nvPicPr>
          <p:blipFill>
            <a:blip r:embed="rId4"/>
            <a:stretch>
              <a:fillRect/>
            </a:stretch>
          </p:blipFill>
          <p:spPr>
            <a:xfrm>
              <a:off x="1380544" y="2841138"/>
              <a:ext cx="3175409" cy="2442988"/>
            </a:xfrm>
            <a:prstGeom prst="rect">
              <a:avLst/>
            </a:prstGeom>
          </p:spPr>
        </p:pic>
        <p:pic>
          <p:nvPicPr>
            <p:cNvPr id="3" name="Picture 2"/>
            <p:cNvPicPr>
              <a:picLocks noChangeAspect="1"/>
            </p:cNvPicPr>
            <p:nvPr/>
          </p:nvPicPr>
          <p:blipFill>
            <a:blip r:embed="rId5"/>
            <a:stretch>
              <a:fillRect/>
            </a:stretch>
          </p:blipFill>
          <p:spPr>
            <a:xfrm>
              <a:off x="5238502" y="162255"/>
              <a:ext cx="2960442" cy="2546066"/>
            </a:xfrm>
            <a:prstGeom prst="rect">
              <a:avLst/>
            </a:prstGeom>
          </p:spPr>
        </p:pic>
        <p:pic>
          <p:nvPicPr>
            <p:cNvPr id="2" name="Picture 1"/>
            <p:cNvPicPr>
              <a:picLocks noChangeAspect="1"/>
            </p:cNvPicPr>
            <p:nvPr/>
          </p:nvPicPr>
          <p:blipFill>
            <a:blip r:embed="rId6"/>
            <a:stretch>
              <a:fillRect/>
            </a:stretch>
          </p:blipFill>
          <p:spPr>
            <a:xfrm>
              <a:off x="1380544" y="282492"/>
              <a:ext cx="3170513" cy="2480729"/>
            </a:xfrm>
            <a:prstGeom prst="rect">
              <a:avLst/>
            </a:prstGeom>
          </p:spPr>
        </p:pic>
        <p:sp>
          <p:nvSpPr>
            <p:cNvPr id="12" name="TextBox 11"/>
            <p:cNvSpPr txBox="1"/>
            <p:nvPr/>
          </p:nvSpPr>
          <p:spPr>
            <a:xfrm>
              <a:off x="2279554" y="1334100"/>
              <a:ext cx="1294109" cy="369332"/>
            </a:xfrm>
            <a:prstGeom prst="rect">
              <a:avLst/>
            </a:prstGeom>
            <a:noFill/>
          </p:spPr>
          <p:txBody>
            <a:bodyPr wrap="square" rtlCol="0">
              <a:spAutoFit/>
            </a:bodyPr>
            <a:lstStyle/>
            <a:p>
              <a:r>
                <a:rPr lang="en-US" dirty="0"/>
                <a:t>SPE effects</a:t>
              </a:r>
            </a:p>
          </p:txBody>
        </p:sp>
        <p:sp>
          <p:nvSpPr>
            <p:cNvPr id="13" name="TextBox 12"/>
            <p:cNvSpPr txBox="1"/>
            <p:nvPr/>
          </p:nvSpPr>
          <p:spPr>
            <a:xfrm>
              <a:off x="5538417" y="1296005"/>
              <a:ext cx="1294109" cy="369332"/>
            </a:xfrm>
            <a:prstGeom prst="rect">
              <a:avLst/>
            </a:prstGeom>
            <a:noFill/>
          </p:spPr>
          <p:txBody>
            <a:bodyPr wrap="square" rtlCol="0">
              <a:spAutoFit/>
            </a:bodyPr>
            <a:lstStyle/>
            <a:p>
              <a:r>
                <a:rPr lang="en-US" dirty="0"/>
                <a:t>SPE effects</a:t>
              </a:r>
            </a:p>
          </p:txBody>
        </p:sp>
        <p:sp>
          <p:nvSpPr>
            <p:cNvPr id="14" name="TextBox 13"/>
            <p:cNvSpPr txBox="1"/>
            <p:nvPr/>
          </p:nvSpPr>
          <p:spPr>
            <a:xfrm>
              <a:off x="5538417" y="3491662"/>
              <a:ext cx="1294109" cy="646331"/>
            </a:xfrm>
            <a:prstGeom prst="rect">
              <a:avLst/>
            </a:prstGeom>
            <a:noFill/>
          </p:spPr>
          <p:txBody>
            <a:bodyPr wrap="square" rtlCol="0">
              <a:spAutoFit/>
            </a:bodyPr>
            <a:lstStyle/>
            <a:p>
              <a:r>
                <a:rPr lang="en-US" dirty="0"/>
                <a:t>Flare </a:t>
              </a:r>
            </a:p>
            <a:p>
              <a:r>
                <a:rPr lang="en-US" dirty="0"/>
                <a:t>effects</a:t>
              </a:r>
            </a:p>
          </p:txBody>
        </p:sp>
        <p:sp>
          <p:nvSpPr>
            <p:cNvPr id="16" name="TextBox 15"/>
            <p:cNvSpPr txBox="1"/>
            <p:nvPr/>
          </p:nvSpPr>
          <p:spPr>
            <a:xfrm>
              <a:off x="2243200" y="3491663"/>
              <a:ext cx="1294109" cy="646331"/>
            </a:xfrm>
            <a:prstGeom prst="rect">
              <a:avLst/>
            </a:prstGeom>
            <a:noFill/>
          </p:spPr>
          <p:txBody>
            <a:bodyPr wrap="square" rtlCol="0">
              <a:spAutoFit/>
            </a:bodyPr>
            <a:lstStyle/>
            <a:p>
              <a:r>
                <a:rPr lang="en-US" dirty="0"/>
                <a:t>Flare </a:t>
              </a:r>
            </a:p>
            <a:p>
              <a:r>
                <a:rPr lang="en-US" dirty="0"/>
                <a:t>effects</a:t>
              </a:r>
            </a:p>
          </p:txBody>
        </p:sp>
      </p:grpSp>
      <p:sp>
        <p:nvSpPr>
          <p:cNvPr id="15" name="TextBox 14"/>
          <p:cNvSpPr txBox="1"/>
          <p:nvPr/>
        </p:nvSpPr>
        <p:spPr>
          <a:xfrm>
            <a:off x="208989" y="165698"/>
            <a:ext cx="11871940" cy="646331"/>
          </a:xfrm>
          <a:prstGeom prst="rect">
            <a:avLst/>
          </a:prstGeom>
          <a:noFill/>
        </p:spPr>
        <p:txBody>
          <a:bodyPr wrap="square" rtlCol="0">
            <a:spAutoFit/>
          </a:bodyPr>
          <a:lstStyle/>
          <a:p>
            <a:pPr algn="ctr"/>
            <a:r>
              <a:rPr lang="en-US" sz="3600" dirty="0">
                <a:latin typeface="Times New Roman" panose="02020603050405020304" pitchFamily="18" charset="0"/>
                <a:cs typeface="Times New Roman" panose="02020603050405020304" pitchFamily="18" charset="0"/>
              </a:rPr>
              <a:t>Odd nitrogen production from SPEs and solar flares at equator</a:t>
            </a:r>
          </a:p>
        </p:txBody>
      </p:sp>
      <p:sp>
        <p:nvSpPr>
          <p:cNvPr id="17" name="TextBox 16"/>
          <p:cNvSpPr txBox="1"/>
          <p:nvPr/>
        </p:nvSpPr>
        <p:spPr>
          <a:xfrm>
            <a:off x="328762" y="1754765"/>
            <a:ext cx="3633754" cy="4278094"/>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30°S – 30°N average</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No response from SPEs</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Flare response of 100% larger than Arctic</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sz="2400" dirty="0"/>
          </a:p>
        </p:txBody>
      </p:sp>
      <p:sp>
        <p:nvSpPr>
          <p:cNvPr id="7" name="Slide Number Placeholder 6"/>
          <p:cNvSpPr>
            <a:spLocks noGrp="1"/>
          </p:cNvSpPr>
          <p:nvPr>
            <p:ph type="sldNum" sz="quarter" idx="12"/>
          </p:nvPr>
        </p:nvSpPr>
        <p:spPr/>
        <p:txBody>
          <a:bodyPr/>
          <a:lstStyle/>
          <a:p>
            <a:fld id="{C0414DBA-58AC-4BD4-A322-2B5F68FBFA31}" type="slidenum">
              <a:rPr lang="en-US" smtClean="0"/>
              <a:t>17</a:t>
            </a:fld>
            <a:endParaRPr lang="en-US"/>
          </a:p>
        </p:txBody>
      </p:sp>
      <p:sp>
        <p:nvSpPr>
          <p:cNvPr id="18" name="TextBox 17"/>
          <p:cNvSpPr txBox="1"/>
          <p:nvPr/>
        </p:nvSpPr>
        <p:spPr>
          <a:xfrm>
            <a:off x="7557337" y="1106000"/>
            <a:ext cx="890043" cy="1600438"/>
          </a:xfrm>
          <a:prstGeom prst="rect">
            <a:avLst/>
          </a:prstGeom>
          <a:noFill/>
        </p:spPr>
        <p:txBody>
          <a:bodyPr wrap="square" rtlCol="0">
            <a:spAutoFit/>
          </a:bodyPr>
          <a:lstStyle/>
          <a:p>
            <a:r>
              <a:rPr lang="en-US" sz="1400" dirty="0"/>
              <a:t>110 km</a:t>
            </a:r>
          </a:p>
          <a:p>
            <a:pPr marL="285750" indent="-285750">
              <a:buFontTx/>
              <a:buChar char="-"/>
            </a:pPr>
            <a:endParaRPr lang="en-US" sz="1400" dirty="0"/>
          </a:p>
          <a:p>
            <a:pPr marL="285750" indent="-285750">
              <a:buFontTx/>
              <a:buChar char="-"/>
            </a:pPr>
            <a:endParaRPr lang="en-US" sz="1400" dirty="0"/>
          </a:p>
          <a:p>
            <a:r>
              <a:rPr lang="en-US" sz="1400" dirty="0"/>
              <a:t>80 km</a:t>
            </a:r>
          </a:p>
          <a:p>
            <a:pPr marL="285750" indent="-285750">
              <a:buFontTx/>
              <a:buChar char="-"/>
            </a:pPr>
            <a:endParaRPr lang="en-US" sz="1400" dirty="0"/>
          </a:p>
          <a:p>
            <a:pPr marL="285750" indent="-285750">
              <a:buFontTx/>
              <a:buChar char="-"/>
            </a:pPr>
            <a:endParaRPr lang="en-US" sz="1400" dirty="0"/>
          </a:p>
          <a:p>
            <a:r>
              <a:rPr lang="en-US" sz="1400" dirty="0"/>
              <a:t>50 km</a:t>
            </a:r>
          </a:p>
        </p:txBody>
      </p:sp>
      <p:sp>
        <p:nvSpPr>
          <p:cNvPr id="19" name="TextBox 18"/>
          <p:cNvSpPr txBox="1"/>
          <p:nvPr/>
        </p:nvSpPr>
        <p:spPr>
          <a:xfrm>
            <a:off x="7567889" y="4001534"/>
            <a:ext cx="890043" cy="1600438"/>
          </a:xfrm>
          <a:prstGeom prst="rect">
            <a:avLst/>
          </a:prstGeom>
          <a:noFill/>
        </p:spPr>
        <p:txBody>
          <a:bodyPr wrap="square" rtlCol="0">
            <a:spAutoFit/>
          </a:bodyPr>
          <a:lstStyle/>
          <a:p>
            <a:r>
              <a:rPr lang="en-US" sz="1400" dirty="0"/>
              <a:t>110 km</a:t>
            </a:r>
          </a:p>
          <a:p>
            <a:pPr marL="285750" indent="-285750">
              <a:buFontTx/>
              <a:buChar char="-"/>
            </a:pPr>
            <a:endParaRPr lang="en-US" sz="1400" dirty="0"/>
          </a:p>
          <a:p>
            <a:pPr marL="285750" indent="-285750">
              <a:buFontTx/>
              <a:buChar char="-"/>
            </a:pPr>
            <a:endParaRPr lang="en-US" sz="1400" dirty="0"/>
          </a:p>
          <a:p>
            <a:r>
              <a:rPr lang="en-US" sz="1400" dirty="0"/>
              <a:t>80 km</a:t>
            </a:r>
          </a:p>
          <a:p>
            <a:pPr marL="285750" indent="-285750">
              <a:buFontTx/>
              <a:buChar char="-"/>
            </a:pPr>
            <a:endParaRPr lang="en-US" sz="1400" dirty="0"/>
          </a:p>
          <a:p>
            <a:pPr marL="285750" indent="-285750">
              <a:buFontTx/>
              <a:buChar char="-"/>
            </a:pPr>
            <a:endParaRPr lang="en-US" sz="1400" dirty="0"/>
          </a:p>
          <a:p>
            <a:r>
              <a:rPr lang="en-US" sz="1400" dirty="0"/>
              <a:t>50 km</a:t>
            </a:r>
          </a:p>
        </p:txBody>
      </p:sp>
    </p:spTree>
    <p:extLst>
      <p:ext uri="{BB962C8B-B14F-4D97-AF65-F5344CB8AC3E}">
        <p14:creationId xmlns:p14="http://schemas.microsoft.com/office/powerpoint/2010/main" val="293189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etails are in the caption following the image">
            <a:extLst>
              <a:ext uri="{FF2B5EF4-FFF2-40B4-BE49-F238E27FC236}">
                <a16:creationId xmlns:a16="http://schemas.microsoft.com/office/drawing/2014/main" id="{D842C15B-237E-7E90-192D-4F1A9B89EF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517" y="344815"/>
            <a:ext cx="7009185" cy="543519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p:cNvGrpSpPr/>
          <p:nvPr/>
        </p:nvGrpSpPr>
        <p:grpSpPr>
          <a:xfrm>
            <a:off x="8185387" y="145346"/>
            <a:ext cx="4170507" cy="6576129"/>
            <a:chOff x="7604649" y="281871"/>
            <a:chExt cx="4170507" cy="6576129"/>
          </a:xfrm>
        </p:grpSpPr>
        <p:grpSp>
          <p:nvGrpSpPr>
            <p:cNvPr id="12" name="Group 11">
              <a:extLst>
                <a:ext uri="{FF2B5EF4-FFF2-40B4-BE49-F238E27FC236}">
                  <a16:creationId xmlns:a16="http://schemas.microsoft.com/office/drawing/2014/main" id="{0519218F-6EA0-154B-CAD0-41076D391A67}"/>
                </a:ext>
              </a:extLst>
            </p:cNvPr>
            <p:cNvGrpSpPr/>
            <p:nvPr/>
          </p:nvGrpSpPr>
          <p:grpSpPr>
            <a:xfrm>
              <a:off x="7604649" y="281871"/>
              <a:ext cx="4003868" cy="6576129"/>
              <a:chOff x="7673475" y="185737"/>
              <a:chExt cx="4003868" cy="6576129"/>
            </a:xfrm>
          </p:grpSpPr>
          <p:pic>
            <p:nvPicPr>
              <p:cNvPr id="2" name="Picture 2" descr="Details are in the caption following the image">
                <a:extLst>
                  <a:ext uri="{FF2B5EF4-FFF2-40B4-BE49-F238E27FC236}">
                    <a16:creationId xmlns:a16="http://schemas.microsoft.com/office/drawing/2014/main" id="{513E3C8C-7E45-81F1-CE52-D915555F66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3475" y="185737"/>
                <a:ext cx="3682784" cy="23434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4D1CB11-2C6B-8CE8-D7CE-DF0257914475}"/>
                  </a:ext>
                </a:extLst>
              </p:cNvPr>
              <p:cNvPicPr>
                <a:picLocks noChangeAspect="1"/>
              </p:cNvPicPr>
              <p:nvPr/>
            </p:nvPicPr>
            <p:blipFill>
              <a:blip r:embed="rId4"/>
              <a:stretch>
                <a:fillRect/>
              </a:stretch>
            </p:blipFill>
            <p:spPr>
              <a:xfrm>
                <a:off x="7885804" y="4499698"/>
                <a:ext cx="3470455" cy="2262168"/>
              </a:xfrm>
              <a:prstGeom prst="rect">
                <a:avLst/>
              </a:prstGeom>
            </p:spPr>
          </p:pic>
          <p:pic>
            <p:nvPicPr>
              <p:cNvPr id="11" name="Picture 10">
                <a:extLst>
                  <a:ext uri="{FF2B5EF4-FFF2-40B4-BE49-F238E27FC236}">
                    <a16:creationId xmlns:a16="http://schemas.microsoft.com/office/drawing/2014/main" id="{893793CE-7C98-CE73-7458-290E8BF130E4}"/>
                  </a:ext>
                </a:extLst>
              </p:cNvPr>
              <p:cNvPicPr>
                <a:picLocks noChangeAspect="1"/>
              </p:cNvPicPr>
              <p:nvPr/>
            </p:nvPicPr>
            <p:blipFill>
              <a:blip r:embed="rId5"/>
              <a:stretch>
                <a:fillRect/>
              </a:stretch>
            </p:blipFill>
            <p:spPr>
              <a:xfrm>
                <a:off x="7796981" y="2554005"/>
                <a:ext cx="3880362" cy="2262168"/>
              </a:xfrm>
              <a:prstGeom prst="rect">
                <a:avLst/>
              </a:prstGeom>
            </p:spPr>
          </p:pic>
        </p:grpSp>
        <p:sp>
          <p:nvSpPr>
            <p:cNvPr id="13" name="TextBox 12">
              <a:extLst>
                <a:ext uri="{FF2B5EF4-FFF2-40B4-BE49-F238E27FC236}">
                  <a16:creationId xmlns:a16="http://schemas.microsoft.com/office/drawing/2014/main" id="{79FA2C78-E82A-CB67-EF5E-F67A9EF7A730}"/>
                </a:ext>
              </a:extLst>
            </p:cNvPr>
            <p:cNvSpPr txBox="1"/>
            <p:nvPr/>
          </p:nvSpPr>
          <p:spPr>
            <a:xfrm>
              <a:off x="9215328" y="281871"/>
              <a:ext cx="2559828" cy="369332"/>
            </a:xfrm>
            <a:prstGeom prst="rect">
              <a:avLst/>
            </a:prstGeom>
            <a:noFill/>
          </p:spPr>
          <p:txBody>
            <a:bodyPr wrap="square">
              <a:spAutoFit/>
            </a:bodyPr>
            <a:lstStyle/>
            <a:p>
              <a:r>
                <a:rPr lang="en-US" i="0" dirty="0">
                  <a:solidFill>
                    <a:srgbClr val="000000"/>
                  </a:solidFill>
                  <a:effectLst/>
                  <a:latin typeface="+mj-lt"/>
                </a:rPr>
                <a:t> Zhang</a:t>
              </a:r>
              <a:r>
                <a:rPr lang="en-US" dirty="0">
                  <a:solidFill>
                    <a:srgbClr val="000000"/>
                  </a:solidFill>
                  <a:latin typeface="+mj-lt"/>
                </a:rPr>
                <a:t> et al. (2011)</a:t>
              </a:r>
              <a:endParaRPr lang="en-US" dirty="0">
                <a:latin typeface="+mj-lt"/>
              </a:endParaRPr>
            </a:p>
          </p:txBody>
        </p:sp>
      </p:grpSp>
      <p:pic>
        <p:nvPicPr>
          <p:cNvPr id="2052" name="Picture 4" descr="Details are in the caption following the image">
            <a:extLst>
              <a:ext uri="{FF2B5EF4-FFF2-40B4-BE49-F238E27FC236}">
                <a16:creationId xmlns:a16="http://schemas.microsoft.com/office/drawing/2014/main" id="{1FC4DF44-0323-2DC2-F51D-8047DB29AC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393" y="344815"/>
            <a:ext cx="7876870" cy="574086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06412D6-BCE2-D2DC-3EED-6AC43693DEF7}"/>
              </a:ext>
            </a:extLst>
          </p:cNvPr>
          <p:cNvSpPr txBox="1"/>
          <p:nvPr/>
        </p:nvSpPr>
        <p:spPr>
          <a:xfrm>
            <a:off x="308517" y="6261560"/>
            <a:ext cx="2559828" cy="369332"/>
          </a:xfrm>
          <a:prstGeom prst="rect">
            <a:avLst/>
          </a:prstGeom>
          <a:noFill/>
        </p:spPr>
        <p:txBody>
          <a:bodyPr wrap="square">
            <a:spAutoFit/>
          </a:bodyPr>
          <a:lstStyle/>
          <a:p>
            <a:r>
              <a:rPr lang="en-US" i="0" dirty="0">
                <a:solidFill>
                  <a:srgbClr val="000000"/>
                </a:solidFill>
                <a:effectLst/>
                <a:latin typeface="+mj-lt"/>
              </a:rPr>
              <a:t>Qian </a:t>
            </a:r>
            <a:r>
              <a:rPr lang="en-US" dirty="0">
                <a:solidFill>
                  <a:srgbClr val="000000"/>
                </a:solidFill>
                <a:latin typeface="+mj-lt"/>
              </a:rPr>
              <a:t>et al. (2011)</a:t>
            </a:r>
            <a:endParaRPr lang="en-US" dirty="0">
              <a:latin typeface="+mj-lt"/>
            </a:endParaRPr>
          </a:p>
        </p:txBody>
      </p:sp>
      <p:sp>
        <p:nvSpPr>
          <p:cNvPr id="3" name="Slide Number Placeholder 2"/>
          <p:cNvSpPr>
            <a:spLocks noGrp="1"/>
          </p:cNvSpPr>
          <p:nvPr>
            <p:ph type="sldNum" sz="quarter" idx="12"/>
          </p:nvPr>
        </p:nvSpPr>
        <p:spPr/>
        <p:txBody>
          <a:bodyPr/>
          <a:lstStyle/>
          <a:p>
            <a:fld id="{23818447-08AE-4F11-A6C0-762BA805B0AD}" type="slidenum">
              <a:rPr lang="en-US" smtClean="0"/>
              <a:t>18</a:t>
            </a:fld>
            <a:endParaRPr lang="en-US"/>
          </a:p>
        </p:txBody>
      </p:sp>
    </p:spTree>
    <p:extLst>
      <p:ext uri="{BB962C8B-B14F-4D97-AF65-F5344CB8AC3E}">
        <p14:creationId xmlns:p14="http://schemas.microsoft.com/office/powerpoint/2010/main" val="3998321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DA78-3F27-1262-8B0F-BBA22AD912EF}"/>
              </a:ext>
            </a:extLst>
          </p:cNvPr>
          <p:cNvSpPr>
            <a:spLocks noGrp="1"/>
          </p:cNvSpPr>
          <p:nvPr>
            <p:ph type="title"/>
          </p:nvPr>
        </p:nvSpPr>
        <p:spPr>
          <a:xfrm>
            <a:off x="424962" y="75339"/>
            <a:ext cx="11767038" cy="1325563"/>
          </a:xfrm>
        </p:spPr>
        <p:txBody>
          <a:bodyPr>
            <a:normAutofit fontScale="90000"/>
          </a:bodyPr>
          <a:lstStyle/>
          <a:p>
            <a:pPr algn="ctr"/>
            <a:r>
              <a:rPr lang="en-US" dirty="0" err="1"/>
              <a:t>Ionospheric</a:t>
            </a:r>
            <a:r>
              <a:rPr lang="en-US" dirty="0"/>
              <a:t> Scintillation Primary Caused by Geomagnetic activity and day/night equatorial boundary </a:t>
            </a:r>
          </a:p>
        </p:txBody>
      </p:sp>
      <p:pic>
        <p:nvPicPr>
          <p:cNvPr id="6" name="Picture 5"/>
          <p:cNvPicPr>
            <a:picLocks noChangeAspect="1"/>
          </p:cNvPicPr>
          <p:nvPr/>
        </p:nvPicPr>
        <p:blipFill>
          <a:blip r:embed="rId3"/>
          <a:stretch>
            <a:fillRect/>
          </a:stretch>
        </p:blipFill>
        <p:spPr>
          <a:xfrm>
            <a:off x="1078519" y="1547446"/>
            <a:ext cx="3636827" cy="5170907"/>
          </a:xfrm>
          <a:prstGeom prst="rect">
            <a:avLst/>
          </a:prstGeom>
        </p:spPr>
      </p:pic>
      <p:pic>
        <p:nvPicPr>
          <p:cNvPr id="7" name="Picture 6"/>
          <p:cNvPicPr>
            <a:picLocks noChangeAspect="1"/>
          </p:cNvPicPr>
          <p:nvPr/>
        </p:nvPicPr>
        <p:blipFill>
          <a:blip r:embed="rId4"/>
          <a:stretch>
            <a:fillRect/>
          </a:stretch>
        </p:blipFill>
        <p:spPr>
          <a:xfrm>
            <a:off x="5212373" y="1686805"/>
            <a:ext cx="5372100" cy="4505325"/>
          </a:xfrm>
          <a:prstGeom prst="rect">
            <a:avLst/>
          </a:prstGeom>
        </p:spPr>
      </p:pic>
      <p:sp>
        <p:nvSpPr>
          <p:cNvPr id="8" name="TextBox 7"/>
          <p:cNvSpPr txBox="1"/>
          <p:nvPr/>
        </p:nvSpPr>
        <p:spPr>
          <a:xfrm>
            <a:off x="8106507" y="6349021"/>
            <a:ext cx="2312377" cy="369332"/>
          </a:xfrm>
          <a:prstGeom prst="rect">
            <a:avLst/>
          </a:prstGeom>
          <a:noFill/>
        </p:spPr>
        <p:txBody>
          <a:bodyPr wrap="square" rtlCol="0">
            <a:spAutoFit/>
          </a:bodyPr>
          <a:lstStyle/>
          <a:p>
            <a:r>
              <a:rPr lang="en-US" dirty="0" err="1"/>
              <a:t>Vankadara</a:t>
            </a:r>
            <a:r>
              <a:rPr lang="en-US" dirty="0"/>
              <a:t> et al. 2022</a:t>
            </a:r>
          </a:p>
        </p:txBody>
      </p:sp>
      <p:sp>
        <p:nvSpPr>
          <p:cNvPr id="10" name="Slide Number Placeholder 9"/>
          <p:cNvSpPr>
            <a:spLocks noGrp="1"/>
          </p:cNvSpPr>
          <p:nvPr>
            <p:ph type="sldNum" sz="quarter" idx="12"/>
          </p:nvPr>
        </p:nvSpPr>
        <p:spPr/>
        <p:txBody>
          <a:bodyPr/>
          <a:lstStyle/>
          <a:p>
            <a:fld id="{23818447-08AE-4F11-A6C0-762BA805B0AD}" type="slidenum">
              <a:rPr lang="en-US" smtClean="0"/>
              <a:t>19</a:t>
            </a:fld>
            <a:endParaRPr lang="en-US"/>
          </a:p>
        </p:txBody>
      </p:sp>
      <p:pic>
        <p:nvPicPr>
          <p:cNvPr id="9" name="Picture 8" descr="A map of the world&#10;&#10;Description automatically generated">
            <a:extLst>
              <a:ext uri="{FF2B5EF4-FFF2-40B4-BE49-F238E27FC236}">
                <a16:creationId xmlns:a16="http://schemas.microsoft.com/office/drawing/2014/main" id="{ADF1D556-FC3F-93F2-5DAD-4188B8129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3060" y="1686805"/>
            <a:ext cx="6585880" cy="4549378"/>
          </a:xfrm>
          <a:prstGeom prst="rect">
            <a:avLst/>
          </a:prstGeom>
        </p:spPr>
      </p:pic>
    </p:spTree>
    <p:extLst>
      <p:ext uri="{BB962C8B-B14F-4D97-AF65-F5344CB8AC3E}">
        <p14:creationId xmlns:p14="http://schemas.microsoft.com/office/powerpoint/2010/main" val="405677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80EB21-2277-F364-39BA-EB548D93710C}"/>
              </a:ext>
            </a:extLst>
          </p:cNvPr>
          <p:cNvSpPr>
            <a:spLocks noGrp="1"/>
          </p:cNvSpPr>
          <p:nvPr>
            <p:ph type="title"/>
          </p:nvPr>
        </p:nvSpPr>
        <p:spPr/>
        <p:txBody>
          <a:bodyPr/>
          <a:lstStyle/>
          <a:p>
            <a:pPr algn="ctr"/>
            <a:r>
              <a:rPr lang="en-US" dirty="0"/>
              <a:t>Outline</a:t>
            </a:r>
          </a:p>
        </p:txBody>
      </p:sp>
      <p:sp>
        <p:nvSpPr>
          <p:cNvPr id="3" name="TextBox 2">
            <a:extLst>
              <a:ext uri="{FF2B5EF4-FFF2-40B4-BE49-F238E27FC236}">
                <a16:creationId xmlns:a16="http://schemas.microsoft.com/office/drawing/2014/main" id="{C405C85F-2181-820C-4737-F31FEBD165B3}"/>
              </a:ext>
            </a:extLst>
          </p:cNvPr>
          <p:cNvSpPr txBox="1"/>
          <p:nvPr/>
        </p:nvSpPr>
        <p:spPr>
          <a:xfrm>
            <a:off x="1259633" y="1847461"/>
            <a:ext cx="9843796" cy="4154984"/>
          </a:xfrm>
          <a:prstGeom prst="rect">
            <a:avLst/>
          </a:prstGeom>
          <a:noFill/>
        </p:spPr>
        <p:txBody>
          <a:bodyPr wrap="square" rtlCol="0">
            <a:spAutoFit/>
          </a:bodyPr>
          <a:lstStyle/>
          <a:p>
            <a:pPr marL="342900" indent="-342900">
              <a:buFont typeface="+mj-lt"/>
              <a:buAutoNum type="arabicPeriod"/>
            </a:pPr>
            <a:r>
              <a:rPr lang="en-US" sz="2400" dirty="0"/>
              <a:t>Overview of spectral wavelengths are important for the atmosphere</a:t>
            </a:r>
          </a:p>
          <a:p>
            <a:pPr marL="342900" indent="-342900">
              <a:buFont typeface="+mj-lt"/>
              <a:buAutoNum type="arabicPeriod"/>
            </a:pPr>
            <a:endParaRPr lang="en-US" sz="2400" dirty="0"/>
          </a:p>
          <a:p>
            <a:pPr marL="342900" indent="-342900">
              <a:buFont typeface="+mj-lt"/>
              <a:buAutoNum type="arabicPeriod"/>
            </a:pPr>
            <a:r>
              <a:rPr lang="en-US" sz="2400" dirty="0"/>
              <a:t>What timescales are important (flares vs solar rotation vs solar cycle)</a:t>
            </a:r>
          </a:p>
          <a:p>
            <a:pPr marL="342900" indent="-342900">
              <a:buFont typeface="+mj-lt"/>
              <a:buAutoNum type="arabicPeriod"/>
            </a:pPr>
            <a:endParaRPr lang="en-US" sz="2400" dirty="0"/>
          </a:p>
          <a:p>
            <a:pPr marL="342900" indent="-342900">
              <a:buFont typeface="+mj-lt"/>
              <a:buAutoNum type="arabicPeriod"/>
            </a:pPr>
            <a:r>
              <a:rPr lang="en-US" sz="2400" dirty="0"/>
              <a:t>Impacts on atmosphere (communication, satellite drag, chemistry) </a:t>
            </a:r>
          </a:p>
          <a:p>
            <a:pPr marL="342900" indent="-342900">
              <a:buFont typeface="+mj-lt"/>
              <a:buAutoNum type="arabicPeriod"/>
            </a:pPr>
            <a:endParaRPr lang="en-US" sz="2400" dirty="0"/>
          </a:p>
          <a:p>
            <a:pPr marL="342900" indent="-342900">
              <a:buFont typeface="+mj-lt"/>
              <a:buAutoNum type="arabicPeriod"/>
            </a:pPr>
            <a:r>
              <a:rPr lang="en-US" sz="2400" dirty="0"/>
              <a:t>FISM2</a:t>
            </a:r>
          </a:p>
          <a:p>
            <a:pPr marL="342900" indent="-342900">
              <a:buFont typeface="+mj-lt"/>
              <a:buAutoNum type="arabicPeriod"/>
            </a:pPr>
            <a:endParaRPr lang="en-US" sz="2400" dirty="0"/>
          </a:p>
          <a:p>
            <a:pPr marL="342900" indent="-342900">
              <a:buFont typeface="+mj-lt"/>
              <a:buAutoNum type="arabicPeriod"/>
            </a:pPr>
            <a:r>
              <a:rPr lang="en-US" sz="2400" dirty="0"/>
              <a:t>My recent work</a:t>
            </a:r>
          </a:p>
          <a:p>
            <a:pPr marL="342900" indent="-342900">
              <a:buFont typeface="+mj-lt"/>
              <a:buAutoNum type="arabicPeriod"/>
            </a:pPr>
            <a:endParaRPr lang="en-US" sz="2400" dirty="0"/>
          </a:p>
          <a:p>
            <a:pPr marL="342900" indent="-342900">
              <a:buFont typeface="+mj-lt"/>
              <a:buAutoNum type="arabicPeriod"/>
            </a:pPr>
            <a:r>
              <a:rPr lang="en-US" sz="2400" dirty="0"/>
              <a:t>Moving forward with a physics-based solar spectral model</a:t>
            </a:r>
          </a:p>
        </p:txBody>
      </p:sp>
      <p:sp>
        <p:nvSpPr>
          <p:cNvPr id="4" name="Slide Number Placeholder 3"/>
          <p:cNvSpPr>
            <a:spLocks noGrp="1"/>
          </p:cNvSpPr>
          <p:nvPr>
            <p:ph type="sldNum" sz="quarter" idx="12"/>
          </p:nvPr>
        </p:nvSpPr>
        <p:spPr/>
        <p:txBody>
          <a:bodyPr/>
          <a:lstStyle/>
          <a:p>
            <a:fld id="{23818447-08AE-4F11-A6C0-762BA805B0AD}" type="slidenum">
              <a:rPr lang="en-US" smtClean="0"/>
              <a:t>2</a:t>
            </a:fld>
            <a:endParaRPr lang="en-US"/>
          </a:p>
        </p:txBody>
      </p:sp>
    </p:spTree>
    <p:extLst>
      <p:ext uri="{BB962C8B-B14F-4D97-AF65-F5344CB8AC3E}">
        <p14:creationId xmlns:p14="http://schemas.microsoft.com/office/powerpoint/2010/main" val="26871354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DA78-3F27-1262-8B0F-BBA22AD912EF}"/>
              </a:ext>
            </a:extLst>
          </p:cNvPr>
          <p:cNvSpPr>
            <a:spLocks noGrp="1"/>
          </p:cNvSpPr>
          <p:nvPr>
            <p:ph type="title"/>
          </p:nvPr>
        </p:nvSpPr>
        <p:spPr>
          <a:xfrm>
            <a:off x="838200" y="66546"/>
            <a:ext cx="10515600" cy="1325563"/>
          </a:xfrm>
        </p:spPr>
        <p:txBody>
          <a:bodyPr/>
          <a:lstStyle/>
          <a:p>
            <a:pPr algn="ctr"/>
            <a:r>
              <a:rPr lang="en-US" dirty="0"/>
              <a:t>Seasonal Dependency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892" y="1577631"/>
            <a:ext cx="5815385" cy="465230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7147" y="1483782"/>
            <a:ext cx="4060776" cy="4840006"/>
          </a:xfrm>
          <a:prstGeom prst="rect">
            <a:avLst/>
          </a:prstGeom>
        </p:spPr>
      </p:pic>
      <p:sp>
        <p:nvSpPr>
          <p:cNvPr id="5" name="TextBox 4">
            <a:extLst>
              <a:ext uri="{FF2B5EF4-FFF2-40B4-BE49-F238E27FC236}">
                <a16:creationId xmlns:a16="http://schemas.microsoft.com/office/drawing/2014/main" id="{E06412D6-BCE2-D2DC-3EED-6AC43693DEF7}"/>
              </a:ext>
            </a:extLst>
          </p:cNvPr>
          <p:cNvSpPr txBox="1"/>
          <p:nvPr/>
        </p:nvSpPr>
        <p:spPr>
          <a:xfrm>
            <a:off x="10073886" y="6415461"/>
            <a:ext cx="2559828" cy="369332"/>
          </a:xfrm>
          <a:prstGeom prst="rect">
            <a:avLst/>
          </a:prstGeom>
          <a:noFill/>
        </p:spPr>
        <p:txBody>
          <a:bodyPr wrap="square">
            <a:spAutoFit/>
          </a:bodyPr>
          <a:lstStyle/>
          <a:p>
            <a:r>
              <a:rPr lang="en-US" i="0" dirty="0">
                <a:solidFill>
                  <a:srgbClr val="000000"/>
                </a:solidFill>
                <a:effectLst/>
                <a:latin typeface="+mj-lt"/>
              </a:rPr>
              <a:t>Qian </a:t>
            </a:r>
            <a:r>
              <a:rPr lang="en-US" dirty="0">
                <a:solidFill>
                  <a:srgbClr val="000000"/>
                </a:solidFill>
                <a:latin typeface="+mj-lt"/>
              </a:rPr>
              <a:t>et al. (2009)</a:t>
            </a:r>
            <a:endParaRPr lang="en-US" dirty="0">
              <a:latin typeface="+mj-lt"/>
            </a:endParaRPr>
          </a:p>
        </p:txBody>
      </p:sp>
      <p:sp>
        <p:nvSpPr>
          <p:cNvPr id="6" name="TextBox 5">
            <a:extLst>
              <a:ext uri="{FF2B5EF4-FFF2-40B4-BE49-F238E27FC236}">
                <a16:creationId xmlns:a16="http://schemas.microsoft.com/office/drawing/2014/main" id="{E06412D6-BCE2-D2DC-3EED-6AC43693DEF7}"/>
              </a:ext>
            </a:extLst>
          </p:cNvPr>
          <p:cNvSpPr txBox="1"/>
          <p:nvPr/>
        </p:nvSpPr>
        <p:spPr>
          <a:xfrm>
            <a:off x="1029532" y="6323788"/>
            <a:ext cx="2559828" cy="369332"/>
          </a:xfrm>
          <a:prstGeom prst="rect">
            <a:avLst/>
          </a:prstGeom>
          <a:noFill/>
        </p:spPr>
        <p:txBody>
          <a:bodyPr wrap="square">
            <a:spAutoFit/>
          </a:bodyPr>
          <a:lstStyle/>
          <a:p>
            <a:r>
              <a:rPr lang="en-US" i="0" dirty="0">
                <a:solidFill>
                  <a:srgbClr val="000000"/>
                </a:solidFill>
                <a:effectLst/>
                <a:latin typeface="+mj-lt"/>
              </a:rPr>
              <a:t>Le et al</a:t>
            </a:r>
            <a:r>
              <a:rPr lang="en-US" dirty="0">
                <a:solidFill>
                  <a:srgbClr val="000000"/>
                </a:solidFill>
                <a:latin typeface="+mj-lt"/>
              </a:rPr>
              <a:t>. (2013)</a:t>
            </a:r>
            <a:endParaRPr lang="en-US" dirty="0">
              <a:latin typeface="+mj-lt"/>
            </a:endParaRPr>
          </a:p>
        </p:txBody>
      </p:sp>
      <p:sp>
        <p:nvSpPr>
          <p:cNvPr id="8" name="Slide Number Placeholder 7"/>
          <p:cNvSpPr>
            <a:spLocks noGrp="1"/>
          </p:cNvSpPr>
          <p:nvPr>
            <p:ph type="sldNum" sz="quarter" idx="12"/>
          </p:nvPr>
        </p:nvSpPr>
        <p:spPr/>
        <p:txBody>
          <a:bodyPr/>
          <a:lstStyle/>
          <a:p>
            <a:fld id="{23818447-08AE-4F11-A6C0-762BA805B0AD}" type="slidenum">
              <a:rPr lang="en-US" smtClean="0"/>
              <a:t>20</a:t>
            </a:fld>
            <a:endParaRPr lang="en-US"/>
          </a:p>
        </p:txBody>
      </p:sp>
    </p:spTree>
    <p:extLst>
      <p:ext uri="{BB962C8B-B14F-4D97-AF65-F5344CB8AC3E}">
        <p14:creationId xmlns:p14="http://schemas.microsoft.com/office/powerpoint/2010/main" val="3689014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DA78-3F27-1262-8B0F-BBA22AD912EF}"/>
              </a:ext>
            </a:extLst>
          </p:cNvPr>
          <p:cNvSpPr>
            <a:spLocks noGrp="1"/>
          </p:cNvSpPr>
          <p:nvPr>
            <p:ph type="title"/>
          </p:nvPr>
        </p:nvSpPr>
        <p:spPr>
          <a:xfrm>
            <a:off x="838200" y="66546"/>
            <a:ext cx="10515600" cy="1325563"/>
          </a:xfrm>
        </p:spPr>
        <p:txBody>
          <a:bodyPr>
            <a:normAutofit/>
          </a:bodyPr>
          <a:lstStyle/>
          <a:p>
            <a:pPr algn="ctr"/>
            <a:r>
              <a:rPr lang="en-US" dirty="0"/>
              <a:t>Solar Rotation can create strong, wavelength dependent variations  </a:t>
            </a:r>
          </a:p>
        </p:txBody>
      </p:sp>
      <p:pic>
        <p:nvPicPr>
          <p:cNvPr id="4" name="Picture 3" descr="A diagram of different types of sun&#10;&#10;Description automatically generated">
            <a:extLst>
              <a:ext uri="{FF2B5EF4-FFF2-40B4-BE49-F238E27FC236}">
                <a16:creationId xmlns:a16="http://schemas.microsoft.com/office/drawing/2014/main" id="{596C3828-BB9B-F75D-C8B3-F3008881F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7596" y="1539433"/>
            <a:ext cx="7534621" cy="4836413"/>
          </a:xfrm>
          <a:prstGeom prst="rect">
            <a:avLst/>
          </a:prstGeom>
        </p:spPr>
      </p:pic>
      <p:sp>
        <p:nvSpPr>
          <p:cNvPr id="3" name="Slide Number Placeholder 2"/>
          <p:cNvSpPr>
            <a:spLocks noGrp="1"/>
          </p:cNvSpPr>
          <p:nvPr>
            <p:ph type="sldNum" sz="quarter" idx="12"/>
          </p:nvPr>
        </p:nvSpPr>
        <p:spPr/>
        <p:txBody>
          <a:bodyPr/>
          <a:lstStyle/>
          <a:p>
            <a:fld id="{23818447-08AE-4F11-A6C0-762BA805B0AD}" type="slidenum">
              <a:rPr lang="en-US" smtClean="0"/>
              <a:t>21</a:t>
            </a:fld>
            <a:endParaRPr lang="en-US"/>
          </a:p>
        </p:txBody>
      </p:sp>
    </p:spTree>
    <p:extLst>
      <p:ext uri="{BB962C8B-B14F-4D97-AF65-F5344CB8AC3E}">
        <p14:creationId xmlns:p14="http://schemas.microsoft.com/office/powerpoint/2010/main" val="7921814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showing the number of light&#10;&#10;Description automatically generated">
            <a:extLst>
              <a:ext uri="{FF2B5EF4-FFF2-40B4-BE49-F238E27FC236}">
                <a16:creationId xmlns:a16="http://schemas.microsoft.com/office/drawing/2014/main" id="{0566F570-D71E-8268-B9A3-4FF52A64BC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416" y="2119778"/>
            <a:ext cx="5045777" cy="3656863"/>
          </a:xfrm>
          <a:prstGeom prst="rect">
            <a:avLst/>
          </a:prstGeom>
        </p:spPr>
      </p:pic>
      <p:sp>
        <p:nvSpPr>
          <p:cNvPr id="6" name="Title 1">
            <a:extLst>
              <a:ext uri="{FF2B5EF4-FFF2-40B4-BE49-F238E27FC236}">
                <a16:creationId xmlns:a16="http://schemas.microsoft.com/office/drawing/2014/main" id="{B72FC632-D164-A50F-2D9E-E2F399108272}"/>
              </a:ext>
            </a:extLst>
          </p:cNvPr>
          <p:cNvSpPr txBox="1">
            <a:spLocks/>
          </p:cNvSpPr>
          <p:nvPr/>
        </p:nvSpPr>
        <p:spPr>
          <a:xfrm>
            <a:off x="838200" y="6654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Solar Rotation can create strong, wavelength dependent variations</a:t>
            </a:r>
          </a:p>
        </p:txBody>
      </p:sp>
      <p:sp>
        <p:nvSpPr>
          <p:cNvPr id="8" name="TextBox 7">
            <a:extLst>
              <a:ext uri="{FF2B5EF4-FFF2-40B4-BE49-F238E27FC236}">
                <a16:creationId xmlns:a16="http://schemas.microsoft.com/office/drawing/2014/main" id="{83CF34BA-3B96-0C86-87FC-9426C7865999}"/>
              </a:ext>
            </a:extLst>
          </p:cNvPr>
          <p:cNvSpPr txBox="1"/>
          <p:nvPr/>
        </p:nvSpPr>
        <p:spPr>
          <a:xfrm>
            <a:off x="449416" y="5908431"/>
            <a:ext cx="5366625" cy="369332"/>
          </a:xfrm>
          <a:prstGeom prst="rect">
            <a:avLst/>
          </a:prstGeom>
          <a:noFill/>
        </p:spPr>
        <p:txBody>
          <a:bodyPr wrap="square">
            <a:spAutoFit/>
          </a:bodyPr>
          <a:lstStyle/>
          <a:p>
            <a:r>
              <a:rPr lang="en-US" dirty="0"/>
              <a:t>Woods et al. (2004)</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216161" y="2324785"/>
            <a:ext cx="4953070" cy="2824588"/>
          </a:xfrm>
          <a:prstGeom prst="rect">
            <a:avLst/>
          </a:prstGeom>
        </p:spPr>
      </p:pic>
      <p:sp>
        <p:nvSpPr>
          <p:cNvPr id="7" name="TextBox 6">
            <a:extLst>
              <a:ext uri="{FF2B5EF4-FFF2-40B4-BE49-F238E27FC236}">
                <a16:creationId xmlns:a16="http://schemas.microsoft.com/office/drawing/2014/main" id="{83CF34BA-3B96-0C86-87FC-9426C7865999}"/>
              </a:ext>
            </a:extLst>
          </p:cNvPr>
          <p:cNvSpPr txBox="1"/>
          <p:nvPr/>
        </p:nvSpPr>
        <p:spPr>
          <a:xfrm>
            <a:off x="9102584" y="5591975"/>
            <a:ext cx="2972876" cy="369332"/>
          </a:xfrm>
          <a:prstGeom prst="rect">
            <a:avLst/>
          </a:prstGeom>
          <a:noFill/>
        </p:spPr>
        <p:txBody>
          <a:bodyPr wrap="square">
            <a:spAutoFit/>
          </a:bodyPr>
          <a:lstStyle/>
          <a:p>
            <a:r>
              <a:rPr lang="en-US" dirty="0"/>
              <a:t>Chen et al. (2012)</a:t>
            </a:r>
          </a:p>
        </p:txBody>
      </p:sp>
      <p:sp>
        <p:nvSpPr>
          <p:cNvPr id="5" name="Slide Number Placeholder 4"/>
          <p:cNvSpPr>
            <a:spLocks noGrp="1"/>
          </p:cNvSpPr>
          <p:nvPr>
            <p:ph type="sldNum" sz="quarter" idx="12"/>
          </p:nvPr>
        </p:nvSpPr>
        <p:spPr/>
        <p:txBody>
          <a:bodyPr/>
          <a:lstStyle/>
          <a:p>
            <a:fld id="{23818447-08AE-4F11-A6C0-762BA805B0AD}" type="slidenum">
              <a:rPr lang="en-US" smtClean="0"/>
              <a:t>22</a:t>
            </a:fld>
            <a:endParaRPr lang="en-US"/>
          </a:p>
        </p:txBody>
      </p:sp>
    </p:spTree>
    <p:extLst>
      <p:ext uri="{BB962C8B-B14F-4D97-AF65-F5344CB8AC3E}">
        <p14:creationId xmlns:p14="http://schemas.microsoft.com/office/powerpoint/2010/main" val="3837697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5297A57-BBCB-32AF-2C5D-56F52153CC81}"/>
              </a:ext>
            </a:extLst>
          </p:cNvPr>
          <p:cNvSpPr>
            <a:spLocks noGrp="1"/>
          </p:cNvSpPr>
          <p:nvPr>
            <p:ph type="sldNum" sz="quarter" idx="12"/>
          </p:nvPr>
        </p:nvSpPr>
        <p:spPr/>
        <p:txBody>
          <a:bodyPr/>
          <a:lstStyle/>
          <a:p>
            <a:fld id="{23818447-08AE-4F11-A6C0-762BA805B0AD}" type="slidenum">
              <a:rPr lang="en-US" smtClean="0"/>
              <a:t>23</a:t>
            </a:fld>
            <a:endParaRPr lang="en-US"/>
          </a:p>
        </p:txBody>
      </p:sp>
      <p:pic>
        <p:nvPicPr>
          <p:cNvPr id="3074" name="Picture 2" descr="Details are in the caption following the image">
            <a:extLst>
              <a:ext uri="{FF2B5EF4-FFF2-40B4-BE49-F238E27FC236}">
                <a16:creationId xmlns:a16="http://schemas.microsoft.com/office/drawing/2014/main" id="{5DC0A2C6-BDEA-79C3-D714-4D92BD72AE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506" y="1647434"/>
            <a:ext cx="5429250" cy="405765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etails are in the caption following the image">
            <a:extLst>
              <a:ext uri="{FF2B5EF4-FFF2-40B4-BE49-F238E27FC236}">
                <a16:creationId xmlns:a16="http://schemas.microsoft.com/office/drawing/2014/main" id="{47F9190B-B497-0692-61D5-486C220316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1062" y="1690296"/>
            <a:ext cx="5429250" cy="39719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62763F8-4A4F-27FE-1419-C796038DE86A}"/>
              </a:ext>
            </a:extLst>
          </p:cNvPr>
          <p:cNvSpPr txBox="1"/>
          <p:nvPr/>
        </p:nvSpPr>
        <p:spPr>
          <a:xfrm>
            <a:off x="8610600" y="5987017"/>
            <a:ext cx="3355522" cy="369332"/>
          </a:xfrm>
          <a:prstGeom prst="rect">
            <a:avLst/>
          </a:prstGeom>
          <a:noFill/>
        </p:spPr>
        <p:txBody>
          <a:bodyPr wrap="square" rtlCol="0">
            <a:spAutoFit/>
          </a:bodyPr>
          <a:lstStyle/>
          <a:p>
            <a:r>
              <a:rPr lang="en-US" dirty="0">
                <a:latin typeface="Sitka Display" panose="02000505000000020004" pitchFamily="2" charset="0"/>
              </a:rPr>
              <a:t>Min et al. (2009)</a:t>
            </a:r>
          </a:p>
        </p:txBody>
      </p:sp>
      <p:sp>
        <p:nvSpPr>
          <p:cNvPr id="4" name="Title 1">
            <a:extLst>
              <a:ext uri="{FF2B5EF4-FFF2-40B4-BE49-F238E27FC236}">
                <a16:creationId xmlns:a16="http://schemas.microsoft.com/office/drawing/2014/main" id="{10821CE0-74E6-831D-0EC9-C03849E7CB2C}"/>
              </a:ext>
            </a:extLst>
          </p:cNvPr>
          <p:cNvSpPr txBox="1">
            <a:spLocks/>
          </p:cNvSpPr>
          <p:nvPr/>
        </p:nvSpPr>
        <p:spPr>
          <a:xfrm>
            <a:off x="838200" y="6654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Previous studies show variation in electron density, TEC, temperature during solar rotation</a:t>
            </a:r>
          </a:p>
        </p:txBody>
      </p:sp>
    </p:spTree>
    <p:extLst>
      <p:ext uri="{BB962C8B-B14F-4D97-AF65-F5344CB8AC3E}">
        <p14:creationId xmlns:p14="http://schemas.microsoft.com/office/powerpoint/2010/main" val="4112303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759655" y="1392109"/>
            <a:ext cx="10160224" cy="5161141"/>
            <a:chOff x="768447" y="1151791"/>
            <a:chExt cx="10160224" cy="5161141"/>
          </a:xfrm>
        </p:grpSpPr>
        <p:grpSp>
          <p:nvGrpSpPr>
            <p:cNvPr id="7" name="Group 6"/>
            <p:cNvGrpSpPr/>
            <p:nvPr/>
          </p:nvGrpSpPr>
          <p:grpSpPr>
            <a:xfrm>
              <a:off x="768447" y="1151791"/>
              <a:ext cx="10160224" cy="5161141"/>
              <a:chOff x="768447" y="1151791"/>
              <a:chExt cx="10160224" cy="5161141"/>
            </a:xfrm>
          </p:grpSpPr>
          <p:grpSp>
            <p:nvGrpSpPr>
              <p:cNvPr id="4" name="Group 3"/>
              <p:cNvGrpSpPr/>
              <p:nvPr/>
            </p:nvGrpSpPr>
            <p:grpSpPr>
              <a:xfrm>
                <a:off x="768447" y="1151791"/>
                <a:ext cx="10160224" cy="4598377"/>
                <a:chOff x="768447" y="1151791"/>
                <a:chExt cx="10160224" cy="4598377"/>
              </a:xfrm>
            </p:grpSpPr>
            <p:pic>
              <p:nvPicPr>
                <p:cNvPr id="2" name="Picture 1"/>
                <p:cNvPicPr>
                  <a:picLocks noChangeAspect="1"/>
                </p:cNvPicPr>
                <p:nvPr/>
              </p:nvPicPr>
              <p:blipFill>
                <a:blip r:embed="rId2"/>
                <a:stretch>
                  <a:fillRect/>
                </a:stretch>
              </p:blipFill>
              <p:spPr>
                <a:xfrm>
                  <a:off x="768447" y="1151791"/>
                  <a:ext cx="10160224" cy="4598377"/>
                </a:xfrm>
                <a:prstGeom prst="rect">
                  <a:avLst/>
                </a:prstGeom>
              </p:spPr>
            </p:pic>
            <p:sp>
              <p:nvSpPr>
                <p:cNvPr id="3" name="Rectangle 2"/>
                <p:cNvSpPr/>
                <p:nvPr/>
              </p:nvSpPr>
              <p:spPr>
                <a:xfrm>
                  <a:off x="2057400" y="5486400"/>
                  <a:ext cx="8827477"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p:cNvSpPr txBox="1"/>
              <p:nvPr/>
            </p:nvSpPr>
            <p:spPr>
              <a:xfrm>
                <a:off x="2057400" y="5530334"/>
                <a:ext cx="8001000" cy="369332"/>
              </a:xfrm>
              <a:prstGeom prst="rect">
                <a:avLst/>
              </a:prstGeom>
              <a:noFill/>
            </p:spPr>
            <p:txBody>
              <a:bodyPr wrap="square" rtlCol="0">
                <a:spAutoFit/>
              </a:bodyPr>
              <a:lstStyle/>
              <a:p>
                <a:r>
                  <a:rPr lang="en-US" dirty="0"/>
                  <a:t>Jan      Feb     Mar     Apr     May     Jun     Jul      Aug     Sept     Oct      Nov     Dec</a:t>
                </a:r>
              </a:p>
            </p:txBody>
          </p:sp>
          <p:sp>
            <p:nvSpPr>
              <p:cNvPr id="6" name="TextBox 5"/>
              <p:cNvSpPr txBox="1"/>
              <p:nvPr/>
            </p:nvSpPr>
            <p:spPr>
              <a:xfrm>
                <a:off x="5424853" y="5943600"/>
                <a:ext cx="1266093" cy="369332"/>
              </a:xfrm>
              <a:prstGeom prst="rect">
                <a:avLst/>
              </a:prstGeom>
              <a:noFill/>
            </p:spPr>
            <p:txBody>
              <a:bodyPr wrap="square" rtlCol="0">
                <a:spAutoFit/>
              </a:bodyPr>
              <a:lstStyle/>
              <a:p>
                <a:r>
                  <a:rPr lang="en-US" dirty="0"/>
                  <a:t>2003</a:t>
                </a:r>
              </a:p>
            </p:txBody>
          </p:sp>
        </p:grpSp>
        <p:sp>
          <p:nvSpPr>
            <p:cNvPr id="8" name="TextBox 7"/>
            <p:cNvSpPr txBox="1"/>
            <p:nvPr/>
          </p:nvSpPr>
          <p:spPr>
            <a:xfrm>
              <a:off x="2844311" y="2505753"/>
              <a:ext cx="1652954" cy="369332"/>
            </a:xfrm>
            <a:prstGeom prst="rect">
              <a:avLst/>
            </a:prstGeom>
            <a:noFill/>
          </p:spPr>
          <p:txBody>
            <a:bodyPr wrap="square" rtlCol="0">
              <a:spAutoFit/>
            </a:bodyPr>
            <a:lstStyle/>
            <a:p>
              <a:r>
                <a:rPr lang="en-US" dirty="0"/>
                <a:t>Two X-1 Flares </a:t>
              </a:r>
            </a:p>
          </p:txBody>
        </p:sp>
        <p:sp>
          <p:nvSpPr>
            <p:cNvPr id="9" name="Down Arrow 8"/>
            <p:cNvSpPr/>
            <p:nvPr/>
          </p:nvSpPr>
          <p:spPr>
            <a:xfrm>
              <a:off x="3472962" y="2883877"/>
              <a:ext cx="395653" cy="126609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598376" y="2984921"/>
              <a:ext cx="1652954" cy="369332"/>
            </a:xfrm>
            <a:prstGeom prst="rect">
              <a:avLst/>
            </a:prstGeom>
            <a:noFill/>
          </p:spPr>
          <p:txBody>
            <a:bodyPr wrap="square" rtlCol="0">
              <a:spAutoFit/>
            </a:bodyPr>
            <a:lstStyle/>
            <a:p>
              <a:r>
                <a:rPr lang="en-US" dirty="0"/>
                <a:t>X-3 Flare</a:t>
              </a:r>
            </a:p>
          </p:txBody>
        </p:sp>
        <p:sp>
          <p:nvSpPr>
            <p:cNvPr id="11" name="Down Arrow 10"/>
            <p:cNvSpPr/>
            <p:nvPr/>
          </p:nvSpPr>
          <p:spPr>
            <a:xfrm>
              <a:off x="4873869" y="3398187"/>
              <a:ext cx="395653" cy="589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7278565" y="1673415"/>
              <a:ext cx="2067658" cy="369332"/>
            </a:xfrm>
            <a:prstGeom prst="rect">
              <a:avLst/>
            </a:prstGeom>
            <a:noFill/>
          </p:spPr>
          <p:txBody>
            <a:bodyPr wrap="square" rtlCol="0">
              <a:spAutoFit/>
            </a:bodyPr>
            <a:lstStyle/>
            <a:p>
              <a:r>
                <a:rPr lang="en-US" dirty="0"/>
                <a:t>Halloween Storms</a:t>
              </a:r>
            </a:p>
          </p:txBody>
        </p:sp>
      </p:grpSp>
      <p:sp>
        <p:nvSpPr>
          <p:cNvPr id="13" name="Title 1">
            <a:extLst>
              <a:ext uri="{FF2B5EF4-FFF2-40B4-BE49-F238E27FC236}">
                <a16:creationId xmlns:a16="http://schemas.microsoft.com/office/drawing/2014/main" id="{B72FC632-D164-A50F-2D9E-E2F399108272}"/>
              </a:ext>
            </a:extLst>
          </p:cNvPr>
          <p:cNvSpPr txBox="1">
            <a:spLocks/>
          </p:cNvSpPr>
          <p:nvPr/>
        </p:nvSpPr>
        <p:spPr>
          <a:xfrm>
            <a:off x="838200" y="6654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30.4 nm variation during solar rotation is on the same order as small X-class flares</a:t>
            </a:r>
          </a:p>
        </p:txBody>
      </p:sp>
      <p:sp>
        <p:nvSpPr>
          <p:cNvPr id="16" name="Slide Number Placeholder 15"/>
          <p:cNvSpPr>
            <a:spLocks noGrp="1"/>
          </p:cNvSpPr>
          <p:nvPr>
            <p:ph type="sldNum" sz="quarter" idx="12"/>
          </p:nvPr>
        </p:nvSpPr>
        <p:spPr/>
        <p:txBody>
          <a:bodyPr/>
          <a:lstStyle/>
          <a:p>
            <a:fld id="{23818447-08AE-4F11-A6C0-762BA805B0AD}" type="slidenum">
              <a:rPr lang="en-US" smtClean="0"/>
              <a:t>24</a:t>
            </a:fld>
            <a:endParaRPr lang="en-US"/>
          </a:p>
        </p:txBody>
      </p:sp>
    </p:spTree>
    <p:extLst>
      <p:ext uri="{BB962C8B-B14F-4D97-AF65-F5344CB8AC3E}">
        <p14:creationId xmlns:p14="http://schemas.microsoft.com/office/powerpoint/2010/main" val="2796280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771891" y="1265360"/>
            <a:ext cx="10999909" cy="5283526"/>
            <a:chOff x="719137" y="1019175"/>
            <a:chExt cx="10999909" cy="5283526"/>
          </a:xfrm>
        </p:grpSpPr>
        <p:grpSp>
          <p:nvGrpSpPr>
            <p:cNvPr id="6" name="Group 5"/>
            <p:cNvGrpSpPr/>
            <p:nvPr/>
          </p:nvGrpSpPr>
          <p:grpSpPr>
            <a:xfrm>
              <a:off x="719137" y="1019175"/>
              <a:ext cx="10999909" cy="4914194"/>
              <a:chOff x="719137" y="1019175"/>
              <a:chExt cx="10999909" cy="4914194"/>
            </a:xfrm>
          </p:grpSpPr>
          <p:pic>
            <p:nvPicPr>
              <p:cNvPr id="3" name="Picture 2"/>
              <p:cNvPicPr>
                <a:picLocks noChangeAspect="1"/>
              </p:cNvPicPr>
              <p:nvPr/>
            </p:nvPicPr>
            <p:blipFill>
              <a:blip r:embed="rId2"/>
              <a:stretch>
                <a:fillRect/>
              </a:stretch>
            </p:blipFill>
            <p:spPr>
              <a:xfrm>
                <a:off x="719137" y="1019175"/>
                <a:ext cx="10753725" cy="4819650"/>
              </a:xfrm>
              <a:prstGeom prst="rect">
                <a:avLst/>
              </a:prstGeom>
            </p:spPr>
          </p:pic>
          <p:sp>
            <p:nvSpPr>
              <p:cNvPr id="4" name="TextBox 3"/>
              <p:cNvSpPr txBox="1"/>
              <p:nvPr/>
            </p:nvSpPr>
            <p:spPr>
              <a:xfrm>
                <a:off x="1688123" y="5533259"/>
                <a:ext cx="8889023" cy="400110"/>
              </a:xfrm>
              <a:prstGeom prst="rect">
                <a:avLst/>
              </a:prstGeom>
              <a:solidFill>
                <a:schemeClr val="bg1"/>
              </a:solidFill>
            </p:spPr>
            <p:txBody>
              <a:bodyPr wrap="square" rtlCol="0">
                <a:spAutoFit/>
              </a:bodyPr>
              <a:lstStyle/>
              <a:p>
                <a:r>
                  <a:rPr lang="en-US" sz="2000" dirty="0"/>
                  <a:t>Jan      Feb     Mar     Apr     May     Jun     Jul      Aug     Sept     Oct      Nov     Dec</a:t>
                </a:r>
              </a:p>
            </p:txBody>
          </p:sp>
          <p:sp>
            <p:nvSpPr>
              <p:cNvPr id="5" name="Rectangle 4"/>
              <p:cNvSpPr/>
              <p:nvPr/>
            </p:nvSpPr>
            <p:spPr>
              <a:xfrm flipV="1">
                <a:off x="10567254" y="5533259"/>
                <a:ext cx="1151792" cy="323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5499587" y="5933369"/>
              <a:ext cx="1266093" cy="369332"/>
            </a:xfrm>
            <a:prstGeom prst="rect">
              <a:avLst/>
            </a:prstGeom>
            <a:noFill/>
          </p:spPr>
          <p:txBody>
            <a:bodyPr wrap="square" rtlCol="0">
              <a:spAutoFit/>
            </a:bodyPr>
            <a:lstStyle/>
            <a:p>
              <a:r>
                <a:rPr lang="en-US" dirty="0"/>
                <a:t>2003</a:t>
              </a:r>
            </a:p>
          </p:txBody>
        </p:sp>
      </p:grpSp>
      <p:sp>
        <p:nvSpPr>
          <p:cNvPr id="8" name="Title 1">
            <a:extLst>
              <a:ext uri="{FF2B5EF4-FFF2-40B4-BE49-F238E27FC236}">
                <a16:creationId xmlns:a16="http://schemas.microsoft.com/office/drawing/2014/main" id="{B72FC632-D164-A50F-2D9E-E2F399108272}"/>
              </a:ext>
            </a:extLst>
          </p:cNvPr>
          <p:cNvSpPr txBox="1">
            <a:spLocks/>
          </p:cNvSpPr>
          <p:nvPr/>
        </p:nvSpPr>
        <p:spPr>
          <a:xfrm>
            <a:off x="838200" y="6654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Soft x-ray (0.22 nm) varies by an order of magnitude during solar rotation</a:t>
            </a:r>
          </a:p>
        </p:txBody>
      </p:sp>
      <p:sp>
        <p:nvSpPr>
          <p:cNvPr id="10" name="Slide Number Placeholder 9"/>
          <p:cNvSpPr>
            <a:spLocks noGrp="1"/>
          </p:cNvSpPr>
          <p:nvPr>
            <p:ph type="sldNum" sz="quarter" idx="12"/>
          </p:nvPr>
        </p:nvSpPr>
        <p:spPr/>
        <p:txBody>
          <a:bodyPr/>
          <a:lstStyle/>
          <a:p>
            <a:fld id="{23818447-08AE-4F11-A6C0-762BA805B0AD}" type="slidenum">
              <a:rPr lang="en-US" smtClean="0"/>
              <a:t>25</a:t>
            </a:fld>
            <a:endParaRPr lang="en-US"/>
          </a:p>
        </p:txBody>
      </p:sp>
    </p:spTree>
    <p:extLst>
      <p:ext uri="{BB962C8B-B14F-4D97-AF65-F5344CB8AC3E}">
        <p14:creationId xmlns:p14="http://schemas.microsoft.com/office/powerpoint/2010/main" val="8440664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615461" y="1213338"/>
            <a:ext cx="10436470" cy="5126026"/>
            <a:chOff x="615461" y="1213338"/>
            <a:chExt cx="10436470" cy="5126026"/>
          </a:xfrm>
        </p:grpSpPr>
        <p:grpSp>
          <p:nvGrpSpPr>
            <p:cNvPr id="6" name="Group 5"/>
            <p:cNvGrpSpPr/>
            <p:nvPr/>
          </p:nvGrpSpPr>
          <p:grpSpPr>
            <a:xfrm>
              <a:off x="615461" y="1213338"/>
              <a:ext cx="10436470" cy="4676692"/>
              <a:chOff x="615461" y="1213338"/>
              <a:chExt cx="10436470" cy="4676692"/>
            </a:xfrm>
          </p:grpSpPr>
          <p:pic>
            <p:nvPicPr>
              <p:cNvPr id="3" name="Picture 2"/>
              <p:cNvPicPr>
                <a:picLocks noChangeAspect="1"/>
              </p:cNvPicPr>
              <p:nvPr/>
            </p:nvPicPr>
            <p:blipFill>
              <a:blip r:embed="rId2"/>
              <a:stretch>
                <a:fillRect/>
              </a:stretch>
            </p:blipFill>
            <p:spPr>
              <a:xfrm>
                <a:off x="615461" y="1213338"/>
                <a:ext cx="10436470" cy="4676692"/>
              </a:xfrm>
              <a:prstGeom prst="rect">
                <a:avLst/>
              </a:prstGeom>
            </p:spPr>
          </p:pic>
          <p:sp>
            <p:nvSpPr>
              <p:cNvPr id="5" name="Rectangle 4"/>
              <p:cNvSpPr/>
              <p:nvPr/>
            </p:nvSpPr>
            <p:spPr>
              <a:xfrm>
                <a:off x="2136532" y="5600700"/>
                <a:ext cx="8818684" cy="2692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p:cNvSpPr txBox="1"/>
            <p:nvPr/>
          </p:nvSpPr>
          <p:spPr>
            <a:xfrm>
              <a:off x="2136532" y="5600700"/>
              <a:ext cx="8001000" cy="369332"/>
            </a:xfrm>
            <a:prstGeom prst="rect">
              <a:avLst/>
            </a:prstGeom>
            <a:noFill/>
          </p:spPr>
          <p:txBody>
            <a:bodyPr wrap="square" rtlCol="0">
              <a:spAutoFit/>
            </a:bodyPr>
            <a:lstStyle/>
            <a:p>
              <a:r>
                <a:rPr lang="en-US" dirty="0"/>
                <a:t>Jan      Feb     Mar     Apr     May     Jun     Jul      Aug     Sept     Oct      Nov     Dec</a:t>
              </a:r>
            </a:p>
          </p:txBody>
        </p:sp>
        <p:sp>
          <p:nvSpPr>
            <p:cNvPr id="7" name="TextBox 6"/>
            <p:cNvSpPr txBox="1"/>
            <p:nvPr/>
          </p:nvSpPr>
          <p:spPr>
            <a:xfrm>
              <a:off x="5503985" y="5970032"/>
              <a:ext cx="1266093" cy="369332"/>
            </a:xfrm>
            <a:prstGeom prst="rect">
              <a:avLst/>
            </a:prstGeom>
            <a:noFill/>
          </p:spPr>
          <p:txBody>
            <a:bodyPr wrap="square" rtlCol="0">
              <a:spAutoFit/>
            </a:bodyPr>
            <a:lstStyle/>
            <a:p>
              <a:r>
                <a:rPr lang="en-US" dirty="0"/>
                <a:t>2009</a:t>
              </a:r>
            </a:p>
          </p:txBody>
        </p:sp>
      </p:grpSp>
      <p:sp>
        <p:nvSpPr>
          <p:cNvPr id="8" name="Title 1">
            <a:extLst>
              <a:ext uri="{FF2B5EF4-FFF2-40B4-BE49-F238E27FC236}">
                <a16:creationId xmlns:a16="http://schemas.microsoft.com/office/drawing/2014/main" id="{B72FC632-D164-A50F-2D9E-E2F399108272}"/>
              </a:ext>
            </a:extLst>
          </p:cNvPr>
          <p:cNvSpPr txBox="1">
            <a:spLocks/>
          </p:cNvSpPr>
          <p:nvPr/>
        </p:nvSpPr>
        <p:spPr>
          <a:xfrm>
            <a:off x="838200" y="6654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30.4 nm variation is smaller during solar minimum (less active regions)</a:t>
            </a:r>
          </a:p>
        </p:txBody>
      </p:sp>
      <p:sp>
        <p:nvSpPr>
          <p:cNvPr id="11" name="Slide Number Placeholder 10"/>
          <p:cNvSpPr>
            <a:spLocks noGrp="1"/>
          </p:cNvSpPr>
          <p:nvPr>
            <p:ph type="sldNum" sz="quarter" idx="12"/>
          </p:nvPr>
        </p:nvSpPr>
        <p:spPr/>
        <p:txBody>
          <a:bodyPr/>
          <a:lstStyle/>
          <a:p>
            <a:fld id="{23818447-08AE-4F11-A6C0-762BA805B0AD}" type="slidenum">
              <a:rPr lang="en-US" smtClean="0"/>
              <a:t>26</a:t>
            </a:fld>
            <a:endParaRPr lang="en-US"/>
          </a:p>
        </p:txBody>
      </p:sp>
    </p:spTree>
    <p:extLst>
      <p:ext uri="{BB962C8B-B14F-4D97-AF65-F5344CB8AC3E}">
        <p14:creationId xmlns:p14="http://schemas.microsoft.com/office/powerpoint/2010/main" val="6320766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2FC632-D164-A50F-2D9E-E2F399108272}"/>
              </a:ext>
            </a:extLst>
          </p:cNvPr>
          <p:cNvSpPr txBox="1">
            <a:spLocks/>
          </p:cNvSpPr>
          <p:nvPr/>
        </p:nvSpPr>
        <p:spPr>
          <a:xfrm>
            <a:off x="838200" y="66546"/>
            <a:ext cx="10515600" cy="1325563"/>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Soft x-ray (0.22 nm) varies by an order of magnitude during solar rotation</a:t>
            </a:r>
          </a:p>
        </p:txBody>
      </p:sp>
      <p:grpSp>
        <p:nvGrpSpPr>
          <p:cNvPr id="6" name="Group 5"/>
          <p:cNvGrpSpPr/>
          <p:nvPr/>
        </p:nvGrpSpPr>
        <p:grpSpPr>
          <a:xfrm>
            <a:off x="719137" y="1287718"/>
            <a:ext cx="10835787" cy="4786706"/>
            <a:chOff x="752475" y="1076325"/>
            <a:chExt cx="10835787" cy="4786706"/>
          </a:xfrm>
        </p:grpSpPr>
        <p:pic>
          <p:nvPicPr>
            <p:cNvPr id="2" name="Picture 1"/>
            <p:cNvPicPr>
              <a:picLocks noChangeAspect="1"/>
            </p:cNvPicPr>
            <p:nvPr/>
          </p:nvPicPr>
          <p:blipFill>
            <a:blip r:embed="rId2"/>
            <a:stretch>
              <a:fillRect/>
            </a:stretch>
          </p:blipFill>
          <p:spPr>
            <a:xfrm>
              <a:off x="752475" y="1076325"/>
              <a:ext cx="10687050" cy="4705350"/>
            </a:xfrm>
            <a:prstGeom prst="rect">
              <a:avLst/>
            </a:prstGeom>
          </p:spPr>
        </p:pic>
        <p:sp>
          <p:nvSpPr>
            <p:cNvPr id="4" name="TextBox 3"/>
            <p:cNvSpPr txBox="1"/>
            <p:nvPr/>
          </p:nvSpPr>
          <p:spPr>
            <a:xfrm>
              <a:off x="1651488" y="5462921"/>
              <a:ext cx="8889023" cy="400110"/>
            </a:xfrm>
            <a:prstGeom prst="rect">
              <a:avLst/>
            </a:prstGeom>
            <a:solidFill>
              <a:schemeClr val="bg1"/>
            </a:solidFill>
          </p:spPr>
          <p:txBody>
            <a:bodyPr wrap="square" rtlCol="0">
              <a:spAutoFit/>
            </a:bodyPr>
            <a:lstStyle/>
            <a:p>
              <a:r>
                <a:rPr lang="en-US" sz="2000" dirty="0"/>
                <a:t>Jan      Feb     Mar     Apr     May     Jun     Jul      Aug     Sept     Oct      Nov     Dec</a:t>
              </a:r>
            </a:p>
          </p:txBody>
        </p:sp>
        <p:sp>
          <p:nvSpPr>
            <p:cNvPr id="5" name="Rectangle 4"/>
            <p:cNvSpPr/>
            <p:nvPr/>
          </p:nvSpPr>
          <p:spPr>
            <a:xfrm>
              <a:off x="10445262" y="5462921"/>
              <a:ext cx="1143000" cy="31875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5462953" y="6074424"/>
            <a:ext cx="1266093" cy="400110"/>
          </a:xfrm>
          <a:prstGeom prst="rect">
            <a:avLst/>
          </a:prstGeom>
          <a:noFill/>
        </p:spPr>
        <p:txBody>
          <a:bodyPr wrap="square" rtlCol="0">
            <a:spAutoFit/>
          </a:bodyPr>
          <a:lstStyle/>
          <a:p>
            <a:r>
              <a:rPr lang="en-US" sz="2000" dirty="0"/>
              <a:t>2009</a:t>
            </a:r>
          </a:p>
        </p:txBody>
      </p:sp>
      <p:sp>
        <p:nvSpPr>
          <p:cNvPr id="8" name="Slide Number Placeholder 7"/>
          <p:cNvSpPr>
            <a:spLocks noGrp="1"/>
          </p:cNvSpPr>
          <p:nvPr>
            <p:ph type="sldNum" sz="quarter" idx="12"/>
          </p:nvPr>
        </p:nvSpPr>
        <p:spPr/>
        <p:txBody>
          <a:bodyPr/>
          <a:lstStyle/>
          <a:p>
            <a:fld id="{23818447-08AE-4F11-A6C0-762BA805B0AD}" type="slidenum">
              <a:rPr lang="en-US" smtClean="0"/>
              <a:t>27</a:t>
            </a:fld>
            <a:endParaRPr lang="en-US"/>
          </a:p>
        </p:txBody>
      </p:sp>
    </p:spTree>
    <p:extLst>
      <p:ext uri="{BB962C8B-B14F-4D97-AF65-F5344CB8AC3E}">
        <p14:creationId xmlns:p14="http://schemas.microsoft.com/office/powerpoint/2010/main" val="25154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latin typeface="+mn-lt"/>
                <a:ea typeface="Calibri" panose="020F0502020204030204" pitchFamily="34" charset="0"/>
                <a:cs typeface="Times New Roman" panose="02020603050405020304" pitchFamily="18" charset="0"/>
              </a:rPr>
              <a:t>Flare Irradiance Spectral Model (FISM) Version 2</a:t>
            </a:r>
            <a:endParaRPr lang="en-US" dirty="0">
              <a:latin typeface="+mn-lt"/>
            </a:endParaRPr>
          </a:p>
        </p:txBody>
      </p:sp>
      <p:sp>
        <p:nvSpPr>
          <p:cNvPr id="5" name="Rectangle 4"/>
          <p:cNvSpPr/>
          <p:nvPr/>
        </p:nvSpPr>
        <p:spPr>
          <a:xfrm>
            <a:off x="466724" y="2039474"/>
            <a:ext cx="5629276" cy="3477875"/>
          </a:xfrm>
          <a:prstGeom prst="rect">
            <a:avLst/>
          </a:prstGeom>
        </p:spPr>
        <p:txBody>
          <a:bodyPr wrap="square">
            <a:spAutoFit/>
          </a:bodyPr>
          <a:lstStyle/>
          <a:p>
            <a:pPr marL="285750" indent="-285750">
              <a:buFont typeface="Arial" panose="020B0604020202020204" pitchFamily="34" charset="0"/>
              <a:buChar char="•"/>
            </a:pPr>
            <a:r>
              <a:rPr lang="en-US" sz="2200" dirty="0">
                <a:ea typeface="Calibri" panose="020F0502020204030204" pitchFamily="34" charset="0"/>
                <a:cs typeface="Times New Roman" panose="02020603050405020304" pitchFamily="18" charset="0"/>
              </a:rPr>
              <a:t>FISM2 is a solar spectral irradiance empirical model </a:t>
            </a:r>
          </a:p>
          <a:p>
            <a:pPr marL="285750" indent="-285750">
              <a:buFont typeface="Arial" panose="020B0604020202020204" pitchFamily="34" charset="0"/>
              <a:buChar char="•"/>
            </a:pPr>
            <a:endParaRPr lang="en-US" sz="22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200" dirty="0">
                <a:ea typeface="Calibri" panose="020F0502020204030204" pitchFamily="34" charset="0"/>
                <a:cs typeface="Times New Roman" panose="02020603050405020304" pitchFamily="18" charset="0"/>
              </a:rPr>
              <a:t>Uses data from EVE (EUV Variability Experiment), SDO, XPS, SORCE-SOLSTICE, and TIMED-SEE instruments</a:t>
            </a:r>
          </a:p>
          <a:p>
            <a:pPr marL="285750" indent="-285750">
              <a:buFont typeface="Arial" panose="020B0604020202020204" pitchFamily="34" charset="0"/>
              <a:buChar char="•"/>
            </a:pPr>
            <a:endParaRPr lang="en-US" sz="2200" dirty="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2200" dirty="0">
                <a:ea typeface="Calibri" panose="020F0502020204030204" pitchFamily="34" charset="0"/>
                <a:cs typeface="Times New Roman" panose="02020603050405020304" pitchFamily="18" charset="0"/>
              </a:rPr>
              <a:t>Includes wavelengths from .1 nm (x-ray) through 190 nm (EUV) </a:t>
            </a:r>
          </a:p>
          <a:p>
            <a:pPr marL="285750" indent="-285750">
              <a:buFont typeface="Arial" panose="020B0604020202020204" pitchFamily="34" charset="0"/>
              <a:buChar char="•"/>
            </a:pPr>
            <a:endParaRPr lang="en-US" sz="2200" dirty="0">
              <a:ea typeface="Calibri" panose="020F0502020204030204" pitchFamily="34" charset="0"/>
              <a:cs typeface="Times New Roman" panose="02020603050405020304" pitchFamily="18" charset="0"/>
            </a:endParaRPr>
          </a:p>
        </p:txBody>
      </p:sp>
      <p:sp>
        <p:nvSpPr>
          <p:cNvPr id="12" name="Rectangle 1"/>
          <p:cNvSpPr>
            <a:spLocks noChangeArrowheads="1"/>
          </p:cNvSpPr>
          <p:nvPr/>
        </p:nvSpPr>
        <p:spPr bwMode="auto">
          <a:xfrm>
            <a:off x="0" y="8856"/>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b="0" i="0" u="none" strike="noStrike" cap="none" normalizeH="0" baseline="0">
              <a:ln>
                <a:noFill/>
              </a:ln>
              <a:solidFill>
                <a:srgbClr val="2F7BAE"/>
              </a:solidFill>
              <a:effectLst/>
              <a:latin typeface="Open Sans"/>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TextBox 12"/>
          <p:cNvSpPr txBox="1"/>
          <p:nvPr/>
        </p:nvSpPr>
        <p:spPr>
          <a:xfrm>
            <a:off x="8610600" y="5987017"/>
            <a:ext cx="3355522" cy="369332"/>
          </a:xfrm>
          <a:prstGeom prst="rect">
            <a:avLst/>
          </a:prstGeom>
          <a:noFill/>
        </p:spPr>
        <p:txBody>
          <a:bodyPr wrap="square" rtlCol="0">
            <a:spAutoFit/>
          </a:bodyPr>
          <a:lstStyle/>
          <a:p>
            <a:r>
              <a:rPr lang="en-US" i="1" dirty="0">
                <a:latin typeface="Sitka Display" panose="02000505000000020004" pitchFamily="2" charset="0"/>
              </a:rPr>
              <a:t>Chamberlin et al., 2020</a:t>
            </a: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3607" y="2084858"/>
            <a:ext cx="5225421" cy="3877321"/>
          </a:xfrm>
          <a:prstGeom prst="rect">
            <a:avLst/>
          </a:prstGeom>
        </p:spPr>
      </p:pic>
      <p:sp>
        <p:nvSpPr>
          <p:cNvPr id="15" name="Slide Number Placeholder 14"/>
          <p:cNvSpPr>
            <a:spLocks noGrp="1"/>
          </p:cNvSpPr>
          <p:nvPr>
            <p:ph type="sldNum" sz="quarter" idx="12"/>
          </p:nvPr>
        </p:nvSpPr>
        <p:spPr/>
        <p:txBody>
          <a:bodyPr/>
          <a:lstStyle/>
          <a:p>
            <a:fld id="{1C944763-586B-49E0-A41B-75C9E2AE334F}" type="slidenum">
              <a:rPr lang="en-US" smtClean="0"/>
              <a:t>28</a:t>
            </a:fld>
            <a:endParaRPr lang="en-US"/>
          </a:p>
        </p:txBody>
      </p:sp>
    </p:spTree>
    <p:extLst>
      <p:ext uri="{BB962C8B-B14F-4D97-AF65-F5344CB8AC3E}">
        <p14:creationId xmlns:p14="http://schemas.microsoft.com/office/powerpoint/2010/main" val="7992857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155371" y="317240"/>
            <a:ext cx="7175241" cy="707886"/>
          </a:xfrm>
          <a:prstGeom prst="rect">
            <a:avLst/>
          </a:prstGeom>
          <a:noFill/>
        </p:spPr>
        <p:txBody>
          <a:bodyPr wrap="square" rtlCol="0">
            <a:spAutoFit/>
          </a:bodyPr>
          <a:lstStyle/>
          <a:p>
            <a:pPr algn="ctr"/>
            <a:r>
              <a:rPr lang="en-US" sz="4000" dirty="0"/>
              <a:t>The </a:t>
            </a:r>
            <a:r>
              <a:rPr lang="en-US" sz="4000" dirty="0" err="1"/>
              <a:t>Starlink</a:t>
            </a:r>
            <a:r>
              <a:rPr lang="en-US" sz="4000" dirty="0"/>
              <a:t> Incident</a:t>
            </a:r>
          </a:p>
        </p:txBody>
      </p:sp>
      <p:sp>
        <p:nvSpPr>
          <p:cNvPr id="4" name="TextBox 3"/>
          <p:cNvSpPr txBox="1"/>
          <p:nvPr/>
        </p:nvSpPr>
        <p:spPr>
          <a:xfrm>
            <a:off x="1002119" y="1228753"/>
            <a:ext cx="10161037" cy="3139321"/>
          </a:xfrm>
          <a:prstGeom prst="rect">
            <a:avLst/>
          </a:prstGeom>
          <a:noFill/>
        </p:spPr>
        <p:txBody>
          <a:bodyPr wrap="square" rtlCol="0">
            <a:spAutoFit/>
          </a:bodyPr>
          <a:lstStyle/>
          <a:p>
            <a:pPr marL="285750" indent="-285750">
              <a:buFont typeface="Arial" panose="020B0604020202020204" pitchFamily="34" charset="0"/>
              <a:buChar char="•"/>
            </a:pPr>
            <a:r>
              <a:rPr lang="en-US" dirty="0"/>
              <a:t>On Feb 3</a:t>
            </a:r>
            <a:r>
              <a:rPr lang="en-US" baseline="30000" dirty="0"/>
              <a:t>rd</a:t>
            </a:r>
            <a:r>
              <a:rPr lang="en-US" dirty="0"/>
              <a:t>, SpaceX launched 49 </a:t>
            </a:r>
            <a:r>
              <a:rPr lang="en-US" dirty="0" err="1"/>
              <a:t>Starlink</a:t>
            </a:r>
            <a:r>
              <a:rPr lang="en-US" dirty="0"/>
              <a:t> satellites into low-Earth orbit with a perigee altitude of 210 km.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38 of the 49 satellites were lost due to high neutral densities in the thermosphere preventing the satellites from reaching their operational orbit (~550 km).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The anomalously high neutral densities were a result of solar and geomagnetic activity prior, during and after the launch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High neutral densities </a:t>
            </a:r>
            <a:r>
              <a:rPr lang="en-US" dirty="0">
                <a:sym typeface="Wingdings" panose="05000000000000000000" pitchFamily="2" charset="2"/>
              </a:rPr>
              <a:t> increased satellite drag</a:t>
            </a: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pic>
        <p:nvPicPr>
          <p:cNvPr id="11" name="Picture 10"/>
          <p:cNvPicPr>
            <a:picLocks noChangeAspect="1"/>
          </p:cNvPicPr>
          <p:nvPr/>
        </p:nvPicPr>
        <p:blipFill>
          <a:blip r:embed="rId2"/>
          <a:stretch>
            <a:fillRect/>
          </a:stretch>
        </p:blipFill>
        <p:spPr>
          <a:xfrm>
            <a:off x="6109363" y="4019104"/>
            <a:ext cx="5776573" cy="2260398"/>
          </a:xfrm>
          <a:prstGeom prst="rect">
            <a:avLst/>
          </a:prstGeom>
        </p:spPr>
      </p:pic>
      <p:pic>
        <p:nvPicPr>
          <p:cNvPr id="12" name="Picture 11"/>
          <p:cNvPicPr>
            <a:picLocks noChangeAspect="1"/>
          </p:cNvPicPr>
          <p:nvPr/>
        </p:nvPicPr>
        <p:blipFill>
          <a:blip r:embed="rId3"/>
          <a:stretch>
            <a:fillRect/>
          </a:stretch>
        </p:blipFill>
        <p:spPr>
          <a:xfrm>
            <a:off x="6778713" y="6483129"/>
            <a:ext cx="4437871" cy="175635"/>
          </a:xfrm>
          <a:prstGeom prst="rect">
            <a:avLst/>
          </a:prstGeom>
        </p:spPr>
      </p:pic>
      <p:pic>
        <p:nvPicPr>
          <p:cNvPr id="13" name="Picture 12"/>
          <p:cNvPicPr>
            <a:picLocks noChangeAspect="1"/>
          </p:cNvPicPr>
          <p:nvPr/>
        </p:nvPicPr>
        <p:blipFill>
          <a:blip r:embed="rId4"/>
          <a:stretch>
            <a:fillRect/>
          </a:stretch>
        </p:blipFill>
        <p:spPr>
          <a:xfrm>
            <a:off x="544479" y="3865805"/>
            <a:ext cx="5064482" cy="2903525"/>
          </a:xfrm>
          <a:prstGeom prst="rect">
            <a:avLst/>
          </a:prstGeom>
        </p:spPr>
      </p:pic>
      <p:sp>
        <p:nvSpPr>
          <p:cNvPr id="3" name="Slide Number Placeholder 2"/>
          <p:cNvSpPr>
            <a:spLocks noGrp="1"/>
          </p:cNvSpPr>
          <p:nvPr>
            <p:ph type="sldNum" sz="quarter" idx="12"/>
          </p:nvPr>
        </p:nvSpPr>
        <p:spPr/>
        <p:txBody>
          <a:bodyPr/>
          <a:lstStyle/>
          <a:p>
            <a:fld id="{1C944763-586B-49E0-A41B-75C9E2AE334F}" type="slidenum">
              <a:rPr lang="en-US" smtClean="0"/>
              <a:t>29</a:t>
            </a:fld>
            <a:endParaRPr lang="en-US"/>
          </a:p>
        </p:txBody>
      </p:sp>
    </p:spTree>
    <p:extLst>
      <p:ext uri="{BB962C8B-B14F-4D97-AF65-F5344CB8AC3E}">
        <p14:creationId xmlns:p14="http://schemas.microsoft.com/office/powerpoint/2010/main" val="30680781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eliophysics Fun Facts | NASA">
            <a:extLst>
              <a:ext uri="{FF2B5EF4-FFF2-40B4-BE49-F238E27FC236}">
                <a16:creationId xmlns:a16="http://schemas.microsoft.com/office/drawing/2014/main" id="{BCD20764-8984-184D-2BA0-1C15F9B21B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23818447-08AE-4F11-A6C0-762BA805B0AD}" type="slidenum">
              <a:rPr lang="en-US" smtClean="0"/>
              <a:t>3</a:t>
            </a:fld>
            <a:endParaRPr lang="en-US"/>
          </a:p>
        </p:txBody>
      </p:sp>
    </p:spTree>
    <p:extLst>
      <p:ext uri="{BB962C8B-B14F-4D97-AF65-F5344CB8AC3E}">
        <p14:creationId xmlns:p14="http://schemas.microsoft.com/office/powerpoint/2010/main" val="1006250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13666A-E7DA-2EDA-C45F-A05E36D95F1C}"/>
              </a:ext>
            </a:extLst>
          </p:cNvPr>
          <p:cNvSpPr txBox="1"/>
          <p:nvPr/>
        </p:nvSpPr>
        <p:spPr>
          <a:xfrm>
            <a:off x="1429305" y="221542"/>
            <a:ext cx="9632272" cy="769441"/>
          </a:xfrm>
          <a:prstGeom prst="rect">
            <a:avLst/>
          </a:prstGeom>
          <a:noFill/>
        </p:spPr>
        <p:txBody>
          <a:bodyPr wrap="square" rtlCol="0">
            <a:spAutoFit/>
          </a:bodyPr>
          <a:lstStyle/>
          <a:p>
            <a:r>
              <a:rPr lang="en-US" sz="4400" dirty="0" err="1">
                <a:solidFill>
                  <a:schemeClr val="bg1"/>
                </a:solidFill>
              </a:rPr>
              <a:t>Starlink</a:t>
            </a:r>
            <a:r>
              <a:rPr lang="en-US" sz="4400" dirty="0">
                <a:solidFill>
                  <a:schemeClr val="bg1"/>
                </a:solidFill>
              </a:rPr>
              <a:t> has a two-stage launch process</a:t>
            </a:r>
          </a:p>
        </p:txBody>
      </p:sp>
      <p:cxnSp>
        <p:nvCxnSpPr>
          <p:cNvPr id="10" name="Straight Connector 9">
            <a:extLst>
              <a:ext uri="{FF2B5EF4-FFF2-40B4-BE49-F238E27FC236}">
                <a16:creationId xmlns:a16="http://schemas.microsoft.com/office/drawing/2014/main" id="{4B6C060C-1AF0-CECB-4943-1AA54F33BC6F}"/>
              </a:ext>
            </a:extLst>
          </p:cNvPr>
          <p:cNvCxnSpPr/>
          <p:nvPr/>
        </p:nvCxnSpPr>
        <p:spPr>
          <a:xfrm>
            <a:off x="0" y="5329072"/>
            <a:ext cx="121097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39775F-57A4-726F-E4BB-307E1497D020}"/>
              </a:ext>
            </a:extLst>
          </p:cNvPr>
          <p:cNvCxnSpPr/>
          <p:nvPr/>
        </p:nvCxnSpPr>
        <p:spPr>
          <a:xfrm>
            <a:off x="82296" y="1568388"/>
            <a:ext cx="121097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A36D06-AD47-8652-1991-49243D3BA236}"/>
              </a:ext>
            </a:extLst>
          </p:cNvPr>
          <p:cNvSpPr txBox="1"/>
          <p:nvPr/>
        </p:nvSpPr>
        <p:spPr>
          <a:xfrm>
            <a:off x="82295" y="4959740"/>
            <a:ext cx="1086275" cy="369332"/>
          </a:xfrm>
          <a:prstGeom prst="rect">
            <a:avLst/>
          </a:prstGeom>
          <a:noFill/>
        </p:spPr>
        <p:txBody>
          <a:bodyPr wrap="square" rtlCol="0">
            <a:spAutoFit/>
          </a:bodyPr>
          <a:lstStyle/>
          <a:p>
            <a:r>
              <a:rPr lang="en-US" b="1" dirty="0"/>
              <a:t>~210 km</a:t>
            </a:r>
          </a:p>
        </p:txBody>
      </p:sp>
      <p:sp>
        <p:nvSpPr>
          <p:cNvPr id="14" name="TextBox 13">
            <a:extLst>
              <a:ext uri="{FF2B5EF4-FFF2-40B4-BE49-F238E27FC236}">
                <a16:creationId xmlns:a16="http://schemas.microsoft.com/office/drawing/2014/main" id="{EA73B642-FD35-D703-1B9A-6CF22FB162AF}"/>
              </a:ext>
            </a:extLst>
          </p:cNvPr>
          <p:cNvSpPr txBox="1"/>
          <p:nvPr/>
        </p:nvSpPr>
        <p:spPr>
          <a:xfrm>
            <a:off x="82296" y="1587002"/>
            <a:ext cx="1086275" cy="369332"/>
          </a:xfrm>
          <a:prstGeom prst="rect">
            <a:avLst/>
          </a:prstGeom>
          <a:noFill/>
        </p:spPr>
        <p:txBody>
          <a:bodyPr wrap="square" rtlCol="0">
            <a:spAutoFit/>
          </a:bodyPr>
          <a:lstStyle/>
          <a:p>
            <a:r>
              <a:rPr lang="en-US" b="1" dirty="0">
                <a:solidFill>
                  <a:schemeClr val="bg1"/>
                </a:solidFill>
              </a:rPr>
              <a:t>~550 km</a:t>
            </a:r>
          </a:p>
        </p:txBody>
      </p:sp>
      <p:sp>
        <p:nvSpPr>
          <p:cNvPr id="2" name="Slide Number Placeholder 1"/>
          <p:cNvSpPr>
            <a:spLocks noGrp="1"/>
          </p:cNvSpPr>
          <p:nvPr>
            <p:ph type="sldNum" sz="quarter" idx="12"/>
          </p:nvPr>
        </p:nvSpPr>
        <p:spPr/>
        <p:txBody>
          <a:bodyPr/>
          <a:lstStyle/>
          <a:p>
            <a:fld id="{1C944763-586B-49E0-A41B-75C9E2AE334F}" type="slidenum">
              <a:rPr lang="en-US" smtClean="0"/>
              <a:t>30</a:t>
            </a:fld>
            <a:endParaRPr lang="en-US"/>
          </a:p>
        </p:txBody>
      </p:sp>
      <p:pic>
        <p:nvPicPr>
          <p:cNvPr id="3" name="Picture 2"/>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3056" y="5541385"/>
            <a:ext cx="968868" cy="997527"/>
          </a:xfrm>
          <a:prstGeom prst="rect">
            <a:avLst/>
          </a:prstGeom>
        </p:spPr>
      </p:pic>
    </p:spTree>
    <p:extLst>
      <p:ext uri="{BB962C8B-B14F-4D97-AF65-F5344CB8AC3E}">
        <p14:creationId xmlns:p14="http://schemas.microsoft.com/office/powerpoint/2010/main" val="2698473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2.08333E-7 -3.33333E-6 L 0.04089 -0.00139 C 0.04323 -0.00139 0.05079 -0.00324 0.05339 -0.00393 C 0.06303 -0.01528 0.05313 -0.00324 0.06042 -0.0125 C 0.06107 -0.01343 0.06185 -0.01389 0.0625 -0.01505 C 0.06368 -0.0169 0.06498 -0.01875 0.06589 -0.02106 C 0.06745 -0.02477 0.0681 -0.02685 0.07006 -0.02986 C 0.07071 -0.03079 0.07149 -0.03148 0.07214 -0.03218 C 0.07592 -0.04213 0.07097 -0.03009 0.07566 -0.03843 C 0.07618 -0.03935 0.07657 -0.04097 0.07709 -0.04213 C 0.07813 -0.04468 0.0793 -0.04699 0.08047 -0.04954 C 0.08125 -0.05116 0.08191 -0.05278 0.08256 -0.0544 C 0.08308 -0.05556 0.08347 -0.05694 0.08399 -0.0581 C 0.08438 -0.05903 0.08503 -0.05972 0.08542 -0.06065 C 0.08633 -0.06343 0.08711 -0.06643 0.08816 -0.06921 C 0.09076 -0.07616 0.08842 -0.06643 0.09089 -0.07546 C 0.09128 -0.07662 0.09128 -0.07801 0.09167 -0.07917 C 0.09193 -0.08056 0.09258 -0.08148 0.09297 -0.08287 C 0.09415 -0.08611 0.09519 -0.08958 0.09649 -0.09282 C 0.09688 -0.09375 0.09948 -0.09954 0.1 -0.10139 C 0.10235 -0.10995 0.1 -0.10509 0.10274 -0.10995 C 0.10313 -0.11204 0.10352 -0.11412 0.10417 -0.1162 C 0.10469 -0.11829 0.1056 -0.12014 0.10625 -0.12245 C 0.10651 -0.12384 0.10651 -0.12569 0.10691 -0.12731 C 0.10769 -0.13079 0.10899 -0.13356 0.10964 -0.13727 C 0.11029 -0.14051 0.11146 -0.14722 0.1125 -0.15069 C 0.11276 -0.15208 0.11342 -0.15324 0.11381 -0.1544 C 0.11433 -0.15602 0.11485 -0.15764 0.11524 -0.15949 C 0.11576 -0.16134 0.11615 -0.16343 0.11667 -0.16551 C 0.11706 -0.16713 0.11758 -0.16875 0.11797 -0.1706 C 0.11823 -0.17176 0.11836 -0.17292 0.11875 -0.17431 C 0.11915 -0.17593 0.11967 -0.17755 0.12006 -0.17917 C 0.12032 -0.18032 0.12045 -0.18171 0.12084 -0.18287 C 0.12305 -0.19167 0.12279 -0.19051 0.125 -0.19653 C 0.1254 -0.19884 0.12566 -0.20139 0.12631 -0.20393 C 0.13047 -0.21875 0.12513 -0.20023 0.12917 -0.2125 C 0.12956 -0.21412 0.12995 -0.21574 0.13047 -0.21736 C 0.13138 -0.21991 0.13256 -0.22222 0.13334 -0.22477 C 0.13607 -0.23472 0.13321 -0.22593 0.13607 -0.23218 C 0.13907 -0.23889 0.13555 -0.2331 0.13959 -0.24097 C 0.14063 -0.24306 0.1418 -0.24491 0.14297 -0.24699 L 0.14714 -0.2544 C 0.14792 -0.25579 0.14844 -0.25718 0.14922 -0.2581 L 0.15131 -0.26065 C 0.15183 -0.26181 0.15209 -0.26343 0.15274 -0.26435 C 0.15326 -0.26505 0.15417 -0.26481 0.15482 -0.26551 C 0.15534 -0.2662 0.15573 -0.26713 0.15625 -0.26806 C 0.16433 -0.26713 0.1724 -0.26736 0.18047 -0.26551 C 0.18178 -0.26528 0.18282 -0.26296 0.18399 -0.26181 C 0.18503 -0.26088 0.18633 -0.26042 0.1875 -0.25949 C 0.18868 -0.25833 0.18972 -0.25671 0.19089 -0.25579 C 0.19987 -0.24768 0.18204 -0.2662 0.19649 -0.25069 C 0.19688 -0.24954 0.19753 -0.24838 0.19792 -0.24699 C 0.2004 -0.23681 0.19779 -0.24213 0.20066 -0.23727 C 0.20092 -0.23518 0.20105 -0.2331 0.20131 -0.23102 C 0.20248 -0.22384 0.20274 -0.22407 0.20417 -0.21736 C 0.20456 -0.21505 0.20508 -0.2125 0.20547 -0.20995 C 0.20573 -0.2088 0.20599 -0.20764 0.20625 -0.20625 C 0.20665 -0.20255 0.20691 -0.19884 0.20756 -0.19514 C 0.20795 -0.19352 0.2086 -0.1919 0.20899 -0.19028 C 0.20925 -0.18866 0.20938 -0.18681 0.20964 -0.18542 C 0.21029 -0.18241 0.21107 -0.17963 0.21172 -0.17662 C 0.21524 -0.15995 0.21237 -0.16574 0.21589 -0.15949 C 0.21771 -0.15 0.21524 -0.16157 0.21797 -0.15208 C 0.21875 -0.14907 0.21941 -0.1463 0.22006 -0.14329 C 0.22032 -0.14213 0.22045 -0.14074 0.22084 -0.13958 C 0.2211 -0.13819 0.22175 -0.13727 0.22214 -0.13588 C 0.22357 -0.13102 0.22227 -0.13287 0.22357 -0.12731 C 0.22383 -0.12593 0.22448 -0.12477 0.225 -0.12361 C 0.2254 -0.12106 0.22566 -0.11852 0.22631 -0.1162 C 0.22683 -0.11435 0.22774 -0.11296 0.22839 -0.11134 C 0.23008 -0.10718 0.22956 -0.10718 0.23191 -0.10393 C 0.23256 -0.10278 0.23334 -0.10231 0.23399 -0.10139 C 0.23451 -0.10069 0.23477 -0.09954 0.23542 -0.09884 C 0.23594 -0.09815 0.23672 -0.09815 0.2375 -0.09768 C 0.23816 -0.09699 0.23881 -0.09606 0.23959 -0.09514 C 0.23998 -0.09444 0.24037 -0.09329 0.24089 -0.09282 C 0.24219 -0.09143 0.24375 -0.09097 0.24506 -0.09028 C 0.24506 -0.09028 0.24922 -0.08773 0.24922 -0.08773 L 0.25547 -0.08657 L 0.25964 -0.08403 C 0.26042 -0.08356 0.26107 -0.0831 0.26172 -0.08287 C 0.26381 -0.08241 0.26784 -0.08148 0.27006 -0.08032 C 0.27839 -0.07639 0.26967 -0.07893 0.27982 -0.07662 C 0.28047 -0.07616 0.28112 -0.07546 0.28191 -0.07546 C 0.2875 -0.07546 0.29024 -0.07639 0.29506 -0.07801 C 0.29584 -0.07824 0.29649 -0.0787 0.29714 -0.07917 C 0.29831 -0.07963 0.29961 -0.0794 0.30066 -0.08032 C 0.30222 -0.08148 0.30326 -0.08403 0.30482 -0.08542 C 0.30743 -0.08773 0.31003 -0.08981 0.3125 -0.09282 C 0.31941 -0.10139 0.31303 -0.09398 0.31797 -0.10139 C 0.31862 -0.10231 0.31941 -0.10301 0.32006 -0.10393 C 0.32474 -0.11042 0.31602 -0.10046 0.325 -0.10995 C 0.3254 -0.11134 0.32579 -0.1125 0.32631 -0.11366 C 0.32761 -0.11667 0.32943 -0.12014 0.33047 -0.12361 C 0.33412 -0.13565 0.33165 -0.13056 0.33464 -0.13588 C 0.33555 -0.13958 0.33685 -0.1456 0.33816 -0.14954 C 0.33855 -0.15069 0.33907 -0.15208 0.33959 -0.15324 C 0.34128 -0.16227 0.34024 -0.15833 0.34232 -0.16551 C 0.34258 -0.16759 0.34271 -0.16968 0.34297 -0.17176 C 0.34336 -0.17431 0.34401 -0.17662 0.34441 -0.17917 C 0.34467 -0.18079 0.3448 -0.18241 0.34506 -0.18403 C 0.34545 -0.18588 0.3461 -0.18727 0.34649 -0.18912 C 0.34675 -0.19051 0.34688 -0.19236 0.34714 -0.19398 C 0.3474 -0.19514 0.34766 -0.19653 0.34792 -0.19768 C 0.34909 -0.21111 0.34792 -0.20023 0.34922 -0.2088 C 0.34948 -0.21065 0.35013 -0.21551 0.35066 -0.21736 C 0.35105 -0.21875 0.35157 -0.21991 0.35209 -0.22106 C 0.35248 -0.22361 0.35313 -0.22778 0.35417 -0.22986 C 0.35469 -0.23079 0.35547 -0.23148 0.35625 -0.23218 C 0.35743 -0.23565 0.35847 -0.23958 0.36042 -0.24213 C 0.36107 -0.24306 0.36172 -0.24375 0.3625 -0.24468 C 0.3629 -0.24537 0.36329 -0.2463 0.36381 -0.24699 C 0.36771 -0.25208 0.3668 -0.25139 0.37006 -0.25324 C 0.37071 -0.25393 0.37396 -0.25856 0.375 -0.25949 C 0.37566 -0.25995 0.37631 -0.25995 0.37709 -0.26065 C 0.37774 -0.26134 0.37839 -0.2625 0.37917 -0.26319 C 0.37982 -0.26366 0.38047 -0.26389 0.38125 -0.26435 C 0.38217 -0.26505 0.38295 -0.2662 0.38399 -0.2669 C 0.38842 -0.26944 0.3905 -0.26944 0.39506 -0.2706 C 0.40248 -0.27014 0.4099 -0.27037 0.41732 -0.26921 C 0.4181 -0.26921 0.41862 -0.26736 0.41941 -0.2669 C 0.42045 -0.26597 0.42175 -0.26597 0.42292 -0.26551 C 0.42435 -0.26435 0.42865 -0.26134 0.43047 -0.25949 C 0.43191 -0.25787 0.43347 -0.25648 0.43464 -0.2544 C 0.43555 -0.25278 0.43659 -0.25139 0.4375 -0.24954 C 0.44089 -0.24167 0.4392 -0.24352 0.44232 -0.23727 C 0.4448 -0.23194 0.44519 -0.23287 0.44714 -0.22731 C 0.44792 -0.225 0.44844 -0.22222 0.44922 -0.21991 C 0.44961 -0.21852 0.45026 -0.21736 0.45066 -0.2162 C 0.45157 -0.21343 0.45261 -0.21042 0.45339 -0.20764 C 0.45378 -0.20625 0.45378 -0.20509 0.45417 -0.20393 C 0.45456 -0.20208 0.45508 -0.20046 0.45547 -0.19884 C 0.45651 -0.19491 0.4573 -0.19074 0.45834 -0.18657 C 0.45873 -0.18449 0.45938 -0.18264 0.45964 -0.18032 C 0.4599 -0.17824 0.46003 -0.17616 0.46042 -0.17431 C 0.46133 -0.16782 0.46185 -0.16759 0.4625 -0.16181 C 0.46276 -0.15903 0.46276 -0.15602 0.46316 -0.15324 C 0.46342 -0.15139 0.46407 -0.15 0.46459 -0.14838 C 0.46628 -0.1412 0.46394 -0.14792 0.46667 -0.14097 C 0.46719 -0.13773 0.46784 -0.13403 0.46875 -0.13102 C 0.46901 -0.12963 0.46967 -0.12847 0.47006 -0.12731 C 0.47058 -0.12569 0.4711 -0.12407 0.47149 -0.12245 C 0.47175 -0.12106 0.47175 -0.11968 0.47214 -0.11875 C 0.47266 -0.11759 0.47357 -0.1169 0.47422 -0.1162 C 0.47448 -0.11505 0.47461 -0.11366 0.475 -0.1125 C 0.47592 -0.10903 0.47683 -0.10787 0.47839 -0.10509 C 0.47865 -0.10393 0.47878 -0.10255 0.47917 -0.10139 C 0.48099 -0.09537 0.48099 -0.09745 0.48334 -0.09282 C 0.48386 -0.09167 0.48412 -0.09005 0.48464 -0.08912 C 0.48529 -0.08773 0.48607 -0.08657 0.48672 -0.08542 C 0.4892 -0.08009 0.48685 -0.08287 0.49024 -0.07801 C 0.49089 -0.07685 0.49167 -0.07639 0.49232 -0.07546 C 0.49349 -0.07361 0.49467 -0.0713 0.49584 -0.06921 C 0.49623 -0.06852 0.49662 -0.06736 0.49714 -0.0669 C 0.50847 -0.05671 0.49688 -0.0662 0.50834 -0.05949 C 0.50925 -0.0588 0.51003 -0.05718 0.51107 -0.05694 C 0.51407 -0.05602 0.51706 -0.05602 0.52006 -0.05579 C 0.52292 -0.05602 0.52566 -0.05602 0.52839 -0.05694 C 0.52969 -0.05741 0.53073 -0.0588 0.53191 -0.05949 C 0.53373 -0.06018 0.53555 -0.06018 0.5375 -0.06065 L 0.54375 -0.06435 L 0.54584 -0.06551 C 0.54649 -0.0669 0.54714 -0.06806 0.54792 -0.06921 C 0.54844 -0.07014 0.54935 -0.0706 0.55 -0.07176 C 0.55053 -0.07268 0.55105 -0.07407 0.55131 -0.07546 C 0.55261 -0.08079 0.55352 -0.08611 0.55482 -0.09143 C 0.55521 -0.09329 0.55573 -0.09468 0.55625 -0.09653 C 0.5573 -0.10625 0.55638 -0.10069 0.55964 -0.1125 L 0.56107 -0.11736 C 0.56172 -0.12616 0.56172 -0.13403 0.56316 -0.14213 C 0.56355 -0.14468 0.56407 -0.14699 0.56459 -0.14954 L 0.56589 -0.15694 C 0.56784 -0.16042 0.5681 -0.16042 0.56941 -0.16435 C 0.56993 -0.16597 0.57019 -0.16759 0.57084 -0.16921 C 0.57136 -0.17106 0.57214 -0.17245 0.57292 -0.17431 C 0.57331 -0.17546 0.5737 -0.17662 0.57422 -0.17801 C 0.57487 -0.17963 0.57579 -0.18102 0.57631 -0.18287 C 0.57735 -0.18611 0.578 -0.18958 0.57917 -0.19282 C 0.57982 -0.19491 0.58099 -0.19676 0.58191 -0.19884 C 0.58308 -0.20208 0.58412 -0.20556 0.58542 -0.2088 C 0.58594 -0.21042 0.58685 -0.21204 0.5875 -0.21366 C 0.58985 -0.22037 0.59102 -0.22546 0.59375 -0.23102 C 0.59428 -0.23241 0.59506 -0.23356 0.59584 -0.23472 C 0.59688 -0.23889 0.59792 -0.24306 0.59922 -0.24699 C 0.6 -0.24907 0.60079 -0.25116 0.60131 -0.25324 C 0.60404 -0.26273 0.59909 -0.25 0.60417 -0.26181 C 0.6043 -0.26319 0.60443 -0.26435 0.60482 -0.26551 C 0.60508 -0.26667 0.60573 -0.26713 0.60625 -0.26806 C 0.60691 -0.26968 0.60769 -0.2713 0.60834 -0.27292 C 0.60886 -0.27454 0.60912 -0.27639 0.60964 -0.27801 C 0.61055 -0.28056 0.61159 -0.28287 0.6125 -0.28542 C 0.61316 -0.28727 0.61381 -0.28958 0.61459 -0.29143 C 0.61511 -0.29329 0.61602 -0.29468 0.61667 -0.29653 C 0.61784 -0.29954 0.61915 -0.30278 0.62006 -0.30625 C 0.62058 -0.30787 0.62084 -0.30972 0.62149 -0.31134 C 0.62227 -0.31343 0.62344 -0.31528 0.62422 -0.31736 C 0.62487 -0.31898 0.62526 -0.3206 0.62566 -0.32245 C 0.62592 -0.32361 0.62592 -0.325 0.62631 -0.32616 C 0.6267 -0.32708 0.62722 -0.32778 0.62774 -0.32847 C 0.62839 -0.33194 0.62865 -0.3338 0.62982 -0.33727 C 0.63086 -0.34005 0.63217 -0.34282 0.63334 -0.34583 C 0.63464 -0.35301 0.63308 -0.34583 0.63607 -0.3544 C 0.63659 -0.35602 0.63698 -0.35787 0.6375 -0.35949 C 0.63829 -0.36181 0.63998 -0.36597 0.64089 -0.36806 C 0.64206 -0.37407 0.64102 -0.37014 0.64375 -0.37662 C 0.64415 -0.37778 0.64454 -0.37917 0.64506 -0.38032 C 0.64649 -0.3838 0.64792 -0.38704 0.64922 -0.39028 C 0.64974 -0.39143 0.65013 -0.39282 0.65066 -0.39398 C 0.65105 -0.39491 0.65157 -0.3956 0.65209 -0.39653 C 0.66107 -0.41528 0.65599 -0.40602 0.66107 -0.41505 C 0.66133 -0.4162 0.66133 -0.41759 0.66172 -0.41875 C 0.66237 -0.42037 0.6655 -0.42431 0.66589 -0.42477 C 0.67019 -0.43611 0.66472 -0.42222 0.66875 -0.43102 C 0.66928 -0.43218 0.66954 -0.43356 0.67006 -0.43472 C 0.67201 -0.43866 0.67474 -0.44143 0.67631 -0.44583 C 0.67774 -0.44954 0.67774 -0.45023 0.67982 -0.45324 C 0.68047 -0.45417 0.68112 -0.45486 0.68191 -0.45579 C 0.68659 -0.46667 0.68412 -0.46319 0.68816 -0.46806 C 0.68855 -0.46921 0.68894 -0.4706 0.68959 -0.47176 C 0.69089 -0.47431 0.69232 -0.47662 0.69375 -0.47917 L 0.69792 -0.48657 L 0.70417 -0.49768 C 0.70482 -0.49884 0.70534 -0.50069 0.70625 -0.50139 L 0.70899 -0.50393 C 0.71042 -0.51157 0.70847 -0.5044 0.71172 -0.5088 C 0.71303 -0.51042 0.71394 -0.51296 0.71524 -0.51505 C 0.71589 -0.51597 0.71667 -0.51643 0.71732 -0.51736 C 0.71901 -0.52014 0.72032 -0.52384 0.72214 -0.52616 C 0.72292 -0.52685 0.72357 -0.52755 0.72422 -0.52847 C 0.72631 -0.53125 0.72826 -0.53449 0.73047 -0.53727 C 0.73542 -0.54306 0.7293 -0.53565 0.73542 -0.54329 C 0.73607 -0.54421 0.73672 -0.54491 0.7375 -0.54583 C 0.73868 -0.54745 0.73972 -0.54931 0.74089 -0.55069 C 0.74467 -0.55532 0.74714 -0.55718 0.75066 -0.56181 C 0.75157 -0.56319 0.75248 -0.56458 0.75339 -0.56551 C 0.7543 -0.56643 0.75534 -0.56713 0.75625 -0.56806 C 0.75756 -0.56944 0.75899 -0.57153 0.76042 -0.57292 C 0.7612 -0.57384 0.76224 -0.57431 0.76316 -0.57546 C 0.76368 -0.57616 0.76394 -0.57731 0.76459 -0.57801 C 0.76511 -0.57847 0.76589 -0.57847 0.76667 -0.57917 C 0.76784 -0.58032 0.76888 -0.58171 0.77006 -0.58287 C 0.77071 -0.58333 0.77149 -0.58356 0.77214 -0.58403 C 0.78073 -0.59097 0.77487 -0.58727 0.77982 -0.59028 C 0.78204 -0.59421 0.78034 -0.5919 0.78399 -0.59398 C 0.78542 -0.59468 0.78816 -0.59653 0.78816 -0.59653 C 0.79193 -0.60324 0.78737 -0.59583 0.79792 -0.60509 C 0.79883 -0.60579 0.79961 -0.60694 0.80066 -0.60764 C 0.80534 -0.61065 0.80157 -0.60694 0.80547 -0.60995 C 0.80638 -0.61065 0.8073 -0.61181 0.80834 -0.6125 C 0.80899 -0.61296 0.80964 -0.61343 0.81042 -0.61366 C 0.81198 -0.61458 0.81368 -0.61505 0.81524 -0.6162 C 0.81615 -0.6169 0.81706 -0.61806 0.81797 -0.61875 C 0.81941 -0.61944 0.82084 -0.61944 0.82214 -0.61991 C 0.82409 -0.6206 0.82592 -0.62153 0.82774 -0.62245 C 0.83138 -0.62407 0.82826 -0.62338 0.83256 -0.62477 C 0.8379 -0.62662 0.83594 -0.62546 0.84167 -0.62731 C 0.85365 -0.63102 0.84336 -0.62893 0.85547 -0.63102 C 0.85743 -0.63194 0.8599 -0.6331 0.86172 -0.63356 C 0.86407 -0.63403 0.86641 -0.63426 0.86875 -0.63472 C 0.88724 -0.6456 0.87006 -0.63588 0.92292 -0.63588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1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4000" b="-14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13666A-E7DA-2EDA-C45F-A05E36D95F1C}"/>
              </a:ext>
            </a:extLst>
          </p:cNvPr>
          <p:cNvSpPr txBox="1"/>
          <p:nvPr/>
        </p:nvSpPr>
        <p:spPr>
          <a:xfrm>
            <a:off x="1429305" y="221542"/>
            <a:ext cx="9632272" cy="769441"/>
          </a:xfrm>
          <a:prstGeom prst="rect">
            <a:avLst/>
          </a:prstGeom>
          <a:noFill/>
        </p:spPr>
        <p:txBody>
          <a:bodyPr wrap="square" rtlCol="0">
            <a:spAutoFit/>
          </a:bodyPr>
          <a:lstStyle/>
          <a:p>
            <a:r>
              <a:rPr lang="en-US" sz="4400" dirty="0" err="1">
                <a:solidFill>
                  <a:schemeClr val="bg1"/>
                </a:solidFill>
              </a:rPr>
              <a:t>Starlink</a:t>
            </a:r>
            <a:r>
              <a:rPr lang="en-US" sz="4400" dirty="0">
                <a:solidFill>
                  <a:schemeClr val="bg1"/>
                </a:solidFill>
              </a:rPr>
              <a:t> has a two-stage launch process</a:t>
            </a:r>
          </a:p>
        </p:txBody>
      </p:sp>
      <p:cxnSp>
        <p:nvCxnSpPr>
          <p:cNvPr id="10" name="Straight Connector 9">
            <a:extLst>
              <a:ext uri="{FF2B5EF4-FFF2-40B4-BE49-F238E27FC236}">
                <a16:creationId xmlns:a16="http://schemas.microsoft.com/office/drawing/2014/main" id="{4B6C060C-1AF0-CECB-4943-1AA54F33BC6F}"/>
              </a:ext>
            </a:extLst>
          </p:cNvPr>
          <p:cNvCxnSpPr/>
          <p:nvPr/>
        </p:nvCxnSpPr>
        <p:spPr>
          <a:xfrm>
            <a:off x="0" y="5331711"/>
            <a:ext cx="121097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39775F-57A4-726F-E4BB-307E1497D020}"/>
              </a:ext>
            </a:extLst>
          </p:cNvPr>
          <p:cNvCxnSpPr/>
          <p:nvPr/>
        </p:nvCxnSpPr>
        <p:spPr>
          <a:xfrm>
            <a:off x="82296" y="1568388"/>
            <a:ext cx="1210970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9A36D06-AD47-8652-1991-49243D3BA236}"/>
              </a:ext>
            </a:extLst>
          </p:cNvPr>
          <p:cNvSpPr txBox="1"/>
          <p:nvPr/>
        </p:nvSpPr>
        <p:spPr>
          <a:xfrm>
            <a:off x="82296" y="4962379"/>
            <a:ext cx="1086275" cy="369332"/>
          </a:xfrm>
          <a:prstGeom prst="rect">
            <a:avLst/>
          </a:prstGeom>
          <a:noFill/>
        </p:spPr>
        <p:txBody>
          <a:bodyPr wrap="square" rtlCol="0">
            <a:spAutoFit/>
          </a:bodyPr>
          <a:lstStyle/>
          <a:p>
            <a:r>
              <a:rPr lang="en-US" b="1" dirty="0"/>
              <a:t>~210 km</a:t>
            </a:r>
          </a:p>
        </p:txBody>
      </p:sp>
      <p:sp>
        <p:nvSpPr>
          <p:cNvPr id="14" name="TextBox 13">
            <a:extLst>
              <a:ext uri="{FF2B5EF4-FFF2-40B4-BE49-F238E27FC236}">
                <a16:creationId xmlns:a16="http://schemas.microsoft.com/office/drawing/2014/main" id="{EA73B642-FD35-D703-1B9A-6CF22FB162AF}"/>
              </a:ext>
            </a:extLst>
          </p:cNvPr>
          <p:cNvSpPr txBox="1"/>
          <p:nvPr/>
        </p:nvSpPr>
        <p:spPr>
          <a:xfrm>
            <a:off x="82296" y="1587002"/>
            <a:ext cx="1086275" cy="369332"/>
          </a:xfrm>
          <a:prstGeom prst="rect">
            <a:avLst/>
          </a:prstGeom>
          <a:noFill/>
        </p:spPr>
        <p:txBody>
          <a:bodyPr wrap="square" rtlCol="0">
            <a:spAutoFit/>
          </a:bodyPr>
          <a:lstStyle/>
          <a:p>
            <a:r>
              <a:rPr lang="en-US" b="1" dirty="0">
                <a:solidFill>
                  <a:schemeClr val="bg1"/>
                </a:solidFill>
              </a:rPr>
              <a:t>~550 km</a:t>
            </a:r>
          </a:p>
        </p:txBody>
      </p:sp>
      <p:sp>
        <p:nvSpPr>
          <p:cNvPr id="2" name="Slide Number Placeholder 1"/>
          <p:cNvSpPr>
            <a:spLocks noGrp="1"/>
          </p:cNvSpPr>
          <p:nvPr>
            <p:ph type="sldNum" sz="quarter" idx="12"/>
          </p:nvPr>
        </p:nvSpPr>
        <p:spPr/>
        <p:txBody>
          <a:bodyPr/>
          <a:lstStyle/>
          <a:p>
            <a:fld id="{1C944763-586B-49E0-A41B-75C9E2AE334F}" type="slidenum">
              <a:rPr lang="en-US" smtClean="0"/>
              <a:t>31</a:t>
            </a:fld>
            <a:endParaRPr lang="en-US"/>
          </a:p>
        </p:txBody>
      </p:sp>
      <p:pic>
        <p:nvPicPr>
          <p:cNvPr id="9" name="Picture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33056" y="5541385"/>
            <a:ext cx="968868" cy="997527"/>
          </a:xfrm>
          <a:prstGeom prst="rect">
            <a:avLst/>
          </a:prstGeom>
        </p:spPr>
      </p:pic>
    </p:spTree>
    <p:extLst>
      <p:ext uri="{BB962C8B-B14F-4D97-AF65-F5344CB8AC3E}">
        <p14:creationId xmlns:p14="http://schemas.microsoft.com/office/powerpoint/2010/main" val="7030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16667E-6 -7.03704E-6 C 0.00807 -0.00047 0.01615 -0.0007 0.02422 -0.00139 C 0.02591 -0.00139 0.03112 -0.00348 0.03255 -0.0051 C 0.03333 -0.00579 0.03385 -0.00695 0.03464 -0.00764 C 0.03555 -0.00811 0.03659 -0.00811 0.0375 -0.0088 C 0.05117 -0.01783 0.0319 -0.00626 0.04232 -0.01251 C 0.04297 -0.01366 0.04362 -0.01528 0.0444 -0.01621 C 0.04505 -0.0169 0.04583 -0.01667 0.04648 -0.01737 C 0.04779 -0.01922 0.04857 -0.022 0.05 -0.02362 C 0.05456 -0.02894 0.04948 -0.02269 0.05417 -0.02987 C 0.05495 -0.03102 0.05599 -0.03218 0.0569 -0.03357 C 0.05768 -0.0345 0.0582 -0.03612 0.05898 -0.03727 C 0.0599 -0.03843 0.06081 -0.03959 0.06172 -0.04098 C 0.06849 -0.05116 0.05846 -0.03751 0.06667 -0.04839 C 0.06953 -0.05602 0.06628 -0.04839 0.07005 -0.0544 C 0.07956 -0.06968 0.07122 -0.05811 0.07773 -0.0669 C 0.07839 -0.06876 0.07891 -0.07107 0.07982 -0.07292 C 0.08099 -0.0757 0.08255 -0.07802 0.08398 -0.08033 C 0.08464 -0.08172 0.08555 -0.08264 0.08607 -0.08403 C 0.08698 -0.08658 0.08828 -0.08866 0.0888 -0.09144 C 0.08906 -0.09283 0.08919 -0.09399 0.08958 -0.09514 C 0.09297 -0.10764 0.08867 -0.08866 0.09232 -0.10394 C 0.09258 -0.1051 0.09271 -0.10626 0.09297 -0.10764 C 0.09336 -0.10927 0.09401 -0.11089 0.0944 -0.11251 C 0.09466 -0.11366 0.09479 -0.11505 0.09505 -0.11621 C 0.09544 -0.1176 0.09596 -0.11876 0.09648 -0.11991 C 0.09818 -0.13172 0.09596 -0.11783 0.09857 -0.12987 C 0.09935 -0.13334 0.1 -0.13727 0.10065 -0.14098 C 0.10091 -0.14214 0.10117 -0.14329 0.1013 -0.14468 C 0.10156 -0.1463 0.10169 -0.14792 0.10208 -0.14954 C 0.10247 -0.15163 0.10299 -0.15371 0.10339 -0.15579 C 0.10365 -0.15741 0.10378 -0.15903 0.10417 -0.16065 C 0.10456 -0.1632 0.10508 -0.16552 0.10547 -0.16806 C 0.10599 -0.17084 0.10638 -0.17385 0.1069 -0.17663 C 0.10729 -0.17917 0.10781 -0.18172 0.10833 -0.18403 C 0.10885 -0.18751 0.10885 -0.18959 0.10964 -0.19283 C 0.11003 -0.19445 0.11068 -0.19607 0.11107 -0.19769 C 0.11133 -0.19885 0.11146 -0.20024 0.11172 -0.20139 C 0.11224 -0.20348 0.11263 -0.20556 0.11315 -0.20764 C 0.11341 -0.2088 0.11354 -0.20996 0.1138 -0.21135 C 0.11432 -0.21343 0.11471 -0.21528 0.11523 -0.21737 C 0.11549 -0.21876 0.11563 -0.21991 0.11589 -0.22107 C 0.11953 -0.23635 0.11523 -0.21737 0.11875 -0.22987 C 0.12122 -0.23866 0.11667 -0.22686 0.12083 -0.23959 C 0.12109 -0.24075 0.12174 -0.24144 0.12214 -0.24214 C 0.12396 -0.25139 0.12148 -0.24005 0.12422 -0.24954 C 0.12461 -0.2507 0.12448 -0.25232 0.125 -0.25325 C 0.12565 -0.25487 0.12682 -0.25579 0.12773 -0.25695 C 0.13164 -0.26737 0.12513 -0.25116 0.13333 -0.26552 C 0.13372 -0.26644 0.13411 -0.26737 0.13464 -0.26806 C 0.13646 -0.27061 0.13932 -0.27385 0.14167 -0.27547 C 0.14297 -0.27639 0.14453 -0.27663 0.14583 -0.27802 C 0.14909 -0.28195 0.14701 -0.27987 0.15195 -0.28288 L 0.15417 -0.28403 C 0.15482 -0.2845 0.15547 -0.28519 0.15625 -0.28542 L 0.16315 -0.28774 C 0.16797 -0.28751 0.17292 -0.28727 0.17773 -0.28658 C 0.17865 -0.28658 0.17956 -0.28589 0.18047 -0.28542 C 0.1819 -0.28473 0.18464 -0.28288 0.18464 -0.28288 C 0.18516 -0.28172 0.18529 -0.2801 0.18607 -0.27917 C 0.18724 -0.27778 0.19023 -0.27663 0.19023 -0.27663 C 0.19089 -0.27547 0.19154 -0.27408 0.19232 -0.27292 C 0.19297 -0.272 0.19375 -0.27153 0.1944 -0.27061 C 0.19544 -0.26852 0.19648 -0.26413 0.19714 -0.26181 C 0.19753 -0.26065 0.19805 -0.2595 0.19857 -0.25811 C 0.19883 -0.25695 0.19896 -0.25579 0.19922 -0.2544 C 0.20091 -0.24746 0.20078 -0.25116 0.20208 -0.24214 C 0.20365 -0.23056 0.2026 -0.23542 0.20482 -0.22732 C 0.20508 -0.22524 0.20521 -0.22315 0.20547 -0.22107 C 0.20586 -0.21876 0.20638 -0.21621 0.2069 -0.21366 C 0.20716 -0.21251 0.20742 -0.21135 0.20755 -0.20996 C 0.20859 -0.20255 0.20794 -0.20672 0.20964 -0.19769 L 0.21042 -0.19399 C 0.21055 -0.19283 0.21068 -0.19144 0.21107 -0.19028 C 0.21146 -0.18913 0.21211 -0.18797 0.2125 -0.18658 C 0.21302 -0.18427 0.21341 -0.18172 0.2138 -0.17917 C 0.21406 -0.17802 0.21432 -0.17663 0.21458 -0.17547 C 0.21471 -0.17385 0.21484 -0.172 0.21523 -0.17061 C 0.21549 -0.16922 0.21615 -0.16806 0.21667 -0.1669 C 0.21797 -0.15741 0.21641 -0.16644 0.2194 -0.15579 C 0.22135 -0.14862 0.21836 -0.15579 0.22083 -0.14584 C 0.22096 -0.14468 0.22174 -0.14422 0.22214 -0.14329 C 0.2224 -0.14167 0.22253 -0.14005 0.22292 -0.13843 C 0.2237 -0.1338 0.22448 -0.13172 0.22565 -0.12732 C 0.22721 -0.11297 0.225 -0.12663 0.22773 -0.11876 C 0.22813 -0.1176 0.22813 -0.11621 0.22839 -0.11505 C 0.22878 -0.11366 0.2293 -0.11251 0.22982 -0.11135 C 0.22982 -0.11089 0.23086 -0.10348 0.23125 -0.10255 C 0.23177 -0.10139 0.23255 -0.10093 0.23333 -0.10024 C 0.23424 -0.09885 0.23503 -0.09746 0.23607 -0.09653 C 0.23711 -0.09561 0.24245 -0.09422 0.24297 -0.09399 C 0.25208 -0.09445 0.26107 -0.09422 0.27005 -0.09514 C 0.27148 -0.09538 0.27292 -0.09677 0.27422 -0.09769 L 0.2763 -0.09885 C 0.27682 -0.09977 0.27721 -0.1007 0.27773 -0.10139 C 0.27839 -0.10209 0.27917 -0.10209 0.27982 -0.10255 C 0.28073 -0.10325 0.28164 -0.10417 0.28255 -0.1051 C 0.28633 -0.10903 0.28294 -0.10649 0.28672 -0.1088 C 0.28724 -0.10973 0.28763 -0.11042 0.28815 -0.11135 C 0.28984 -0.11389 0.29115 -0.11528 0.29297 -0.11737 C 0.29596 -0.12547 0.29284 -0.11737 0.29583 -0.12362 C 0.29961 -0.13149 0.29701 -0.12802 0.30065 -0.13218 C 0.3013 -0.1338 0.30208 -0.13542 0.30273 -0.13727 C 0.30326 -0.13843 0.30352 -0.13982 0.30404 -0.14098 C 0.30534 -0.14306 0.3069 -0.14491 0.30833 -0.147 C 0.30872 -0.14862 0.30911 -0.15047 0.30964 -0.15209 C 0.31029 -0.15371 0.3112 -0.1551 0.31172 -0.15695 C 0.31211 -0.15811 0.31211 -0.1595 0.3125 -0.16065 C 0.31328 -0.16297 0.31445 -0.16459 0.31523 -0.1669 C 0.31576 -0.16829 0.31615 -0.17014 0.31667 -0.17177 C 0.31914 -0.17964 0.31758 -0.1713 0.32083 -0.18542 C 0.32122 -0.18751 0.32161 -0.18959 0.32214 -0.19144 C 0.32279 -0.19376 0.3237 -0.19561 0.32422 -0.19769 C 0.32474 -0.19954 0.32591 -0.2051 0.3263 -0.20764 C 0.32656 -0.20927 0.32669 -0.21089 0.32695 -0.21251 C 0.3276 -0.21482 0.32852 -0.21644 0.32917 -0.21876 C 0.32943 -0.21991 0.32943 -0.2213 0.32982 -0.22246 C 0.3306 -0.22501 0.3319 -0.22709 0.33255 -0.22987 C 0.33438 -0.23751 0.33307 -0.2345 0.33607 -0.23959 C 0.33646 -0.24144 0.33685 -0.24306 0.3375 -0.24468 C 0.34063 -0.25232 0.33945 -0.247 0.34297 -0.25325 C 0.34362 -0.2544 0.34375 -0.25602 0.3444 -0.25695 C 0.34518 -0.25834 0.34622 -0.25927 0.34714 -0.26065 C 0.34792 -0.26181 0.34844 -0.26343 0.34922 -0.26436 C 0.35391 -0.27084 0.35208 -0.2676 0.35625 -0.27177 C 0.36302 -0.27871 0.3526 -0.26922 0.36107 -0.27663 C 0.36328 -0.28079 0.36159 -0.27848 0.36523 -0.28033 C 0.36667 -0.28126 0.36797 -0.28218 0.3694 -0.28288 C 0.37005 -0.28334 0.3707 -0.2838 0.37148 -0.28403 C 0.37591 -0.28565 0.37383 -0.28496 0.37773 -0.28658 C 0.37982 -0.28612 0.38203 -0.28658 0.38398 -0.28542 C 0.3849 -0.28473 0.38516 -0.28264 0.38607 -0.28172 C 0.38828 -0.27917 0.39141 -0.27871 0.39362 -0.27663 C 0.39922 -0.27177 0.39635 -0.27385 0.40208 -0.27061 C 0.40273 -0.26922 0.40339 -0.26806 0.40417 -0.2669 C 0.40469 -0.26598 0.4056 -0.26552 0.40625 -0.26436 C 0.40677 -0.26343 0.40703 -0.26181 0.40755 -0.26065 C 0.4082 -0.25927 0.40898 -0.25834 0.40964 -0.25695 C 0.41042 -0.25533 0.41094 -0.25348 0.41172 -0.25209 C 0.41289 -0.24977 0.41523 -0.24584 0.41523 -0.24584 C 0.41563 -0.24376 0.41602 -0.24167 0.41654 -0.23959 C 0.41745 -0.23704 0.4194 -0.23218 0.4194 -0.23218 C 0.4207 -0.22547 0.41927 -0.23149 0.42148 -0.22477 C 0.42201 -0.22339 0.4224 -0.22153 0.42292 -0.21991 C 0.42318 -0.21876 0.42318 -0.21737 0.42357 -0.21621 C 0.42396 -0.21482 0.42448 -0.21366 0.425 -0.21251 C 0.42526 -0.21019 0.42565 -0.2051 0.4263 -0.20255 C 0.42669 -0.20139 0.42721 -0.20024 0.42773 -0.19885 C 0.42839 -0.19491 0.42917 -0.19075 0.42982 -0.18658 C 0.43164 -0.17454 0.42995 -0.17987 0.43255 -0.17292 C 0.43281 -0.1713 0.43307 -0.16968 0.43333 -0.16806 C 0.43359 -0.16482 0.43346 -0.16135 0.43398 -0.15811 C 0.43438 -0.15556 0.43529 -0.15325 0.43607 -0.1507 C 0.43737 -0.13889 0.43581 -0.15001 0.43815 -0.13959 C 0.43867 -0.13727 0.43893 -0.13473 0.43945 -0.13218 C 0.44193 -0.12153 0.43984 -0.13241 0.44232 -0.12362 C 0.44466 -0.11528 0.44219 -0.11922 0.44583 -0.11505 C 0.44596 -0.11366 0.44583 -0.11204 0.44648 -0.11135 C 0.44766 -0.10973 0.45065 -0.1088 0.45065 -0.1088 C 0.45247 -0.10649 0.45326 -0.10533 0.45547 -0.10394 C 0.46406 -0.09769 0.45586 -0.10464 0.46237 -0.09885 C 0.46888 -0.10024 0.47539 -0.10093 0.4819 -0.10255 C 0.48294 -0.10302 0.48372 -0.1044 0.48464 -0.1051 C 0.48581 -0.10579 0.48698 -0.10602 0.48815 -0.10626 C 0.48906 -0.10718 0.48997 -0.10811 0.49089 -0.1088 C 0.49154 -0.10927 0.49232 -0.10927 0.49297 -0.10996 C 0.49349 -0.11065 0.49388 -0.11181 0.4944 -0.11251 C 0.49531 -0.11389 0.49635 -0.11482 0.49714 -0.11621 C 0.49909 -0.11968 0.50078 -0.12385 0.50273 -0.12732 C 0.50352 -0.12871 0.50456 -0.12964 0.50547 -0.13102 C 0.51016 -0.1382 0.50508 -0.13172 0.50964 -0.13727 C 0.51419 -0.15047 0.50977 -0.13866 0.51315 -0.14584 C 0.51393 -0.14746 0.51458 -0.14908 0.51523 -0.1507 C 0.51576 -0.15209 0.51602 -0.15325 0.51667 -0.1544 C 0.51706 -0.15533 0.51758 -0.15602 0.51797 -0.15695 C 0.52005 -0.16783 0.5168 -0.15325 0.52083 -0.1632 C 0.52148 -0.16482 0.52148 -0.16737 0.52214 -0.16922 C 0.52266 -0.17084 0.52357 -0.17177 0.52422 -0.17292 C 0.52474 -0.17408 0.52513 -0.17547 0.52565 -0.17663 C 0.5263 -0.17848 0.52708 -0.17987 0.52773 -0.18172 C 0.52852 -0.18403 0.52904 -0.18658 0.52982 -0.18913 C 0.53047 -0.19121 0.53125 -0.19329 0.5319 -0.19514 C 0.53424 -0.21204 0.53073 -0.18959 0.53398 -0.20394 C 0.53503 -0.2088 0.53464 -0.21505 0.53672 -0.21876 C 0.53763 -0.22038 0.53828 -0.22292 0.53945 -0.22362 C 0.54453 -0.22663 0.54232 -0.22547 0.54648 -0.22732 C 0.55156 -0.22663 0.55677 -0.22663 0.56172 -0.22477 C 0.56354 -0.22431 0.56497 -0.22177 0.56667 -0.21991 C 0.57331 -0.21274 0.56849 -0.21783 0.57357 -0.20996 C 0.57448 -0.2088 0.57552 -0.20764 0.5763 -0.20626 C 0.57773 -0.20394 0.57917 -0.20139 0.58047 -0.19885 L 0.5819 -0.19653 L 0.58464 -0.19144 C 0.58516 -0.19075 0.58568 -0.19005 0.58607 -0.18913 L 0.59089 -0.17802 C 0.59115 -0.17663 0.59128 -0.17547 0.59167 -0.17431 C 0.59284 -0.17038 0.59401 -0.16945 0.59505 -0.16552 C 0.59544 -0.16436 0.59544 -0.16297 0.59583 -0.16181 C 0.59766 -0.15602 0.59805 -0.15834 0.59922 -0.15209 C 0.59987 -0.14885 0.59987 -0.14538 0.60065 -0.14214 L 0.60339 -0.12987 C 0.60391 -0.12778 0.60443 -0.1257 0.60482 -0.12362 C 0.60573 -0.11783 0.60664 -0.11204 0.60755 -0.10626 C 0.60781 -0.10464 0.60794 -0.10302 0.6082 -0.10139 C 0.60938 -0.09514 0.61055 -0.08913 0.61172 -0.08288 C 0.61198 -0.08172 0.61198 -0.0801 0.6125 -0.07917 C 0.61289 -0.07825 0.61341 -0.07755 0.6138 -0.07663 C 0.61432 -0.07547 0.61458 -0.07385 0.61523 -0.07292 C 0.61641 -0.07107 0.62109 -0.06852 0.62214 -0.06806 L 0.62773 -0.06552 C 0.63008 -0.06598 0.63242 -0.06621 0.63464 -0.0669 C 0.63542 -0.0669 0.63607 -0.06783 0.63672 -0.06806 C 0.63815 -0.06852 0.63958 -0.06876 0.64089 -0.06922 C 0.64297 -0.06991 0.64505 -0.07084 0.64714 -0.07177 C 0.64792 -0.072 0.64857 -0.07269 0.64922 -0.07292 C 0.65013 -0.07339 0.65104 -0.07362 0.65208 -0.07431 C 0.65339 -0.07501 0.65625 -0.07663 0.65625 -0.07663 C 0.65664 -0.07755 0.65703 -0.07848 0.65755 -0.07917 C 0.65885 -0.08102 0.66172 -0.08403 0.66172 -0.08403 C 0.66224 -0.08542 0.66263 -0.08658 0.66315 -0.08774 C 0.66445 -0.09052 0.66615 -0.09237 0.66732 -0.09514 C 0.66823 -0.09769 0.66888 -0.10047 0.67005 -0.10255 C 0.67057 -0.10348 0.67109 -0.10417 0.67148 -0.1051 C 0.67201 -0.10672 0.67227 -0.10834 0.67279 -0.10996 C 0.67396 -0.11343 0.67513 -0.11667 0.6763 -0.11991 C 0.67682 -0.12107 0.67708 -0.12246 0.67773 -0.12362 C 0.6875 -0.14098 0.67539 -0.11899 0.68398 -0.13589 C 0.68503 -0.1382 0.68633 -0.14005 0.6875 -0.14214 C 0.68815 -0.14329 0.68893 -0.14445 0.68958 -0.14584 C 0.68997 -0.147 0.69036 -0.14839 0.69089 -0.14954 C 0.69206 -0.15163 0.69648 -0.15834 0.69857 -0.16065 C 0.70039 -0.16274 0.70208 -0.16552 0.70417 -0.1669 C 0.70482 -0.16714 0.70547 -0.1676 0.70625 -0.16806 C 0.71068 -0.172 0.71081 -0.17339 0.71523 -0.17663 C 0.72552 -0.18427 0.71445 -0.17477 0.72214 -0.18172 C 0.73073 -0.17871 0.72708 -0.18149 0.73333 -0.17431 L 0.73542 -0.17177 L 0.73737 -0.16922 C 0.73789 -0.16806 0.73828 -0.16667 0.7388 -0.16552 C 0.74154 -0.16065 0.74023 -0.16552 0.74232 -0.16065 C 0.74336 -0.15834 0.74388 -0.15533 0.74505 -0.15325 L 0.74857 -0.147 C 0.75026 -0.13496 0.74792 -0.14746 0.75065 -0.13959 C 0.75104 -0.13866 0.75117 -0.13727 0.7513 -0.13589 C 0.75182 -0.13264 0.75195 -0.12917 0.75273 -0.12616 C 0.75313 -0.12408 0.75378 -0.122 0.75417 -0.11991 C 0.75469 -0.11667 0.75482 -0.1132 0.75547 -0.10996 C 0.75599 -0.10788 0.75651 -0.10602 0.7569 -0.10394 C 0.75742 -0.1007 0.75729 -0.097 0.75833 -0.09399 L 0.76029 -0.08774 C 0.76081 -0.0845 0.76133 -0.08126 0.76172 -0.07802 C 0.76198 -0.07593 0.76211 -0.07385 0.7625 -0.07177 C 0.76276 -0.06968 0.76341 -0.0676 0.7638 -0.06552 C 0.76406 -0.06436 0.76432 -0.0632 0.76445 -0.06181 C 0.76471 -0.06089 0.76549 -0.05464 0.76589 -0.05325 C 0.76628 -0.05232 0.7668 -0.05163 0.76732 -0.0507 C 0.76849 -0.04422 0.76745 -0.04792 0.77148 -0.04098 L 0.77357 -0.03727 C 0.77422 -0.03589 0.77474 -0.03403 0.77565 -0.03357 L 0.77773 -0.03218 C 0.78516 -0.03264 0.79258 -0.03264 0.8 -0.03357 C 0.80117 -0.03357 0.80234 -0.03403 0.80339 -0.03473 C 0.80417 -0.03519 0.80469 -0.03658 0.80547 -0.03727 C 0.80964 -0.04098 0.80807 -0.0382 0.81172 -0.04214 C 0.81849 -0.04931 0.81367 -0.04422 0.81797 -0.0507 C 0.82031 -0.05417 0.8207 -0.05417 0.82292 -0.05695 C 0.82383 -0.05811 0.82474 -0.05927 0.82565 -0.06065 C 0.82799 -0.06389 0.83099 -0.06621 0.83255 -0.07061 C 0.83307 -0.07177 0.83333 -0.07339 0.83398 -0.07431 C 0.83451 -0.07501 0.83542 -0.07501 0.83607 -0.07547 C 0.8375 -0.08288 0.83555 -0.0757 0.84023 -0.08288 C 0.84115 -0.08427 0.84154 -0.08635 0.84232 -0.08774 C 0.84297 -0.08913 0.84375 -0.09005 0.8444 -0.09144 C 0.84622 -0.09538 0.84518 -0.09491 0.84714 -0.09769 C 0.84779 -0.09862 0.84857 -0.09931 0.84922 -0.10024 C 0.85 -0.10116 0.85052 -0.10302 0.8513 -0.10394 C 0.8526 -0.1051 0.85547 -0.10626 0.85547 -0.10626 C 0.86224 -0.11829 0.85664 -0.10973 0.87982 -0.10764 C 0.88125 -0.10741 0.88633 -0.10579 0.88815 -0.1051 C 0.8888 -0.10487 0.88945 -0.10417 0.89023 -0.10394 C 0.89635 -0.1007 0.8901 -0.1044 0.89505 -0.10139 C 0.90065 -0.09468 0.89388 -0.10348 0.89857 -0.09514 C 0.89909 -0.09422 0.9 -0.09376 0.90065 -0.09283 C 0.90495 -0.08635 0.90078 -0.0919 0.90417 -0.08542 C 0.9056 -0.08241 0.90729 -0.07964 0.90898 -0.07663 L 0.91107 -0.07292 C 0.91172 -0.07177 0.91237 -0.07038 0.91315 -0.06922 C 0.91406 -0.06806 0.91497 -0.06667 0.91589 -0.06552 C 0.91654 -0.06482 0.91732 -0.06413 0.91797 -0.0632 C 0.91849 -0.06227 0.91888 -0.06135 0.9194 -0.06065 C 0.92135 -0.05788 0.92135 -0.05834 0.92357 -0.05695 C 0.92708 -0.0507 0.92253 -0.05811 0.92708 -0.05325 C 0.93177 -0.04815 0.92461 -0.05302 0.93047 -0.04954 C 0.93242 -0.04607 0.93294 -0.04468 0.93529 -0.04214 C 0.9362 -0.04121 0.93724 -0.04075 0.93815 -0.03959 C 0.93893 -0.03866 0.93945 -0.03704 0.94023 -0.03589 C 0.94154 -0.03403 0.94323 -0.03311 0.9444 -0.03102 C 0.94479 -0.0301 0.94518 -0.02917 0.94583 -0.02848 C 0.95104 -0.02292 0.95 -0.0257 0.95339 -0.02107 C 0.95365 -0.02084 0.95391 -0.02038 0.95417 -0.01991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cBhvr>
                                        <p:cTn id="6" dur="12000" fill="hold"/>
                                        <p:tgtEl>
                                          <p:spTgt spid="9"/>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944763-586B-49E0-A41B-75C9E2AE334F}" type="slidenum">
              <a:rPr lang="en-US" smtClean="0"/>
              <a:t>32</a:t>
            </a:fld>
            <a:endParaRPr lang="en-US"/>
          </a:p>
        </p:txBody>
      </p:sp>
      <p:grpSp>
        <p:nvGrpSpPr>
          <p:cNvPr id="5" name="Group 4">
            <a:extLst>
              <a:ext uri="{FF2B5EF4-FFF2-40B4-BE49-F238E27FC236}">
                <a16:creationId xmlns:a16="http://schemas.microsoft.com/office/drawing/2014/main" id="{73717A94-8900-96F6-34FD-CFA25DAFF931}"/>
              </a:ext>
            </a:extLst>
          </p:cNvPr>
          <p:cNvGrpSpPr/>
          <p:nvPr/>
        </p:nvGrpSpPr>
        <p:grpSpPr>
          <a:xfrm>
            <a:off x="509587" y="247650"/>
            <a:ext cx="11172825" cy="6362700"/>
            <a:chOff x="509587" y="247650"/>
            <a:chExt cx="11172825" cy="6362700"/>
          </a:xfrm>
        </p:grpSpPr>
        <p:pic>
          <p:nvPicPr>
            <p:cNvPr id="2" name="Picture 1"/>
            <p:cNvPicPr>
              <a:picLocks noChangeAspect="1"/>
            </p:cNvPicPr>
            <p:nvPr/>
          </p:nvPicPr>
          <p:blipFill>
            <a:blip r:embed="rId2"/>
            <a:stretch>
              <a:fillRect/>
            </a:stretch>
          </p:blipFill>
          <p:spPr>
            <a:xfrm>
              <a:off x="509587" y="247650"/>
              <a:ext cx="11172825" cy="6362700"/>
            </a:xfrm>
            <a:prstGeom prst="rect">
              <a:avLst/>
            </a:prstGeom>
          </p:spPr>
        </p:pic>
        <p:sp>
          <p:nvSpPr>
            <p:cNvPr id="4" name="Rectangle 3">
              <a:extLst>
                <a:ext uri="{FF2B5EF4-FFF2-40B4-BE49-F238E27FC236}">
                  <a16:creationId xmlns:a16="http://schemas.microsoft.com/office/drawing/2014/main" id="{F946B11B-FEAD-134A-09AB-02AA7B0BAD5F}"/>
                </a:ext>
              </a:extLst>
            </p:cNvPr>
            <p:cNvSpPr/>
            <p:nvPr/>
          </p:nvSpPr>
          <p:spPr>
            <a:xfrm>
              <a:off x="3674853" y="957532"/>
              <a:ext cx="4804913" cy="621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Rectangle 5">
            <a:extLst>
              <a:ext uri="{FF2B5EF4-FFF2-40B4-BE49-F238E27FC236}">
                <a16:creationId xmlns:a16="http://schemas.microsoft.com/office/drawing/2014/main" id="{5F5ACC3F-3137-5471-0744-537264BD4714}"/>
              </a:ext>
            </a:extLst>
          </p:cNvPr>
          <p:cNvSpPr/>
          <p:nvPr/>
        </p:nvSpPr>
        <p:spPr>
          <a:xfrm>
            <a:off x="9022702" y="2202024"/>
            <a:ext cx="2575249" cy="27525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272850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45626" y="966110"/>
            <a:ext cx="10149646" cy="5707224"/>
          </a:xfrm>
          <a:prstGeom prst="rect">
            <a:avLst/>
          </a:prstGeom>
        </p:spPr>
      </p:pic>
      <p:sp>
        <p:nvSpPr>
          <p:cNvPr id="5" name="Title 1"/>
          <p:cNvSpPr>
            <a:spLocks noGrp="1"/>
          </p:cNvSpPr>
          <p:nvPr>
            <p:ph type="title"/>
          </p:nvPr>
        </p:nvSpPr>
        <p:spPr>
          <a:xfrm>
            <a:off x="495945" y="0"/>
            <a:ext cx="11112285" cy="1325563"/>
          </a:xfrm>
        </p:spPr>
        <p:txBody>
          <a:bodyPr>
            <a:normAutofit/>
          </a:bodyPr>
          <a:lstStyle/>
          <a:p>
            <a:pPr algn="ctr"/>
            <a:r>
              <a:rPr lang="en-US" sz="3600" dirty="0"/>
              <a:t>Active period extended for several days post launch </a:t>
            </a:r>
          </a:p>
        </p:txBody>
      </p:sp>
      <p:sp>
        <p:nvSpPr>
          <p:cNvPr id="6" name="TextBox 5"/>
          <p:cNvSpPr txBox="1"/>
          <p:nvPr/>
        </p:nvSpPr>
        <p:spPr>
          <a:xfrm>
            <a:off x="8455203" y="6488668"/>
            <a:ext cx="2619867" cy="369332"/>
          </a:xfrm>
          <a:prstGeom prst="rect">
            <a:avLst/>
          </a:prstGeom>
          <a:noFill/>
        </p:spPr>
        <p:txBody>
          <a:bodyPr wrap="square" rtlCol="0">
            <a:spAutoFit/>
          </a:bodyPr>
          <a:lstStyle/>
          <a:p>
            <a:r>
              <a:rPr lang="en-US" dirty="0"/>
              <a:t>Tzu Wei Fang et al. (2022)</a:t>
            </a:r>
          </a:p>
        </p:txBody>
      </p:sp>
      <p:sp>
        <p:nvSpPr>
          <p:cNvPr id="7" name="Down Arrow 6"/>
          <p:cNvSpPr/>
          <p:nvPr/>
        </p:nvSpPr>
        <p:spPr>
          <a:xfrm>
            <a:off x="5635690" y="5365102"/>
            <a:ext cx="279918" cy="47586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337111" y="4995770"/>
            <a:ext cx="1007706" cy="369332"/>
          </a:xfrm>
          <a:prstGeom prst="rect">
            <a:avLst/>
          </a:prstGeom>
          <a:noFill/>
        </p:spPr>
        <p:txBody>
          <a:bodyPr wrap="square" rtlCol="0">
            <a:spAutoFit/>
          </a:bodyPr>
          <a:lstStyle/>
          <a:p>
            <a:r>
              <a:rPr lang="en-US" dirty="0"/>
              <a:t>Launch</a:t>
            </a:r>
          </a:p>
        </p:txBody>
      </p:sp>
      <p:sp>
        <p:nvSpPr>
          <p:cNvPr id="2" name="Slide Number Placeholder 1"/>
          <p:cNvSpPr>
            <a:spLocks noGrp="1"/>
          </p:cNvSpPr>
          <p:nvPr>
            <p:ph type="sldNum" sz="quarter" idx="12"/>
          </p:nvPr>
        </p:nvSpPr>
        <p:spPr/>
        <p:txBody>
          <a:bodyPr/>
          <a:lstStyle/>
          <a:p>
            <a:fld id="{23818447-08AE-4F11-A6C0-762BA805B0AD}" type="slidenum">
              <a:rPr lang="en-US" smtClean="0"/>
              <a:t>33</a:t>
            </a:fld>
            <a:endParaRPr lang="en-US"/>
          </a:p>
        </p:txBody>
      </p:sp>
    </p:spTree>
    <p:extLst>
      <p:ext uri="{BB962C8B-B14F-4D97-AF65-F5344CB8AC3E}">
        <p14:creationId xmlns:p14="http://schemas.microsoft.com/office/powerpoint/2010/main" val="13722713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87201-2CEA-D4F0-6D6E-BC68444B28E3}"/>
              </a:ext>
            </a:extLst>
          </p:cNvPr>
          <p:cNvSpPr>
            <a:spLocks noGrp="1"/>
          </p:cNvSpPr>
          <p:nvPr>
            <p:ph type="title"/>
          </p:nvPr>
        </p:nvSpPr>
        <p:spPr>
          <a:xfrm>
            <a:off x="838200" y="0"/>
            <a:ext cx="10515600" cy="1325563"/>
          </a:xfrm>
        </p:spPr>
        <p:txBody>
          <a:bodyPr/>
          <a:lstStyle/>
          <a:p>
            <a:pPr algn="ctr"/>
            <a:r>
              <a:rPr lang="en-US" dirty="0"/>
              <a:t>GOES X-Ray flux throughout the event shows some minor flaring </a:t>
            </a:r>
          </a:p>
        </p:txBody>
      </p:sp>
      <p:pic>
        <p:nvPicPr>
          <p:cNvPr id="2050" name="Picture 2">
            <a:extLst>
              <a:ext uri="{FF2B5EF4-FFF2-40B4-BE49-F238E27FC236}">
                <a16:creationId xmlns:a16="http://schemas.microsoft.com/office/drawing/2014/main" id="{60C727EF-00F3-E291-B59F-850F2FBBB9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454526"/>
            <a:ext cx="7620000"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887BF50-DAF7-7955-8537-1F8E1E165F84}"/>
              </a:ext>
            </a:extLst>
          </p:cNvPr>
          <p:cNvSpPr txBox="1"/>
          <p:nvPr/>
        </p:nvSpPr>
        <p:spPr>
          <a:xfrm>
            <a:off x="333570" y="6308665"/>
            <a:ext cx="6097554" cy="369332"/>
          </a:xfrm>
          <a:prstGeom prst="rect">
            <a:avLst/>
          </a:prstGeom>
          <a:noFill/>
        </p:spPr>
        <p:txBody>
          <a:bodyPr wrap="square">
            <a:spAutoFit/>
          </a:bodyPr>
          <a:lstStyle/>
          <a:p>
            <a:r>
              <a:rPr lang="en-US" dirty="0"/>
              <a:t>https://www.polarlicht-vorhersage.de/goes-archive</a:t>
            </a:r>
          </a:p>
        </p:txBody>
      </p:sp>
      <p:sp>
        <p:nvSpPr>
          <p:cNvPr id="3" name="Slide Number Placeholder 2"/>
          <p:cNvSpPr>
            <a:spLocks noGrp="1"/>
          </p:cNvSpPr>
          <p:nvPr>
            <p:ph type="sldNum" sz="quarter" idx="12"/>
          </p:nvPr>
        </p:nvSpPr>
        <p:spPr/>
        <p:txBody>
          <a:bodyPr/>
          <a:lstStyle/>
          <a:p>
            <a:fld id="{1C944763-586B-49E0-A41B-75C9E2AE334F}" type="slidenum">
              <a:rPr lang="en-US" smtClean="0"/>
              <a:t>34</a:t>
            </a:fld>
            <a:endParaRPr lang="en-US"/>
          </a:p>
        </p:txBody>
      </p:sp>
    </p:spTree>
    <p:extLst>
      <p:ext uri="{BB962C8B-B14F-4D97-AF65-F5344CB8AC3E}">
        <p14:creationId xmlns:p14="http://schemas.microsoft.com/office/powerpoint/2010/main" val="20378832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D1CF38B-2B4B-8BA7-18D3-1B9A914A2877}"/>
              </a:ext>
            </a:extLst>
          </p:cNvPr>
          <p:cNvGrpSpPr/>
          <p:nvPr/>
        </p:nvGrpSpPr>
        <p:grpSpPr>
          <a:xfrm>
            <a:off x="82420" y="1454797"/>
            <a:ext cx="11845214" cy="3948405"/>
            <a:chOff x="91750" y="1110342"/>
            <a:chExt cx="11845214" cy="3948405"/>
          </a:xfrm>
        </p:grpSpPr>
        <p:pic>
          <p:nvPicPr>
            <p:cNvPr id="3" name="Picture 2" descr="A close up of a planet&#10;&#10;Description automatically generated with medium confidence">
              <a:extLst>
                <a:ext uri="{FF2B5EF4-FFF2-40B4-BE49-F238E27FC236}">
                  <a16:creationId xmlns:a16="http://schemas.microsoft.com/office/drawing/2014/main" id="{2DAF4777-DDF5-B2C0-ADA7-BE125E24D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50" y="1110342"/>
              <a:ext cx="3948405" cy="3948405"/>
            </a:xfrm>
            <a:prstGeom prst="rect">
              <a:avLst/>
            </a:prstGeom>
          </p:spPr>
        </p:pic>
        <p:pic>
          <p:nvPicPr>
            <p:cNvPr id="5" name="Picture 4" descr="A close up of a planet&#10;&#10;Description automatically generated with medium confidence">
              <a:extLst>
                <a:ext uri="{FF2B5EF4-FFF2-40B4-BE49-F238E27FC236}">
                  <a16:creationId xmlns:a16="http://schemas.microsoft.com/office/drawing/2014/main" id="{68ECD578-572D-21DF-E53E-5F2DA8B965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0155" y="1110342"/>
              <a:ext cx="3948404" cy="3948404"/>
            </a:xfrm>
            <a:prstGeom prst="rect">
              <a:avLst/>
            </a:prstGeom>
          </p:spPr>
        </p:pic>
        <p:pic>
          <p:nvPicPr>
            <p:cNvPr id="7" name="Picture 6" descr="A close up of a planet&#10;&#10;Description automatically generated with low confidence">
              <a:extLst>
                <a:ext uri="{FF2B5EF4-FFF2-40B4-BE49-F238E27FC236}">
                  <a16:creationId xmlns:a16="http://schemas.microsoft.com/office/drawing/2014/main" id="{76CF69F0-BFE7-5D97-6BA2-861FA6B92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88559" y="1110342"/>
              <a:ext cx="3948405" cy="3948405"/>
            </a:xfrm>
            <a:prstGeom prst="rect">
              <a:avLst/>
            </a:prstGeom>
          </p:spPr>
        </p:pic>
      </p:grpSp>
      <p:sp>
        <p:nvSpPr>
          <p:cNvPr id="9" name="Title 1">
            <a:extLst>
              <a:ext uri="{FF2B5EF4-FFF2-40B4-BE49-F238E27FC236}">
                <a16:creationId xmlns:a16="http://schemas.microsoft.com/office/drawing/2014/main" id="{C50A270A-8650-AFEA-6D76-B6963C99CFD5}"/>
              </a:ext>
            </a:extLst>
          </p:cNvPr>
          <p:cNvSpPr txBox="1">
            <a:spLocks/>
          </p:cNvSpPr>
          <p:nvPr/>
        </p:nvSpPr>
        <p:spPr>
          <a:xfrm>
            <a:off x="1211423" y="-18660"/>
            <a:ext cx="10515600" cy="9237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Coronal Hole Develops causing moderate geomagnetic activity beginning on Feb 2</a:t>
            </a:r>
            <a:r>
              <a:rPr lang="en-US" baseline="30000" dirty="0"/>
              <a:t>nd</a:t>
            </a:r>
            <a:endParaRPr lang="en-US" dirty="0"/>
          </a:p>
        </p:txBody>
      </p:sp>
      <p:sp>
        <p:nvSpPr>
          <p:cNvPr id="2" name="Rectangle 1"/>
          <p:cNvSpPr/>
          <p:nvPr/>
        </p:nvSpPr>
        <p:spPr>
          <a:xfrm>
            <a:off x="9419751" y="6029098"/>
            <a:ext cx="2629502" cy="369332"/>
          </a:xfrm>
          <a:prstGeom prst="rect">
            <a:avLst/>
          </a:prstGeom>
        </p:spPr>
        <p:txBody>
          <a:bodyPr wrap="none">
            <a:spAutoFit/>
          </a:bodyPr>
          <a:lstStyle/>
          <a:p>
            <a:r>
              <a:rPr lang="en-US" dirty="0"/>
              <a:t>https://sdo.gsfc.nasa.gov/</a:t>
            </a:r>
          </a:p>
        </p:txBody>
      </p:sp>
      <p:sp>
        <p:nvSpPr>
          <p:cNvPr id="4" name="Slide Number Placeholder 3"/>
          <p:cNvSpPr>
            <a:spLocks noGrp="1"/>
          </p:cNvSpPr>
          <p:nvPr>
            <p:ph type="sldNum" sz="quarter" idx="12"/>
          </p:nvPr>
        </p:nvSpPr>
        <p:spPr/>
        <p:txBody>
          <a:bodyPr/>
          <a:lstStyle/>
          <a:p>
            <a:fld id="{1C944763-586B-49E0-A41B-75C9E2AE334F}" type="slidenum">
              <a:rPr lang="en-US" smtClean="0"/>
              <a:t>35</a:t>
            </a:fld>
            <a:endParaRPr lang="en-US"/>
          </a:p>
        </p:txBody>
      </p:sp>
      <p:sp>
        <p:nvSpPr>
          <p:cNvPr id="10" name="Title 1">
            <a:extLst>
              <a:ext uri="{FF2B5EF4-FFF2-40B4-BE49-F238E27FC236}">
                <a16:creationId xmlns:a16="http://schemas.microsoft.com/office/drawing/2014/main" id="{C50A270A-8650-AFEA-6D76-B6963C99CFD5}"/>
              </a:ext>
            </a:extLst>
          </p:cNvPr>
          <p:cNvSpPr txBox="1">
            <a:spLocks/>
          </p:cNvSpPr>
          <p:nvPr/>
        </p:nvSpPr>
        <p:spPr>
          <a:xfrm>
            <a:off x="976962" y="294288"/>
            <a:ext cx="10515600" cy="9237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Active solar regions moving Earthward</a:t>
            </a:r>
          </a:p>
        </p:txBody>
      </p:sp>
    </p:spTree>
    <p:extLst>
      <p:ext uri="{BB962C8B-B14F-4D97-AF65-F5344CB8AC3E}">
        <p14:creationId xmlns:p14="http://schemas.microsoft.com/office/powerpoint/2010/main" val="1721942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4F8A182-F6D7-E9B4-09C1-BD479120B5D0}"/>
              </a:ext>
            </a:extLst>
          </p:cNvPr>
          <p:cNvGrpSpPr/>
          <p:nvPr/>
        </p:nvGrpSpPr>
        <p:grpSpPr>
          <a:xfrm>
            <a:off x="78014" y="1007324"/>
            <a:ext cx="11957062" cy="5554580"/>
            <a:chOff x="130415" y="1064921"/>
            <a:chExt cx="12742356" cy="6314928"/>
          </a:xfrm>
        </p:grpSpPr>
        <p:pic>
          <p:nvPicPr>
            <p:cNvPr id="8" name="Picture 7">
              <a:extLst>
                <a:ext uri="{FF2B5EF4-FFF2-40B4-BE49-F238E27FC236}">
                  <a16:creationId xmlns:a16="http://schemas.microsoft.com/office/drawing/2014/main" id="{17F6A30C-3F72-F3D3-DC20-A3430823C82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8669705" y="4306712"/>
              <a:ext cx="4110014" cy="3073137"/>
            </a:xfrm>
            <a:prstGeom prst="rect">
              <a:avLst/>
            </a:prstGeom>
          </p:spPr>
        </p:pic>
        <p:grpSp>
          <p:nvGrpSpPr>
            <p:cNvPr id="5" name="Group 4">
              <a:extLst>
                <a:ext uri="{FF2B5EF4-FFF2-40B4-BE49-F238E27FC236}">
                  <a16:creationId xmlns:a16="http://schemas.microsoft.com/office/drawing/2014/main" id="{77B4F2D8-B765-E500-FAEF-D179DE0443B6}"/>
                </a:ext>
              </a:extLst>
            </p:cNvPr>
            <p:cNvGrpSpPr/>
            <p:nvPr/>
          </p:nvGrpSpPr>
          <p:grpSpPr>
            <a:xfrm>
              <a:off x="130415" y="1064921"/>
              <a:ext cx="12742356" cy="3181105"/>
              <a:chOff x="340942" y="757011"/>
              <a:chExt cx="12742356" cy="3181105"/>
            </a:xfrm>
          </p:grpSpPr>
          <p:pic>
            <p:nvPicPr>
              <p:cNvPr id="4" name="Picture 3">
                <a:extLst>
                  <a:ext uri="{FF2B5EF4-FFF2-40B4-BE49-F238E27FC236}">
                    <a16:creationId xmlns:a16="http://schemas.microsoft.com/office/drawing/2014/main" id="{4D20910B-1E67-28A5-0FF1-E687574096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880233" y="757011"/>
                <a:ext cx="4203065" cy="3122732"/>
              </a:xfrm>
              <a:prstGeom prst="rect">
                <a:avLst/>
              </a:prstGeom>
            </p:spPr>
          </p:pic>
          <p:pic>
            <p:nvPicPr>
              <p:cNvPr id="3" name="Picture 2">
                <a:extLst>
                  <a:ext uri="{FF2B5EF4-FFF2-40B4-BE49-F238E27FC236}">
                    <a16:creationId xmlns:a16="http://schemas.microsoft.com/office/drawing/2014/main" id="{9BAB994C-0CAC-C424-C271-5E387E0D048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716116" y="757013"/>
                <a:ext cx="4094374" cy="3122728"/>
              </a:xfrm>
              <a:prstGeom prst="rect">
                <a:avLst/>
              </a:prstGeom>
            </p:spPr>
          </p:pic>
          <p:pic>
            <p:nvPicPr>
              <p:cNvPr id="2" name="Picture 1">
                <a:extLst>
                  <a:ext uri="{FF2B5EF4-FFF2-40B4-BE49-F238E27FC236}">
                    <a16:creationId xmlns:a16="http://schemas.microsoft.com/office/drawing/2014/main" id="{D2EDF707-C6A8-E8CC-CB89-E87AEA65C8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40942" y="766844"/>
                <a:ext cx="4203066" cy="3171272"/>
              </a:xfrm>
              <a:prstGeom prst="rect">
                <a:avLst/>
              </a:prstGeom>
            </p:spPr>
          </p:pic>
        </p:grpSp>
        <p:pic>
          <p:nvPicPr>
            <p:cNvPr id="7" name="Picture 6">
              <a:extLst>
                <a:ext uri="{FF2B5EF4-FFF2-40B4-BE49-F238E27FC236}">
                  <a16:creationId xmlns:a16="http://schemas.microsoft.com/office/drawing/2014/main" id="{0DCCCE95-BBC8-00D8-2CCA-8E157AC56D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4383501" y="4195348"/>
              <a:ext cx="4286205" cy="3184501"/>
            </a:xfrm>
            <a:prstGeom prst="rect">
              <a:avLst/>
            </a:prstGeom>
          </p:spPr>
        </p:pic>
        <p:pic>
          <p:nvPicPr>
            <p:cNvPr id="6" name="Picture 5">
              <a:extLst>
                <a:ext uri="{FF2B5EF4-FFF2-40B4-BE49-F238E27FC236}">
                  <a16:creationId xmlns:a16="http://schemas.microsoft.com/office/drawing/2014/main" id="{9598CC53-69D0-47AC-EF42-7686129D4DB0}"/>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0415" y="4306712"/>
              <a:ext cx="4203066" cy="3073137"/>
            </a:xfrm>
            <a:prstGeom prst="rect">
              <a:avLst/>
            </a:prstGeom>
          </p:spPr>
        </p:pic>
      </p:grpSp>
      <p:sp>
        <p:nvSpPr>
          <p:cNvPr id="10" name="Title 1">
            <a:extLst>
              <a:ext uri="{FF2B5EF4-FFF2-40B4-BE49-F238E27FC236}">
                <a16:creationId xmlns:a16="http://schemas.microsoft.com/office/drawing/2014/main" id="{1B3C08FC-A989-AB3B-59EE-4D6BA0314406}"/>
              </a:ext>
            </a:extLst>
          </p:cNvPr>
          <p:cNvSpPr txBox="1">
            <a:spLocks/>
          </p:cNvSpPr>
          <p:nvPr/>
        </p:nvSpPr>
        <p:spPr>
          <a:xfrm>
            <a:off x="586032" y="120387"/>
            <a:ext cx="1111228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FISM2 Irradiance during early Feb 2022</a:t>
            </a:r>
          </a:p>
        </p:txBody>
      </p:sp>
      <p:sp>
        <p:nvSpPr>
          <p:cNvPr id="13" name="TextBox 12">
            <a:extLst>
              <a:ext uri="{FF2B5EF4-FFF2-40B4-BE49-F238E27FC236}">
                <a16:creationId xmlns:a16="http://schemas.microsoft.com/office/drawing/2014/main" id="{EC5A1197-DA54-3E16-850B-1FB2455E4774}"/>
              </a:ext>
            </a:extLst>
          </p:cNvPr>
          <p:cNvSpPr txBox="1"/>
          <p:nvPr/>
        </p:nvSpPr>
        <p:spPr>
          <a:xfrm>
            <a:off x="2859622" y="1441487"/>
            <a:ext cx="942392" cy="646331"/>
          </a:xfrm>
          <a:prstGeom prst="rect">
            <a:avLst/>
          </a:prstGeom>
          <a:noFill/>
        </p:spPr>
        <p:txBody>
          <a:bodyPr wrap="square" rtlCol="0">
            <a:spAutoFit/>
          </a:bodyPr>
          <a:lstStyle/>
          <a:p>
            <a:r>
              <a:rPr lang="en-US" dirty="0"/>
              <a:t>.55 nm</a:t>
            </a:r>
          </a:p>
          <a:p>
            <a:r>
              <a:rPr lang="en-US" dirty="0"/>
              <a:t>(x-ray)</a:t>
            </a:r>
          </a:p>
        </p:txBody>
      </p:sp>
      <p:sp>
        <p:nvSpPr>
          <p:cNvPr id="14" name="TextBox 13">
            <a:extLst>
              <a:ext uri="{FF2B5EF4-FFF2-40B4-BE49-F238E27FC236}">
                <a16:creationId xmlns:a16="http://schemas.microsoft.com/office/drawing/2014/main" id="{E7D00638-1C08-8B0E-B508-91CDF3C72BDD}"/>
              </a:ext>
            </a:extLst>
          </p:cNvPr>
          <p:cNvSpPr txBox="1"/>
          <p:nvPr/>
        </p:nvSpPr>
        <p:spPr>
          <a:xfrm>
            <a:off x="6934996" y="1437024"/>
            <a:ext cx="1090599" cy="646331"/>
          </a:xfrm>
          <a:prstGeom prst="rect">
            <a:avLst/>
          </a:prstGeom>
          <a:noFill/>
        </p:spPr>
        <p:txBody>
          <a:bodyPr wrap="square" rtlCol="0">
            <a:spAutoFit/>
          </a:bodyPr>
          <a:lstStyle/>
          <a:p>
            <a:r>
              <a:rPr lang="en-US" dirty="0"/>
              <a:t>5.15 nm</a:t>
            </a:r>
          </a:p>
          <a:p>
            <a:r>
              <a:rPr lang="en-US" dirty="0"/>
              <a:t>(x-ray)</a:t>
            </a:r>
          </a:p>
        </p:txBody>
      </p:sp>
      <p:sp>
        <p:nvSpPr>
          <p:cNvPr id="15" name="TextBox 14">
            <a:extLst>
              <a:ext uri="{FF2B5EF4-FFF2-40B4-BE49-F238E27FC236}">
                <a16:creationId xmlns:a16="http://schemas.microsoft.com/office/drawing/2014/main" id="{C2728E0D-745B-0854-F3F9-4D3C7EC0266C}"/>
              </a:ext>
            </a:extLst>
          </p:cNvPr>
          <p:cNvSpPr txBox="1"/>
          <p:nvPr/>
        </p:nvSpPr>
        <p:spPr>
          <a:xfrm>
            <a:off x="8854116" y="1434036"/>
            <a:ext cx="1090599" cy="646331"/>
          </a:xfrm>
          <a:prstGeom prst="rect">
            <a:avLst/>
          </a:prstGeom>
          <a:noFill/>
        </p:spPr>
        <p:txBody>
          <a:bodyPr wrap="square" rtlCol="0">
            <a:spAutoFit/>
          </a:bodyPr>
          <a:lstStyle/>
          <a:p>
            <a:r>
              <a:rPr lang="en-US" dirty="0"/>
              <a:t>11.25 nm</a:t>
            </a:r>
          </a:p>
          <a:p>
            <a:r>
              <a:rPr lang="en-US" dirty="0"/>
              <a:t>(EUV)</a:t>
            </a:r>
          </a:p>
        </p:txBody>
      </p:sp>
      <p:sp>
        <p:nvSpPr>
          <p:cNvPr id="16" name="TextBox 15">
            <a:extLst>
              <a:ext uri="{FF2B5EF4-FFF2-40B4-BE49-F238E27FC236}">
                <a16:creationId xmlns:a16="http://schemas.microsoft.com/office/drawing/2014/main" id="{6FAF0553-46E4-BFAC-0DE3-CAADE18CBB48}"/>
              </a:ext>
            </a:extLst>
          </p:cNvPr>
          <p:cNvSpPr txBox="1"/>
          <p:nvPr/>
        </p:nvSpPr>
        <p:spPr>
          <a:xfrm>
            <a:off x="822408" y="4331663"/>
            <a:ext cx="1090599" cy="646331"/>
          </a:xfrm>
          <a:prstGeom prst="rect">
            <a:avLst/>
          </a:prstGeom>
          <a:noFill/>
        </p:spPr>
        <p:txBody>
          <a:bodyPr wrap="square" rtlCol="0">
            <a:spAutoFit/>
          </a:bodyPr>
          <a:lstStyle/>
          <a:p>
            <a:r>
              <a:rPr lang="en-US" dirty="0"/>
              <a:t>30.35 nm</a:t>
            </a:r>
          </a:p>
          <a:p>
            <a:r>
              <a:rPr lang="en-US" dirty="0"/>
              <a:t>(EUV)</a:t>
            </a:r>
          </a:p>
        </p:txBody>
      </p:sp>
      <p:sp>
        <p:nvSpPr>
          <p:cNvPr id="18" name="TextBox 17">
            <a:extLst>
              <a:ext uri="{FF2B5EF4-FFF2-40B4-BE49-F238E27FC236}">
                <a16:creationId xmlns:a16="http://schemas.microsoft.com/office/drawing/2014/main" id="{B84AC131-69D9-49DE-011E-34AE2B966C8C}"/>
              </a:ext>
            </a:extLst>
          </p:cNvPr>
          <p:cNvSpPr txBox="1"/>
          <p:nvPr/>
        </p:nvSpPr>
        <p:spPr>
          <a:xfrm>
            <a:off x="4700601" y="4358745"/>
            <a:ext cx="1090599" cy="646331"/>
          </a:xfrm>
          <a:prstGeom prst="rect">
            <a:avLst/>
          </a:prstGeom>
          <a:noFill/>
        </p:spPr>
        <p:txBody>
          <a:bodyPr wrap="square" rtlCol="0">
            <a:spAutoFit/>
          </a:bodyPr>
          <a:lstStyle/>
          <a:p>
            <a:r>
              <a:rPr lang="en-US" dirty="0"/>
              <a:t>59.65 nm</a:t>
            </a:r>
          </a:p>
          <a:p>
            <a:r>
              <a:rPr lang="en-US" dirty="0"/>
              <a:t>(EUV)</a:t>
            </a:r>
          </a:p>
        </p:txBody>
      </p:sp>
      <p:sp>
        <p:nvSpPr>
          <p:cNvPr id="19" name="TextBox 18">
            <a:extLst>
              <a:ext uri="{FF2B5EF4-FFF2-40B4-BE49-F238E27FC236}">
                <a16:creationId xmlns:a16="http://schemas.microsoft.com/office/drawing/2014/main" id="{AC3C5752-30AA-8E86-AC25-0E25DB26B973}"/>
              </a:ext>
            </a:extLst>
          </p:cNvPr>
          <p:cNvSpPr txBox="1"/>
          <p:nvPr/>
        </p:nvSpPr>
        <p:spPr>
          <a:xfrm>
            <a:off x="8769590" y="4331663"/>
            <a:ext cx="1249809" cy="646331"/>
          </a:xfrm>
          <a:prstGeom prst="rect">
            <a:avLst/>
          </a:prstGeom>
          <a:noFill/>
        </p:spPr>
        <p:txBody>
          <a:bodyPr wrap="square" rtlCol="0">
            <a:spAutoFit/>
          </a:bodyPr>
          <a:lstStyle/>
          <a:p>
            <a:r>
              <a:rPr lang="en-US" dirty="0"/>
              <a:t>121.55 nm</a:t>
            </a:r>
          </a:p>
          <a:p>
            <a:r>
              <a:rPr lang="en-US" dirty="0"/>
              <a:t>(EUV)</a:t>
            </a:r>
          </a:p>
        </p:txBody>
      </p:sp>
      <p:sp>
        <p:nvSpPr>
          <p:cNvPr id="11" name="Slide Number Placeholder 10"/>
          <p:cNvSpPr>
            <a:spLocks noGrp="1"/>
          </p:cNvSpPr>
          <p:nvPr>
            <p:ph type="sldNum" sz="quarter" idx="12"/>
          </p:nvPr>
        </p:nvSpPr>
        <p:spPr/>
        <p:txBody>
          <a:bodyPr/>
          <a:lstStyle/>
          <a:p>
            <a:fld id="{1C944763-586B-49E0-A41B-75C9E2AE334F}" type="slidenum">
              <a:rPr lang="en-US" smtClean="0"/>
              <a:t>36</a:t>
            </a:fld>
            <a:endParaRPr lang="en-US"/>
          </a:p>
        </p:txBody>
      </p:sp>
    </p:spTree>
    <p:extLst>
      <p:ext uri="{BB962C8B-B14F-4D97-AF65-F5344CB8AC3E}">
        <p14:creationId xmlns:p14="http://schemas.microsoft.com/office/powerpoint/2010/main" val="41446488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0BBE330-1903-D95E-046C-3FDE65BD9A33}"/>
              </a:ext>
            </a:extLst>
          </p:cNvPr>
          <p:cNvSpPr>
            <a:spLocks noGrp="1"/>
          </p:cNvSpPr>
          <p:nvPr>
            <p:ph type="sldNum" sz="quarter" idx="12"/>
          </p:nvPr>
        </p:nvSpPr>
        <p:spPr/>
        <p:txBody>
          <a:bodyPr/>
          <a:lstStyle/>
          <a:p>
            <a:fld id="{1C944763-586B-49E0-A41B-75C9E2AE334F}" type="slidenum">
              <a:rPr lang="en-US" smtClean="0"/>
              <a:t>37</a:t>
            </a:fld>
            <a:endParaRPr lang="en-US"/>
          </a:p>
        </p:txBody>
      </p:sp>
      <p:grpSp>
        <p:nvGrpSpPr>
          <p:cNvPr id="5" name="Group 4">
            <a:extLst>
              <a:ext uri="{FF2B5EF4-FFF2-40B4-BE49-F238E27FC236}">
                <a16:creationId xmlns:a16="http://schemas.microsoft.com/office/drawing/2014/main" id="{C6D25A2C-6A0B-3F10-1530-83842C56D4A9}"/>
              </a:ext>
            </a:extLst>
          </p:cNvPr>
          <p:cNvGrpSpPr/>
          <p:nvPr/>
        </p:nvGrpSpPr>
        <p:grpSpPr>
          <a:xfrm>
            <a:off x="1499206" y="1409538"/>
            <a:ext cx="8960410" cy="4608706"/>
            <a:chOff x="1863101" y="1026425"/>
            <a:chExt cx="7420857" cy="3682214"/>
          </a:xfrm>
        </p:grpSpPr>
        <p:pic>
          <p:nvPicPr>
            <p:cNvPr id="3" name="Picture 2">
              <a:extLst>
                <a:ext uri="{FF2B5EF4-FFF2-40B4-BE49-F238E27FC236}">
                  <a16:creationId xmlns:a16="http://schemas.microsoft.com/office/drawing/2014/main" id="{16A8B45F-1DC7-1582-6583-908F4B7148AB}"/>
                </a:ext>
              </a:extLst>
            </p:cNvPr>
            <p:cNvPicPr>
              <a:picLocks noChangeAspect="1"/>
            </p:cNvPicPr>
            <p:nvPr/>
          </p:nvPicPr>
          <p:blipFill>
            <a:blip r:embed="rId2"/>
            <a:stretch>
              <a:fillRect/>
            </a:stretch>
          </p:blipFill>
          <p:spPr>
            <a:xfrm>
              <a:off x="2600451" y="4518115"/>
              <a:ext cx="4861899" cy="190524"/>
            </a:xfrm>
            <a:prstGeom prst="rect">
              <a:avLst/>
            </a:prstGeom>
          </p:spPr>
        </p:pic>
        <p:pic>
          <p:nvPicPr>
            <p:cNvPr id="4" name="Picture 3">
              <a:extLst>
                <a:ext uri="{FF2B5EF4-FFF2-40B4-BE49-F238E27FC236}">
                  <a16:creationId xmlns:a16="http://schemas.microsoft.com/office/drawing/2014/main" id="{8AF881AE-5338-F78B-1B1C-9F095E2A6CFE}"/>
                </a:ext>
              </a:extLst>
            </p:cNvPr>
            <p:cNvPicPr>
              <a:picLocks noChangeAspect="1"/>
            </p:cNvPicPr>
            <p:nvPr/>
          </p:nvPicPr>
          <p:blipFill>
            <a:blip r:embed="rId3"/>
            <a:stretch>
              <a:fillRect/>
            </a:stretch>
          </p:blipFill>
          <p:spPr>
            <a:xfrm>
              <a:off x="1863101" y="1026425"/>
              <a:ext cx="7420857" cy="3491690"/>
            </a:xfrm>
            <a:prstGeom prst="rect">
              <a:avLst/>
            </a:prstGeom>
          </p:spPr>
        </p:pic>
      </p:grpSp>
      <p:sp>
        <p:nvSpPr>
          <p:cNvPr id="6" name="Title 1">
            <a:extLst>
              <a:ext uri="{FF2B5EF4-FFF2-40B4-BE49-F238E27FC236}">
                <a16:creationId xmlns:a16="http://schemas.microsoft.com/office/drawing/2014/main" id="{A5C2FD6B-D10F-B615-12E2-0530FACAB9BA}"/>
              </a:ext>
            </a:extLst>
          </p:cNvPr>
          <p:cNvSpPr txBox="1">
            <a:spLocks/>
          </p:cNvSpPr>
          <p:nvPr/>
        </p:nvSpPr>
        <p:spPr>
          <a:xfrm>
            <a:off x="495945" y="0"/>
            <a:ext cx="1111228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The equatorial perigee latitudes reveal the solar forcing to be the dominant impact on neutral density anomalies</a:t>
            </a:r>
          </a:p>
        </p:txBody>
      </p:sp>
    </p:spTree>
    <p:extLst>
      <p:ext uri="{BB962C8B-B14F-4D97-AF65-F5344CB8AC3E}">
        <p14:creationId xmlns:p14="http://schemas.microsoft.com/office/powerpoint/2010/main" val="8498595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E0293D2-027E-9FC7-A42C-79C5DD0CDD0C}"/>
              </a:ext>
            </a:extLst>
          </p:cNvPr>
          <p:cNvSpPr/>
          <p:nvPr/>
        </p:nvSpPr>
        <p:spPr>
          <a:xfrm>
            <a:off x="4562880" y="4789628"/>
            <a:ext cx="63695" cy="3859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0" name="Group 49">
            <a:extLst>
              <a:ext uri="{FF2B5EF4-FFF2-40B4-BE49-F238E27FC236}">
                <a16:creationId xmlns:a16="http://schemas.microsoft.com/office/drawing/2014/main" id="{6A979BA6-0706-0360-B2F3-9CBA49CF9BA6}"/>
              </a:ext>
            </a:extLst>
          </p:cNvPr>
          <p:cNvGrpSpPr/>
          <p:nvPr/>
        </p:nvGrpSpPr>
        <p:grpSpPr>
          <a:xfrm>
            <a:off x="613054" y="1102659"/>
            <a:ext cx="10965892" cy="5538498"/>
            <a:chOff x="526861" y="496433"/>
            <a:chExt cx="11138280" cy="6028183"/>
          </a:xfrm>
        </p:grpSpPr>
        <p:grpSp>
          <p:nvGrpSpPr>
            <p:cNvPr id="43" name="Group 42">
              <a:extLst>
                <a:ext uri="{FF2B5EF4-FFF2-40B4-BE49-F238E27FC236}">
                  <a16:creationId xmlns:a16="http://schemas.microsoft.com/office/drawing/2014/main" id="{1E4CA391-C978-ED72-96ED-E5EF2CBD1058}"/>
                </a:ext>
              </a:extLst>
            </p:cNvPr>
            <p:cNvGrpSpPr/>
            <p:nvPr/>
          </p:nvGrpSpPr>
          <p:grpSpPr>
            <a:xfrm>
              <a:off x="526861" y="497744"/>
              <a:ext cx="5565465" cy="2936846"/>
              <a:chOff x="530535" y="203242"/>
              <a:chExt cx="5565465" cy="2936846"/>
            </a:xfrm>
          </p:grpSpPr>
          <p:grpSp>
            <p:nvGrpSpPr>
              <p:cNvPr id="24" name="Group 23">
                <a:extLst>
                  <a:ext uri="{FF2B5EF4-FFF2-40B4-BE49-F238E27FC236}">
                    <a16:creationId xmlns:a16="http://schemas.microsoft.com/office/drawing/2014/main" id="{CD28B29C-8CFE-8B45-5819-EEE79A46B4E0}"/>
                  </a:ext>
                </a:extLst>
              </p:cNvPr>
              <p:cNvGrpSpPr/>
              <p:nvPr/>
            </p:nvGrpSpPr>
            <p:grpSpPr>
              <a:xfrm>
                <a:off x="1052020" y="2975025"/>
                <a:ext cx="3775463" cy="165063"/>
                <a:chOff x="3607222" y="4965167"/>
                <a:chExt cx="14401011" cy="601915"/>
              </a:xfrm>
            </p:grpSpPr>
            <p:pic>
              <p:nvPicPr>
                <p:cNvPr id="25" name="Picture 24">
                  <a:extLst>
                    <a:ext uri="{FF2B5EF4-FFF2-40B4-BE49-F238E27FC236}">
                      <a16:creationId xmlns:a16="http://schemas.microsoft.com/office/drawing/2014/main" id="{EDB90271-C48A-B5E2-373C-9B410D1F52FC}"/>
                    </a:ext>
                  </a:extLst>
                </p:cNvPr>
                <p:cNvPicPr>
                  <a:picLocks noChangeAspect="1"/>
                </p:cNvPicPr>
                <p:nvPr/>
              </p:nvPicPr>
              <p:blipFill>
                <a:blip r:embed="rId2"/>
                <a:stretch>
                  <a:fillRect/>
                </a:stretch>
              </p:blipFill>
              <p:spPr>
                <a:xfrm>
                  <a:off x="3607222" y="4988958"/>
                  <a:ext cx="14401011" cy="578124"/>
                </a:xfrm>
                <a:prstGeom prst="rect">
                  <a:avLst/>
                </a:prstGeom>
              </p:spPr>
            </p:pic>
            <p:sp>
              <p:nvSpPr>
                <p:cNvPr id="26" name="Rectangle 25">
                  <a:extLst>
                    <a:ext uri="{FF2B5EF4-FFF2-40B4-BE49-F238E27FC236}">
                      <a16:creationId xmlns:a16="http://schemas.microsoft.com/office/drawing/2014/main" id="{BBD53B93-E94D-0252-F6E7-AB644875E3F3}"/>
                    </a:ext>
                  </a:extLst>
                </p:cNvPr>
                <p:cNvSpPr/>
                <p:nvPr/>
              </p:nvSpPr>
              <p:spPr>
                <a:xfrm>
                  <a:off x="3900196" y="4965167"/>
                  <a:ext cx="345233" cy="101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a:extLst>
                  <a:ext uri="{FF2B5EF4-FFF2-40B4-BE49-F238E27FC236}">
                    <a16:creationId xmlns:a16="http://schemas.microsoft.com/office/drawing/2014/main" id="{627B4552-878F-B5A9-54C8-2E3A5AD3E536}"/>
                  </a:ext>
                </a:extLst>
              </p:cNvPr>
              <p:cNvPicPr>
                <a:picLocks noChangeAspect="1"/>
              </p:cNvPicPr>
              <p:nvPr/>
            </p:nvPicPr>
            <p:blipFill>
              <a:blip r:embed="rId3"/>
              <a:stretch>
                <a:fillRect/>
              </a:stretch>
            </p:blipFill>
            <p:spPr>
              <a:xfrm>
                <a:off x="530535" y="203242"/>
                <a:ext cx="5565465" cy="2806102"/>
              </a:xfrm>
              <a:prstGeom prst="rect">
                <a:avLst/>
              </a:prstGeom>
            </p:spPr>
          </p:pic>
        </p:grpSp>
        <p:grpSp>
          <p:nvGrpSpPr>
            <p:cNvPr id="34" name="Group 33">
              <a:extLst>
                <a:ext uri="{FF2B5EF4-FFF2-40B4-BE49-F238E27FC236}">
                  <a16:creationId xmlns:a16="http://schemas.microsoft.com/office/drawing/2014/main" id="{DA31379A-8762-ED19-933E-9DD3E53D2813}"/>
                </a:ext>
              </a:extLst>
            </p:cNvPr>
            <p:cNvGrpSpPr/>
            <p:nvPr/>
          </p:nvGrpSpPr>
          <p:grpSpPr>
            <a:xfrm>
              <a:off x="6099676" y="496433"/>
              <a:ext cx="5565465" cy="2937490"/>
              <a:chOff x="6096000" y="209122"/>
              <a:chExt cx="5565465" cy="2937490"/>
            </a:xfrm>
          </p:grpSpPr>
          <p:grpSp>
            <p:nvGrpSpPr>
              <p:cNvPr id="27" name="Group 26">
                <a:extLst>
                  <a:ext uri="{FF2B5EF4-FFF2-40B4-BE49-F238E27FC236}">
                    <a16:creationId xmlns:a16="http://schemas.microsoft.com/office/drawing/2014/main" id="{E32C0810-F856-AB5B-9871-9DCDA8FD7AA2}"/>
                  </a:ext>
                </a:extLst>
              </p:cNvPr>
              <p:cNvGrpSpPr/>
              <p:nvPr/>
            </p:nvGrpSpPr>
            <p:grpSpPr>
              <a:xfrm>
                <a:off x="6096000" y="209122"/>
                <a:ext cx="5565465" cy="2807248"/>
                <a:chOff x="186641" y="155334"/>
                <a:chExt cx="4778189" cy="2445020"/>
              </a:xfrm>
            </p:grpSpPr>
            <p:pic>
              <p:nvPicPr>
                <p:cNvPr id="20" name="Picture 19">
                  <a:extLst>
                    <a:ext uri="{FF2B5EF4-FFF2-40B4-BE49-F238E27FC236}">
                      <a16:creationId xmlns:a16="http://schemas.microsoft.com/office/drawing/2014/main" id="{F6A26006-563C-7E1D-7162-849626D11D66}"/>
                    </a:ext>
                  </a:extLst>
                </p:cNvPr>
                <p:cNvPicPr>
                  <a:picLocks noChangeAspect="1"/>
                </p:cNvPicPr>
                <p:nvPr/>
              </p:nvPicPr>
              <p:blipFill>
                <a:blip r:embed="rId4"/>
                <a:stretch>
                  <a:fillRect/>
                </a:stretch>
              </p:blipFill>
              <p:spPr>
                <a:xfrm>
                  <a:off x="186641" y="155334"/>
                  <a:ext cx="4778189" cy="2445020"/>
                </a:xfrm>
                <a:prstGeom prst="rect">
                  <a:avLst/>
                </a:prstGeom>
              </p:spPr>
            </p:pic>
            <p:sp>
              <p:nvSpPr>
                <p:cNvPr id="22" name="Rectangle 21">
                  <a:extLst>
                    <a:ext uri="{FF2B5EF4-FFF2-40B4-BE49-F238E27FC236}">
                      <a16:creationId xmlns:a16="http://schemas.microsoft.com/office/drawing/2014/main" id="{7B11F4EF-FBD6-E659-6BF0-3823520BCDAD}"/>
                    </a:ext>
                  </a:extLst>
                </p:cNvPr>
                <p:cNvSpPr/>
                <p:nvPr/>
              </p:nvSpPr>
              <p:spPr>
                <a:xfrm>
                  <a:off x="633992" y="2570034"/>
                  <a:ext cx="77544" cy="242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0B71E54B-E232-6C0D-4C09-44BC5AEDAD2B}"/>
                  </a:ext>
                </a:extLst>
              </p:cNvPr>
              <p:cNvGrpSpPr/>
              <p:nvPr/>
            </p:nvGrpSpPr>
            <p:grpSpPr>
              <a:xfrm>
                <a:off x="6617059" y="2981549"/>
                <a:ext cx="3775463" cy="165063"/>
                <a:chOff x="3607222" y="4965167"/>
                <a:chExt cx="14401011" cy="601915"/>
              </a:xfrm>
            </p:grpSpPr>
            <p:pic>
              <p:nvPicPr>
                <p:cNvPr id="32" name="Picture 31">
                  <a:extLst>
                    <a:ext uri="{FF2B5EF4-FFF2-40B4-BE49-F238E27FC236}">
                      <a16:creationId xmlns:a16="http://schemas.microsoft.com/office/drawing/2014/main" id="{25A015ED-8A28-8D17-BBAC-95C715743310}"/>
                    </a:ext>
                  </a:extLst>
                </p:cNvPr>
                <p:cNvPicPr>
                  <a:picLocks noChangeAspect="1"/>
                </p:cNvPicPr>
                <p:nvPr/>
              </p:nvPicPr>
              <p:blipFill>
                <a:blip r:embed="rId2"/>
                <a:stretch>
                  <a:fillRect/>
                </a:stretch>
              </p:blipFill>
              <p:spPr>
                <a:xfrm>
                  <a:off x="3607222" y="4988958"/>
                  <a:ext cx="14401011" cy="578124"/>
                </a:xfrm>
                <a:prstGeom prst="rect">
                  <a:avLst/>
                </a:prstGeom>
              </p:spPr>
            </p:pic>
            <p:sp>
              <p:nvSpPr>
                <p:cNvPr id="33" name="Rectangle 32">
                  <a:extLst>
                    <a:ext uri="{FF2B5EF4-FFF2-40B4-BE49-F238E27FC236}">
                      <a16:creationId xmlns:a16="http://schemas.microsoft.com/office/drawing/2014/main" id="{B07A6561-A6C7-3071-BEBF-D3ACC52AD292}"/>
                    </a:ext>
                  </a:extLst>
                </p:cNvPr>
                <p:cNvSpPr/>
                <p:nvPr/>
              </p:nvSpPr>
              <p:spPr>
                <a:xfrm>
                  <a:off x="3900196" y="4965167"/>
                  <a:ext cx="345233" cy="101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6" name="Group 45">
              <a:extLst>
                <a:ext uri="{FF2B5EF4-FFF2-40B4-BE49-F238E27FC236}">
                  <a16:creationId xmlns:a16="http://schemas.microsoft.com/office/drawing/2014/main" id="{931AE622-3A08-3BF0-9048-46BB1EB71AC0}"/>
                </a:ext>
              </a:extLst>
            </p:cNvPr>
            <p:cNvGrpSpPr/>
            <p:nvPr/>
          </p:nvGrpSpPr>
          <p:grpSpPr>
            <a:xfrm>
              <a:off x="526861" y="3576918"/>
              <a:ext cx="5562970" cy="2947698"/>
              <a:chOff x="530535" y="3121258"/>
              <a:chExt cx="5562970" cy="2947698"/>
            </a:xfrm>
          </p:grpSpPr>
          <p:grpSp>
            <p:nvGrpSpPr>
              <p:cNvPr id="40" name="Group 39">
                <a:extLst>
                  <a:ext uri="{FF2B5EF4-FFF2-40B4-BE49-F238E27FC236}">
                    <a16:creationId xmlns:a16="http://schemas.microsoft.com/office/drawing/2014/main" id="{A948CCA6-7356-25C4-83E6-D282D94C2781}"/>
                  </a:ext>
                </a:extLst>
              </p:cNvPr>
              <p:cNvGrpSpPr/>
              <p:nvPr/>
            </p:nvGrpSpPr>
            <p:grpSpPr>
              <a:xfrm>
                <a:off x="1052019" y="5903893"/>
                <a:ext cx="3775463" cy="165063"/>
                <a:chOff x="3607222" y="4965167"/>
                <a:chExt cx="14401011" cy="601915"/>
              </a:xfrm>
            </p:grpSpPr>
            <p:pic>
              <p:nvPicPr>
                <p:cNvPr id="41" name="Picture 40">
                  <a:extLst>
                    <a:ext uri="{FF2B5EF4-FFF2-40B4-BE49-F238E27FC236}">
                      <a16:creationId xmlns:a16="http://schemas.microsoft.com/office/drawing/2014/main" id="{FC8E4A5A-6796-B181-3D5B-829BD4072022}"/>
                    </a:ext>
                  </a:extLst>
                </p:cNvPr>
                <p:cNvPicPr>
                  <a:picLocks noChangeAspect="1"/>
                </p:cNvPicPr>
                <p:nvPr/>
              </p:nvPicPr>
              <p:blipFill>
                <a:blip r:embed="rId2"/>
                <a:stretch>
                  <a:fillRect/>
                </a:stretch>
              </p:blipFill>
              <p:spPr>
                <a:xfrm>
                  <a:off x="3607222" y="4988958"/>
                  <a:ext cx="14401011" cy="578124"/>
                </a:xfrm>
                <a:prstGeom prst="rect">
                  <a:avLst/>
                </a:prstGeom>
              </p:spPr>
            </p:pic>
            <p:sp>
              <p:nvSpPr>
                <p:cNvPr id="42" name="Rectangle 41">
                  <a:extLst>
                    <a:ext uri="{FF2B5EF4-FFF2-40B4-BE49-F238E27FC236}">
                      <a16:creationId xmlns:a16="http://schemas.microsoft.com/office/drawing/2014/main" id="{4E77C4C2-F5BD-2C9A-DB1A-B92D1957C5B6}"/>
                    </a:ext>
                  </a:extLst>
                </p:cNvPr>
                <p:cNvSpPr/>
                <p:nvPr/>
              </p:nvSpPr>
              <p:spPr>
                <a:xfrm>
                  <a:off x="3900196" y="4965167"/>
                  <a:ext cx="345233" cy="101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3E240B89-B1D1-19B7-A983-0D9FADC13D65}"/>
                  </a:ext>
                </a:extLst>
              </p:cNvPr>
              <p:cNvPicPr>
                <a:picLocks noChangeAspect="1"/>
              </p:cNvPicPr>
              <p:nvPr/>
            </p:nvPicPr>
            <p:blipFill>
              <a:blip r:embed="rId5"/>
              <a:stretch>
                <a:fillRect/>
              </a:stretch>
            </p:blipFill>
            <p:spPr>
              <a:xfrm>
                <a:off x="530535" y="3121258"/>
                <a:ext cx="5562970" cy="2797137"/>
              </a:xfrm>
              <a:prstGeom prst="rect">
                <a:avLst/>
              </a:prstGeom>
            </p:spPr>
          </p:pic>
        </p:grpSp>
        <p:grpSp>
          <p:nvGrpSpPr>
            <p:cNvPr id="49" name="Group 48">
              <a:extLst>
                <a:ext uri="{FF2B5EF4-FFF2-40B4-BE49-F238E27FC236}">
                  <a16:creationId xmlns:a16="http://schemas.microsoft.com/office/drawing/2014/main" id="{56FA3690-4C3C-31CC-DBFE-6DB29EFE8AB7}"/>
                </a:ext>
              </a:extLst>
            </p:cNvPr>
            <p:cNvGrpSpPr/>
            <p:nvPr/>
          </p:nvGrpSpPr>
          <p:grpSpPr>
            <a:xfrm>
              <a:off x="6106498" y="3592371"/>
              <a:ext cx="5558641" cy="2932245"/>
              <a:chOff x="6106498" y="3592371"/>
              <a:chExt cx="5558641" cy="2932245"/>
            </a:xfrm>
          </p:grpSpPr>
          <p:grpSp>
            <p:nvGrpSpPr>
              <p:cNvPr id="37" name="Group 36">
                <a:extLst>
                  <a:ext uri="{FF2B5EF4-FFF2-40B4-BE49-F238E27FC236}">
                    <a16:creationId xmlns:a16="http://schemas.microsoft.com/office/drawing/2014/main" id="{D7A6B4D5-DCFA-E515-E44B-049F2A4647AD}"/>
                  </a:ext>
                </a:extLst>
              </p:cNvPr>
              <p:cNvGrpSpPr/>
              <p:nvPr/>
            </p:nvGrpSpPr>
            <p:grpSpPr>
              <a:xfrm>
                <a:off x="6620735" y="6359553"/>
                <a:ext cx="3775463" cy="165063"/>
                <a:chOff x="3607222" y="4965167"/>
                <a:chExt cx="14401011" cy="601915"/>
              </a:xfrm>
            </p:grpSpPr>
            <p:pic>
              <p:nvPicPr>
                <p:cNvPr id="38" name="Picture 37">
                  <a:extLst>
                    <a:ext uri="{FF2B5EF4-FFF2-40B4-BE49-F238E27FC236}">
                      <a16:creationId xmlns:a16="http://schemas.microsoft.com/office/drawing/2014/main" id="{1596B3BA-9BFA-F78B-8363-9E0F48EAFEAB}"/>
                    </a:ext>
                  </a:extLst>
                </p:cNvPr>
                <p:cNvPicPr>
                  <a:picLocks noChangeAspect="1"/>
                </p:cNvPicPr>
                <p:nvPr/>
              </p:nvPicPr>
              <p:blipFill>
                <a:blip r:embed="rId2"/>
                <a:stretch>
                  <a:fillRect/>
                </a:stretch>
              </p:blipFill>
              <p:spPr>
                <a:xfrm>
                  <a:off x="3607222" y="4988958"/>
                  <a:ext cx="14401011" cy="578124"/>
                </a:xfrm>
                <a:prstGeom prst="rect">
                  <a:avLst/>
                </a:prstGeom>
              </p:spPr>
            </p:pic>
            <p:sp>
              <p:nvSpPr>
                <p:cNvPr id="39" name="Rectangle 38">
                  <a:extLst>
                    <a:ext uri="{FF2B5EF4-FFF2-40B4-BE49-F238E27FC236}">
                      <a16:creationId xmlns:a16="http://schemas.microsoft.com/office/drawing/2014/main" id="{7FDABF7C-AA52-9991-1EDF-307D9D2CDAE5}"/>
                    </a:ext>
                  </a:extLst>
                </p:cNvPr>
                <p:cNvSpPr/>
                <p:nvPr/>
              </p:nvSpPr>
              <p:spPr>
                <a:xfrm>
                  <a:off x="3900196" y="4965167"/>
                  <a:ext cx="345233" cy="1013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Picture 47">
                <a:extLst>
                  <a:ext uri="{FF2B5EF4-FFF2-40B4-BE49-F238E27FC236}">
                    <a16:creationId xmlns:a16="http://schemas.microsoft.com/office/drawing/2014/main" id="{A4C15570-10E9-0EC4-FF3B-38BA8A0733BC}"/>
                  </a:ext>
                </a:extLst>
              </p:cNvPr>
              <p:cNvPicPr>
                <a:picLocks noChangeAspect="1"/>
              </p:cNvPicPr>
              <p:nvPr/>
            </p:nvPicPr>
            <p:blipFill>
              <a:blip r:embed="rId6"/>
              <a:stretch>
                <a:fillRect/>
              </a:stretch>
            </p:blipFill>
            <p:spPr>
              <a:xfrm>
                <a:off x="6106498" y="3592371"/>
                <a:ext cx="5558641" cy="2794977"/>
              </a:xfrm>
              <a:prstGeom prst="rect">
                <a:avLst/>
              </a:prstGeom>
            </p:spPr>
          </p:pic>
        </p:grpSp>
      </p:grpSp>
      <p:sp>
        <p:nvSpPr>
          <p:cNvPr id="51" name="Title 1">
            <a:extLst>
              <a:ext uri="{FF2B5EF4-FFF2-40B4-BE49-F238E27FC236}">
                <a16:creationId xmlns:a16="http://schemas.microsoft.com/office/drawing/2014/main" id="{D9D86FC5-2679-8ECA-8AEB-CC929A4D6228}"/>
              </a:ext>
            </a:extLst>
          </p:cNvPr>
          <p:cNvSpPr txBox="1">
            <a:spLocks/>
          </p:cNvSpPr>
          <p:nvPr/>
        </p:nvSpPr>
        <p:spPr>
          <a:xfrm>
            <a:off x="495945" y="0"/>
            <a:ext cx="1111228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The equatorial perigee latitudes reveal the solar forcing to be the dominate impact on neutral density anomalies</a:t>
            </a:r>
          </a:p>
        </p:txBody>
      </p:sp>
      <p:sp>
        <p:nvSpPr>
          <p:cNvPr id="2" name="Slide Number Placeholder 1"/>
          <p:cNvSpPr>
            <a:spLocks noGrp="1"/>
          </p:cNvSpPr>
          <p:nvPr>
            <p:ph type="sldNum" sz="quarter" idx="12"/>
          </p:nvPr>
        </p:nvSpPr>
        <p:spPr/>
        <p:txBody>
          <a:bodyPr/>
          <a:lstStyle/>
          <a:p>
            <a:fld id="{23818447-08AE-4F11-A6C0-762BA805B0AD}" type="slidenum">
              <a:rPr lang="en-US" smtClean="0"/>
              <a:t>38</a:t>
            </a:fld>
            <a:endParaRPr lang="en-US"/>
          </a:p>
        </p:txBody>
      </p:sp>
    </p:spTree>
    <p:extLst>
      <p:ext uri="{BB962C8B-B14F-4D97-AF65-F5344CB8AC3E}">
        <p14:creationId xmlns:p14="http://schemas.microsoft.com/office/powerpoint/2010/main" val="418097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40410" y="1993187"/>
            <a:ext cx="11267820" cy="3213294"/>
            <a:chOff x="324196" y="783820"/>
            <a:chExt cx="10297004" cy="2765714"/>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4196" y="789649"/>
              <a:ext cx="5182788" cy="275988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06984" y="783820"/>
              <a:ext cx="5114216" cy="2765714"/>
            </a:xfrm>
            <a:prstGeom prst="rect">
              <a:avLst/>
            </a:prstGeom>
          </p:spPr>
        </p:pic>
      </p:grpSp>
      <p:sp>
        <p:nvSpPr>
          <p:cNvPr id="8" name="Title 1">
            <a:extLst>
              <a:ext uri="{FF2B5EF4-FFF2-40B4-BE49-F238E27FC236}">
                <a16:creationId xmlns:a16="http://schemas.microsoft.com/office/drawing/2014/main" id="{D9D86FC5-2679-8ECA-8AEB-CC929A4D6228}"/>
              </a:ext>
            </a:extLst>
          </p:cNvPr>
          <p:cNvSpPr txBox="1">
            <a:spLocks/>
          </p:cNvSpPr>
          <p:nvPr/>
        </p:nvSpPr>
        <p:spPr>
          <a:xfrm>
            <a:off x="495945" y="325956"/>
            <a:ext cx="1111228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Solar and geomagnetic impacts on neutral density (satellite drag) are comparable </a:t>
            </a:r>
          </a:p>
        </p:txBody>
      </p:sp>
      <p:sp>
        <p:nvSpPr>
          <p:cNvPr id="9" name="Slide Number Placeholder 8"/>
          <p:cNvSpPr>
            <a:spLocks noGrp="1"/>
          </p:cNvSpPr>
          <p:nvPr>
            <p:ph type="sldNum" sz="quarter" idx="12"/>
          </p:nvPr>
        </p:nvSpPr>
        <p:spPr/>
        <p:txBody>
          <a:bodyPr/>
          <a:lstStyle/>
          <a:p>
            <a:fld id="{1C944763-586B-49E0-A41B-75C9E2AE334F}" type="slidenum">
              <a:rPr lang="en-US" smtClean="0"/>
              <a:t>39</a:t>
            </a:fld>
            <a:endParaRPr lang="en-US"/>
          </a:p>
        </p:txBody>
      </p:sp>
      <p:grpSp>
        <p:nvGrpSpPr>
          <p:cNvPr id="11" name="Group 10">
            <a:extLst>
              <a:ext uri="{FF2B5EF4-FFF2-40B4-BE49-F238E27FC236}">
                <a16:creationId xmlns:a16="http://schemas.microsoft.com/office/drawing/2014/main" id="{7F342529-9F82-D841-323A-11402E4C6BFB}"/>
              </a:ext>
            </a:extLst>
          </p:cNvPr>
          <p:cNvGrpSpPr/>
          <p:nvPr/>
        </p:nvGrpSpPr>
        <p:grpSpPr>
          <a:xfrm>
            <a:off x="2195804" y="5346441"/>
            <a:ext cx="8385110" cy="646331"/>
            <a:chOff x="2195804" y="5346441"/>
            <a:chExt cx="8385110" cy="646331"/>
          </a:xfrm>
        </p:grpSpPr>
        <p:sp>
          <p:nvSpPr>
            <p:cNvPr id="5" name="TextBox 4">
              <a:extLst>
                <a:ext uri="{FF2B5EF4-FFF2-40B4-BE49-F238E27FC236}">
                  <a16:creationId xmlns:a16="http://schemas.microsoft.com/office/drawing/2014/main" id="{55978F23-BF51-6952-E717-E7D9CBD45122}"/>
                </a:ext>
              </a:extLst>
            </p:cNvPr>
            <p:cNvSpPr txBox="1"/>
            <p:nvPr/>
          </p:nvSpPr>
          <p:spPr>
            <a:xfrm>
              <a:off x="7697755" y="5346441"/>
              <a:ext cx="2883159" cy="646331"/>
            </a:xfrm>
            <a:prstGeom prst="rect">
              <a:avLst/>
            </a:prstGeom>
            <a:noFill/>
          </p:spPr>
          <p:txBody>
            <a:bodyPr wrap="square" rtlCol="0">
              <a:spAutoFit/>
            </a:bodyPr>
            <a:lstStyle/>
            <a:p>
              <a:r>
                <a:rPr lang="en-US" dirty="0"/>
                <a:t>Geomagnetic: 39.3% </a:t>
              </a:r>
            </a:p>
            <a:p>
              <a:r>
                <a:rPr lang="en-US" dirty="0"/>
                <a:t>Solar: 	        24.7%       </a:t>
              </a:r>
            </a:p>
          </p:txBody>
        </p:sp>
        <p:sp>
          <p:nvSpPr>
            <p:cNvPr id="6" name="TextBox 5">
              <a:extLst>
                <a:ext uri="{FF2B5EF4-FFF2-40B4-BE49-F238E27FC236}">
                  <a16:creationId xmlns:a16="http://schemas.microsoft.com/office/drawing/2014/main" id="{F70F629F-2DFE-A77C-1956-DAC6EDC8D0A6}"/>
                </a:ext>
              </a:extLst>
            </p:cNvPr>
            <p:cNvSpPr txBox="1"/>
            <p:nvPr/>
          </p:nvSpPr>
          <p:spPr>
            <a:xfrm>
              <a:off x="2195804" y="5346441"/>
              <a:ext cx="2883159" cy="646331"/>
            </a:xfrm>
            <a:prstGeom prst="rect">
              <a:avLst/>
            </a:prstGeom>
            <a:noFill/>
          </p:spPr>
          <p:txBody>
            <a:bodyPr wrap="square" rtlCol="0">
              <a:spAutoFit/>
            </a:bodyPr>
            <a:lstStyle/>
            <a:p>
              <a:r>
                <a:rPr lang="en-US" dirty="0"/>
                <a:t>Geomagnetic: 37.9% </a:t>
              </a:r>
            </a:p>
            <a:p>
              <a:r>
                <a:rPr lang="en-US" dirty="0"/>
                <a:t>Solar: 	        26.2%       </a:t>
              </a:r>
            </a:p>
          </p:txBody>
        </p:sp>
      </p:grpSp>
    </p:spTree>
    <p:extLst>
      <p:ext uri="{BB962C8B-B14F-4D97-AF65-F5344CB8AC3E}">
        <p14:creationId xmlns:p14="http://schemas.microsoft.com/office/powerpoint/2010/main" val="344210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975" y="5987018"/>
            <a:ext cx="3464169" cy="369332"/>
          </a:xfrm>
          <a:prstGeom prst="rect">
            <a:avLst/>
          </a:prstGeom>
          <a:noFill/>
        </p:spPr>
        <p:txBody>
          <a:bodyPr wrap="square" rtlCol="0">
            <a:spAutoFit/>
          </a:bodyPr>
          <a:lstStyle/>
          <a:p>
            <a:r>
              <a:rPr lang="en-US" dirty="0"/>
              <a:t>NOAA/SWPC</a:t>
            </a:r>
          </a:p>
        </p:txBody>
      </p:sp>
      <p:sp>
        <p:nvSpPr>
          <p:cNvPr id="4" name="Slide Number Placeholder 3"/>
          <p:cNvSpPr>
            <a:spLocks noGrp="1"/>
          </p:cNvSpPr>
          <p:nvPr>
            <p:ph type="sldNum" sz="quarter" idx="12"/>
          </p:nvPr>
        </p:nvSpPr>
        <p:spPr/>
        <p:txBody>
          <a:bodyPr/>
          <a:lstStyle/>
          <a:p>
            <a:fld id="{23818447-08AE-4F11-A6C0-762BA805B0AD}" type="slidenum">
              <a:rPr lang="en-US" smtClean="0"/>
              <a:t>4</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3233" y="1457297"/>
            <a:ext cx="5978767" cy="3437113"/>
          </a:xfrm>
          <a:prstGeom prst="rect">
            <a:avLst/>
          </a:prstGeom>
        </p:spPr>
      </p:pic>
      <p:sp>
        <p:nvSpPr>
          <p:cNvPr id="6" name="Rectangle 5"/>
          <p:cNvSpPr/>
          <p:nvPr/>
        </p:nvSpPr>
        <p:spPr>
          <a:xfrm>
            <a:off x="8932985" y="5149801"/>
            <a:ext cx="3130062" cy="461665"/>
          </a:xfrm>
          <a:prstGeom prst="rect">
            <a:avLst/>
          </a:prstGeom>
        </p:spPr>
        <p:txBody>
          <a:bodyPr wrap="square">
            <a:spAutoFit/>
          </a:bodyPr>
          <a:lstStyle/>
          <a:p>
            <a:r>
              <a:rPr lang="en-US" sz="1200" dirty="0"/>
              <a:t>http://www.physics.usyd.edu.au/~cairns/teaching/lecture16/node2.html</a:t>
            </a:r>
          </a:p>
        </p:txBody>
      </p:sp>
      <p:pic>
        <p:nvPicPr>
          <p:cNvPr id="2050" name="Picture 2" descr="NASA - SDO/EVE Late Phase Flares Briefing Materials">
            <a:extLst>
              <a:ext uri="{FF2B5EF4-FFF2-40B4-BE49-F238E27FC236}">
                <a16:creationId xmlns:a16="http://schemas.microsoft.com/office/drawing/2014/main" id="{A327B00C-A257-235F-82B7-E26929008C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53" y="1005840"/>
            <a:ext cx="5849816" cy="4846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1352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70AA6-F529-972D-9EF1-51A16A85B32D}"/>
              </a:ext>
            </a:extLst>
          </p:cNvPr>
          <p:cNvSpPr>
            <a:spLocks noGrp="1"/>
          </p:cNvSpPr>
          <p:nvPr>
            <p:ph type="title"/>
          </p:nvPr>
        </p:nvSpPr>
        <p:spPr>
          <a:xfrm>
            <a:off x="838200" y="365125"/>
            <a:ext cx="10978662" cy="1325563"/>
          </a:xfrm>
        </p:spPr>
        <p:txBody>
          <a:bodyPr/>
          <a:lstStyle/>
          <a:p>
            <a:r>
              <a:rPr lang="en-US" dirty="0"/>
              <a:t>What does the atmospheric community need?</a:t>
            </a:r>
          </a:p>
        </p:txBody>
      </p:sp>
      <p:sp>
        <p:nvSpPr>
          <p:cNvPr id="3" name="TextBox 2"/>
          <p:cNvSpPr txBox="1"/>
          <p:nvPr/>
        </p:nvSpPr>
        <p:spPr>
          <a:xfrm>
            <a:off x="993532" y="2014597"/>
            <a:ext cx="10040815" cy="4524315"/>
          </a:xfrm>
          <a:prstGeom prst="rect">
            <a:avLst/>
          </a:prstGeom>
          <a:noFill/>
        </p:spPr>
        <p:txBody>
          <a:bodyPr wrap="square" rtlCol="0">
            <a:spAutoFit/>
          </a:bodyPr>
          <a:lstStyle/>
          <a:p>
            <a:pPr marL="285750" indent="-285750">
              <a:buFont typeface="Arial" panose="020B0604020202020204" pitchFamily="34" charset="0"/>
              <a:buChar char="•"/>
            </a:pPr>
            <a:r>
              <a:rPr lang="en-US" sz="2800" dirty="0"/>
              <a:t>Do we need a fully resolved spectrum? </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What spectral resolution would we like to have?</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What temporal resolution do we need?</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What are the most important spectral lines to capture accurately?</a:t>
            </a:r>
          </a:p>
          <a:p>
            <a:pPr marL="285750"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What can a physical model do that data driven models cannot?</a:t>
            </a:r>
          </a:p>
          <a:p>
            <a:pPr marL="285750" indent="-2857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12"/>
          </p:nvPr>
        </p:nvSpPr>
        <p:spPr/>
        <p:txBody>
          <a:bodyPr/>
          <a:lstStyle/>
          <a:p>
            <a:fld id="{23818447-08AE-4F11-A6C0-762BA805B0AD}" type="slidenum">
              <a:rPr lang="en-US" smtClean="0"/>
              <a:t>40</a:t>
            </a:fld>
            <a:endParaRPr lang="en-US"/>
          </a:p>
        </p:txBody>
      </p:sp>
    </p:spTree>
    <p:extLst>
      <p:ext uri="{BB962C8B-B14F-4D97-AF65-F5344CB8AC3E}">
        <p14:creationId xmlns:p14="http://schemas.microsoft.com/office/powerpoint/2010/main" val="397936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862C33-F3C8-E81C-00DC-32EE3AB1CB77}"/>
              </a:ext>
            </a:extLst>
          </p:cNvPr>
          <p:cNvSpPr txBox="1"/>
          <p:nvPr/>
        </p:nvSpPr>
        <p:spPr>
          <a:xfrm>
            <a:off x="1321529" y="1142622"/>
            <a:ext cx="9377460" cy="6217087"/>
          </a:xfrm>
          <a:prstGeom prst="rect">
            <a:avLst/>
          </a:prstGeom>
          <a:noFill/>
        </p:spPr>
        <p:txBody>
          <a:bodyPr wrap="square" rtlCol="0">
            <a:spAutoFit/>
          </a:bodyPr>
          <a:lstStyle/>
          <a:p>
            <a:r>
              <a:rPr lang="en-US" sz="1400" dirty="0">
                <a:hlinkClick r:id="rId2"/>
              </a:rPr>
              <a:t>https://agupubs.onlinelibrary.wiley.com/doi/full/10.1029/2011JA016704</a:t>
            </a:r>
            <a:endParaRPr lang="en-US" sz="1400" dirty="0"/>
          </a:p>
          <a:p>
            <a:endParaRPr lang="en-US" sz="1400" dirty="0"/>
          </a:p>
          <a:p>
            <a:r>
              <a:rPr lang="en-US" sz="1400" dirty="0"/>
              <a:t>https://doi.org/10.1016/j.asr.2004.10.006</a:t>
            </a:r>
          </a:p>
          <a:p>
            <a:endParaRPr lang="en-US" sz="1400" dirty="0"/>
          </a:p>
          <a:p>
            <a:r>
              <a:rPr lang="en-US" sz="1400" dirty="0">
                <a:hlinkClick r:id="rId3"/>
              </a:rPr>
              <a:t>https://agupubs.onlinelibrary.wiley.com/doi/10.1029/141GM23</a:t>
            </a:r>
            <a:endParaRPr lang="en-US" sz="1400" dirty="0"/>
          </a:p>
          <a:p>
            <a:endParaRPr lang="en-US" sz="1400" dirty="0"/>
          </a:p>
          <a:p>
            <a:r>
              <a:rPr lang="en-US" sz="1400" dirty="0">
                <a:hlinkClick r:id="rId4"/>
              </a:rPr>
              <a:t>https://agupubs.onlinelibrary.wiley.com/doi/abs/10.1029/JA081i025p04745</a:t>
            </a:r>
            <a:endParaRPr lang="en-US" sz="1400" dirty="0"/>
          </a:p>
          <a:p>
            <a:endParaRPr lang="en-US" sz="1400" dirty="0"/>
          </a:p>
          <a:p>
            <a:r>
              <a:rPr lang="en-US" sz="1400" dirty="0">
                <a:hlinkClick r:id="rId5"/>
              </a:rPr>
              <a:t>https://agupubs.onlinelibrary.wiley.com/doi/10.1029/141GM11</a:t>
            </a:r>
            <a:endParaRPr lang="en-US" sz="1400" dirty="0"/>
          </a:p>
          <a:p>
            <a:endParaRPr lang="en-US" sz="1400" dirty="0"/>
          </a:p>
          <a:p>
            <a:r>
              <a:rPr lang="en-US" sz="1400" dirty="0">
                <a:hlinkClick r:id="rId6"/>
              </a:rPr>
              <a:t>https://agupubs.onlinelibrary.wiley.com/doi/full/10.1029/2010JA015576</a:t>
            </a:r>
            <a:endParaRPr lang="en-US" sz="1400" dirty="0"/>
          </a:p>
          <a:p>
            <a:endParaRPr lang="en-US" sz="1400" dirty="0"/>
          </a:p>
          <a:p>
            <a:r>
              <a:rPr lang="en-US" sz="1400" dirty="0">
                <a:hlinkClick r:id="rId7"/>
              </a:rPr>
              <a:t>https://agupubs.onlinelibrary.wiley.com/doi/full/10.1029/2010JA016089</a:t>
            </a:r>
            <a:endParaRPr lang="en-US" sz="1400" dirty="0"/>
          </a:p>
          <a:p>
            <a:endParaRPr lang="en-US" sz="1400" dirty="0"/>
          </a:p>
          <a:p>
            <a:r>
              <a:rPr lang="en-US" sz="1400" dirty="0">
                <a:hlinkClick r:id="rId8"/>
              </a:rPr>
              <a:t>https://agupubs.onlinelibrary.wiley.com/doi/full/10.1029/2004GL019571</a:t>
            </a:r>
            <a:endParaRPr lang="en-US" sz="1400" dirty="0"/>
          </a:p>
          <a:p>
            <a:endParaRPr lang="en-US" sz="1400" dirty="0"/>
          </a:p>
          <a:p>
            <a:r>
              <a:rPr lang="en-US" sz="1400" dirty="0">
                <a:hlinkClick r:id="rId9"/>
              </a:rPr>
              <a:t>https://agupubs.onlinelibrary.wiley.com/doi/full/10.1029/2011JA016961</a:t>
            </a:r>
            <a:endParaRPr lang="en-US" sz="1400" dirty="0"/>
          </a:p>
          <a:p>
            <a:endParaRPr lang="en-US" sz="1400" dirty="0"/>
          </a:p>
          <a:p>
            <a:r>
              <a:rPr lang="en-US" sz="1400" dirty="0">
                <a:hlinkClick r:id="rId10"/>
              </a:rPr>
              <a:t>https://agupubs.onlinelibrary.wiley.com/doi/full/10.1029/2018JA025294</a:t>
            </a:r>
            <a:endParaRPr lang="en-US" sz="1400" dirty="0"/>
          </a:p>
          <a:p>
            <a:endParaRPr lang="en-US" sz="1400" dirty="0"/>
          </a:p>
          <a:p>
            <a:r>
              <a:rPr lang="en-US" sz="1400" dirty="0"/>
              <a:t>https://doin.org/10.1134/S1028334X07080223 </a:t>
            </a:r>
          </a:p>
          <a:p>
            <a:endParaRPr lang="en-US" sz="1400" dirty="0"/>
          </a:p>
          <a:p>
            <a:r>
              <a:rPr lang="en-US" sz="1400" dirty="0">
                <a:hlinkClick r:id="rId11"/>
              </a:rPr>
              <a:t>https://rnl.ae.utexas.edu/images/stories/files/papers/gnss_and_iono_scint_for_distributionW.pdf</a:t>
            </a:r>
            <a:endParaRPr lang="en-US" sz="1400" dirty="0"/>
          </a:p>
          <a:p>
            <a:endParaRPr lang="en-US" sz="1400" dirty="0"/>
          </a:p>
          <a:p>
            <a:r>
              <a:rPr lang="en-US" sz="1400" dirty="0">
                <a:hlinkClick r:id="rId12"/>
              </a:rPr>
              <a:t>https://doi.org/10.1515/jag-2022-0053</a:t>
            </a:r>
            <a:endParaRPr lang="en-US" sz="1400" dirty="0"/>
          </a:p>
          <a:p>
            <a:endParaRPr lang="en-US" sz="1600" dirty="0"/>
          </a:p>
          <a:p>
            <a:endParaRPr lang="en-US" sz="1600" dirty="0"/>
          </a:p>
          <a:p>
            <a:endParaRPr lang="en-US" sz="1600" dirty="0"/>
          </a:p>
        </p:txBody>
      </p:sp>
      <p:sp>
        <p:nvSpPr>
          <p:cNvPr id="6" name="Slide Number Placeholder 5"/>
          <p:cNvSpPr>
            <a:spLocks noGrp="1"/>
          </p:cNvSpPr>
          <p:nvPr>
            <p:ph type="sldNum" sz="quarter" idx="12"/>
          </p:nvPr>
        </p:nvSpPr>
        <p:spPr/>
        <p:txBody>
          <a:bodyPr/>
          <a:lstStyle/>
          <a:p>
            <a:fld id="{23818447-08AE-4F11-A6C0-762BA805B0AD}" type="slidenum">
              <a:rPr lang="en-US" smtClean="0"/>
              <a:t>41</a:t>
            </a:fld>
            <a:endParaRPr lang="en-US" dirty="0"/>
          </a:p>
        </p:txBody>
      </p:sp>
      <p:sp>
        <p:nvSpPr>
          <p:cNvPr id="7" name="TextBox 6">
            <a:extLst>
              <a:ext uri="{FF2B5EF4-FFF2-40B4-BE49-F238E27FC236}">
                <a16:creationId xmlns:a16="http://schemas.microsoft.com/office/drawing/2014/main" id="{7FC0461B-42E9-EDBE-83FA-44742A181D5A}"/>
              </a:ext>
            </a:extLst>
          </p:cNvPr>
          <p:cNvSpPr txBox="1"/>
          <p:nvPr/>
        </p:nvSpPr>
        <p:spPr>
          <a:xfrm>
            <a:off x="1626326" y="143691"/>
            <a:ext cx="9262067" cy="707886"/>
          </a:xfrm>
          <a:prstGeom prst="rect">
            <a:avLst/>
          </a:prstGeom>
          <a:noFill/>
        </p:spPr>
        <p:txBody>
          <a:bodyPr wrap="square" rtlCol="0">
            <a:spAutoFit/>
          </a:bodyPr>
          <a:lstStyle/>
          <a:p>
            <a:pPr algn="ctr"/>
            <a:r>
              <a:rPr lang="en-US" sz="4000" dirty="0"/>
              <a:t>References</a:t>
            </a:r>
          </a:p>
        </p:txBody>
      </p:sp>
    </p:spTree>
    <p:extLst>
      <p:ext uri="{BB962C8B-B14F-4D97-AF65-F5344CB8AC3E}">
        <p14:creationId xmlns:p14="http://schemas.microsoft.com/office/powerpoint/2010/main" val="12296289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239EB45-8B3B-D0C7-1BE4-02A8BC34801D}"/>
              </a:ext>
            </a:extLst>
          </p:cNvPr>
          <p:cNvSpPr>
            <a:spLocks noGrp="1"/>
          </p:cNvSpPr>
          <p:nvPr>
            <p:ph type="sldNum" sz="quarter" idx="12"/>
          </p:nvPr>
        </p:nvSpPr>
        <p:spPr/>
        <p:txBody>
          <a:bodyPr/>
          <a:lstStyle/>
          <a:p>
            <a:fld id="{23818447-08AE-4F11-A6C0-762BA805B0AD}" type="slidenum">
              <a:rPr lang="en-US" smtClean="0"/>
              <a:t>42</a:t>
            </a:fld>
            <a:endParaRPr lang="en-US"/>
          </a:p>
        </p:txBody>
      </p:sp>
      <p:pic>
        <p:nvPicPr>
          <p:cNvPr id="5" name="Picture 4" descr="A table of numbers with numbers&#10;&#10;Description automatically generated with medium confidence">
            <a:extLst>
              <a:ext uri="{FF2B5EF4-FFF2-40B4-BE49-F238E27FC236}">
                <a16:creationId xmlns:a16="http://schemas.microsoft.com/office/drawing/2014/main" id="{0B5BDA66-2209-DFE2-913D-CB4C840A33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433" y="191236"/>
            <a:ext cx="3063505" cy="6165114"/>
          </a:xfrm>
          <a:prstGeom prst="rect">
            <a:avLst/>
          </a:prstGeom>
        </p:spPr>
      </p:pic>
      <p:pic>
        <p:nvPicPr>
          <p:cNvPr id="6" name="Picture 5" descr="A table of numbers with numbers&#10;&#10;Description automatically generated">
            <a:extLst>
              <a:ext uri="{FF2B5EF4-FFF2-40B4-BE49-F238E27FC236}">
                <a16:creationId xmlns:a16="http://schemas.microsoft.com/office/drawing/2014/main" id="{752D8FD2-D4CC-E608-1FE2-35752C101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060" y="191236"/>
            <a:ext cx="4381880" cy="6149873"/>
          </a:xfrm>
          <a:prstGeom prst="rect">
            <a:avLst/>
          </a:prstGeom>
        </p:spPr>
      </p:pic>
      <p:pic>
        <p:nvPicPr>
          <p:cNvPr id="7" name="Picture 6" descr="A table of numbers and symbols&#10;&#10;Description automatically generated">
            <a:extLst>
              <a:ext uri="{FF2B5EF4-FFF2-40B4-BE49-F238E27FC236}">
                <a16:creationId xmlns:a16="http://schemas.microsoft.com/office/drawing/2014/main" id="{45447632-CFC8-7328-EE2F-379986162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6997" y="191236"/>
            <a:ext cx="3903605" cy="2168669"/>
          </a:xfrm>
          <a:prstGeom prst="rect">
            <a:avLst/>
          </a:prstGeom>
        </p:spPr>
      </p:pic>
    </p:spTree>
    <p:extLst>
      <p:ext uri="{BB962C8B-B14F-4D97-AF65-F5344CB8AC3E}">
        <p14:creationId xmlns:p14="http://schemas.microsoft.com/office/powerpoint/2010/main" val="28267162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A1D3F65-3162-4958-8510-0C04D9A972D0}" type="slidenum">
              <a:rPr lang="en-US" smtClean="0"/>
              <a:t>43</a:t>
            </a:fld>
            <a:endParaRPr lang="en-US"/>
          </a:p>
        </p:txBody>
      </p:sp>
      <p:pic>
        <p:nvPicPr>
          <p:cNvPr id="3" name="Picture 2"/>
          <p:cNvPicPr>
            <a:picLocks noChangeAspect="1"/>
          </p:cNvPicPr>
          <p:nvPr/>
        </p:nvPicPr>
        <p:blipFill>
          <a:blip r:embed="rId2"/>
          <a:stretch>
            <a:fillRect/>
          </a:stretch>
        </p:blipFill>
        <p:spPr>
          <a:xfrm>
            <a:off x="1819275" y="1376362"/>
            <a:ext cx="8553450" cy="4105275"/>
          </a:xfrm>
          <a:prstGeom prst="rect">
            <a:avLst/>
          </a:prstGeom>
        </p:spPr>
      </p:pic>
    </p:spTree>
    <p:extLst>
      <p:ext uri="{BB962C8B-B14F-4D97-AF65-F5344CB8AC3E}">
        <p14:creationId xmlns:p14="http://schemas.microsoft.com/office/powerpoint/2010/main" val="1845629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589309" y="907864"/>
            <a:ext cx="9109171" cy="6072780"/>
            <a:chOff x="1589309" y="907864"/>
            <a:chExt cx="9109171" cy="607278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9309" y="907864"/>
              <a:ext cx="9109171" cy="6072780"/>
            </a:xfrm>
            <a:prstGeom prst="rect">
              <a:avLst/>
            </a:prstGeom>
          </p:spPr>
        </p:pic>
        <p:sp>
          <p:nvSpPr>
            <p:cNvPr id="4" name="TextBox 3"/>
            <p:cNvSpPr txBox="1"/>
            <p:nvPr/>
          </p:nvSpPr>
          <p:spPr>
            <a:xfrm>
              <a:off x="10123715" y="3213462"/>
              <a:ext cx="461665" cy="992778"/>
            </a:xfrm>
            <a:prstGeom prst="rect">
              <a:avLst/>
            </a:prstGeom>
            <a:noFill/>
          </p:spPr>
          <p:txBody>
            <a:bodyPr vert="vert270" wrap="square" rtlCol="0">
              <a:spAutoFit/>
            </a:bodyPr>
            <a:lstStyle/>
            <a:p>
              <a:r>
                <a:rPr lang="en-US" dirty="0">
                  <a:solidFill>
                    <a:srgbClr val="FF0000"/>
                  </a:solidFill>
                </a:rPr>
                <a:t>F10.7a</a:t>
              </a:r>
            </a:p>
          </p:txBody>
        </p:sp>
      </p:grpSp>
      <p:sp>
        <p:nvSpPr>
          <p:cNvPr id="6" name="TextBox 5"/>
          <p:cNvSpPr txBox="1"/>
          <p:nvPr/>
        </p:nvSpPr>
        <p:spPr>
          <a:xfrm>
            <a:off x="1062443" y="245693"/>
            <a:ext cx="10162902" cy="707886"/>
          </a:xfrm>
          <a:prstGeom prst="rect">
            <a:avLst/>
          </a:prstGeom>
          <a:noFill/>
        </p:spPr>
        <p:txBody>
          <a:bodyPr wrap="square" rtlCol="0">
            <a:spAutoFit/>
          </a:bodyPr>
          <a:lstStyle/>
          <a:p>
            <a:pPr algn="ctr"/>
            <a:r>
              <a:rPr lang="en-US" sz="4000" dirty="0"/>
              <a:t>F10.7  and F10.7a Radio Flux throughout 2009</a:t>
            </a:r>
          </a:p>
        </p:txBody>
      </p:sp>
      <p:sp>
        <p:nvSpPr>
          <p:cNvPr id="2" name="Slide Number Placeholder 1"/>
          <p:cNvSpPr>
            <a:spLocks noGrp="1"/>
          </p:cNvSpPr>
          <p:nvPr>
            <p:ph type="sldNum" sz="quarter" idx="12"/>
          </p:nvPr>
        </p:nvSpPr>
        <p:spPr/>
        <p:txBody>
          <a:bodyPr/>
          <a:lstStyle/>
          <a:p>
            <a:fld id="{23818447-08AE-4F11-A6C0-762BA805B0AD}" type="slidenum">
              <a:rPr lang="en-US" smtClean="0"/>
              <a:t>44</a:t>
            </a:fld>
            <a:endParaRPr lang="en-US"/>
          </a:p>
        </p:txBody>
      </p:sp>
    </p:spTree>
    <p:extLst>
      <p:ext uri="{BB962C8B-B14F-4D97-AF65-F5344CB8AC3E}">
        <p14:creationId xmlns:p14="http://schemas.microsoft.com/office/powerpoint/2010/main" val="28531360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5920" y="745310"/>
            <a:ext cx="9418319" cy="6278879"/>
          </a:xfrm>
          <a:prstGeom prst="rect">
            <a:avLst/>
          </a:prstGeom>
        </p:spPr>
      </p:pic>
      <p:sp>
        <p:nvSpPr>
          <p:cNvPr id="4" name="TextBox 3"/>
          <p:cNvSpPr txBox="1"/>
          <p:nvPr/>
        </p:nvSpPr>
        <p:spPr>
          <a:xfrm>
            <a:off x="2978332" y="1593669"/>
            <a:ext cx="3135086" cy="1077218"/>
          </a:xfrm>
          <a:prstGeom prst="rect">
            <a:avLst/>
          </a:prstGeom>
          <a:noFill/>
        </p:spPr>
        <p:txBody>
          <a:bodyPr wrap="square" rtlCol="0">
            <a:spAutoFit/>
          </a:bodyPr>
          <a:lstStyle/>
          <a:p>
            <a:r>
              <a:rPr lang="en-US" sz="3200" b="1" dirty="0">
                <a:solidFill>
                  <a:schemeClr val="accent1">
                    <a:lumMod val="50000"/>
                  </a:schemeClr>
                </a:solidFill>
              </a:rPr>
              <a:t>FISM</a:t>
            </a:r>
          </a:p>
          <a:p>
            <a:r>
              <a:rPr lang="en-US" sz="3200" b="1" dirty="0">
                <a:solidFill>
                  <a:srgbClr val="FF0000"/>
                </a:solidFill>
              </a:rPr>
              <a:t>EUVAC (F10.7)</a:t>
            </a:r>
          </a:p>
        </p:txBody>
      </p:sp>
      <p:sp>
        <p:nvSpPr>
          <p:cNvPr id="5" name="TextBox 4"/>
          <p:cNvSpPr txBox="1"/>
          <p:nvPr/>
        </p:nvSpPr>
        <p:spPr>
          <a:xfrm>
            <a:off x="182880" y="143691"/>
            <a:ext cx="12009119" cy="1323439"/>
          </a:xfrm>
          <a:prstGeom prst="rect">
            <a:avLst/>
          </a:prstGeom>
          <a:noFill/>
        </p:spPr>
        <p:txBody>
          <a:bodyPr wrap="square" rtlCol="0">
            <a:spAutoFit/>
          </a:bodyPr>
          <a:lstStyle/>
          <a:p>
            <a:pPr algn="ctr"/>
            <a:r>
              <a:rPr lang="en-US" sz="4000" dirty="0"/>
              <a:t>FISM shows and more variability at short wavelengths (soft x-ray)</a:t>
            </a:r>
          </a:p>
        </p:txBody>
      </p:sp>
      <p:sp>
        <p:nvSpPr>
          <p:cNvPr id="6" name="TextBox 5"/>
          <p:cNvSpPr txBox="1"/>
          <p:nvPr/>
        </p:nvSpPr>
        <p:spPr>
          <a:xfrm>
            <a:off x="7419703" y="5708469"/>
            <a:ext cx="2651760" cy="400110"/>
          </a:xfrm>
          <a:prstGeom prst="rect">
            <a:avLst/>
          </a:prstGeom>
          <a:noFill/>
        </p:spPr>
        <p:txBody>
          <a:bodyPr wrap="square" rtlCol="0">
            <a:spAutoFit/>
          </a:bodyPr>
          <a:lstStyle/>
          <a:p>
            <a:r>
              <a:rPr lang="en-US" sz="2000" b="1" dirty="0"/>
              <a:t>Wavelength = 11.5 nm</a:t>
            </a:r>
          </a:p>
        </p:txBody>
      </p:sp>
      <p:sp>
        <p:nvSpPr>
          <p:cNvPr id="2" name="Slide Number Placeholder 1"/>
          <p:cNvSpPr>
            <a:spLocks noGrp="1"/>
          </p:cNvSpPr>
          <p:nvPr>
            <p:ph type="sldNum" sz="quarter" idx="12"/>
          </p:nvPr>
        </p:nvSpPr>
        <p:spPr/>
        <p:txBody>
          <a:bodyPr/>
          <a:lstStyle/>
          <a:p>
            <a:fld id="{23818447-08AE-4F11-A6C0-762BA805B0AD}" type="slidenum">
              <a:rPr lang="en-US" smtClean="0"/>
              <a:t>45</a:t>
            </a:fld>
            <a:endParaRPr lang="en-US"/>
          </a:p>
        </p:txBody>
      </p:sp>
    </p:spTree>
    <p:extLst>
      <p:ext uri="{BB962C8B-B14F-4D97-AF65-F5344CB8AC3E}">
        <p14:creationId xmlns:p14="http://schemas.microsoft.com/office/powerpoint/2010/main" val="870817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5920" y="745310"/>
            <a:ext cx="9418319" cy="6278878"/>
          </a:xfrm>
          <a:prstGeom prst="rect">
            <a:avLst/>
          </a:prstGeom>
        </p:spPr>
      </p:pic>
      <p:sp>
        <p:nvSpPr>
          <p:cNvPr id="4" name="TextBox 3"/>
          <p:cNvSpPr txBox="1"/>
          <p:nvPr/>
        </p:nvSpPr>
        <p:spPr>
          <a:xfrm>
            <a:off x="2978332" y="1593669"/>
            <a:ext cx="3135086" cy="1077218"/>
          </a:xfrm>
          <a:prstGeom prst="rect">
            <a:avLst/>
          </a:prstGeom>
          <a:noFill/>
        </p:spPr>
        <p:txBody>
          <a:bodyPr wrap="square" rtlCol="0">
            <a:spAutoFit/>
          </a:bodyPr>
          <a:lstStyle/>
          <a:p>
            <a:r>
              <a:rPr lang="en-US" sz="3200" b="1" dirty="0">
                <a:solidFill>
                  <a:schemeClr val="accent1">
                    <a:lumMod val="50000"/>
                  </a:schemeClr>
                </a:solidFill>
              </a:rPr>
              <a:t>FISM</a:t>
            </a:r>
          </a:p>
          <a:p>
            <a:r>
              <a:rPr lang="en-US" sz="3200" b="1" dirty="0">
                <a:solidFill>
                  <a:srgbClr val="FF0000"/>
                </a:solidFill>
              </a:rPr>
              <a:t>EUVAC (F10.7)</a:t>
            </a:r>
          </a:p>
        </p:txBody>
      </p:sp>
      <p:sp>
        <p:nvSpPr>
          <p:cNvPr id="5" name="TextBox 4"/>
          <p:cNvSpPr txBox="1"/>
          <p:nvPr/>
        </p:nvSpPr>
        <p:spPr>
          <a:xfrm>
            <a:off x="1280161" y="143691"/>
            <a:ext cx="10297550" cy="707886"/>
          </a:xfrm>
          <a:prstGeom prst="rect">
            <a:avLst/>
          </a:prstGeom>
          <a:noFill/>
        </p:spPr>
        <p:txBody>
          <a:bodyPr wrap="square" rtlCol="0">
            <a:spAutoFit/>
          </a:bodyPr>
          <a:lstStyle/>
          <a:p>
            <a:pPr algn="ctr"/>
            <a:r>
              <a:rPr lang="en-US" sz="4000" dirty="0"/>
              <a:t>FISM shows higher solar flux at the Helium II line</a:t>
            </a:r>
          </a:p>
        </p:txBody>
      </p:sp>
      <p:sp>
        <p:nvSpPr>
          <p:cNvPr id="6" name="TextBox 5"/>
          <p:cNvSpPr txBox="1"/>
          <p:nvPr/>
        </p:nvSpPr>
        <p:spPr>
          <a:xfrm>
            <a:off x="7419703" y="5708469"/>
            <a:ext cx="2651760" cy="400110"/>
          </a:xfrm>
          <a:prstGeom prst="rect">
            <a:avLst/>
          </a:prstGeom>
          <a:noFill/>
        </p:spPr>
        <p:txBody>
          <a:bodyPr wrap="square" rtlCol="0">
            <a:spAutoFit/>
          </a:bodyPr>
          <a:lstStyle/>
          <a:p>
            <a:r>
              <a:rPr lang="en-US" sz="2000" b="1" dirty="0"/>
              <a:t>Wavelength = 30.4 nm</a:t>
            </a:r>
          </a:p>
        </p:txBody>
      </p:sp>
      <p:sp>
        <p:nvSpPr>
          <p:cNvPr id="2" name="Slide Number Placeholder 1"/>
          <p:cNvSpPr>
            <a:spLocks noGrp="1"/>
          </p:cNvSpPr>
          <p:nvPr>
            <p:ph type="sldNum" sz="quarter" idx="12"/>
          </p:nvPr>
        </p:nvSpPr>
        <p:spPr/>
        <p:txBody>
          <a:bodyPr/>
          <a:lstStyle/>
          <a:p>
            <a:fld id="{23818447-08AE-4F11-A6C0-762BA805B0AD}" type="slidenum">
              <a:rPr lang="en-US" smtClean="0"/>
              <a:t>46</a:t>
            </a:fld>
            <a:endParaRPr lang="en-US"/>
          </a:p>
        </p:txBody>
      </p:sp>
    </p:spTree>
    <p:extLst>
      <p:ext uri="{BB962C8B-B14F-4D97-AF65-F5344CB8AC3E}">
        <p14:creationId xmlns:p14="http://schemas.microsoft.com/office/powerpoint/2010/main" val="13778807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6326" y="657501"/>
            <a:ext cx="9418317" cy="6278877"/>
          </a:xfrm>
          <a:prstGeom prst="rect">
            <a:avLst/>
          </a:prstGeom>
        </p:spPr>
      </p:pic>
      <p:sp>
        <p:nvSpPr>
          <p:cNvPr id="4" name="TextBox 3"/>
          <p:cNvSpPr txBox="1"/>
          <p:nvPr/>
        </p:nvSpPr>
        <p:spPr>
          <a:xfrm>
            <a:off x="2978332" y="1593669"/>
            <a:ext cx="3135086" cy="1077218"/>
          </a:xfrm>
          <a:prstGeom prst="rect">
            <a:avLst/>
          </a:prstGeom>
          <a:noFill/>
        </p:spPr>
        <p:txBody>
          <a:bodyPr wrap="square" rtlCol="0">
            <a:spAutoFit/>
          </a:bodyPr>
          <a:lstStyle/>
          <a:p>
            <a:r>
              <a:rPr lang="en-US" sz="3200" b="1" dirty="0">
                <a:solidFill>
                  <a:schemeClr val="accent1">
                    <a:lumMod val="50000"/>
                  </a:schemeClr>
                </a:solidFill>
              </a:rPr>
              <a:t>FISM</a:t>
            </a:r>
          </a:p>
          <a:p>
            <a:r>
              <a:rPr lang="en-US" sz="3200" b="1" dirty="0">
                <a:solidFill>
                  <a:srgbClr val="FF0000"/>
                </a:solidFill>
              </a:rPr>
              <a:t>EUVAC (F10.7)</a:t>
            </a:r>
          </a:p>
        </p:txBody>
      </p:sp>
      <p:sp>
        <p:nvSpPr>
          <p:cNvPr id="5" name="TextBox 4"/>
          <p:cNvSpPr txBox="1"/>
          <p:nvPr/>
        </p:nvSpPr>
        <p:spPr>
          <a:xfrm>
            <a:off x="1626326" y="143691"/>
            <a:ext cx="9262067" cy="707886"/>
          </a:xfrm>
          <a:prstGeom prst="rect">
            <a:avLst/>
          </a:prstGeom>
          <a:noFill/>
        </p:spPr>
        <p:txBody>
          <a:bodyPr wrap="square" rtlCol="0">
            <a:spAutoFit/>
          </a:bodyPr>
          <a:lstStyle/>
          <a:p>
            <a:pPr algn="ctr"/>
            <a:r>
              <a:rPr lang="en-US" sz="4000" dirty="0"/>
              <a:t>FISM shows 3 times greater flux at 113 nm</a:t>
            </a:r>
          </a:p>
        </p:txBody>
      </p:sp>
      <p:sp>
        <p:nvSpPr>
          <p:cNvPr id="6" name="TextBox 5"/>
          <p:cNvSpPr txBox="1"/>
          <p:nvPr/>
        </p:nvSpPr>
        <p:spPr>
          <a:xfrm>
            <a:off x="7419703" y="5708469"/>
            <a:ext cx="2651760" cy="400110"/>
          </a:xfrm>
          <a:prstGeom prst="rect">
            <a:avLst/>
          </a:prstGeom>
          <a:noFill/>
        </p:spPr>
        <p:txBody>
          <a:bodyPr wrap="square" rtlCol="0">
            <a:spAutoFit/>
          </a:bodyPr>
          <a:lstStyle/>
          <a:p>
            <a:r>
              <a:rPr lang="en-US" sz="2000" b="1" dirty="0"/>
              <a:t>Wavelength = 113 nm</a:t>
            </a:r>
          </a:p>
        </p:txBody>
      </p:sp>
      <p:sp>
        <p:nvSpPr>
          <p:cNvPr id="2" name="Slide Number Placeholder 1"/>
          <p:cNvSpPr>
            <a:spLocks noGrp="1"/>
          </p:cNvSpPr>
          <p:nvPr>
            <p:ph type="sldNum" sz="quarter" idx="12"/>
          </p:nvPr>
        </p:nvSpPr>
        <p:spPr/>
        <p:txBody>
          <a:bodyPr/>
          <a:lstStyle/>
          <a:p>
            <a:fld id="{23818447-08AE-4F11-A6C0-762BA805B0AD}" type="slidenum">
              <a:rPr lang="en-US" smtClean="0"/>
              <a:t>47</a:t>
            </a:fld>
            <a:endParaRPr lang="en-US"/>
          </a:p>
        </p:txBody>
      </p:sp>
    </p:spTree>
    <p:extLst>
      <p:ext uri="{BB962C8B-B14F-4D97-AF65-F5344CB8AC3E}">
        <p14:creationId xmlns:p14="http://schemas.microsoft.com/office/powerpoint/2010/main" val="22149331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71227D35-6932-EEC5-60E7-5E53C25C8385}"/>
              </a:ext>
            </a:extLst>
          </p:cNvPr>
          <p:cNvSpPr txBox="1">
            <a:spLocks/>
          </p:cNvSpPr>
          <p:nvPr/>
        </p:nvSpPr>
        <p:spPr>
          <a:xfrm>
            <a:off x="1136779" y="160670"/>
            <a:ext cx="10515600" cy="92373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What did the Sun look like?</a:t>
            </a:r>
          </a:p>
        </p:txBody>
      </p:sp>
      <p:grpSp>
        <p:nvGrpSpPr>
          <p:cNvPr id="2" name="Group 1"/>
          <p:cNvGrpSpPr/>
          <p:nvPr/>
        </p:nvGrpSpPr>
        <p:grpSpPr>
          <a:xfrm>
            <a:off x="205582" y="1805324"/>
            <a:ext cx="6893486" cy="3729848"/>
            <a:chOff x="1211423" y="1191287"/>
            <a:chExt cx="9898744" cy="5103844"/>
          </a:xfrm>
        </p:grpSpPr>
        <p:grpSp>
          <p:nvGrpSpPr>
            <p:cNvPr id="26" name="Group 25">
              <a:extLst>
                <a:ext uri="{FF2B5EF4-FFF2-40B4-BE49-F238E27FC236}">
                  <a16:creationId xmlns:a16="http://schemas.microsoft.com/office/drawing/2014/main" id="{25F204A7-37C3-57A9-4630-6B569C090C73}"/>
                </a:ext>
              </a:extLst>
            </p:cNvPr>
            <p:cNvGrpSpPr/>
            <p:nvPr/>
          </p:nvGrpSpPr>
          <p:grpSpPr>
            <a:xfrm>
              <a:off x="1211423" y="1191287"/>
              <a:ext cx="9898744" cy="5103844"/>
              <a:chOff x="1710612" y="354564"/>
              <a:chExt cx="9898744" cy="5103844"/>
            </a:xfrm>
          </p:grpSpPr>
          <p:grpSp>
            <p:nvGrpSpPr>
              <p:cNvPr id="21" name="Group 20">
                <a:extLst>
                  <a:ext uri="{FF2B5EF4-FFF2-40B4-BE49-F238E27FC236}">
                    <a16:creationId xmlns:a16="http://schemas.microsoft.com/office/drawing/2014/main" id="{8BAE9C7D-CD1F-7DA6-72CA-E04D307B6970}"/>
                  </a:ext>
                </a:extLst>
              </p:cNvPr>
              <p:cNvGrpSpPr/>
              <p:nvPr/>
            </p:nvGrpSpPr>
            <p:grpSpPr>
              <a:xfrm>
                <a:off x="1710612" y="354564"/>
                <a:ext cx="9898744" cy="5103844"/>
                <a:chOff x="712236" y="387221"/>
                <a:chExt cx="13716001" cy="6858000"/>
              </a:xfrm>
            </p:grpSpPr>
            <p:pic>
              <p:nvPicPr>
                <p:cNvPr id="10" name="Picture 9" descr="A picture containing text, orange, round&#10;&#10;Description automatically generated">
                  <a:extLst>
                    <a:ext uri="{FF2B5EF4-FFF2-40B4-BE49-F238E27FC236}">
                      <a16:creationId xmlns:a16="http://schemas.microsoft.com/office/drawing/2014/main" id="{D24B5208-6A1D-5B4E-5B49-0943650AA70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12237" y="387221"/>
                  <a:ext cx="3429000" cy="3429000"/>
                </a:xfrm>
                <a:prstGeom prst="rect">
                  <a:avLst/>
                </a:prstGeom>
              </p:spPr>
            </p:pic>
            <p:pic>
              <p:nvPicPr>
                <p:cNvPr id="12" name="Picture 11" descr="A picture containing orange&#10;&#10;Description automatically generated">
                  <a:extLst>
                    <a:ext uri="{FF2B5EF4-FFF2-40B4-BE49-F238E27FC236}">
                      <a16:creationId xmlns:a16="http://schemas.microsoft.com/office/drawing/2014/main" id="{0F3201E5-D8DA-45F1-C5B4-789BA4FB7B1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141237" y="387221"/>
                  <a:ext cx="3429000" cy="3429000"/>
                </a:xfrm>
                <a:prstGeom prst="rect">
                  <a:avLst/>
                </a:prstGeom>
              </p:spPr>
            </p:pic>
            <p:pic>
              <p:nvPicPr>
                <p:cNvPr id="14" name="Picture 13" descr="A picture containing text, orange, round&#10;&#10;Description automatically generated">
                  <a:extLst>
                    <a:ext uri="{FF2B5EF4-FFF2-40B4-BE49-F238E27FC236}">
                      <a16:creationId xmlns:a16="http://schemas.microsoft.com/office/drawing/2014/main" id="{D91D3BE5-8564-7C63-6A65-42C15331939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570237" y="387221"/>
                  <a:ext cx="3429000" cy="3429000"/>
                </a:xfrm>
                <a:prstGeom prst="rect">
                  <a:avLst/>
                </a:prstGeom>
              </p:spPr>
            </p:pic>
            <p:pic>
              <p:nvPicPr>
                <p:cNvPr id="16" name="Picture 15" descr="A close up of the moon&#10;&#10;Description automatically generated with low confidence">
                  <a:extLst>
                    <a:ext uri="{FF2B5EF4-FFF2-40B4-BE49-F238E27FC236}">
                      <a16:creationId xmlns:a16="http://schemas.microsoft.com/office/drawing/2014/main" id="{CAE948FB-0C71-637C-1E48-FDBE20E0B82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99237" y="387221"/>
                  <a:ext cx="3429000" cy="3429000"/>
                </a:xfrm>
                <a:prstGeom prst="rect">
                  <a:avLst/>
                </a:prstGeom>
              </p:spPr>
            </p:pic>
            <p:pic>
              <p:nvPicPr>
                <p:cNvPr id="18" name="Picture 17" descr="A close up of the moon&#10;&#10;Description automatically generated with low confidence">
                  <a:extLst>
                    <a:ext uri="{FF2B5EF4-FFF2-40B4-BE49-F238E27FC236}">
                      <a16:creationId xmlns:a16="http://schemas.microsoft.com/office/drawing/2014/main" id="{CE5B2CA7-0431-C52F-DCE7-FF916542439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2236" y="3816221"/>
                  <a:ext cx="3429000" cy="3429000"/>
                </a:xfrm>
                <a:prstGeom prst="rect">
                  <a:avLst/>
                </a:prstGeom>
              </p:spPr>
            </p:pic>
            <p:pic>
              <p:nvPicPr>
                <p:cNvPr id="20" name="Picture 19" descr="A picture containing orange&#10;&#10;Description automatically generated">
                  <a:extLst>
                    <a:ext uri="{FF2B5EF4-FFF2-40B4-BE49-F238E27FC236}">
                      <a16:creationId xmlns:a16="http://schemas.microsoft.com/office/drawing/2014/main" id="{848413C9-446B-910B-CE40-5947100BCA84}"/>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141236" y="3816221"/>
                  <a:ext cx="3429000" cy="3429000"/>
                </a:xfrm>
                <a:prstGeom prst="rect">
                  <a:avLst/>
                </a:prstGeom>
              </p:spPr>
            </p:pic>
          </p:grpSp>
          <p:pic>
            <p:nvPicPr>
              <p:cNvPr id="23" name="Picture 22" descr="A picture containing orange&#10;&#10;Description automatically generated">
                <a:extLst>
                  <a:ext uri="{FF2B5EF4-FFF2-40B4-BE49-F238E27FC236}">
                    <a16:creationId xmlns:a16="http://schemas.microsoft.com/office/drawing/2014/main" id="{A27A0552-A63B-EC0D-C260-347362827F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59983" y="2906486"/>
                <a:ext cx="2549331" cy="2549331"/>
              </a:xfrm>
              <a:prstGeom prst="rect">
                <a:avLst/>
              </a:prstGeom>
            </p:spPr>
          </p:pic>
          <p:pic>
            <p:nvPicPr>
              <p:cNvPr id="25" name="Picture 24" descr="A picture containing text, orange&#10;&#10;Description automatically generated">
                <a:extLst>
                  <a:ext uri="{FF2B5EF4-FFF2-40B4-BE49-F238E27FC236}">
                    <a16:creationId xmlns:a16="http://schemas.microsoft.com/office/drawing/2014/main" id="{173F9D6B-E233-C512-E70A-741E6DCF1B17}"/>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9209314" y="2903895"/>
                <a:ext cx="2400041" cy="2549331"/>
              </a:xfrm>
              <a:prstGeom prst="rect">
                <a:avLst/>
              </a:prstGeom>
            </p:spPr>
          </p:pic>
        </p:grpSp>
        <p:sp>
          <p:nvSpPr>
            <p:cNvPr id="28" name="TextBox 27">
              <a:extLst>
                <a:ext uri="{FF2B5EF4-FFF2-40B4-BE49-F238E27FC236}">
                  <a16:creationId xmlns:a16="http://schemas.microsoft.com/office/drawing/2014/main" id="{047702E1-C0D4-C325-9F62-872F01D5F287}"/>
                </a:ext>
              </a:extLst>
            </p:cNvPr>
            <p:cNvSpPr txBox="1"/>
            <p:nvPr/>
          </p:nvSpPr>
          <p:spPr>
            <a:xfrm>
              <a:off x="1743239" y="3227381"/>
              <a:ext cx="1411055" cy="505386"/>
            </a:xfrm>
            <a:prstGeom prst="rect">
              <a:avLst/>
            </a:prstGeom>
            <a:noFill/>
          </p:spPr>
          <p:txBody>
            <a:bodyPr wrap="square" rtlCol="0">
              <a:spAutoFit/>
            </a:bodyPr>
            <a:lstStyle/>
            <a:p>
              <a:r>
                <a:rPr lang="en-US" dirty="0"/>
                <a:t>Jan 29th</a:t>
              </a:r>
            </a:p>
          </p:txBody>
        </p:sp>
        <p:sp>
          <p:nvSpPr>
            <p:cNvPr id="30" name="TextBox 29">
              <a:extLst>
                <a:ext uri="{FF2B5EF4-FFF2-40B4-BE49-F238E27FC236}">
                  <a16:creationId xmlns:a16="http://schemas.microsoft.com/office/drawing/2014/main" id="{D0296A00-C140-4DA6-83E8-105446960075}"/>
                </a:ext>
              </a:extLst>
            </p:cNvPr>
            <p:cNvSpPr txBox="1"/>
            <p:nvPr/>
          </p:nvSpPr>
          <p:spPr>
            <a:xfrm>
              <a:off x="4233646" y="3227381"/>
              <a:ext cx="1395334" cy="505386"/>
            </a:xfrm>
            <a:prstGeom prst="rect">
              <a:avLst/>
            </a:prstGeom>
            <a:noFill/>
          </p:spPr>
          <p:txBody>
            <a:bodyPr wrap="square" rtlCol="0">
              <a:spAutoFit/>
            </a:bodyPr>
            <a:lstStyle/>
            <a:p>
              <a:r>
                <a:rPr lang="en-US" dirty="0"/>
                <a:t>Jan 30th</a:t>
              </a:r>
            </a:p>
          </p:txBody>
        </p:sp>
        <p:sp>
          <p:nvSpPr>
            <p:cNvPr id="31" name="TextBox 30">
              <a:extLst>
                <a:ext uri="{FF2B5EF4-FFF2-40B4-BE49-F238E27FC236}">
                  <a16:creationId xmlns:a16="http://schemas.microsoft.com/office/drawing/2014/main" id="{D414A153-CEB7-205A-9BCB-DEEB53B73F23}"/>
                </a:ext>
              </a:extLst>
            </p:cNvPr>
            <p:cNvSpPr txBox="1"/>
            <p:nvPr/>
          </p:nvSpPr>
          <p:spPr>
            <a:xfrm>
              <a:off x="6749439" y="3218188"/>
              <a:ext cx="1354226" cy="505386"/>
            </a:xfrm>
            <a:prstGeom prst="rect">
              <a:avLst/>
            </a:prstGeom>
            <a:noFill/>
          </p:spPr>
          <p:txBody>
            <a:bodyPr wrap="square" rtlCol="0">
              <a:spAutoFit/>
            </a:bodyPr>
            <a:lstStyle/>
            <a:p>
              <a:r>
                <a:rPr lang="en-US" dirty="0"/>
                <a:t>Jan 31st</a:t>
              </a:r>
            </a:p>
          </p:txBody>
        </p:sp>
        <p:sp>
          <p:nvSpPr>
            <p:cNvPr id="32" name="TextBox 31">
              <a:extLst>
                <a:ext uri="{FF2B5EF4-FFF2-40B4-BE49-F238E27FC236}">
                  <a16:creationId xmlns:a16="http://schemas.microsoft.com/office/drawing/2014/main" id="{43B42B72-6543-653A-1E0B-C8CF4B324522}"/>
                </a:ext>
              </a:extLst>
            </p:cNvPr>
            <p:cNvSpPr txBox="1"/>
            <p:nvPr/>
          </p:nvSpPr>
          <p:spPr>
            <a:xfrm>
              <a:off x="9312327" y="3218188"/>
              <a:ext cx="1435148" cy="505386"/>
            </a:xfrm>
            <a:prstGeom prst="rect">
              <a:avLst/>
            </a:prstGeom>
            <a:noFill/>
          </p:spPr>
          <p:txBody>
            <a:bodyPr wrap="square" rtlCol="0">
              <a:spAutoFit/>
            </a:bodyPr>
            <a:lstStyle/>
            <a:p>
              <a:r>
                <a:rPr lang="en-US" dirty="0"/>
                <a:t>Feb 1st</a:t>
              </a:r>
            </a:p>
          </p:txBody>
        </p:sp>
        <p:sp>
          <p:nvSpPr>
            <p:cNvPr id="33" name="TextBox 32">
              <a:extLst>
                <a:ext uri="{FF2B5EF4-FFF2-40B4-BE49-F238E27FC236}">
                  <a16:creationId xmlns:a16="http://schemas.microsoft.com/office/drawing/2014/main" id="{17524104-9BC6-DB81-FA64-98E7F7CFCC9E}"/>
                </a:ext>
              </a:extLst>
            </p:cNvPr>
            <p:cNvSpPr txBox="1"/>
            <p:nvPr/>
          </p:nvSpPr>
          <p:spPr>
            <a:xfrm>
              <a:off x="1833436" y="5779303"/>
              <a:ext cx="1381479" cy="505386"/>
            </a:xfrm>
            <a:prstGeom prst="rect">
              <a:avLst/>
            </a:prstGeom>
            <a:noFill/>
          </p:spPr>
          <p:txBody>
            <a:bodyPr wrap="square" rtlCol="0">
              <a:spAutoFit/>
            </a:bodyPr>
            <a:lstStyle/>
            <a:p>
              <a:r>
                <a:rPr lang="en-US" dirty="0"/>
                <a:t>Feb 2nd</a:t>
              </a:r>
            </a:p>
          </p:txBody>
        </p:sp>
        <p:sp>
          <p:nvSpPr>
            <p:cNvPr id="34" name="TextBox 33">
              <a:extLst>
                <a:ext uri="{FF2B5EF4-FFF2-40B4-BE49-F238E27FC236}">
                  <a16:creationId xmlns:a16="http://schemas.microsoft.com/office/drawing/2014/main" id="{BED8E64B-970D-1DE1-2AF8-175014D333ED}"/>
                </a:ext>
              </a:extLst>
            </p:cNvPr>
            <p:cNvSpPr txBox="1"/>
            <p:nvPr/>
          </p:nvSpPr>
          <p:spPr>
            <a:xfrm>
              <a:off x="4353950" y="5779303"/>
              <a:ext cx="1335650" cy="505386"/>
            </a:xfrm>
            <a:prstGeom prst="rect">
              <a:avLst/>
            </a:prstGeom>
            <a:noFill/>
          </p:spPr>
          <p:txBody>
            <a:bodyPr wrap="square" rtlCol="0">
              <a:spAutoFit/>
            </a:bodyPr>
            <a:lstStyle/>
            <a:p>
              <a:r>
                <a:rPr lang="en-US" dirty="0"/>
                <a:t>Feb 3rd</a:t>
              </a:r>
            </a:p>
          </p:txBody>
        </p:sp>
        <p:sp>
          <p:nvSpPr>
            <p:cNvPr id="35" name="TextBox 34">
              <a:extLst>
                <a:ext uri="{FF2B5EF4-FFF2-40B4-BE49-F238E27FC236}">
                  <a16:creationId xmlns:a16="http://schemas.microsoft.com/office/drawing/2014/main" id="{5D975E53-5F5E-07F9-140F-21A82D86CC6A}"/>
                </a:ext>
              </a:extLst>
            </p:cNvPr>
            <p:cNvSpPr txBox="1"/>
            <p:nvPr/>
          </p:nvSpPr>
          <p:spPr>
            <a:xfrm>
              <a:off x="6828635" y="5779303"/>
              <a:ext cx="1316905" cy="505386"/>
            </a:xfrm>
            <a:prstGeom prst="rect">
              <a:avLst/>
            </a:prstGeom>
            <a:noFill/>
          </p:spPr>
          <p:txBody>
            <a:bodyPr wrap="square" rtlCol="0">
              <a:spAutoFit/>
            </a:bodyPr>
            <a:lstStyle/>
            <a:p>
              <a:r>
                <a:rPr lang="en-US" dirty="0"/>
                <a:t>Feb 4th</a:t>
              </a:r>
            </a:p>
          </p:txBody>
        </p:sp>
        <p:sp>
          <p:nvSpPr>
            <p:cNvPr id="36" name="TextBox 35">
              <a:extLst>
                <a:ext uri="{FF2B5EF4-FFF2-40B4-BE49-F238E27FC236}">
                  <a16:creationId xmlns:a16="http://schemas.microsoft.com/office/drawing/2014/main" id="{4D613C88-CB9F-C9F0-88CF-39F39B1E0947}"/>
                </a:ext>
              </a:extLst>
            </p:cNvPr>
            <p:cNvSpPr txBox="1"/>
            <p:nvPr/>
          </p:nvSpPr>
          <p:spPr>
            <a:xfrm>
              <a:off x="9312327" y="5779303"/>
              <a:ext cx="1393651" cy="505386"/>
            </a:xfrm>
            <a:prstGeom prst="rect">
              <a:avLst/>
            </a:prstGeom>
            <a:noFill/>
          </p:spPr>
          <p:txBody>
            <a:bodyPr wrap="square" rtlCol="0">
              <a:spAutoFit/>
            </a:bodyPr>
            <a:lstStyle/>
            <a:p>
              <a:r>
                <a:rPr lang="en-US" dirty="0"/>
                <a:t>Feb 5th</a:t>
              </a:r>
            </a:p>
          </p:txBody>
        </p:sp>
      </p:grpSp>
      <p:sp>
        <p:nvSpPr>
          <p:cNvPr id="37" name="TextBox 36">
            <a:extLst>
              <a:ext uri="{FF2B5EF4-FFF2-40B4-BE49-F238E27FC236}">
                <a16:creationId xmlns:a16="http://schemas.microsoft.com/office/drawing/2014/main" id="{141C1E19-D298-9996-E482-FF97C0A738E6}"/>
              </a:ext>
            </a:extLst>
          </p:cNvPr>
          <p:cNvSpPr txBox="1"/>
          <p:nvPr/>
        </p:nvSpPr>
        <p:spPr>
          <a:xfrm>
            <a:off x="8635481" y="6479563"/>
            <a:ext cx="2619867" cy="369332"/>
          </a:xfrm>
          <a:prstGeom prst="rect">
            <a:avLst/>
          </a:prstGeom>
          <a:noFill/>
        </p:spPr>
        <p:txBody>
          <a:bodyPr wrap="square" rtlCol="0">
            <a:spAutoFit/>
          </a:bodyPr>
          <a:lstStyle/>
          <a:p>
            <a:r>
              <a:rPr lang="en-US" dirty="0"/>
              <a:t>Spaceweather.com</a:t>
            </a:r>
          </a:p>
        </p:txBody>
      </p:sp>
      <p:pic>
        <p:nvPicPr>
          <p:cNvPr id="24" name="Picture 23" descr="A picture containing blue, clock&#10;&#10;Description automatically generated">
            <a:extLst>
              <a:ext uri="{FF2B5EF4-FFF2-40B4-BE49-F238E27FC236}">
                <a16:creationId xmlns:a16="http://schemas.microsoft.com/office/drawing/2014/main" id="{D89EDDAE-9AA6-7ECF-42D9-123A8AAC310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90509" y="1231848"/>
            <a:ext cx="4876800" cy="4876800"/>
          </a:xfrm>
          <a:prstGeom prst="rect">
            <a:avLst/>
          </a:prstGeom>
        </p:spPr>
      </p:pic>
      <p:sp>
        <p:nvSpPr>
          <p:cNvPr id="3" name="Slide Number Placeholder 2"/>
          <p:cNvSpPr>
            <a:spLocks noGrp="1"/>
          </p:cNvSpPr>
          <p:nvPr>
            <p:ph type="sldNum" sz="quarter" idx="12"/>
          </p:nvPr>
        </p:nvSpPr>
        <p:spPr/>
        <p:txBody>
          <a:bodyPr/>
          <a:lstStyle/>
          <a:p>
            <a:fld id="{1C944763-586B-49E0-A41B-75C9E2AE334F}" type="slidenum">
              <a:rPr lang="en-US" smtClean="0"/>
              <a:t>48</a:t>
            </a:fld>
            <a:endParaRPr lang="en-US"/>
          </a:p>
        </p:txBody>
      </p:sp>
    </p:spTree>
    <p:extLst>
      <p:ext uri="{BB962C8B-B14F-4D97-AF65-F5344CB8AC3E}">
        <p14:creationId xmlns:p14="http://schemas.microsoft.com/office/powerpoint/2010/main" val="370055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DA78-3F27-1262-8B0F-BBA22AD912EF}"/>
              </a:ext>
            </a:extLst>
          </p:cNvPr>
          <p:cNvSpPr>
            <a:spLocks noGrp="1"/>
          </p:cNvSpPr>
          <p:nvPr>
            <p:ph type="title"/>
          </p:nvPr>
        </p:nvSpPr>
        <p:spPr>
          <a:xfrm>
            <a:off x="838200" y="66546"/>
            <a:ext cx="10515600" cy="1325563"/>
          </a:xfrm>
        </p:spPr>
        <p:txBody>
          <a:bodyPr/>
          <a:lstStyle/>
          <a:p>
            <a:pPr algn="ctr"/>
            <a:r>
              <a:rPr lang="en-US" dirty="0"/>
              <a:t>Solar Cycle</a:t>
            </a:r>
          </a:p>
        </p:txBody>
      </p:sp>
      <p:pic>
        <p:nvPicPr>
          <p:cNvPr id="3" name="Picture 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193366" y="1582144"/>
            <a:ext cx="4965896" cy="4804840"/>
          </a:xfrm>
          <a:prstGeom prst="rect">
            <a:avLst/>
          </a:prstGeom>
        </p:spPr>
      </p:pic>
      <p:sp>
        <p:nvSpPr>
          <p:cNvPr id="4" name="Slide Number Placeholder 3"/>
          <p:cNvSpPr>
            <a:spLocks noGrp="1"/>
          </p:cNvSpPr>
          <p:nvPr>
            <p:ph type="sldNum" sz="quarter" idx="12"/>
          </p:nvPr>
        </p:nvSpPr>
        <p:spPr/>
        <p:txBody>
          <a:bodyPr/>
          <a:lstStyle/>
          <a:p>
            <a:fld id="{23818447-08AE-4F11-A6C0-762BA805B0AD}" type="slidenum">
              <a:rPr lang="en-US" smtClean="0"/>
              <a:t>49</a:t>
            </a:fld>
            <a:endParaRPr lang="en-US"/>
          </a:p>
        </p:txBody>
      </p:sp>
    </p:spTree>
    <p:extLst>
      <p:ext uri="{BB962C8B-B14F-4D97-AF65-F5344CB8AC3E}">
        <p14:creationId xmlns:p14="http://schemas.microsoft.com/office/powerpoint/2010/main" val="642223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3AB3D9-CD02-9F43-E874-9C0DBEEDAC65}"/>
              </a:ext>
            </a:extLst>
          </p:cNvPr>
          <p:cNvPicPr>
            <a:picLocks noChangeAspect="1"/>
          </p:cNvPicPr>
          <p:nvPr/>
        </p:nvPicPr>
        <p:blipFill>
          <a:blip r:embed="rId2"/>
          <a:stretch>
            <a:fillRect/>
          </a:stretch>
        </p:blipFill>
        <p:spPr>
          <a:xfrm>
            <a:off x="3082903" y="969063"/>
            <a:ext cx="6196013" cy="5777521"/>
          </a:xfrm>
          <a:prstGeom prst="rect">
            <a:avLst/>
          </a:prstGeom>
        </p:spPr>
      </p:pic>
      <p:sp>
        <p:nvSpPr>
          <p:cNvPr id="7" name="TextBox 6">
            <a:extLst>
              <a:ext uri="{FF2B5EF4-FFF2-40B4-BE49-F238E27FC236}">
                <a16:creationId xmlns:a16="http://schemas.microsoft.com/office/drawing/2014/main" id="{A1D567B0-BC99-D6DF-A3C0-F49929460401}"/>
              </a:ext>
            </a:extLst>
          </p:cNvPr>
          <p:cNvSpPr txBox="1"/>
          <p:nvPr/>
        </p:nvSpPr>
        <p:spPr>
          <a:xfrm>
            <a:off x="7099907" y="6329112"/>
            <a:ext cx="5376765" cy="369332"/>
          </a:xfrm>
          <a:prstGeom prst="rect">
            <a:avLst/>
          </a:prstGeom>
          <a:noFill/>
        </p:spPr>
        <p:txBody>
          <a:bodyPr wrap="square">
            <a:spAutoFit/>
          </a:bodyPr>
          <a:lstStyle/>
          <a:p>
            <a:r>
              <a:rPr lang="en-US" b="0" i="0" dirty="0">
                <a:solidFill>
                  <a:srgbClr val="1C1D1E"/>
                </a:solidFill>
                <a:effectLst/>
                <a:latin typeface="+mj-lt"/>
              </a:rPr>
              <a:t>Woods et al., 2004</a:t>
            </a:r>
            <a:endParaRPr lang="en-US" dirty="0">
              <a:latin typeface="+mj-lt"/>
            </a:endParaRPr>
          </a:p>
        </p:txBody>
      </p:sp>
      <p:sp>
        <p:nvSpPr>
          <p:cNvPr id="2" name="Title 1">
            <a:extLst>
              <a:ext uri="{FF2B5EF4-FFF2-40B4-BE49-F238E27FC236}">
                <a16:creationId xmlns:a16="http://schemas.microsoft.com/office/drawing/2014/main" id="{3B9247A1-4535-9E21-86A9-28AA608A9728}"/>
              </a:ext>
            </a:extLst>
          </p:cNvPr>
          <p:cNvSpPr txBox="1">
            <a:spLocks/>
          </p:cNvSpPr>
          <p:nvPr/>
        </p:nvSpPr>
        <p:spPr>
          <a:xfrm>
            <a:off x="838200" y="159556"/>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Important Emission lines</a:t>
            </a:r>
          </a:p>
        </p:txBody>
      </p:sp>
      <p:sp>
        <p:nvSpPr>
          <p:cNvPr id="4" name="Slide Number Placeholder 3"/>
          <p:cNvSpPr>
            <a:spLocks noGrp="1"/>
          </p:cNvSpPr>
          <p:nvPr>
            <p:ph type="sldNum" sz="quarter" idx="12"/>
          </p:nvPr>
        </p:nvSpPr>
        <p:spPr/>
        <p:txBody>
          <a:bodyPr/>
          <a:lstStyle/>
          <a:p>
            <a:fld id="{23818447-08AE-4F11-A6C0-762BA805B0AD}" type="slidenum">
              <a:rPr lang="en-US" smtClean="0"/>
              <a:t>5</a:t>
            </a:fld>
            <a:endParaRPr lang="en-US"/>
          </a:p>
        </p:txBody>
      </p:sp>
    </p:spTree>
    <p:extLst>
      <p:ext uri="{BB962C8B-B14F-4D97-AF65-F5344CB8AC3E}">
        <p14:creationId xmlns:p14="http://schemas.microsoft.com/office/powerpoint/2010/main" val="36784768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C944763-586B-49E0-A41B-75C9E2AE334F}" type="slidenum">
              <a:rPr lang="en-US" smtClean="0"/>
              <a:t>6</a:t>
            </a:fld>
            <a:endParaRPr lang="en-US"/>
          </a:p>
        </p:txBody>
      </p:sp>
      <p:sp>
        <p:nvSpPr>
          <p:cNvPr id="12" name="Rectangle 11">
            <a:extLst>
              <a:ext uri="{FF2B5EF4-FFF2-40B4-BE49-F238E27FC236}">
                <a16:creationId xmlns:a16="http://schemas.microsoft.com/office/drawing/2014/main" id="{F909E5F9-0113-2E24-F0A1-67D4F1FF7681}"/>
              </a:ext>
            </a:extLst>
          </p:cNvPr>
          <p:cNvSpPr/>
          <p:nvPr/>
        </p:nvSpPr>
        <p:spPr>
          <a:xfrm>
            <a:off x="7772400" y="1453897"/>
            <a:ext cx="342900" cy="320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4B76FC6E-B5B9-0D3E-C422-6F710D5F0B7D}"/>
              </a:ext>
            </a:extLst>
          </p:cNvPr>
          <p:cNvGrpSpPr/>
          <p:nvPr/>
        </p:nvGrpSpPr>
        <p:grpSpPr>
          <a:xfrm>
            <a:off x="255090" y="899134"/>
            <a:ext cx="11819841" cy="5958866"/>
            <a:chOff x="121656" y="397484"/>
            <a:chExt cx="11819841" cy="5958866"/>
          </a:xfrm>
        </p:grpSpPr>
        <p:grpSp>
          <p:nvGrpSpPr>
            <p:cNvPr id="4" name="Group 3"/>
            <p:cNvGrpSpPr/>
            <p:nvPr/>
          </p:nvGrpSpPr>
          <p:grpSpPr>
            <a:xfrm>
              <a:off x="121656" y="501650"/>
              <a:ext cx="5576488" cy="5295612"/>
              <a:chOff x="1235306" y="1241022"/>
              <a:chExt cx="4673598" cy="4778843"/>
            </a:xfrm>
          </p:grpSpPr>
          <p:pic>
            <p:nvPicPr>
              <p:cNvPr id="2" name="Picture 1"/>
              <p:cNvPicPr>
                <a:picLocks noChangeAspect="1"/>
              </p:cNvPicPr>
              <p:nvPr/>
            </p:nvPicPr>
            <p:blipFill>
              <a:blip r:embed="rId2"/>
              <a:stretch>
                <a:fillRect/>
              </a:stretch>
            </p:blipFill>
            <p:spPr>
              <a:xfrm>
                <a:off x="1235306" y="1241022"/>
                <a:ext cx="4673598" cy="3938159"/>
              </a:xfrm>
              <a:prstGeom prst="rect">
                <a:avLst/>
              </a:prstGeom>
            </p:spPr>
          </p:pic>
          <p:sp>
            <p:nvSpPr>
              <p:cNvPr id="3" name="Rectangle 2"/>
              <p:cNvSpPr/>
              <p:nvPr/>
            </p:nvSpPr>
            <p:spPr>
              <a:xfrm>
                <a:off x="1401560" y="5269960"/>
                <a:ext cx="4361163" cy="749905"/>
              </a:xfrm>
              <a:prstGeom prst="rect">
                <a:avLst/>
              </a:prstGeom>
            </p:spPr>
            <p:txBody>
              <a:bodyPr wrap="square">
                <a:spAutoFit/>
              </a:bodyPr>
              <a:lstStyle/>
              <a:p>
                <a:r>
                  <a:rPr lang="en-US" sz="1600" dirty="0"/>
                  <a:t>Deposition of solar EUV energy in the thermosphere as a function of wavelength and altitude in log</a:t>
                </a:r>
                <a:r>
                  <a:rPr lang="en-US" sz="1600" b="0" i="0" u="none" strike="noStrike" baseline="0" dirty="0"/>
                  <a:t>10</a:t>
                </a:r>
                <a:r>
                  <a:rPr lang="en-US" sz="1600" dirty="0"/>
                  <a:t>(Wm</a:t>
                </a:r>
                <a:r>
                  <a:rPr lang="en-US" sz="1600" b="0" i="0" u="none" strike="noStrike" baseline="0" dirty="0"/>
                  <a:t>4</a:t>
                </a:r>
                <a:r>
                  <a:rPr lang="en-US" sz="1600" dirty="0"/>
                  <a:t>) for low solar activity. Solomon and Qian (2005).</a:t>
                </a:r>
              </a:p>
            </p:txBody>
          </p:sp>
        </p:grpSp>
        <p:pic>
          <p:nvPicPr>
            <p:cNvPr id="6" name="Picture 5">
              <a:extLst>
                <a:ext uri="{FF2B5EF4-FFF2-40B4-BE49-F238E27FC236}">
                  <a16:creationId xmlns:a16="http://schemas.microsoft.com/office/drawing/2014/main" id="{5B567379-5ACE-CB51-8FFF-D1431CFB934D}"/>
                </a:ext>
              </a:extLst>
            </p:cNvPr>
            <p:cNvPicPr>
              <a:picLocks noChangeAspect="1"/>
            </p:cNvPicPr>
            <p:nvPr/>
          </p:nvPicPr>
          <p:blipFill>
            <a:blip r:embed="rId3"/>
            <a:stretch>
              <a:fillRect/>
            </a:stretch>
          </p:blipFill>
          <p:spPr>
            <a:xfrm>
              <a:off x="5672778" y="397484"/>
              <a:ext cx="6268719" cy="5958866"/>
            </a:xfrm>
            <a:prstGeom prst="rect">
              <a:avLst/>
            </a:prstGeom>
          </p:spPr>
        </p:pic>
      </p:grpSp>
      <p:sp>
        <p:nvSpPr>
          <p:cNvPr id="8" name="Title 1">
            <a:extLst>
              <a:ext uri="{FF2B5EF4-FFF2-40B4-BE49-F238E27FC236}">
                <a16:creationId xmlns:a16="http://schemas.microsoft.com/office/drawing/2014/main" id="{4E73EFE4-709F-7A7F-1ED1-FA408B782BC5}"/>
              </a:ext>
            </a:extLst>
          </p:cNvPr>
          <p:cNvSpPr txBox="1">
            <a:spLocks/>
          </p:cNvSpPr>
          <p:nvPr/>
        </p:nvSpPr>
        <p:spPr>
          <a:xfrm>
            <a:off x="838200" y="-819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t>Soft x-ray and EUV has a strong impact on the mesosphere/thermosphere/ionosphere</a:t>
            </a:r>
          </a:p>
        </p:txBody>
      </p:sp>
    </p:spTree>
    <p:extLst>
      <p:ext uri="{BB962C8B-B14F-4D97-AF65-F5344CB8AC3E}">
        <p14:creationId xmlns:p14="http://schemas.microsoft.com/office/powerpoint/2010/main" val="22518337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fig1_optical_depth_v2">
            <a:extLst>
              <a:ext uri="{FF2B5EF4-FFF2-40B4-BE49-F238E27FC236}">
                <a16:creationId xmlns:a16="http://schemas.microsoft.com/office/drawing/2014/main" id="{0BBAAC07-AC29-ED0D-4285-D13DF1F702FE}"/>
              </a:ext>
            </a:extLst>
          </p:cNvPr>
          <p:cNvPicPr>
            <a:picLocks noChangeAspect="1" noChangeArrowheads="1"/>
          </p:cNvPicPr>
          <p:nvPr/>
        </p:nvPicPr>
        <p:blipFill>
          <a:blip r:embed="rId2"/>
          <a:srcRect/>
          <a:stretch>
            <a:fillRect/>
          </a:stretch>
        </p:blipFill>
        <p:spPr bwMode="auto">
          <a:xfrm>
            <a:off x="1723292" y="236619"/>
            <a:ext cx="8566495" cy="6359690"/>
          </a:xfrm>
          <a:prstGeom prst="rect">
            <a:avLst/>
          </a:prstGeom>
          <a:noFill/>
          <a:ln w="19050">
            <a:noFill/>
            <a:miter lim="800000"/>
            <a:headEnd/>
            <a:tailEnd/>
          </a:ln>
        </p:spPr>
      </p:pic>
      <p:sp>
        <p:nvSpPr>
          <p:cNvPr id="3" name="Slide Number Placeholder 2"/>
          <p:cNvSpPr>
            <a:spLocks noGrp="1"/>
          </p:cNvSpPr>
          <p:nvPr>
            <p:ph type="sldNum" sz="quarter" idx="12"/>
          </p:nvPr>
        </p:nvSpPr>
        <p:spPr/>
        <p:txBody>
          <a:bodyPr/>
          <a:lstStyle/>
          <a:p>
            <a:fld id="{23818447-08AE-4F11-A6C0-762BA805B0AD}" type="slidenum">
              <a:rPr lang="en-US" smtClean="0"/>
              <a:t>7</a:t>
            </a:fld>
            <a:endParaRPr lang="en-US"/>
          </a:p>
        </p:txBody>
      </p:sp>
    </p:spTree>
    <p:extLst>
      <p:ext uri="{BB962C8B-B14F-4D97-AF65-F5344CB8AC3E}">
        <p14:creationId xmlns:p14="http://schemas.microsoft.com/office/powerpoint/2010/main" val="3178053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80096"/>
            <a:ext cx="10515600" cy="1325563"/>
          </a:xfrm>
        </p:spPr>
        <p:txBody>
          <a:bodyPr/>
          <a:lstStyle/>
          <a:p>
            <a:pPr algn="ctr"/>
            <a:r>
              <a:rPr lang="en-US" dirty="0"/>
              <a:t>Photoionization Chemistry!</a:t>
            </a:r>
          </a:p>
        </p:txBody>
      </p:sp>
      <p:sp>
        <p:nvSpPr>
          <p:cNvPr id="5" name="Slide Number Placeholder 4"/>
          <p:cNvSpPr>
            <a:spLocks noGrp="1"/>
          </p:cNvSpPr>
          <p:nvPr>
            <p:ph type="sldNum" sz="quarter" idx="12"/>
          </p:nvPr>
        </p:nvSpPr>
        <p:spPr/>
        <p:txBody>
          <a:bodyPr/>
          <a:lstStyle/>
          <a:p>
            <a:fld id="{843A026C-2B1B-4BC5-898B-BD605E00E652}" type="slidenum">
              <a:rPr lang="en-US" smtClean="0"/>
              <a:t>8</a:t>
            </a:fld>
            <a:endParaRPr lang="en-US" dirty="0"/>
          </a:p>
        </p:txBody>
      </p:sp>
      <p:grpSp>
        <p:nvGrpSpPr>
          <p:cNvPr id="9" name="Group 8"/>
          <p:cNvGrpSpPr/>
          <p:nvPr/>
        </p:nvGrpSpPr>
        <p:grpSpPr>
          <a:xfrm>
            <a:off x="1129294" y="2794797"/>
            <a:ext cx="4933627" cy="2893164"/>
            <a:chOff x="1471693" y="3964836"/>
            <a:chExt cx="4933627" cy="2893164"/>
          </a:xfrm>
        </p:grpSpPr>
        <mc:AlternateContent xmlns:mc="http://schemas.openxmlformats.org/markup-compatibility/2006" xmlns:a14="http://schemas.microsoft.com/office/drawing/2010/main">
          <mc:Choice Requires="a14">
            <p:sp>
              <p:nvSpPr>
                <p:cNvPr id="6" name="Rectangle 5"/>
                <p:cNvSpPr/>
                <p:nvPr/>
              </p:nvSpPr>
              <p:spPr>
                <a:xfrm>
                  <a:off x="1471693" y="3964836"/>
                  <a:ext cx="4933627" cy="2893164"/>
                </a:xfrm>
                <a:prstGeom prst="rect">
                  <a:avLst/>
                </a:prstGeom>
              </p:spPr>
              <p:txBody>
                <a:bodyPr wrap="square">
                  <a:spAutoFit/>
                </a:bodyPr>
                <a:lstStyle/>
                <a:p>
                  <a:r>
                    <a:rPr lang="en-US" dirty="0"/>
                    <a:t> </a:t>
                  </a:r>
                  <a14:m>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𝑁</m:t>
                          </m:r>
                        </m:e>
                        <m:sub>
                          <m:r>
                            <a:rPr lang="en-US" sz="1600" i="1">
                              <a:latin typeface="Cambria Math" panose="02040503050406030204" pitchFamily="18" charset="0"/>
                            </a:rPr>
                            <m:t>2</m:t>
                          </m:r>
                        </m:sub>
                      </m:sSub>
                      <m:r>
                        <a:rPr lang="en-US" sz="1600" i="1">
                          <a:latin typeface="Cambria Math" panose="02040503050406030204" pitchFamily="18" charset="0"/>
                        </a:rPr>
                        <m:t>→ </m:t>
                      </m:r>
                      <m:sSubSup>
                        <m:sSubSupPr>
                          <m:ctrlPr>
                            <a:rPr lang="en-US" sz="1600" i="1">
                              <a:latin typeface="Cambria Math" panose="02040503050406030204" pitchFamily="18" charset="0"/>
                            </a:rPr>
                          </m:ctrlPr>
                        </m:sSubSupPr>
                        <m:e>
                          <m:r>
                            <a:rPr lang="en-US" sz="1600" i="1">
                              <a:latin typeface="Cambria Math" panose="02040503050406030204" pitchFamily="18" charset="0"/>
                            </a:rPr>
                            <m:t>𝑁</m:t>
                          </m:r>
                        </m:e>
                        <m:sub>
                          <m:r>
                            <a:rPr lang="en-US" sz="1600" i="1">
                              <a:latin typeface="Cambria Math" panose="02040503050406030204" pitchFamily="18" charset="0"/>
                            </a:rPr>
                            <m:t>2</m:t>
                          </m:r>
                        </m:sub>
                        <m:sup>
                          <m:r>
                            <a:rPr lang="en-US" sz="1600" i="1">
                              <a:latin typeface="Cambria Math" panose="02040503050406030204" pitchFamily="18" charset="0"/>
                            </a:rPr>
                            <m:t>+</m:t>
                          </m:r>
                        </m:sup>
                      </m:sSubSup>
                      <m:r>
                        <a:rPr lang="en-US" sz="1600" i="1">
                          <a:latin typeface="Cambria Math" panose="02040503050406030204" pitchFamily="18" charset="0"/>
                        </a:rPr>
                        <m:t>+2</m:t>
                      </m:r>
                      <m:r>
                        <a:rPr lang="en-US" sz="1600" i="1">
                          <a:latin typeface="Cambria Math" panose="02040503050406030204" pitchFamily="18" charset="0"/>
                        </a:rPr>
                        <m:t>𝑒</m:t>
                      </m:r>
                    </m:oMath>
                  </a14:m>
                  <a:endParaRPr lang="en-US" sz="1600" dirty="0"/>
                </a:p>
                <a:p>
                  <a:endParaRPr lang="en-US" sz="1600" i="1" dirty="0">
                    <a:latin typeface="Cambria Math" panose="02040503050406030204" pitchFamily="18" charset="0"/>
                  </a:endParaRPr>
                </a:p>
                <a:p>
                  <a14:m>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r>
                        <a:rPr lang="en-US" sz="1600" i="1">
                          <a:latin typeface="Cambria Math" panose="02040503050406030204" pitchFamily="18" charset="0"/>
                        </a:rPr>
                        <m:t>+ </m:t>
                      </m:r>
                      <m:sSubSup>
                        <m:sSubSupPr>
                          <m:ctrlPr>
                            <a:rPr lang="en-US" sz="1600" i="1">
                              <a:latin typeface="Cambria Math" panose="02040503050406030204" pitchFamily="18" charset="0"/>
                            </a:rPr>
                          </m:ctrlPr>
                        </m:sSubSupPr>
                        <m:e>
                          <m:r>
                            <a:rPr lang="en-US" sz="1600" i="1">
                              <a:latin typeface="Cambria Math" panose="02040503050406030204" pitchFamily="18" charset="0"/>
                            </a:rPr>
                            <m:t>𝑁</m:t>
                          </m:r>
                        </m:e>
                        <m:sub>
                          <m:r>
                            <a:rPr lang="en-US" sz="1600" i="1">
                              <a:latin typeface="Cambria Math" panose="02040503050406030204" pitchFamily="18" charset="0"/>
                            </a:rPr>
                            <m:t>2</m:t>
                          </m:r>
                        </m:sub>
                        <m:sup>
                          <m:r>
                            <a:rPr lang="en-US" sz="1600" i="1">
                              <a:latin typeface="Cambria Math" panose="02040503050406030204" pitchFamily="18" charset="0"/>
                            </a:rPr>
                            <m:t>+</m:t>
                          </m:r>
                        </m:sup>
                      </m:sSubSup>
                      <m:r>
                        <a:rPr lang="en-US" sz="1600" i="1">
                          <a:latin typeface="Cambria Math" panose="02040503050406030204" pitchFamily="18" charset="0"/>
                        </a:rPr>
                        <m:t>→ </m:t>
                      </m:r>
                      <m:r>
                        <a:rPr lang="en-US" sz="1600" i="1">
                          <a:latin typeface="Cambria Math" panose="02040503050406030204" pitchFamily="18" charset="0"/>
                        </a:rPr>
                        <m:t>𝑁</m:t>
                      </m:r>
                      <m:sSup>
                        <m:sSupPr>
                          <m:ctrlPr>
                            <a:rPr lang="en-US" sz="1600" i="1">
                              <a:latin typeface="Cambria Math" panose="02040503050406030204" pitchFamily="18" charset="0"/>
                            </a:rPr>
                          </m:ctrlPr>
                        </m:sSupPr>
                        <m:e>
                          <m:r>
                            <a:rPr lang="en-US" sz="1600" i="1">
                              <a:latin typeface="Cambria Math" panose="02040503050406030204" pitchFamily="18" charset="0"/>
                            </a:rPr>
                            <m:t>(</m:t>
                          </m:r>
                        </m:e>
                        <m:sup>
                          <m:r>
                            <a:rPr lang="en-US" sz="1600" i="1">
                              <a:latin typeface="Cambria Math" panose="02040503050406030204" pitchFamily="18" charset="0"/>
                            </a:rPr>
                            <m:t>2</m:t>
                          </m:r>
                        </m:sup>
                      </m:sSup>
                      <m:r>
                        <a:rPr lang="en-US" sz="1600" i="1">
                          <a:latin typeface="Cambria Math" panose="02040503050406030204" pitchFamily="18" charset="0"/>
                        </a:rPr>
                        <m:t>𝐷</m:t>
                      </m:r>
                      <m:r>
                        <a:rPr lang="en-US" sz="1600" i="1">
                          <a:latin typeface="Cambria Math" panose="02040503050406030204" pitchFamily="18" charset="0"/>
                        </a:rPr>
                        <m:t>)+ </m:t>
                      </m:r>
                      <m:r>
                        <a:rPr lang="en-US" sz="1600" i="1">
                          <a:latin typeface="Cambria Math" panose="02040503050406030204" pitchFamily="18" charset="0"/>
                        </a:rPr>
                        <m:t>𝑁</m:t>
                      </m:r>
                      <m:sSup>
                        <m:sSupPr>
                          <m:ctrlPr>
                            <a:rPr lang="en-US" sz="1600" i="1">
                              <a:latin typeface="Cambria Math" panose="02040503050406030204" pitchFamily="18" charset="0"/>
                            </a:rPr>
                          </m:ctrlPr>
                        </m:sSupPr>
                        <m:e>
                          <m:r>
                            <a:rPr lang="en-US" sz="1600" i="1">
                              <a:latin typeface="Cambria Math" panose="02040503050406030204" pitchFamily="18" charset="0"/>
                            </a:rPr>
                            <m:t>(</m:t>
                          </m:r>
                        </m:e>
                        <m:sup>
                          <m:r>
                            <a:rPr lang="en-US" sz="1600" i="1">
                              <a:latin typeface="Cambria Math" panose="02040503050406030204" pitchFamily="18" charset="0"/>
                            </a:rPr>
                            <m:t>4</m:t>
                          </m:r>
                        </m:sup>
                      </m:sSup>
                      <m:r>
                        <a:rPr lang="en-US" sz="1600" i="1">
                          <a:latin typeface="Cambria Math" panose="02040503050406030204" pitchFamily="18" charset="0"/>
                        </a:rPr>
                        <m:t>𝑆</m:t>
                      </m:r>
                      <m:r>
                        <a:rPr lang="en-US" sz="1600" i="1">
                          <a:latin typeface="Cambria Math" panose="02040503050406030204" pitchFamily="18" charset="0"/>
                        </a:rPr>
                        <m:t>)</m:t>
                      </m:r>
                    </m:oMath>
                  </a14:m>
                  <a:r>
                    <a:rPr lang="en-US" sz="1600" dirty="0"/>
                    <a:t>	</a:t>
                  </a:r>
                </a:p>
                <a:p>
                  <a:endParaRPr lang="en-US" sz="1600" dirty="0"/>
                </a:p>
                <a:p>
                  <a14:m>
                    <m:oMath xmlns:m="http://schemas.openxmlformats.org/officeDocument/2006/math">
                      <m:r>
                        <a:rPr lang="en-US" sz="1600" i="1">
                          <a:latin typeface="Cambria Math" panose="02040503050406030204" pitchFamily="18" charset="0"/>
                        </a:rPr>
                        <m:t>𝑁</m:t>
                      </m:r>
                      <m:sSup>
                        <m:sSupPr>
                          <m:ctrlPr>
                            <a:rPr lang="en-US" sz="1600" i="1">
                              <a:latin typeface="Cambria Math" panose="02040503050406030204" pitchFamily="18" charset="0"/>
                            </a:rPr>
                          </m:ctrlPr>
                        </m:sSupPr>
                        <m:e>
                          <m:r>
                            <a:rPr lang="en-US" sz="1600" i="1">
                              <a:latin typeface="Cambria Math" panose="02040503050406030204" pitchFamily="18" charset="0"/>
                            </a:rPr>
                            <m:t>(</m:t>
                          </m:r>
                        </m:e>
                        <m:sup>
                          <m:r>
                            <a:rPr lang="en-US" sz="1600" i="1">
                              <a:latin typeface="Cambria Math" panose="02040503050406030204" pitchFamily="18" charset="0"/>
                            </a:rPr>
                            <m:t>2</m:t>
                          </m:r>
                        </m:sup>
                      </m:sSup>
                      <m:r>
                        <a:rPr lang="en-US" sz="1600" i="1">
                          <a:latin typeface="Cambria Math" panose="02040503050406030204" pitchFamily="18" charset="0"/>
                        </a:rPr>
                        <m:t>𝐷</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r>
                        <a:rPr lang="en-US" sz="1600" i="1">
                          <a:latin typeface="Cambria Math" panose="02040503050406030204" pitchFamily="18" charset="0"/>
                        </a:rPr>
                        <m:t>→</m:t>
                      </m:r>
                      <m:r>
                        <a:rPr lang="en-US" sz="1600" i="1">
                          <a:latin typeface="Cambria Math" panose="02040503050406030204" pitchFamily="18" charset="0"/>
                        </a:rPr>
                        <m:t>𝑁𝑂</m:t>
                      </m:r>
                      <m:r>
                        <a:rPr lang="en-US" sz="1600" i="1">
                          <a:latin typeface="Cambria Math" panose="02040503050406030204" pitchFamily="18" charset="0"/>
                        </a:rPr>
                        <m:t>+</m:t>
                      </m:r>
                      <m:r>
                        <a:rPr lang="en-US" sz="1600" i="1">
                          <a:latin typeface="Cambria Math" panose="02040503050406030204" pitchFamily="18" charset="0"/>
                        </a:rPr>
                        <m:t>𝑂</m:t>
                      </m:r>
                    </m:oMath>
                  </a14:m>
                  <a:r>
                    <a:rPr lang="en-US" sz="1600" dirty="0"/>
                    <a:t> </a:t>
                  </a:r>
                </a:p>
                <a:p>
                  <a:endParaRPr lang="en-US" sz="1600" dirty="0"/>
                </a:p>
                <a:p>
                  <a:endParaRPr lang="en-US" sz="1600" dirty="0"/>
                </a:p>
                <a:p>
                  <a14:m>
                    <m:oMath xmlns:m="http://schemas.openxmlformats.org/officeDocument/2006/math">
                      <m:r>
                        <a:rPr lang="en-US" sz="1600" i="1">
                          <a:latin typeface="Cambria Math" panose="02040503050406030204" pitchFamily="18" charset="0"/>
                        </a:rPr>
                        <m:t>𝑁𝑂</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3</m:t>
                          </m:r>
                        </m:sub>
                      </m:sSub>
                      <m:r>
                        <a:rPr lang="en-US" sz="1600" i="1">
                          <a:latin typeface="Cambria Math" panose="02040503050406030204" pitchFamily="18" charset="0"/>
                        </a:rPr>
                        <m:t>→</m:t>
                      </m:r>
                      <m:r>
                        <a:rPr lang="en-US" sz="1600" i="1">
                          <a:latin typeface="Cambria Math" panose="02040503050406030204" pitchFamily="18" charset="0"/>
                        </a:rPr>
                        <m:t>𝑁</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oMath>
                  </a14:m>
                  <a:r>
                    <a:rPr lang="en-US" sz="1600" dirty="0"/>
                    <a:t>			                </a:t>
                  </a:r>
                  <a14:m>
                    <m:oMath xmlns:m="http://schemas.openxmlformats.org/officeDocument/2006/math">
                      <m:r>
                        <a:rPr lang="en-US" sz="1600" i="1" u="sng">
                          <a:latin typeface="Cambria Math" panose="02040503050406030204" pitchFamily="18" charset="0"/>
                        </a:rPr>
                        <m:t>𝑁</m:t>
                      </m:r>
                      <m:sSub>
                        <m:sSubPr>
                          <m:ctrlPr>
                            <a:rPr lang="en-US" sz="1600" i="1" u="sng">
                              <a:latin typeface="Cambria Math" panose="02040503050406030204" pitchFamily="18" charset="0"/>
                            </a:rPr>
                          </m:ctrlPr>
                        </m:sSubPr>
                        <m:e>
                          <m:r>
                            <a:rPr lang="en-US" sz="1600" i="1" u="sng">
                              <a:latin typeface="Cambria Math" panose="02040503050406030204" pitchFamily="18" charset="0"/>
                            </a:rPr>
                            <m:t>𝑂</m:t>
                          </m:r>
                        </m:e>
                        <m:sub>
                          <m:r>
                            <a:rPr lang="en-US" sz="1600" i="1" u="sng">
                              <a:latin typeface="Cambria Math" panose="02040503050406030204" pitchFamily="18" charset="0"/>
                            </a:rPr>
                            <m:t>2</m:t>
                          </m:r>
                        </m:sub>
                      </m:sSub>
                      <m:r>
                        <a:rPr lang="en-US" sz="1600" i="1" u="sng">
                          <a:latin typeface="Cambria Math" panose="02040503050406030204" pitchFamily="18" charset="0"/>
                        </a:rPr>
                        <m:t>+</m:t>
                      </m:r>
                      <m:r>
                        <a:rPr lang="en-US" sz="1600" i="1" u="sng">
                          <a:latin typeface="Cambria Math" panose="02040503050406030204" pitchFamily="18" charset="0"/>
                        </a:rPr>
                        <m:t>𝑂</m:t>
                      </m:r>
                      <m:r>
                        <a:rPr lang="en-US" sz="1600" i="1" u="sng">
                          <a:latin typeface="Cambria Math" panose="02040503050406030204" pitchFamily="18" charset="0"/>
                        </a:rPr>
                        <m:t>→</m:t>
                      </m:r>
                      <m:r>
                        <a:rPr lang="en-US" sz="1600" i="1" u="sng">
                          <a:latin typeface="Cambria Math" panose="02040503050406030204" pitchFamily="18" charset="0"/>
                        </a:rPr>
                        <m:t>𝑁𝑂</m:t>
                      </m:r>
                      <m:r>
                        <a:rPr lang="en-US" sz="1600" i="1" u="sng">
                          <a:latin typeface="Cambria Math" panose="02040503050406030204" pitchFamily="18" charset="0"/>
                        </a:rPr>
                        <m:t>+ </m:t>
                      </m:r>
                      <m:sSub>
                        <m:sSubPr>
                          <m:ctrlPr>
                            <a:rPr lang="en-US" sz="1600" i="1" u="sng">
                              <a:latin typeface="Cambria Math" panose="02040503050406030204" pitchFamily="18" charset="0"/>
                            </a:rPr>
                          </m:ctrlPr>
                        </m:sSubPr>
                        <m:e>
                          <m:r>
                            <a:rPr lang="en-US" sz="1600" i="1" u="sng">
                              <a:latin typeface="Cambria Math" panose="02040503050406030204" pitchFamily="18" charset="0"/>
                            </a:rPr>
                            <m:t>𝑂</m:t>
                          </m:r>
                        </m:e>
                        <m:sub>
                          <m:r>
                            <a:rPr lang="en-US" sz="1600" i="1" u="sng">
                              <a:latin typeface="Cambria Math" panose="02040503050406030204" pitchFamily="18" charset="0"/>
                            </a:rPr>
                            <m:t>2</m:t>
                          </m:r>
                        </m:sub>
                      </m:sSub>
                    </m:oMath>
                  </a14:m>
                  <a:endParaRPr lang="en-US" sz="1600" u="sng" dirty="0"/>
                </a:p>
                <a:p>
                  <a:endParaRPr lang="en-US" sz="1600" dirty="0"/>
                </a:p>
                <a:p>
                  <a14:m>
                    <m:oMath xmlns:m="http://schemas.openxmlformats.org/officeDocument/2006/math">
                      <m:sSub>
                        <m:sSubPr>
                          <m:ctrlPr>
                            <a:rPr lang="en-US" sz="1600" i="1" smtClean="0">
                              <a:latin typeface="Cambria Math" panose="02040503050406030204" pitchFamily="18" charset="0"/>
                            </a:rPr>
                          </m:ctrlPr>
                        </m:sSubPr>
                        <m:e>
                          <m:r>
                            <a:rPr lang="en-US" sz="1600" b="0" i="1" smtClean="0">
                              <a:latin typeface="Cambria Math" panose="02040503050406030204" pitchFamily="18" charset="0"/>
                            </a:rPr>
                            <m:t>       </m:t>
                          </m:r>
                          <m:r>
                            <a:rPr lang="en-US" sz="1600" i="1">
                              <a:latin typeface="Cambria Math" panose="02040503050406030204" pitchFamily="18" charset="0"/>
                            </a:rPr>
                            <m:t>𝑂</m:t>
                          </m:r>
                        </m:e>
                        <m:sub>
                          <m:r>
                            <a:rPr lang="en-US" sz="1600" i="1">
                              <a:latin typeface="Cambria Math" panose="02040503050406030204" pitchFamily="18" charset="0"/>
                            </a:rPr>
                            <m:t>3</m:t>
                          </m:r>
                        </m:sub>
                      </m:sSub>
                      <m:r>
                        <a:rPr lang="en-US" sz="1600" b="0" i="1" smtClean="0">
                          <a:latin typeface="Cambria Math" panose="02040503050406030204" pitchFamily="18" charset="0"/>
                        </a:rPr>
                        <m:t> </m:t>
                      </m:r>
                      <m:r>
                        <a:rPr lang="en-US" sz="1600" i="1">
                          <a:latin typeface="Cambria Math" panose="02040503050406030204" pitchFamily="18" charset="0"/>
                        </a:rPr>
                        <m:t>+</m:t>
                      </m:r>
                      <m:r>
                        <a:rPr lang="en-US" sz="1600" b="0" i="1" smtClean="0">
                          <a:latin typeface="Cambria Math" panose="02040503050406030204" pitchFamily="18" charset="0"/>
                        </a:rPr>
                        <m:t> </m:t>
                      </m:r>
                      <m:r>
                        <a:rPr lang="en-US" sz="1600" i="1">
                          <a:latin typeface="Cambria Math" panose="02040503050406030204" pitchFamily="18" charset="0"/>
                        </a:rPr>
                        <m:t>𝑂</m:t>
                      </m:r>
                      <m:r>
                        <a:rPr lang="en-US" sz="1600" i="1">
                          <a:latin typeface="Cambria Math" panose="02040503050406030204" pitchFamily="18" charset="0"/>
                        </a:rPr>
                        <m:t>→2 </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oMath>
                  </a14:m>
                  <a:r>
                    <a:rPr lang="en-US" sz="1600" dirty="0"/>
                    <a:t>	</a:t>
                  </a:r>
                  <a:r>
                    <a:rPr lang="en-US" dirty="0"/>
                    <a:t>			</a:t>
                  </a:r>
                </a:p>
              </p:txBody>
            </p:sp>
          </mc:Choice>
          <mc:Fallback xmlns="">
            <p:sp>
              <p:nvSpPr>
                <p:cNvPr id="6" name="Rectangle 5"/>
                <p:cNvSpPr>
                  <a:spLocks noRot="1" noChangeAspect="1" noMove="1" noResize="1" noEditPoints="1" noAdjustHandles="1" noChangeArrowheads="1" noChangeShapeType="1" noTextEdit="1"/>
                </p:cNvSpPr>
                <p:nvPr/>
              </p:nvSpPr>
              <p:spPr>
                <a:xfrm>
                  <a:off x="1471693" y="3964836"/>
                  <a:ext cx="4933627" cy="2893164"/>
                </a:xfrm>
                <a:prstGeom prst="rect">
                  <a:avLst/>
                </a:prstGeom>
                <a:blipFill>
                  <a:blip r:embed="rId3"/>
                  <a:stretch>
                    <a:fillRect/>
                  </a:stretch>
                </a:blipFill>
              </p:spPr>
              <p:txBody>
                <a:bodyPr/>
                <a:lstStyle/>
                <a:p>
                  <a:r>
                    <a:rPr lang="en-US">
                      <a:noFill/>
                    </a:rPr>
                    <a:t> </a:t>
                  </a:r>
                </a:p>
              </p:txBody>
            </p:sp>
          </mc:Fallback>
        </mc:AlternateContent>
        <p:sp>
          <p:nvSpPr>
            <p:cNvPr id="4" name="Rectangle 3"/>
            <p:cNvSpPr/>
            <p:nvPr/>
          </p:nvSpPr>
          <p:spPr>
            <a:xfrm>
              <a:off x="4290900" y="4600234"/>
              <a:ext cx="1316451" cy="923330"/>
            </a:xfrm>
            <a:prstGeom prst="rect">
              <a:avLst/>
            </a:prstGeom>
            <a:noFill/>
          </p:spPr>
          <p:txBody>
            <a:bodyPr wrap="none" lIns="91440" tIns="45720" rIns="91440" bIns="45720">
              <a:spAutoFit/>
            </a:bodyPr>
            <a:lstStyle/>
            <a:p>
              <a:pPr algn="ctr"/>
              <a:r>
                <a:rPr lang="en-US" sz="5400" dirty="0">
                  <a:ln w="0"/>
                  <a:solidFill>
                    <a:schemeClr val="accent1"/>
                  </a:solidFill>
                  <a:effectLst>
                    <a:outerShdw blurRad="38100" dist="25400" dir="5400000" algn="ctr" rotWithShape="0">
                      <a:srgbClr val="6E747A">
                        <a:alpha val="43000"/>
                      </a:srgbClr>
                    </a:outerShdw>
                  </a:effectLst>
                </a:rPr>
                <a:t>NO</a:t>
              </a:r>
              <a:r>
                <a:rPr lang="en-US" sz="5400" baseline="-25000" dirty="0">
                  <a:ln w="0"/>
                  <a:solidFill>
                    <a:schemeClr val="accent1"/>
                  </a:solidFill>
                  <a:effectLst>
                    <a:outerShdw blurRad="38100" dist="25400" dir="5400000" algn="ctr" rotWithShape="0">
                      <a:srgbClr val="6E747A">
                        <a:alpha val="43000"/>
                      </a:srgbClr>
                    </a:outerShdw>
                  </a:effectLst>
                </a:rPr>
                <a:t>x</a:t>
              </a:r>
              <a:endParaRPr lang="en-US" sz="5400" dirty="0">
                <a:ln w="0"/>
                <a:solidFill>
                  <a:schemeClr val="accent1"/>
                </a:solidFill>
                <a:effectLst>
                  <a:outerShdw blurRad="38100" dist="25400" dir="5400000" algn="ctr" rotWithShape="0">
                    <a:srgbClr val="6E747A">
                      <a:alpha val="43000"/>
                    </a:srgbClr>
                  </a:outerShdw>
                </a:effectLst>
              </a:endParaRPr>
            </a:p>
          </p:txBody>
        </p:sp>
      </p:grpSp>
      <p:grpSp>
        <p:nvGrpSpPr>
          <p:cNvPr id="10" name="Group 9"/>
          <p:cNvGrpSpPr/>
          <p:nvPr/>
        </p:nvGrpSpPr>
        <p:grpSpPr>
          <a:xfrm>
            <a:off x="7159717" y="2794797"/>
            <a:ext cx="4551596" cy="3117456"/>
            <a:chOff x="6845085" y="3964836"/>
            <a:chExt cx="4551596" cy="3117456"/>
          </a:xfrm>
        </p:grpSpPr>
        <mc:AlternateContent xmlns:mc="http://schemas.openxmlformats.org/markup-compatibility/2006" xmlns:a14="http://schemas.microsoft.com/office/drawing/2010/main">
          <mc:Choice Requires="a14">
            <p:sp>
              <p:nvSpPr>
                <p:cNvPr id="7" name="Rectangle 6"/>
                <p:cNvSpPr/>
                <p:nvPr/>
              </p:nvSpPr>
              <p:spPr>
                <a:xfrm>
                  <a:off x="6845085" y="3964836"/>
                  <a:ext cx="3902989" cy="3117456"/>
                </a:xfrm>
                <a:prstGeom prst="rect">
                  <a:avLst/>
                </a:prstGeom>
              </p:spPr>
              <p:txBody>
                <a:bodyPr wrap="square">
                  <a:spAutoFit/>
                </a:bodyPr>
                <a:lstStyle/>
                <a:p>
                  <a:pPr/>
                  <a14:m>
                    <m:oMathPara xmlns:m="http://schemas.openxmlformats.org/officeDocument/2006/math">
                      <m:oMathParaPr>
                        <m:jc m:val="left"/>
                      </m:oMathParaPr>
                      <m:oMath xmlns:m="http://schemas.openxmlformats.org/officeDocument/2006/math">
                        <m:sSup>
                          <m:sSupPr>
                            <m:ctrlPr>
                              <a:rPr lang="en-US" sz="1600" i="1" smtClean="0">
                                <a:latin typeface="Cambria Math" panose="02040503050406030204" pitchFamily="18" charset="0"/>
                              </a:rPr>
                            </m:ctrlPr>
                          </m:sSupPr>
                          <m:e>
                            <m:r>
                              <a:rPr lang="en-US" sz="1600" i="1">
                                <a:latin typeface="Cambria Math" panose="02040503050406030204" pitchFamily="18" charset="0"/>
                              </a:rPr>
                              <m:t>𝑒</m:t>
                            </m:r>
                          </m:e>
                          <m:sup>
                            <m:r>
                              <a:rPr lang="en-US" sz="1600" i="1">
                                <a:latin typeface="Cambria Math" panose="02040503050406030204" pitchFamily="18" charset="0"/>
                              </a:rPr>
                              <m:t>∗</m:t>
                            </m:r>
                          </m:sup>
                        </m:sSup>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r>
                          <a:rPr lang="en-US" sz="1600" i="1">
                            <a:latin typeface="Cambria Math" panose="02040503050406030204" pitchFamily="18" charset="0"/>
                          </a:rPr>
                          <m:t>→</m:t>
                        </m:r>
                        <m:sSubSup>
                          <m:sSubSupPr>
                            <m:ctrlPr>
                              <a:rPr lang="en-US" sz="1600" i="1">
                                <a:latin typeface="Cambria Math" panose="02040503050406030204" pitchFamily="18" charset="0"/>
                              </a:rPr>
                            </m:ctrlPr>
                          </m:sSubSupPr>
                          <m:e>
                            <m:r>
                              <a:rPr lang="en-US" sz="1600" i="1">
                                <a:latin typeface="Cambria Math" panose="02040503050406030204" pitchFamily="18" charset="0"/>
                              </a:rPr>
                              <m:t>𝑂</m:t>
                            </m:r>
                          </m:e>
                          <m:sub>
                            <m:r>
                              <a:rPr lang="en-US" sz="1600" i="1">
                                <a:latin typeface="Cambria Math" panose="02040503050406030204" pitchFamily="18" charset="0"/>
                              </a:rPr>
                              <m:t>2</m:t>
                            </m:r>
                          </m:sub>
                          <m:sup>
                            <m:r>
                              <a:rPr lang="en-US" sz="1600" i="1">
                                <a:latin typeface="Cambria Math" panose="02040503050406030204" pitchFamily="18" charset="0"/>
                              </a:rPr>
                              <m:t>+</m:t>
                            </m:r>
                          </m:sup>
                        </m:sSubSup>
                        <m:r>
                          <a:rPr lang="en-US" sz="1600" i="1">
                            <a:latin typeface="Cambria Math" panose="02040503050406030204" pitchFamily="18" charset="0"/>
                          </a:rPr>
                          <m:t>+2</m:t>
                        </m:r>
                        <m:r>
                          <a:rPr lang="en-US" sz="1600" i="1">
                            <a:latin typeface="Cambria Math" panose="02040503050406030204" pitchFamily="18" charset="0"/>
                          </a:rPr>
                          <m:t>𝑒</m:t>
                        </m:r>
                      </m:oMath>
                    </m:oMathPara>
                  </a14:m>
                  <a:endParaRPr lang="en-US" sz="1600" dirty="0"/>
                </a:p>
                <a:p>
                  <a:endParaRPr lang="en-US"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sSubSup>
                          <m:sSubSupPr>
                            <m:ctrlPr>
                              <a:rPr lang="en-US" sz="1600" i="1">
                                <a:latin typeface="Cambria Math" panose="02040503050406030204" pitchFamily="18" charset="0"/>
                              </a:rPr>
                            </m:ctrlPr>
                          </m:sSubSupPr>
                          <m:e>
                            <m:r>
                              <a:rPr lang="en-US" sz="1600" i="1">
                                <a:latin typeface="Cambria Math" panose="02040503050406030204" pitchFamily="18" charset="0"/>
                              </a:rPr>
                              <m:t>𝑂</m:t>
                            </m:r>
                          </m:e>
                          <m:sub>
                            <m:r>
                              <a:rPr lang="en-US" sz="1600" i="1">
                                <a:latin typeface="Cambria Math" panose="02040503050406030204" pitchFamily="18" charset="0"/>
                              </a:rPr>
                              <m:t>2</m:t>
                            </m:r>
                          </m:sub>
                          <m:sup>
                            <m:r>
                              <a:rPr lang="en-US" sz="1600" i="1">
                                <a:latin typeface="Cambria Math" panose="02040503050406030204" pitchFamily="18" charset="0"/>
                              </a:rPr>
                              <m:t>+</m:t>
                            </m:r>
                          </m:sup>
                        </m:sSubSup>
                        <m:r>
                          <a:rPr lang="en-US" sz="1600" b="0" i="1" smtClean="0">
                            <a:latin typeface="Cambria Math" panose="02040503050406030204" pitchFamily="18" charset="0"/>
                          </a:rPr>
                          <m:t>+ 2</m:t>
                        </m:r>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2</m:t>
                            </m:r>
                          </m:sub>
                        </m:sSub>
                        <m:r>
                          <a:rPr lang="en-US" sz="1600" i="1">
                            <a:latin typeface="Cambria Math" panose="02040503050406030204" pitchFamily="18" charset="0"/>
                          </a:rPr>
                          <m:t>𝑂</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𝐻</m:t>
                            </m:r>
                          </m:e>
                          <m:sub>
                            <m:r>
                              <a:rPr lang="en-US" sz="1600" i="1">
                                <a:latin typeface="Cambria Math" panose="02040503050406030204" pitchFamily="18" charset="0"/>
                              </a:rPr>
                              <m:t>3</m:t>
                            </m:r>
                          </m:sub>
                        </m:sSub>
                        <m:sSup>
                          <m:sSupPr>
                            <m:ctrlPr>
                              <a:rPr lang="en-US" sz="1600" i="1">
                                <a:latin typeface="Cambria Math" panose="02040503050406030204" pitchFamily="18" charset="0"/>
                              </a:rPr>
                            </m:ctrlPr>
                          </m:sSupPr>
                          <m:e>
                            <m:r>
                              <a:rPr lang="en-US" sz="1600" i="1">
                                <a:latin typeface="Cambria Math" panose="02040503050406030204" pitchFamily="18" charset="0"/>
                              </a:rPr>
                              <m:t>𝑂</m:t>
                            </m:r>
                          </m:e>
                          <m:sup>
                            <m:r>
                              <a:rPr lang="en-US" sz="1600" i="1">
                                <a:latin typeface="Cambria Math" panose="02040503050406030204" pitchFamily="18" charset="0"/>
                              </a:rPr>
                              <m:t>+</m:t>
                            </m:r>
                          </m:sup>
                        </m:sSup>
                        <m:r>
                          <a:rPr lang="en-US" sz="1600" i="1">
                            <a:latin typeface="Cambria Math" panose="02040503050406030204" pitchFamily="18" charset="0"/>
                          </a:rPr>
                          <m:t>∙</m:t>
                        </m:r>
                        <m:r>
                          <a:rPr lang="en-US" sz="1600" i="1">
                            <a:latin typeface="Cambria Math" panose="02040503050406030204" pitchFamily="18" charset="0"/>
                          </a:rPr>
                          <m:t>𝑂𝐻</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oMath>
                    </m:oMathPara>
                  </a14:m>
                  <a:endParaRPr lang="en-US" sz="1600" dirty="0"/>
                </a:p>
                <a:p>
                  <a:endParaRPr lang="en-US"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600" i="1">
                            <a:latin typeface="Cambria Math" panose="02040503050406030204" pitchFamily="18" charset="0"/>
                          </a:rPr>
                          <m:t>𝑂𝐻</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3</m:t>
                            </m:r>
                          </m:sub>
                        </m:sSub>
                        <m:r>
                          <a:rPr lang="en-US" sz="1600" i="1">
                            <a:latin typeface="Cambria Math" panose="02040503050406030204" pitchFamily="18" charset="0"/>
                          </a:rPr>
                          <m:t>→</m:t>
                        </m:r>
                        <m:r>
                          <a:rPr lang="en-US" sz="1600" i="1">
                            <a:latin typeface="Cambria Math" panose="02040503050406030204" pitchFamily="18" charset="0"/>
                          </a:rPr>
                          <m:t>𝐻</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oMath>
                    </m:oMathPara>
                  </a14:m>
                  <a:endParaRPr lang="en-US" sz="1600" dirty="0"/>
                </a:p>
                <a:p>
                  <a:endParaRPr lang="en-US" sz="1600" i="1" dirty="0">
                    <a:latin typeface="Cambria Math" panose="02040503050406030204" pitchFamily="18" charset="0"/>
                  </a:endParaRPr>
                </a:p>
                <a:p>
                  <a:endParaRPr lang="en-US" sz="1600" i="1" dirty="0">
                    <a:latin typeface="Cambria Math" panose="02040503050406030204" pitchFamily="18" charset="0"/>
                  </a:endParaRPr>
                </a:p>
                <a:p>
                  <a:pPr/>
                  <a14:m>
                    <m:oMathPara xmlns:m="http://schemas.openxmlformats.org/officeDocument/2006/math">
                      <m:oMathParaPr>
                        <m:jc m:val="left"/>
                      </m:oMathParaPr>
                      <m:oMath xmlns:m="http://schemas.openxmlformats.org/officeDocument/2006/math">
                        <m:r>
                          <a:rPr lang="en-US" sz="1600" i="1" smtClean="0">
                            <a:latin typeface="Cambria Math" panose="02040503050406030204" pitchFamily="18" charset="0"/>
                          </a:rPr>
                          <m:t>𝐻</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3</m:t>
                            </m:r>
                          </m:sub>
                        </m:sSub>
                        <m:r>
                          <a:rPr lang="en-US" sz="1600" i="1">
                            <a:latin typeface="Cambria Math" panose="02040503050406030204" pitchFamily="18" charset="0"/>
                          </a:rPr>
                          <m:t>→</m:t>
                        </m:r>
                        <m:r>
                          <a:rPr lang="en-US" sz="1600" i="1">
                            <a:latin typeface="Cambria Math" panose="02040503050406030204" pitchFamily="18" charset="0"/>
                          </a:rPr>
                          <m:t>𝑂𝐻</m:t>
                        </m:r>
                        <m:r>
                          <a:rPr lang="en-US" sz="1600" i="1">
                            <a:latin typeface="Cambria Math" panose="02040503050406030204" pitchFamily="18" charset="0"/>
                          </a:rPr>
                          <m:t>+ </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oMath>
                    </m:oMathPara>
                  </a14:m>
                  <a:endParaRPr lang="en-US" sz="1600" dirty="0"/>
                </a:p>
                <a:p>
                  <a:pPr/>
                  <a14:m>
                    <m:oMathPara xmlns:m="http://schemas.openxmlformats.org/officeDocument/2006/math">
                      <m:oMathParaPr>
                        <m:jc m:val="left"/>
                      </m:oMathParaPr>
                      <m:oMath xmlns:m="http://schemas.openxmlformats.org/officeDocument/2006/math">
                        <m:r>
                          <a:rPr lang="en-US" sz="1600" i="1" u="sng">
                            <a:latin typeface="Cambria Math" panose="02040503050406030204" pitchFamily="18" charset="0"/>
                          </a:rPr>
                          <m:t>𝑂𝐻</m:t>
                        </m:r>
                        <m:r>
                          <a:rPr lang="en-US" sz="1600" i="1" u="sng">
                            <a:latin typeface="Cambria Math" panose="02040503050406030204" pitchFamily="18" charset="0"/>
                          </a:rPr>
                          <m:t>+</m:t>
                        </m:r>
                        <m:r>
                          <a:rPr lang="en-US" sz="1600" i="1" u="sng">
                            <a:latin typeface="Cambria Math" panose="02040503050406030204" pitchFamily="18" charset="0"/>
                          </a:rPr>
                          <m:t>𝑂</m:t>
                        </m:r>
                        <m:r>
                          <a:rPr lang="en-US" sz="1600" i="1" u="sng">
                            <a:latin typeface="Cambria Math" panose="02040503050406030204" pitchFamily="18" charset="0"/>
                          </a:rPr>
                          <m:t>→</m:t>
                        </m:r>
                        <m:r>
                          <a:rPr lang="en-US" sz="1600" i="1" u="sng">
                            <a:latin typeface="Cambria Math" panose="02040503050406030204" pitchFamily="18" charset="0"/>
                          </a:rPr>
                          <m:t>𝐻</m:t>
                        </m:r>
                        <m:r>
                          <a:rPr lang="en-US" sz="1600" i="1" u="sng">
                            <a:latin typeface="Cambria Math" panose="02040503050406030204" pitchFamily="18" charset="0"/>
                          </a:rPr>
                          <m:t>+ </m:t>
                        </m:r>
                        <m:sSub>
                          <m:sSubPr>
                            <m:ctrlPr>
                              <a:rPr lang="en-US" sz="1600" i="1" u="sng">
                                <a:latin typeface="Cambria Math" panose="02040503050406030204" pitchFamily="18" charset="0"/>
                              </a:rPr>
                            </m:ctrlPr>
                          </m:sSubPr>
                          <m:e>
                            <m:r>
                              <a:rPr lang="en-US" sz="1600" i="1" u="sng">
                                <a:latin typeface="Cambria Math" panose="02040503050406030204" pitchFamily="18" charset="0"/>
                              </a:rPr>
                              <m:t>𝑂</m:t>
                            </m:r>
                          </m:e>
                          <m:sub>
                            <m:r>
                              <a:rPr lang="en-US" sz="1600" i="1" u="sng">
                                <a:latin typeface="Cambria Math" panose="02040503050406030204" pitchFamily="18" charset="0"/>
                              </a:rPr>
                              <m:t>2</m:t>
                            </m:r>
                          </m:sub>
                        </m:sSub>
                      </m:oMath>
                    </m:oMathPara>
                  </a14:m>
                  <a:endParaRPr lang="en-US" sz="1600" dirty="0"/>
                </a:p>
                <a:p>
                  <a:endParaRPr lang="en-US" sz="1600" dirty="0"/>
                </a:p>
                <a:p>
                  <a:r>
                    <a:rPr lang="en-US" sz="1600" dirty="0"/>
                    <a:t>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3</m:t>
                          </m:r>
                        </m:sub>
                      </m:sSub>
                      <m:r>
                        <a:rPr lang="en-US" sz="1600" i="1">
                          <a:latin typeface="Cambria Math" panose="02040503050406030204" pitchFamily="18" charset="0"/>
                        </a:rPr>
                        <m:t>+</m:t>
                      </m:r>
                      <m:r>
                        <a:rPr lang="en-US" sz="1600" i="1">
                          <a:latin typeface="Cambria Math" panose="02040503050406030204" pitchFamily="18" charset="0"/>
                        </a:rPr>
                        <m:t>𝑂</m:t>
                      </m:r>
                      <m:r>
                        <a:rPr lang="en-US" sz="1600" i="1">
                          <a:latin typeface="Cambria Math" panose="02040503050406030204" pitchFamily="18" charset="0"/>
                        </a:rPr>
                        <m:t>→2 </m:t>
                      </m:r>
                      <m:sSub>
                        <m:sSubPr>
                          <m:ctrlPr>
                            <a:rPr lang="en-US" sz="1600" i="1">
                              <a:latin typeface="Cambria Math" panose="02040503050406030204" pitchFamily="18" charset="0"/>
                            </a:rPr>
                          </m:ctrlPr>
                        </m:sSubPr>
                        <m:e>
                          <m:r>
                            <a:rPr lang="en-US" sz="1600" i="1">
                              <a:latin typeface="Cambria Math" panose="02040503050406030204" pitchFamily="18" charset="0"/>
                            </a:rPr>
                            <m:t>𝑂</m:t>
                          </m:r>
                        </m:e>
                        <m:sub>
                          <m:r>
                            <a:rPr lang="en-US" sz="1600" i="1">
                              <a:latin typeface="Cambria Math" panose="02040503050406030204" pitchFamily="18" charset="0"/>
                            </a:rPr>
                            <m:t>2</m:t>
                          </m:r>
                        </m:sub>
                      </m:sSub>
                    </m:oMath>
                  </a14:m>
                  <a:r>
                    <a:rPr lang="en-US" sz="1600" dirty="0"/>
                    <a:t>	</a:t>
                  </a:r>
                  <a:r>
                    <a:rPr lang="en-US" dirty="0"/>
                    <a:t>			</a:t>
                  </a:r>
                </a:p>
              </p:txBody>
            </p:sp>
          </mc:Choice>
          <mc:Fallback xmlns="">
            <p:sp>
              <p:nvSpPr>
                <p:cNvPr id="7" name="Rectangle 6"/>
                <p:cNvSpPr>
                  <a:spLocks noRot="1" noChangeAspect="1" noMove="1" noResize="1" noEditPoints="1" noAdjustHandles="1" noChangeArrowheads="1" noChangeShapeType="1" noTextEdit="1"/>
                </p:cNvSpPr>
                <p:nvPr/>
              </p:nvSpPr>
              <p:spPr>
                <a:xfrm>
                  <a:off x="6845085" y="3964836"/>
                  <a:ext cx="3902989" cy="3117456"/>
                </a:xfrm>
                <a:prstGeom prst="rect">
                  <a:avLst/>
                </a:prstGeom>
                <a:blipFill>
                  <a:blip r:embed="rId4"/>
                  <a:stretch>
                    <a:fillRect/>
                  </a:stretch>
                </a:blipFill>
              </p:spPr>
              <p:txBody>
                <a:bodyPr/>
                <a:lstStyle/>
                <a:p>
                  <a:r>
                    <a:rPr lang="en-US">
                      <a:noFill/>
                    </a:rPr>
                    <a:t> </a:t>
                  </a:r>
                </a:p>
              </p:txBody>
            </p:sp>
          </mc:Fallback>
        </mc:AlternateContent>
        <p:sp>
          <p:nvSpPr>
            <p:cNvPr id="8" name="Rectangle 7"/>
            <p:cNvSpPr/>
            <p:nvPr/>
          </p:nvSpPr>
          <p:spPr>
            <a:xfrm>
              <a:off x="10099466" y="4600234"/>
              <a:ext cx="1297215" cy="923330"/>
            </a:xfrm>
            <a:prstGeom prst="rect">
              <a:avLst/>
            </a:prstGeom>
            <a:noFill/>
          </p:spPr>
          <p:txBody>
            <a:bodyPr wrap="none" lIns="91440" tIns="45720" rIns="91440" bIns="45720">
              <a:spAutoFit/>
            </a:bodyPr>
            <a:lstStyle/>
            <a:p>
              <a:pPr algn="ctr"/>
              <a:r>
                <a:rPr lang="en-US" sz="5400" dirty="0" err="1">
                  <a:ln w="0"/>
                  <a:solidFill>
                    <a:schemeClr val="accent1"/>
                  </a:solidFill>
                  <a:effectLst>
                    <a:outerShdw blurRad="38100" dist="25400" dir="5400000" algn="ctr" rotWithShape="0">
                      <a:srgbClr val="6E747A">
                        <a:alpha val="43000"/>
                      </a:srgbClr>
                    </a:outerShdw>
                  </a:effectLst>
                </a:rPr>
                <a:t>HO</a:t>
              </a:r>
              <a:r>
                <a:rPr lang="en-US" sz="5400" baseline="-25000" dirty="0" err="1">
                  <a:ln w="0"/>
                  <a:solidFill>
                    <a:schemeClr val="accent1"/>
                  </a:solidFill>
                  <a:effectLst>
                    <a:outerShdw blurRad="38100" dist="25400" dir="5400000" algn="ctr" rotWithShape="0">
                      <a:srgbClr val="6E747A">
                        <a:alpha val="43000"/>
                      </a:srgbClr>
                    </a:outerShdw>
                  </a:effectLst>
                </a:rPr>
                <a:t>x</a:t>
              </a:r>
              <a:endParaRPr lang="en-US" sz="5400" dirty="0">
                <a:ln w="0"/>
                <a:solidFill>
                  <a:schemeClr val="accent1"/>
                </a:solidFill>
                <a:effectLst>
                  <a:outerShdw blurRad="38100" dist="25400" dir="5400000" algn="ctr" rotWithShape="0">
                    <a:srgbClr val="6E747A">
                      <a:alpha val="43000"/>
                    </a:srgbClr>
                  </a:outerShdw>
                </a:effectLst>
              </a:endParaRPr>
            </a:p>
          </p:txBody>
        </p:sp>
      </p:grpSp>
      <p:pic>
        <p:nvPicPr>
          <p:cNvPr id="12" name="Picture 11" descr="A table with numbers and symbols&#10;&#10;Description automatically generated">
            <a:extLst>
              <a:ext uri="{FF2B5EF4-FFF2-40B4-BE49-F238E27FC236}">
                <a16:creationId xmlns:a16="http://schemas.microsoft.com/office/drawing/2014/main" id="{2E8AEA09-592D-8ACE-C568-B2CF72CF48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29906" y="1505659"/>
            <a:ext cx="8266030" cy="4686544"/>
          </a:xfrm>
          <a:prstGeom prst="rect">
            <a:avLst/>
          </a:prstGeom>
        </p:spPr>
      </p:pic>
    </p:spTree>
    <p:extLst>
      <p:ext uri="{BB962C8B-B14F-4D97-AF65-F5344CB8AC3E}">
        <p14:creationId xmlns:p14="http://schemas.microsoft.com/office/powerpoint/2010/main" val="178813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4DA78-3F27-1262-8B0F-BBA22AD912EF}"/>
              </a:ext>
            </a:extLst>
          </p:cNvPr>
          <p:cNvSpPr>
            <a:spLocks noGrp="1"/>
          </p:cNvSpPr>
          <p:nvPr>
            <p:ph type="title"/>
          </p:nvPr>
        </p:nvSpPr>
        <p:spPr>
          <a:xfrm>
            <a:off x="838200" y="66546"/>
            <a:ext cx="10515600" cy="1325563"/>
          </a:xfrm>
        </p:spPr>
        <p:txBody>
          <a:bodyPr/>
          <a:lstStyle/>
          <a:p>
            <a:pPr algn="ctr"/>
            <a:r>
              <a:rPr lang="en-US" dirty="0"/>
              <a:t>Solar Irradiance Variations based on Timescales</a:t>
            </a:r>
          </a:p>
        </p:txBody>
      </p:sp>
      <p:pic>
        <p:nvPicPr>
          <p:cNvPr id="4" name="Picture 3" descr="A graph showing the number of different countries/regions&#10;&#10;Description automatically generated with medium confidence">
            <a:extLst>
              <a:ext uri="{FF2B5EF4-FFF2-40B4-BE49-F238E27FC236}">
                <a16:creationId xmlns:a16="http://schemas.microsoft.com/office/drawing/2014/main" id="{7F2CCA4A-7F19-974F-9FFE-2A27D85633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1232" y="1511635"/>
            <a:ext cx="5400680" cy="2757573"/>
          </a:xfrm>
          <a:prstGeom prst="rect">
            <a:avLst/>
          </a:prstGeom>
        </p:spPr>
      </p:pic>
      <p:pic>
        <p:nvPicPr>
          <p:cNvPr id="5" name="latest_512_0171">
            <a:hlinkClick r:id="" action="ppaction://media"/>
            <a:extLst>
              <a:ext uri="{FF2B5EF4-FFF2-40B4-BE49-F238E27FC236}">
                <a16:creationId xmlns:a16="http://schemas.microsoft.com/office/drawing/2014/main" id="{E013A212-071B-234D-E7DC-AF41A056EB1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12782" y="1245049"/>
            <a:ext cx="3902075" cy="3902075"/>
          </a:xfrm>
          <a:prstGeom prst="rect">
            <a:avLst/>
          </a:prstGeom>
        </p:spPr>
      </p:pic>
      <p:pic>
        <p:nvPicPr>
          <p:cNvPr id="9" name="Picture 8" descr="A blue planet with a bright light&#10;&#10;Description automatically generated">
            <a:extLst>
              <a:ext uri="{FF2B5EF4-FFF2-40B4-BE49-F238E27FC236}">
                <a16:creationId xmlns:a16="http://schemas.microsoft.com/office/drawing/2014/main" id="{2F113DDC-1E52-CDF4-7AAD-F682E507EE5C}"/>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61622" y="2709795"/>
            <a:ext cx="3756099" cy="3756099"/>
          </a:xfrm>
          <a:prstGeom prst="rect">
            <a:avLst/>
          </a:prstGeom>
        </p:spPr>
      </p:pic>
      <p:sp>
        <p:nvSpPr>
          <p:cNvPr id="3" name="Slide Number Placeholder 2"/>
          <p:cNvSpPr>
            <a:spLocks noGrp="1"/>
          </p:cNvSpPr>
          <p:nvPr>
            <p:ph type="sldNum" sz="quarter" idx="12"/>
          </p:nvPr>
        </p:nvSpPr>
        <p:spPr/>
        <p:txBody>
          <a:bodyPr/>
          <a:lstStyle/>
          <a:p>
            <a:fld id="{23818447-08AE-4F11-A6C0-762BA805B0AD}" type="slidenum">
              <a:rPr lang="en-US" smtClean="0"/>
              <a:t>9</a:t>
            </a:fld>
            <a:endParaRPr lang="en-US"/>
          </a:p>
        </p:txBody>
      </p:sp>
    </p:spTree>
    <p:extLst>
      <p:ext uri="{BB962C8B-B14F-4D97-AF65-F5344CB8AC3E}">
        <p14:creationId xmlns:p14="http://schemas.microsoft.com/office/powerpoint/2010/main" val="2977020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8419</TotalTime>
  <Words>1933</Words>
  <Application>Microsoft Office PowerPoint</Application>
  <PresentationFormat>Widescreen</PresentationFormat>
  <Paragraphs>343</Paragraphs>
  <Slides>49</Slides>
  <Notes>12</Notes>
  <HiddenSlides>0</HiddenSlides>
  <MMClips>3</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Office Theme</vt:lpstr>
      <vt:lpstr>Atmospheric Impacts of X-ray and EUV irradiance</vt:lpstr>
      <vt:lpstr>Outline</vt:lpstr>
      <vt:lpstr>PowerPoint Presentation</vt:lpstr>
      <vt:lpstr>PowerPoint Presentation</vt:lpstr>
      <vt:lpstr>PowerPoint Presentation</vt:lpstr>
      <vt:lpstr>PowerPoint Presentation</vt:lpstr>
      <vt:lpstr>PowerPoint Presentation</vt:lpstr>
      <vt:lpstr>Photoionization Chemistry!</vt:lpstr>
      <vt:lpstr>Solar Irradiance Variations based on Timescales</vt:lpstr>
      <vt:lpstr>Solar Flare Impacts</vt:lpstr>
      <vt:lpstr>PowerPoint Presentation</vt:lpstr>
      <vt:lpstr>Solar storms in September 2005</vt:lpstr>
      <vt:lpstr>PowerPoint Presentation</vt:lpstr>
      <vt:lpstr>PowerPoint Presentation</vt:lpstr>
      <vt:lpstr>PowerPoint Presentation</vt:lpstr>
      <vt:lpstr>PowerPoint Presentation</vt:lpstr>
      <vt:lpstr>PowerPoint Presentation</vt:lpstr>
      <vt:lpstr>PowerPoint Presentation</vt:lpstr>
      <vt:lpstr>Ionospheric Scintillation Primary Caused by Geomagnetic activity and day/night equatorial boundary </vt:lpstr>
      <vt:lpstr>Seasonal Dependency</vt:lpstr>
      <vt:lpstr>Solar Rotation can create strong, wavelength dependent variations  </vt:lpstr>
      <vt:lpstr>PowerPoint Presentation</vt:lpstr>
      <vt:lpstr>PowerPoint Presentation</vt:lpstr>
      <vt:lpstr>PowerPoint Presentation</vt:lpstr>
      <vt:lpstr>PowerPoint Presentation</vt:lpstr>
      <vt:lpstr>PowerPoint Presentation</vt:lpstr>
      <vt:lpstr>PowerPoint Presentation</vt:lpstr>
      <vt:lpstr>Flare Irradiance Spectral Model (FISM) Version 2</vt:lpstr>
      <vt:lpstr>PowerPoint Presentation</vt:lpstr>
      <vt:lpstr>PowerPoint Presentation</vt:lpstr>
      <vt:lpstr>PowerPoint Presentation</vt:lpstr>
      <vt:lpstr>PowerPoint Presentation</vt:lpstr>
      <vt:lpstr>Active period extended for several days post launch </vt:lpstr>
      <vt:lpstr>GOES X-Ray flux throughout the event shows some minor flaring </vt:lpstr>
      <vt:lpstr>PowerPoint Presentation</vt:lpstr>
      <vt:lpstr>PowerPoint Presentation</vt:lpstr>
      <vt:lpstr>PowerPoint Presentation</vt:lpstr>
      <vt:lpstr>PowerPoint Presentation</vt:lpstr>
      <vt:lpstr>PowerPoint Presentation</vt:lpstr>
      <vt:lpstr>What does the atmospheric community need?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Solar Cycle</vt:lpstr>
    </vt:vector>
  </TitlesOfParts>
  <Company>George Mason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Pettit, Joshua M. (GSFC-674.0)[GEORGE MASON UNIVERSITY]</dc:creator>
  <cp:lastModifiedBy>Pettit, Joshua M. (GSFC-674.0)[GEORGE MASON UNIVERSITY]</cp:lastModifiedBy>
  <cp:revision>24</cp:revision>
  <dcterms:created xsi:type="dcterms:W3CDTF">2023-10-10T16:14:13Z</dcterms:created>
  <dcterms:modified xsi:type="dcterms:W3CDTF">2023-10-19T14:29:12Z</dcterms:modified>
</cp:coreProperties>
</file>