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8" r:id="rId2"/>
    <p:sldMasterId id="2147483690" r:id="rId3"/>
    <p:sldMasterId id="2147483703" r:id="rId4"/>
  </p:sldMasterIdLst>
  <p:notesMasterIdLst>
    <p:notesMasterId r:id="rId23"/>
  </p:notesMasterIdLst>
  <p:sldIdLst>
    <p:sldId id="256" r:id="rId5"/>
    <p:sldId id="573" r:id="rId6"/>
    <p:sldId id="474" r:id="rId7"/>
    <p:sldId id="563" r:id="rId8"/>
    <p:sldId id="276" r:id="rId9"/>
    <p:sldId id="572" r:id="rId10"/>
    <p:sldId id="469" r:id="rId11"/>
    <p:sldId id="560" r:id="rId12"/>
    <p:sldId id="577" r:id="rId13"/>
    <p:sldId id="578" r:id="rId14"/>
    <p:sldId id="574" r:id="rId15"/>
    <p:sldId id="583" r:id="rId16"/>
    <p:sldId id="581" r:id="rId17"/>
    <p:sldId id="582" r:id="rId18"/>
    <p:sldId id="575" r:id="rId19"/>
    <p:sldId id="586" r:id="rId20"/>
    <p:sldId id="589" r:id="rId21"/>
    <p:sldId id="58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119" d="100"/>
          <a:sy n="119"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image" Target="../media/image5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D5C89-CA2F-43F1-A722-92AC88E741F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BDDC2286-A942-4A2C-A981-E68B1ACE5403}">
          <dgm:prSet phldrT="[Text]"/>
          <dgm:spPr/>
          <dgm: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e>
                    </m:d>
                  </m:oMath>
                </m:oMathPara>
              </a14:m>
              <a:endParaRPr lang="en-US" dirty="0"/>
            </a:p>
          </dgm:t>
        </dgm:pt>
      </mc:Choice>
      <mc:Fallback xmlns="">
        <dgm:pt modelId="{BDDC2286-A942-4A2C-A981-E68B1ACE5403}">
          <dgm:prSet phldrT="[Text]"/>
          <dgm:spPr/>
          <dgm:t>
            <a:bodyPr/>
            <a:lstStyle/>
            <a:p>
              <a:pPr/>
              <a:r>
                <a:rPr lang="en-US" i="0">
                  <a:latin typeface="Cambria Math" panose="02040503050406030204" pitchFamily="18" charset="0"/>
                </a:rPr>
                <a:t>{</a:t>
              </a:r>
              <a:r>
                <a:rPr lang="en-US" b="0" i="0">
                  <a:latin typeface="Cambria Math" panose="02040503050406030204" pitchFamily="18" charset="0"/>
                </a:rPr>
                <a:t>𝑄_0,</a:t>
              </a:r>
              <a:r>
                <a:rPr lang="en-US" b="0" i="0">
                  <a:latin typeface="Cambria Math" panose="02040503050406030204" pitchFamily="18" charset="0"/>
                  <a:ea typeface="Cambria Math" panose="02040503050406030204" pitchFamily="18" charset="0"/>
                </a:rPr>
                <a:t>𝜌}</a:t>
              </a:r>
              <a:endParaRPr lang="en-US" dirty="0"/>
            </a:p>
          </dgm:t>
        </dgm:pt>
      </mc:Fallback>
    </mc:AlternateContent>
    <dgm:pt modelId="{78924C6B-CA56-40C3-86D1-40DC1CE95C22}" type="parTrans" cxnId="{C4C86968-632E-4670-84DE-F8AF3C599605}">
      <dgm:prSet/>
      <dgm:spPr/>
      <dgm:t>
        <a:bodyPr/>
        <a:lstStyle/>
        <a:p>
          <a:endParaRPr lang="en-US"/>
        </a:p>
      </dgm:t>
    </dgm:pt>
    <dgm:pt modelId="{FB7A64F9-E91F-4F1E-B7FF-9C0848C5014E}" type="sibTrans" cxnId="{C4C86968-632E-4670-84DE-F8AF3C599605}">
      <dgm:prSet/>
      <dgm:spPr>
        <a:solidFill>
          <a:srgbClr val="FC7E0C"/>
        </a:solidFill>
      </dgm:spPr>
      <dgm:t>
        <a:bodyPr/>
        <a:lstStyle/>
        <a:p>
          <a:endParaRPr lang="en-US"/>
        </a:p>
      </dgm:t>
    </dgm:pt>
    <mc:AlternateContent xmlns:mc="http://schemas.openxmlformats.org/markup-compatibility/2006" xmlns:a14="http://schemas.microsoft.com/office/drawing/2010/main">
      <mc:Choice Requires="a14">
        <dgm:pt modelId="{10765E17-5358-4941-AE5C-9043DE07EF4B}">
          <dgm:prSet phldrT="[Text]"/>
          <dgm:spPr/>
          <dgm: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ea typeface="Cambria Math" panose="02040503050406030204" pitchFamily="18" charset="0"/>
                          </a:rPr>
                          <m:t>𝜌</m:t>
                        </m:r>
                      </m:sub>
                      <m:sup>
                        <m:r>
                          <a:rPr lang="en-US" b="0" i="1" smtClean="0">
                            <a:latin typeface="Cambria Math" panose="02040503050406030204" pitchFamily="18" charset="0"/>
                          </a:rPr>
                          <m:t>2</m:t>
                        </m:r>
                      </m:sup>
                    </m:sSubSup>
                  </m:oMath>
                </m:oMathPara>
              </a14:m>
              <a:endParaRPr lang="en-US" dirty="0"/>
            </a:p>
          </dgm:t>
        </dgm:pt>
      </mc:Choice>
      <mc:Fallback xmlns="">
        <dgm:pt modelId="{10765E17-5358-4941-AE5C-9043DE07EF4B}">
          <dgm:prSet phldrT="[Text]"/>
          <dgm:spPr/>
          <dgm:t>
            <a:bodyPr/>
            <a:lstStyle/>
            <a:p>
              <a:r>
                <a:rPr lang="en-US" i="0">
                  <a:latin typeface="Cambria Math" panose="02040503050406030204" pitchFamily="18" charset="0"/>
                  <a:ea typeface="Cambria Math" panose="02040503050406030204" pitchFamily="18" charset="0"/>
                </a:rPr>
                <a:t>𝜎_𝜌^</a:t>
              </a:r>
              <a:r>
                <a:rPr lang="en-US" b="0" i="0">
                  <a:latin typeface="Cambria Math" panose="02040503050406030204" pitchFamily="18" charset="0"/>
                </a:rPr>
                <a:t>2</a:t>
              </a:r>
              <a:endParaRPr lang="en-US" dirty="0"/>
            </a:p>
          </dgm:t>
        </dgm:pt>
      </mc:Fallback>
    </mc:AlternateContent>
    <dgm:pt modelId="{3BDFB324-405C-480B-956F-5D58C21BEC49}" type="parTrans" cxnId="{3497DCAC-10FA-408A-9243-01256750FFCD}">
      <dgm:prSet/>
      <dgm:spPr/>
      <dgm:t>
        <a:bodyPr/>
        <a:lstStyle/>
        <a:p>
          <a:endParaRPr lang="en-US"/>
        </a:p>
      </dgm:t>
    </dgm:pt>
    <dgm:pt modelId="{93AC1733-A443-4DFF-A7B7-2AB8BA434679}" type="sibTrans" cxnId="{3497DCAC-10FA-408A-9243-01256750FFCD}">
      <dgm:prSet/>
      <dgm:spPr>
        <a:solidFill>
          <a:srgbClr val="FC7E0C"/>
        </a:solidFill>
      </dgm:spPr>
      <dgm:t>
        <a:bodyPr/>
        <a:lstStyle/>
        <a:p>
          <a:endParaRPr lang="en-US"/>
        </a:p>
      </dgm:t>
    </dgm:pt>
    <mc:AlternateContent xmlns:mc="http://schemas.openxmlformats.org/markup-compatibility/2006" xmlns:a14="http://schemas.microsoft.com/office/drawing/2010/main">
      <mc:Choice Requires="a14">
        <dgm:pt modelId="{1B5D8748-5344-4770-A180-19363147EF9F}">
          <dgm:prSet phldrT="[Text]"/>
          <dgm:spPr/>
          <dgm: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e>
                    </m:d>
                  </m:oMath>
                </m:oMathPara>
              </a14:m>
              <a:endParaRPr lang="en-US" dirty="0"/>
            </a:p>
          </dgm:t>
        </dgm:pt>
      </mc:Choice>
      <mc:Fallback xmlns="">
        <dgm:pt modelId="{1B5D8748-5344-4770-A180-19363147EF9F}">
          <dgm:prSet phldrT="[Text]"/>
          <dgm:spPr/>
          <dgm:t>
            <a:bodyPr/>
            <a:lstStyle/>
            <a:p>
              <a:r>
                <a:rPr lang="en-US" i="0">
                  <a:latin typeface="Cambria Math" panose="02040503050406030204" pitchFamily="18" charset="0"/>
                </a:rPr>
                <a:t>{</a:t>
              </a:r>
              <a:r>
                <a:rPr lang="en-US" b="0" i="0">
                  <a:latin typeface="Cambria Math" panose="02040503050406030204" pitchFamily="18" charset="0"/>
                </a:rPr>
                <a:t>𝑎,𝑏}</a:t>
              </a:r>
              <a:endParaRPr lang="en-US" dirty="0"/>
            </a:p>
          </dgm:t>
        </dgm:pt>
      </mc:Fallback>
    </mc:AlternateContent>
    <dgm:pt modelId="{C499D2AD-796A-494C-9471-DBBDEC2634D6}" type="parTrans" cxnId="{5786E1BF-D477-4B4F-AEE1-B69E1FE0641A}">
      <dgm:prSet/>
      <dgm:spPr/>
      <dgm:t>
        <a:bodyPr/>
        <a:lstStyle/>
        <a:p>
          <a:endParaRPr lang="en-US"/>
        </a:p>
      </dgm:t>
    </dgm:pt>
    <dgm:pt modelId="{CBD11C35-E93A-4703-B45F-B558A0110DE4}" type="sibTrans" cxnId="{5786E1BF-D477-4B4F-AEE1-B69E1FE0641A}">
      <dgm:prSet/>
      <dgm:spPr>
        <a:solidFill>
          <a:srgbClr val="FC7E0C"/>
        </a:solidFill>
      </dgm:spPr>
      <dgm:t>
        <a:bodyPr/>
        <a:lstStyle/>
        <a:p>
          <a:endParaRPr lang="en-US"/>
        </a:p>
      </dgm:t>
    </dgm:pt>
    <dgm:pt modelId="{7F76904C-938F-464A-8969-E012F7310F25}" type="pres">
      <dgm:prSet presAssocID="{AFED5C89-CA2F-43F1-A722-92AC88E741F3}" presName="cycle" presStyleCnt="0">
        <dgm:presLayoutVars>
          <dgm:dir/>
          <dgm:resizeHandles val="exact"/>
        </dgm:presLayoutVars>
      </dgm:prSet>
      <dgm:spPr/>
    </dgm:pt>
    <dgm:pt modelId="{F3200C18-3AFA-48FC-8FE6-E9C7448AF4B0}" type="pres">
      <dgm:prSet presAssocID="{BDDC2286-A942-4A2C-A981-E68B1ACE5403}" presName="dummy" presStyleCnt="0"/>
      <dgm:spPr/>
    </dgm:pt>
    <dgm:pt modelId="{8EC84329-B8D9-4FB7-B7EE-E81B57C24E52}" type="pres">
      <dgm:prSet presAssocID="{BDDC2286-A942-4A2C-A981-E68B1ACE5403}" presName="node" presStyleLbl="revTx" presStyleIdx="0" presStyleCnt="3">
        <dgm:presLayoutVars>
          <dgm:bulletEnabled val="1"/>
        </dgm:presLayoutVars>
      </dgm:prSet>
      <dgm:spPr/>
    </dgm:pt>
    <dgm:pt modelId="{27814C6D-AC0D-42B7-B9A2-C3712F1E2B8C}" type="pres">
      <dgm:prSet presAssocID="{FB7A64F9-E91F-4F1E-B7FF-9C0848C5014E}" presName="sibTrans" presStyleLbl="node1" presStyleIdx="0" presStyleCnt="3"/>
      <dgm:spPr/>
    </dgm:pt>
    <dgm:pt modelId="{9E2C82D1-9AF8-4D00-8211-D63DDA779F21}" type="pres">
      <dgm:prSet presAssocID="{10765E17-5358-4941-AE5C-9043DE07EF4B}" presName="dummy" presStyleCnt="0"/>
      <dgm:spPr/>
    </dgm:pt>
    <dgm:pt modelId="{5E06BCC9-5C54-432E-B8E4-4622B6F374B4}" type="pres">
      <dgm:prSet presAssocID="{10765E17-5358-4941-AE5C-9043DE07EF4B}" presName="node" presStyleLbl="revTx" presStyleIdx="1" presStyleCnt="3">
        <dgm:presLayoutVars>
          <dgm:bulletEnabled val="1"/>
        </dgm:presLayoutVars>
      </dgm:prSet>
      <dgm:spPr/>
    </dgm:pt>
    <dgm:pt modelId="{DAF93F8B-9B48-42FD-A3C0-49286CC16B77}" type="pres">
      <dgm:prSet presAssocID="{93AC1733-A443-4DFF-A7B7-2AB8BA434679}" presName="sibTrans" presStyleLbl="node1" presStyleIdx="1" presStyleCnt="3"/>
      <dgm:spPr/>
    </dgm:pt>
    <dgm:pt modelId="{6F31A888-B4EA-4B1F-8593-159BE6B58B0A}" type="pres">
      <dgm:prSet presAssocID="{1B5D8748-5344-4770-A180-19363147EF9F}" presName="dummy" presStyleCnt="0"/>
      <dgm:spPr/>
    </dgm:pt>
    <dgm:pt modelId="{3A6607C2-E535-4EE9-A27F-DB53C25DCD56}" type="pres">
      <dgm:prSet presAssocID="{1B5D8748-5344-4770-A180-19363147EF9F}" presName="node" presStyleLbl="revTx" presStyleIdx="2" presStyleCnt="3">
        <dgm:presLayoutVars>
          <dgm:bulletEnabled val="1"/>
        </dgm:presLayoutVars>
      </dgm:prSet>
      <dgm:spPr/>
    </dgm:pt>
    <dgm:pt modelId="{3E8FA306-33E1-4BFE-885B-C1B65BCE79F0}" type="pres">
      <dgm:prSet presAssocID="{CBD11C35-E93A-4703-B45F-B558A0110DE4}" presName="sibTrans" presStyleLbl="node1" presStyleIdx="2" presStyleCnt="3" custScaleX="98748"/>
      <dgm:spPr/>
    </dgm:pt>
  </dgm:ptLst>
  <dgm:cxnLst>
    <dgm:cxn modelId="{C79D2816-CE45-4452-8BD7-1D60C48531C9}" type="presOf" srcId="{10765E17-5358-4941-AE5C-9043DE07EF4B}" destId="{5E06BCC9-5C54-432E-B8E4-4622B6F374B4}" srcOrd="0" destOrd="0" presId="urn:microsoft.com/office/officeart/2005/8/layout/cycle1"/>
    <dgm:cxn modelId="{6D403A18-20F2-4D67-A4BC-BD5A8D9A3295}" type="presOf" srcId="{93AC1733-A443-4DFF-A7B7-2AB8BA434679}" destId="{DAF93F8B-9B48-42FD-A3C0-49286CC16B77}" srcOrd="0" destOrd="0" presId="urn:microsoft.com/office/officeart/2005/8/layout/cycle1"/>
    <dgm:cxn modelId="{DB464B1F-18AE-4EC5-81EF-8B83363473B8}" type="presOf" srcId="{FB7A64F9-E91F-4F1E-B7FF-9C0848C5014E}" destId="{27814C6D-AC0D-42B7-B9A2-C3712F1E2B8C}" srcOrd="0" destOrd="0" presId="urn:microsoft.com/office/officeart/2005/8/layout/cycle1"/>
    <dgm:cxn modelId="{C4C86968-632E-4670-84DE-F8AF3C599605}" srcId="{AFED5C89-CA2F-43F1-A722-92AC88E741F3}" destId="{BDDC2286-A942-4A2C-A981-E68B1ACE5403}" srcOrd="0" destOrd="0" parTransId="{78924C6B-CA56-40C3-86D1-40DC1CE95C22}" sibTransId="{FB7A64F9-E91F-4F1E-B7FF-9C0848C5014E}"/>
    <dgm:cxn modelId="{50C82D7B-7458-4603-9F9E-CC35F6A4BB62}" type="presOf" srcId="{BDDC2286-A942-4A2C-A981-E68B1ACE5403}" destId="{8EC84329-B8D9-4FB7-B7EE-E81B57C24E52}" srcOrd="0" destOrd="0" presId="urn:microsoft.com/office/officeart/2005/8/layout/cycle1"/>
    <dgm:cxn modelId="{98D34394-E692-4F49-84CC-2CFF5CC54700}" type="presOf" srcId="{1B5D8748-5344-4770-A180-19363147EF9F}" destId="{3A6607C2-E535-4EE9-A27F-DB53C25DCD56}" srcOrd="0" destOrd="0" presId="urn:microsoft.com/office/officeart/2005/8/layout/cycle1"/>
    <dgm:cxn modelId="{3497DCAC-10FA-408A-9243-01256750FFCD}" srcId="{AFED5C89-CA2F-43F1-A722-92AC88E741F3}" destId="{10765E17-5358-4941-AE5C-9043DE07EF4B}" srcOrd="1" destOrd="0" parTransId="{3BDFB324-405C-480B-956F-5D58C21BEC49}" sibTransId="{93AC1733-A443-4DFF-A7B7-2AB8BA434679}"/>
    <dgm:cxn modelId="{B2C3AAAF-2F03-459C-98E4-6E78606CCC47}" type="presOf" srcId="{AFED5C89-CA2F-43F1-A722-92AC88E741F3}" destId="{7F76904C-938F-464A-8969-E012F7310F25}" srcOrd="0" destOrd="0" presId="urn:microsoft.com/office/officeart/2005/8/layout/cycle1"/>
    <dgm:cxn modelId="{5786E1BF-D477-4B4F-AEE1-B69E1FE0641A}" srcId="{AFED5C89-CA2F-43F1-A722-92AC88E741F3}" destId="{1B5D8748-5344-4770-A180-19363147EF9F}" srcOrd="2" destOrd="0" parTransId="{C499D2AD-796A-494C-9471-DBBDEC2634D6}" sibTransId="{CBD11C35-E93A-4703-B45F-B558A0110DE4}"/>
    <dgm:cxn modelId="{45B731D6-856B-4F98-90AD-313844A3CFEE}" type="presOf" srcId="{CBD11C35-E93A-4703-B45F-B558A0110DE4}" destId="{3E8FA306-33E1-4BFE-885B-C1B65BCE79F0}" srcOrd="0" destOrd="0" presId="urn:microsoft.com/office/officeart/2005/8/layout/cycle1"/>
    <dgm:cxn modelId="{4F0569F6-7405-4B9C-87B5-D95BF183897D}" type="presParOf" srcId="{7F76904C-938F-464A-8969-E012F7310F25}" destId="{F3200C18-3AFA-48FC-8FE6-E9C7448AF4B0}" srcOrd="0" destOrd="0" presId="urn:microsoft.com/office/officeart/2005/8/layout/cycle1"/>
    <dgm:cxn modelId="{7949EF38-FE2C-4380-81D6-B6A2C9ADA2B5}" type="presParOf" srcId="{7F76904C-938F-464A-8969-E012F7310F25}" destId="{8EC84329-B8D9-4FB7-B7EE-E81B57C24E52}" srcOrd="1" destOrd="0" presId="urn:microsoft.com/office/officeart/2005/8/layout/cycle1"/>
    <dgm:cxn modelId="{562DC731-A92B-4F33-BF64-0BF7ACF4A424}" type="presParOf" srcId="{7F76904C-938F-464A-8969-E012F7310F25}" destId="{27814C6D-AC0D-42B7-B9A2-C3712F1E2B8C}" srcOrd="2" destOrd="0" presId="urn:microsoft.com/office/officeart/2005/8/layout/cycle1"/>
    <dgm:cxn modelId="{21DA09C1-E879-49EB-84F4-F34C46E445F8}" type="presParOf" srcId="{7F76904C-938F-464A-8969-E012F7310F25}" destId="{9E2C82D1-9AF8-4D00-8211-D63DDA779F21}" srcOrd="3" destOrd="0" presId="urn:microsoft.com/office/officeart/2005/8/layout/cycle1"/>
    <dgm:cxn modelId="{89DFFF6D-F33D-4D3D-B26A-6EAB22DA9980}" type="presParOf" srcId="{7F76904C-938F-464A-8969-E012F7310F25}" destId="{5E06BCC9-5C54-432E-B8E4-4622B6F374B4}" srcOrd="4" destOrd="0" presId="urn:microsoft.com/office/officeart/2005/8/layout/cycle1"/>
    <dgm:cxn modelId="{FC3A6D3E-E7B9-40E5-862C-20CF9FE4FF4E}" type="presParOf" srcId="{7F76904C-938F-464A-8969-E012F7310F25}" destId="{DAF93F8B-9B48-42FD-A3C0-49286CC16B77}" srcOrd="5" destOrd="0" presId="urn:microsoft.com/office/officeart/2005/8/layout/cycle1"/>
    <dgm:cxn modelId="{A5D0C636-F13B-4881-BD98-97550606FD03}" type="presParOf" srcId="{7F76904C-938F-464A-8969-E012F7310F25}" destId="{6F31A888-B4EA-4B1F-8593-159BE6B58B0A}" srcOrd="6" destOrd="0" presId="urn:microsoft.com/office/officeart/2005/8/layout/cycle1"/>
    <dgm:cxn modelId="{B38AEB8C-ADFD-4306-9B55-987D60BE0C13}" type="presParOf" srcId="{7F76904C-938F-464A-8969-E012F7310F25}" destId="{3A6607C2-E535-4EE9-A27F-DB53C25DCD56}" srcOrd="7" destOrd="0" presId="urn:microsoft.com/office/officeart/2005/8/layout/cycle1"/>
    <dgm:cxn modelId="{89251607-701E-4784-A466-BC977FC65FDD}" type="presParOf" srcId="{7F76904C-938F-464A-8969-E012F7310F25}" destId="{3E8FA306-33E1-4BFE-885B-C1B65BCE79F0}"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D5C89-CA2F-43F1-A722-92AC88E741F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BDDC2286-A942-4A2C-A981-E68B1ACE5403}">
      <dgm:prSet phldrT="[Text]"/>
      <dgm:spPr>
        <a:blipFill>
          <a:blip xmlns:r="http://schemas.openxmlformats.org/officeDocument/2006/relationships" r:embed="rId1"/>
          <a:stretch>
            <a:fillRect l="-28058" r="-16547"/>
          </a:stretch>
        </a:blipFill>
      </dgm:spPr>
      <dgm:t>
        <a:bodyPr/>
        <a:lstStyle/>
        <a:p>
          <a:r>
            <a:rPr lang="en-US">
              <a:noFill/>
            </a:rPr>
            <a:t> </a:t>
          </a:r>
        </a:p>
      </dgm:t>
    </dgm:pt>
    <dgm:pt modelId="{78924C6B-CA56-40C3-86D1-40DC1CE95C22}" type="parTrans" cxnId="{C4C86968-632E-4670-84DE-F8AF3C599605}">
      <dgm:prSet/>
      <dgm:spPr/>
      <dgm:t>
        <a:bodyPr/>
        <a:lstStyle/>
        <a:p>
          <a:endParaRPr lang="en-US"/>
        </a:p>
      </dgm:t>
    </dgm:pt>
    <dgm:pt modelId="{FB7A64F9-E91F-4F1E-B7FF-9C0848C5014E}" type="sibTrans" cxnId="{C4C86968-632E-4670-84DE-F8AF3C599605}">
      <dgm:prSet/>
      <dgm:spPr>
        <a:solidFill>
          <a:srgbClr val="FC7E0C"/>
        </a:solidFill>
      </dgm:spPr>
      <dgm:t>
        <a:bodyPr/>
        <a:lstStyle/>
        <a:p>
          <a:endParaRPr lang="en-US"/>
        </a:p>
      </dgm:t>
    </dgm:pt>
    <dgm:pt modelId="{10765E17-5358-4941-AE5C-9043DE07EF4B}">
      <dgm:prSet phldrT="[Text]"/>
      <dgm:spPr>
        <a:blipFill>
          <a:blip xmlns:r="http://schemas.openxmlformats.org/officeDocument/2006/relationships" r:embed="rId2"/>
          <a:stretch>
            <a:fillRect/>
          </a:stretch>
        </a:blipFill>
      </dgm:spPr>
      <dgm:t>
        <a:bodyPr/>
        <a:lstStyle/>
        <a:p>
          <a:r>
            <a:rPr lang="en-US">
              <a:noFill/>
            </a:rPr>
            <a:t> </a:t>
          </a:r>
        </a:p>
      </dgm:t>
    </dgm:pt>
    <dgm:pt modelId="{3BDFB324-405C-480B-956F-5D58C21BEC49}" type="parTrans" cxnId="{3497DCAC-10FA-408A-9243-01256750FFCD}">
      <dgm:prSet/>
      <dgm:spPr/>
      <dgm:t>
        <a:bodyPr/>
        <a:lstStyle/>
        <a:p>
          <a:endParaRPr lang="en-US"/>
        </a:p>
      </dgm:t>
    </dgm:pt>
    <dgm:pt modelId="{93AC1733-A443-4DFF-A7B7-2AB8BA434679}" type="sibTrans" cxnId="{3497DCAC-10FA-408A-9243-01256750FFCD}">
      <dgm:prSet/>
      <dgm:spPr>
        <a:solidFill>
          <a:srgbClr val="FC7E0C"/>
        </a:solidFill>
      </dgm:spPr>
      <dgm:t>
        <a:bodyPr/>
        <a:lstStyle/>
        <a:p>
          <a:endParaRPr lang="en-US"/>
        </a:p>
      </dgm:t>
    </dgm:pt>
    <dgm:pt modelId="{1B5D8748-5344-4770-A180-19363147EF9F}">
      <dgm:prSet phldrT="[Text]"/>
      <dgm:spPr>
        <a:blipFill>
          <a:blip xmlns:r="http://schemas.openxmlformats.org/officeDocument/2006/relationships" r:embed="rId3"/>
          <a:stretch>
            <a:fillRect l="-14388" r="-2158"/>
          </a:stretch>
        </a:blipFill>
      </dgm:spPr>
      <dgm:t>
        <a:bodyPr/>
        <a:lstStyle/>
        <a:p>
          <a:r>
            <a:rPr lang="en-US">
              <a:noFill/>
            </a:rPr>
            <a:t> </a:t>
          </a:r>
        </a:p>
      </dgm:t>
    </dgm:pt>
    <dgm:pt modelId="{C499D2AD-796A-494C-9471-DBBDEC2634D6}" type="parTrans" cxnId="{5786E1BF-D477-4B4F-AEE1-B69E1FE0641A}">
      <dgm:prSet/>
      <dgm:spPr/>
      <dgm:t>
        <a:bodyPr/>
        <a:lstStyle/>
        <a:p>
          <a:endParaRPr lang="en-US"/>
        </a:p>
      </dgm:t>
    </dgm:pt>
    <dgm:pt modelId="{CBD11C35-E93A-4703-B45F-B558A0110DE4}" type="sibTrans" cxnId="{5786E1BF-D477-4B4F-AEE1-B69E1FE0641A}">
      <dgm:prSet/>
      <dgm:spPr>
        <a:solidFill>
          <a:srgbClr val="FC7E0C"/>
        </a:solidFill>
      </dgm:spPr>
      <dgm:t>
        <a:bodyPr/>
        <a:lstStyle/>
        <a:p>
          <a:endParaRPr lang="en-US"/>
        </a:p>
      </dgm:t>
    </dgm:pt>
    <dgm:pt modelId="{7F76904C-938F-464A-8969-E012F7310F25}" type="pres">
      <dgm:prSet presAssocID="{AFED5C89-CA2F-43F1-A722-92AC88E741F3}" presName="cycle" presStyleCnt="0">
        <dgm:presLayoutVars>
          <dgm:dir/>
          <dgm:resizeHandles val="exact"/>
        </dgm:presLayoutVars>
      </dgm:prSet>
      <dgm:spPr/>
    </dgm:pt>
    <dgm:pt modelId="{F3200C18-3AFA-48FC-8FE6-E9C7448AF4B0}" type="pres">
      <dgm:prSet presAssocID="{BDDC2286-A942-4A2C-A981-E68B1ACE5403}" presName="dummy" presStyleCnt="0"/>
      <dgm:spPr/>
    </dgm:pt>
    <dgm:pt modelId="{8EC84329-B8D9-4FB7-B7EE-E81B57C24E52}" type="pres">
      <dgm:prSet presAssocID="{BDDC2286-A942-4A2C-A981-E68B1ACE5403}" presName="node" presStyleLbl="revTx" presStyleIdx="0" presStyleCnt="3">
        <dgm:presLayoutVars>
          <dgm:bulletEnabled val="1"/>
        </dgm:presLayoutVars>
      </dgm:prSet>
      <dgm:spPr/>
    </dgm:pt>
    <dgm:pt modelId="{27814C6D-AC0D-42B7-B9A2-C3712F1E2B8C}" type="pres">
      <dgm:prSet presAssocID="{FB7A64F9-E91F-4F1E-B7FF-9C0848C5014E}" presName="sibTrans" presStyleLbl="node1" presStyleIdx="0" presStyleCnt="3"/>
      <dgm:spPr/>
    </dgm:pt>
    <dgm:pt modelId="{9E2C82D1-9AF8-4D00-8211-D63DDA779F21}" type="pres">
      <dgm:prSet presAssocID="{10765E17-5358-4941-AE5C-9043DE07EF4B}" presName="dummy" presStyleCnt="0"/>
      <dgm:spPr/>
    </dgm:pt>
    <dgm:pt modelId="{5E06BCC9-5C54-432E-B8E4-4622B6F374B4}" type="pres">
      <dgm:prSet presAssocID="{10765E17-5358-4941-AE5C-9043DE07EF4B}" presName="node" presStyleLbl="revTx" presStyleIdx="1" presStyleCnt="3">
        <dgm:presLayoutVars>
          <dgm:bulletEnabled val="1"/>
        </dgm:presLayoutVars>
      </dgm:prSet>
      <dgm:spPr/>
    </dgm:pt>
    <dgm:pt modelId="{DAF93F8B-9B48-42FD-A3C0-49286CC16B77}" type="pres">
      <dgm:prSet presAssocID="{93AC1733-A443-4DFF-A7B7-2AB8BA434679}" presName="sibTrans" presStyleLbl="node1" presStyleIdx="1" presStyleCnt="3"/>
      <dgm:spPr/>
    </dgm:pt>
    <dgm:pt modelId="{6F31A888-B4EA-4B1F-8593-159BE6B58B0A}" type="pres">
      <dgm:prSet presAssocID="{1B5D8748-5344-4770-A180-19363147EF9F}" presName="dummy" presStyleCnt="0"/>
      <dgm:spPr/>
    </dgm:pt>
    <dgm:pt modelId="{3A6607C2-E535-4EE9-A27F-DB53C25DCD56}" type="pres">
      <dgm:prSet presAssocID="{1B5D8748-5344-4770-A180-19363147EF9F}" presName="node" presStyleLbl="revTx" presStyleIdx="2" presStyleCnt="3">
        <dgm:presLayoutVars>
          <dgm:bulletEnabled val="1"/>
        </dgm:presLayoutVars>
      </dgm:prSet>
      <dgm:spPr/>
    </dgm:pt>
    <dgm:pt modelId="{3E8FA306-33E1-4BFE-885B-C1B65BCE79F0}" type="pres">
      <dgm:prSet presAssocID="{CBD11C35-E93A-4703-B45F-B558A0110DE4}" presName="sibTrans" presStyleLbl="node1" presStyleIdx="2" presStyleCnt="3" custScaleX="98748"/>
      <dgm:spPr/>
    </dgm:pt>
  </dgm:ptLst>
  <dgm:cxnLst>
    <dgm:cxn modelId="{C79D2816-CE45-4452-8BD7-1D60C48531C9}" type="presOf" srcId="{10765E17-5358-4941-AE5C-9043DE07EF4B}" destId="{5E06BCC9-5C54-432E-B8E4-4622B6F374B4}" srcOrd="0" destOrd="0" presId="urn:microsoft.com/office/officeart/2005/8/layout/cycle1"/>
    <dgm:cxn modelId="{6D403A18-20F2-4D67-A4BC-BD5A8D9A3295}" type="presOf" srcId="{93AC1733-A443-4DFF-A7B7-2AB8BA434679}" destId="{DAF93F8B-9B48-42FD-A3C0-49286CC16B77}" srcOrd="0" destOrd="0" presId="urn:microsoft.com/office/officeart/2005/8/layout/cycle1"/>
    <dgm:cxn modelId="{DB464B1F-18AE-4EC5-81EF-8B83363473B8}" type="presOf" srcId="{FB7A64F9-E91F-4F1E-B7FF-9C0848C5014E}" destId="{27814C6D-AC0D-42B7-B9A2-C3712F1E2B8C}" srcOrd="0" destOrd="0" presId="urn:microsoft.com/office/officeart/2005/8/layout/cycle1"/>
    <dgm:cxn modelId="{C4C86968-632E-4670-84DE-F8AF3C599605}" srcId="{AFED5C89-CA2F-43F1-A722-92AC88E741F3}" destId="{BDDC2286-A942-4A2C-A981-E68B1ACE5403}" srcOrd="0" destOrd="0" parTransId="{78924C6B-CA56-40C3-86D1-40DC1CE95C22}" sibTransId="{FB7A64F9-E91F-4F1E-B7FF-9C0848C5014E}"/>
    <dgm:cxn modelId="{50C82D7B-7458-4603-9F9E-CC35F6A4BB62}" type="presOf" srcId="{BDDC2286-A942-4A2C-A981-E68B1ACE5403}" destId="{8EC84329-B8D9-4FB7-B7EE-E81B57C24E52}" srcOrd="0" destOrd="0" presId="urn:microsoft.com/office/officeart/2005/8/layout/cycle1"/>
    <dgm:cxn modelId="{98D34394-E692-4F49-84CC-2CFF5CC54700}" type="presOf" srcId="{1B5D8748-5344-4770-A180-19363147EF9F}" destId="{3A6607C2-E535-4EE9-A27F-DB53C25DCD56}" srcOrd="0" destOrd="0" presId="urn:microsoft.com/office/officeart/2005/8/layout/cycle1"/>
    <dgm:cxn modelId="{3497DCAC-10FA-408A-9243-01256750FFCD}" srcId="{AFED5C89-CA2F-43F1-A722-92AC88E741F3}" destId="{10765E17-5358-4941-AE5C-9043DE07EF4B}" srcOrd="1" destOrd="0" parTransId="{3BDFB324-405C-480B-956F-5D58C21BEC49}" sibTransId="{93AC1733-A443-4DFF-A7B7-2AB8BA434679}"/>
    <dgm:cxn modelId="{B2C3AAAF-2F03-459C-98E4-6E78606CCC47}" type="presOf" srcId="{AFED5C89-CA2F-43F1-A722-92AC88E741F3}" destId="{7F76904C-938F-464A-8969-E012F7310F25}" srcOrd="0" destOrd="0" presId="urn:microsoft.com/office/officeart/2005/8/layout/cycle1"/>
    <dgm:cxn modelId="{5786E1BF-D477-4B4F-AEE1-B69E1FE0641A}" srcId="{AFED5C89-CA2F-43F1-A722-92AC88E741F3}" destId="{1B5D8748-5344-4770-A180-19363147EF9F}" srcOrd="2" destOrd="0" parTransId="{C499D2AD-796A-494C-9471-DBBDEC2634D6}" sibTransId="{CBD11C35-E93A-4703-B45F-B558A0110DE4}"/>
    <dgm:cxn modelId="{45B731D6-856B-4F98-90AD-313844A3CFEE}" type="presOf" srcId="{CBD11C35-E93A-4703-B45F-B558A0110DE4}" destId="{3E8FA306-33E1-4BFE-885B-C1B65BCE79F0}" srcOrd="0" destOrd="0" presId="urn:microsoft.com/office/officeart/2005/8/layout/cycle1"/>
    <dgm:cxn modelId="{4F0569F6-7405-4B9C-87B5-D95BF183897D}" type="presParOf" srcId="{7F76904C-938F-464A-8969-E012F7310F25}" destId="{F3200C18-3AFA-48FC-8FE6-E9C7448AF4B0}" srcOrd="0" destOrd="0" presId="urn:microsoft.com/office/officeart/2005/8/layout/cycle1"/>
    <dgm:cxn modelId="{7949EF38-FE2C-4380-81D6-B6A2C9ADA2B5}" type="presParOf" srcId="{7F76904C-938F-464A-8969-E012F7310F25}" destId="{8EC84329-B8D9-4FB7-B7EE-E81B57C24E52}" srcOrd="1" destOrd="0" presId="urn:microsoft.com/office/officeart/2005/8/layout/cycle1"/>
    <dgm:cxn modelId="{562DC731-A92B-4F33-BF64-0BF7ACF4A424}" type="presParOf" srcId="{7F76904C-938F-464A-8969-E012F7310F25}" destId="{27814C6D-AC0D-42B7-B9A2-C3712F1E2B8C}" srcOrd="2" destOrd="0" presId="urn:microsoft.com/office/officeart/2005/8/layout/cycle1"/>
    <dgm:cxn modelId="{21DA09C1-E879-49EB-84F4-F34C46E445F8}" type="presParOf" srcId="{7F76904C-938F-464A-8969-E012F7310F25}" destId="{9E2C82D1-9AF8-4D00-8211-D63DDA779F21}" srcOrd="3" destOrd="0" presId="urn:microsoft.com/office/officeart/2005/8/layout/cycle1"/>
    <dgm:cxn modelId="{89DFFF6D-F33D-4D3D-B26A-6EAB22DA9980}" type="presParOf" srcId="{7F76904C-938F-464A-8969-E012F7310F25}" destId="{5E06BCC9-5C54-432E-B8E4-4622B6F374B4}" srcOrd="4" destOrd="0" presId="urn:microsoft.com/office/officeart/2005/8/layout/cycle1"/>
    <dgm:cxn modelId="{FC3A6D3E-E7B9-40E5-862C-20CF9FE4FF4E}" type="presParOf" srcId="{7F76904C-938F-464A-8969-E012F7310F25}" destId="{DAF93F8B-9B48-42FD-A3C0-49286CC16B77}" srcOrd="5" destOrd="0" presId="urn:microsoft.com/office/officeart/2005/8/layout/cycle1"/>
    <dgm:cxn modelId="{A5D0C636-F13B-4881-BD98-97550606FD03}" type="presParOf" srcId="{7F76904C-938F-464A-8969-E012F7310F25}" destId="{6F31A888-B4EA-4B1F-8593-159BE6B58B0A}" srcOrd="6" destOrd="0" presId="urn:microsoft.com/office/officeart/2005/8/layout/cycle1"/>
    <dgm:cxn modelId="{B38AEB8C-ADFD-4306-9B55-987D60BE0C13}" type="presParOf" srcId="{7F76904C-938F-464A-8969-E012F7310F25}" destId="{3A6607C2-E535-4EE9-A27F-DB53C25DCD56}" srcOrd="7" destOrd="0" presId="urn:microsoft.com/office/officeart/2005/8/layout/cycle1"/>
    <dgm:cxn modelId="{89251607-701E-4784-A466-BC977FC65FDD}" type="presParOf" srcId="{7F76904C-938F-464A-8969-E012F7310F25}" destId="{3E8FA306-33E1-4BFE-885B-C1B65BCE79F0}"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4329-B8D9-4FB7-B7EE-E81B57C24E52}">
      <dsp:nvSpPr>
        <dsp:cNvPr id="0" name=""/>
        <dsp:cNvSpPr/>
      </dsp:nvSpPr>
      <dsp:spPr>
        <a:xfrm>
          <a:off x="1426056" y="583080"/>
          <a:ext cx="846937" cy="8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d>
                  <m:dPr>
                    <m:begChr m:val="{"/>
                    <m:endChr m:val="}"/>
                    <m:ctrlPr>
                      <a:rPr lang="en-US" sz="3500" i="1" kern="1200" smtClean="0">
                        <a:latin typeface="Cambria Math" panose="02040503050406030204" pitchFamily="18" charset="0"/>
                      </a:rPr>
                    </m:ctrlPr>
                  </m:dPr>
                  <m:e>
                    <m:sSub>
                      <m:sSubPr>
                        <m:ctrlPr>
                          <a:rPr lang="en-US" sz="3500" i="1" kern="1200" smtClean="0">
                            <a:latin typeface="Cambria Math" panose="02040503050406030204" pitchFamily="18" charset="0"/>
                          </a:rPr>
                        </m:ctrlPr>
                      </m:sSubPr>
                      <m:e>
                        <m:r>
                          <a:rPr lang="en-US" sz="3500" b="0" i="1" kern="1200" smtClean="0">
                            <a:latin typeface="Cambria Math" panose="02040503050406030204" pitchFamily="18" charset="0"/>
                          </a:rPr>
                          <m:t>𝑄</m:t>
                        </m:r>
                      </m:e>
                      <m:sub>
                        <m:r>
                          <a:rPr lang="en-US" sz="3500" b="0" i="1" kern="1200" smtClean="0">
                            <a:latin typeface="Cambria Math" panose="02040503050406030204" pitchFamily="18" charset="0"/>
                          </a:rPr>
                          <m:t>0</m:t>
                        </m:r>
                      </m:sub>
                    </m:sSub>
                    <m:r>
                      <a:rPr lang="en-US" sz="3500" b="0" i="1" kern="1200" smtClean="0">
                        <a:latin typeface="Cambria Math" panose="02040503050406030204" pitchFamily="18" charset="0"/>
                      </a:rPr>
                      <m:t>,</m:t>
                    </m:r>
                    <m:r>
                      <a:rPr lang="en-US" sz="3500" b="0" i="1" kern="1200" smtClean="0">
                        <a:latin typeface="Cambria Math" panose="02040503050406030204" pitchFamily="18" charset="0"/>
                        <a:ea typeface="Cambria Math" panose="02040503050406030204" pitchFamily="18" charset="0"/>
                      </a:rPr>
                      <m:t>𝜌</m:t>
                    </m:r>
                  </m:e>
                </m:d>
              </m:oMath>
            </m:oMathPara>
          </a14:m>
          <a:endParaRPr lang="en-US" sz="3500" kern="1200" dirty="0"/>
        </a:p>
      </dsp:txBody>
      <dsp:txXfrm>
        <a:off x="1426056" y="583080"/>
        <a:ext cx="846937" cy="846937"/>
      </dsp:txXfrm>
    </dsp:sp>
    <dsp:sp modelId="{27814C6D-AC0D-42B7-B9A2-C3712F1E2B8C}">
      <dsp:nvSpPr>
        <dsp:cNvPr id="0" name=""/>
        <dsp:cNvSpPr/>
      </dsp:nvSpPr>
      <dsp:spPr>
        <a:xfrm>
          <a:off x="134575" y="416054"/>
          <a:ext cx="2004147" cy="2004147"/>
        </a:xfrm>
        <a:prstGeom prst="circularArrow">
          <a:avLst>
            <a:gd name="adj1" fmla="val 8241"/>
            <a:gd name="adj2" fmla="val 575443"/>
            <a:gd name="adj3" fmla="val 2966940"/>
            <a:gd name="adj4" fmla="val 49655"/>
            <a:gd name="adj5" fmla="val 9614"/>
          </a:avLst>
        </a:prstGeom>
        <a:solidFill>
          <a:srgbClr val="FC7E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06BCC9-5C54-432E-B8E4-4622B6F374B4}">
      <dsp:nvSpPr>
        <dsp:cNvPr id="0" name=""/>
        <dsp:cNvSpPr/>
      </dsp:nvSpPr>
      <dsp:spPr>
        <a:xfrm>
          <a:off x="713180" y="1817817"/>
          <a:ext cx="846937" cy="8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en-US" sz="3500" i="1" kern="1200" smtClean="0">
                        <a:latin typeface="Cambria Math" panose="02040503050406030204" pitchFamily="18" charset="0"/>
                      </a:rPr>
                    </m:ctrlPr>
                  </m:sSubSupPr>
                  <m:e>
                    <m:r>
                      <a:rPr lang="en-US" sz="3500" i="1" kern="1200" smtClean="0">
                        <a:latin typeface="Cambria Math" panose="02040503050406030204" pitchFamily="18" charset="0"/>
                        <a:ea typeface="Cambria Math" panose="02040503050406030204" pitchFamily="18" charset="0"/>
                      </a:rPr>
                      <m:t>𝜎</m:t>
                    </m:r>
                  </m:e>
                  <m:sub>
                    <m:r>
                      <a:rPr lang="en-US" sz="3500" i="1" kern="1200" smtClean="0">
                        <a:latin typeface="Cambria Math" panose="02040503050406030204" pitchFamily="18" charset="0"/>
                        <a:ea typeface="Cambria Math" panose="02040503050406030204" pitchFamily="18" charset="0"/>
                      </a:rPr>
                      <m:t>𝜌</m:t>
                    </m:r>
                  </m:sub>
                  <m:sup>
                    <m:r>
                      <a:rPr lang="en-US" sz="3500" b="0" i="1" kern="1200" smtClean="0">
                        <a:latin typeface="Cambria Math" panose="02040503050406030204" pitchFamily="18" charset="0"/>
                      </a:rPr>
                      <m:t>2</m:t>
                    </m:r>
                  </m:sup>
                </m:sSubSup>
              </m:oMath>
            </m:oMathPara>
          </a14:m>
          <a:endParaRPr lang="en-US" sz="3500" kern="1200" dirty="0"/>
        </a:p>
      </dsp:txBody>
      <dsp:txXfrm>
        <a:off x="713180" y="1817817"/>
        <a:ext cx="846937" cy="846937"/>
      </dsp:txXfrm>
    </dsp:sp>
    <dsp:sp modelId="{DAF93F8B-9B48-42FD-A3C0-49286CC16B77}">
      <dsp:nvSpPr>
        <dsp:cNvPr id="0" name=""/>
        <dsp:cNvSpPr/>
      </dsp:nvSpPr>
      <dsp:spPr>
        <a:xfrm>
          <a:off x="134575" y="416054"/>
          <a:ext cx="2004147" cy="2004147"/>
        </a:xfrm>
        <a:prstGeom prst="circularArrow">
          <a:avLst>
            <a:gd name="adj1" fmla="val 8241"/>
            <a:gd name="adj2" fmla="val 575443"/>
            <a:gd name="adj3" fmla="val 10174902"/>
            <a:gd name="adj4" fmla="val 7257617"/>
            <a:gd name="adj5" fmla="val 9614"/>
          </a:avLst>
        </a:prstGeom>
        <a:solidFill>
          <a:srgbClr val="FC7E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607C2-E535-4EE9-A27F-DB53C25DCD56}">
      <dsp:nvSpPr>
        <dsp:cNvPr id="0" name=""/>
        <dsp:cNvSpPr/>
      </dsp:nvSpPr>
      <dsp:spPr>
        <a:xfrm>
          <a:off x="305" y="583080"/>
          <a:ext cx="846937" cy="8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d>
                  <m:dPr>
                    <m:begChr m:val="{"/>
                    <m:endChr m:val="}"/>
                    <m:ctrlPr>
                      <a:rPr lang="en-US" sz="3500" i="1" kern="1200" smtClean="0">
                        <a:latin typeface="Cambria Math" panose="02040503050406030204" pitchFamily="18" charset="0"/>
                      </a:rPr>
                    </m:ctrlPr>
                  </m:dPr>
                  <m:e>
                    <m:r>
                      <a:rPr lang="en-US" sz="3500" b="0" i="1" kern="1200" smtClean="0">
                        <a:latin typeface="Cambria Math" panose="02040503050406030204" pitchFamily="18" charset="0"/>
                      </a:rPr>
                      <m:t>𝑎</m:t>
                    </m:r>
                    <m:r>
                      <a:rPr lang="en-US" sz="3500" b="0" i="1" kern="1200" smtClean="0">
                        <a:latin typeface="Cambria Math" panose="02040503050406030204" pitchFamily="18" charset="0"/>
                      </a:rPr>
                      <m:t>,</m:t>
                    </m:r>
                    <m:r>
                      <a:rPr lang="en-US" sz="3500" b="0" i="1" kern="1200" smtClean="0">
                        <a:latin typeface="Cambria Math" panose="02040503050406030204" pitchFamily="18" charset="0"/>
                      </a:rPr>
                      <m:t>𝑏</m:t>
                    </m:r>
                  </m:e>
                </m:d>
              </m:oMath>
            </m:oMathPara>
          </a14:m>
          <a:endParaRPr lang="en-US" sz="3500" kern="1200" dirty="0"/>
        </a:p>
      </dsp:txBody>
      <dsp:txXfrm>
        <a:off x="305" y="583080"/>
        <a:ext cx="846937" cy="846937"/>
      </dsp:txXfrm>
    </dsp:sp>
    <dsp:sp modelId="{3E8FA306-33E1-4BFE-885B-C1B65BCE79F0}">
      <dsp:nvSpPr>
        <dsp:cNvPr id="0" name=""/>
        <dsp:cNvSpPr/>
      </dsp:nvSpPr>
      <dsp:spPr>
        <a:xfrm>
          <a:off x="147121" y="416054"/>
          <a:ext cx="1979055" cy="2004147"/>
        </a:xfrm>
        <a:prstGeom prst="circularArrow">
          <a:avLst>
            <a:gd name="adj1" fmla="val 8241"/>
            <a:gd name="adj2" fmla="val 575443"/>
            <a:gd name="adj3" fmla="val 16859603"/>
            <a:gd name="adj4" fmla="val 14964955"/>
            <a:gd name="adj5" fmla="val 9614"/>
          </a:avLst>
        </a:prstGeom>
        <a:solidFill>
          <a:srgbClr val="FC7E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8E9F6-3208-460F-BFE7-9D36BB6CA1C3}"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68FEB-B660-4C93-9DA9-5DAB84D414D4}" type="slidenum">
              <a:rPr lang="en-US" smtClean="0"/>
              <a:t>‹#›</a:t>
            </a:fld>
            <a:endParaRPr lang="en-US"/>
          </a:p>
        </p:txBody>
      </p:sp>
    </p:spTree>
    <p:extLst>
      <p:ext uri="{BB962C8B-B14F-4D97-AF65-F5344CB8AC3E}">
        <p14:creationId xmlns:p14="http://schemas.microsoft.com/office/powerpoint/2010/main" val="20616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component of the GX Simulator package is the </a:t>
            </a:r>
            <a:r>
              <a:rPr lang="en-US" sz="1300" dirty="0"/>
              <a:t>Automatic GX Model Production Pipeline, which is a collection of scripts capable of producing GX Simulator compatible models based on a set of minimal input parameters provided by the user, to indicate the date, time, and desired size and resolution of the model. Based on these parameters, the pipeline downloads from the SDO repository all needed input maps and performs all necessary geometrical transformation to build the model box and place it in the correct location. </a:t>
            </a:r>
          </a:p>
          <a:p>
            <a:r>
              <a:rPr lang="en-US" sz="1300" dirty="0"/>
              <a:t>An essential component of the pipeline is a very fast nonlinear force free field extrapolation module that now is available on Windows and Unix/Mac platforms.</a:t>
            </a:r>
          </a:p>
          <a:p>
            <a:r>
              <a:rPr lang="en-US" sz="1300" dirty="0"/>
              <a:t>However, the modular the architecture of the pipeline allows integrations of user-provided extrapolation codes.</a:t>
            </a:r>
          </a:p>
          <a:p>
            <a:r>
              <a:rPr lang="en-US" sz="1300" dirty="0"/>
              <a:t>The next block of the pipeline computes the magnetic field lines crossing each voxel in the volume and records their lengths and average magnetic field, which may be used to assign a parameterized user-adjustable EBTEL model to the coronal part of the model</a:t>
            </a:r>
          </a:p>
          <a:p>
            <a:r>
              <a:rPr lang="en-US" sz="1300" dirty="0"/>
              <a:t>Finally, based on the line-of-sight magnetic field and white-light HMI maps, a non-LTE density and temperature model of the chromosphere is computed and added to the model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F2D65-659A-4AA2-A51F-0E818B08592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80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EF2D65-659A-4AA2-A51F-0E818B085924}" type="slidenum">
              <a:rPr lang="en-US" smtClean="0"/>
              <a:t>8</a:t>
            </a:fld>
            <a:endParaRPr lang="en-US"/>
          </a:p>
        </p:txBody>
      </p:sp>
    </p:spTree>
    <p:extLst>
      <p:ext uri="{BB962C8B-B14F-4D97-AF65-F5344CB8AC3E}">
        <p14:creationId xmlns:p14="http://schemas.microsoft.com/office/powerpoint/2010/main" val="297124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E24E9C-FDFD-4DBE-A5DA-7871CADBE13E}"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7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BC40F40-F996-45D3-8789-A29BCABE83F0}" type="datetime1">
              <a:rPr lang="en-US" smtClean="0"/>
              <a:t>4/2/2025</a:t>
            </a:fld>
            <a:endParaRPr lang="en-US"/>
          </a:p>
        </p:txBody>
      </p:sp>
      <p:sp>
        <p:nvSpPr>
          <p:cNvPr id="4" name="Footer Placeholder 3"/>
          <p:cNvSpPr>
            <a:spLocks noGrp="1"/>
          </p:cNvSpPr>
          <p:nvPr>
            <p:ph type="ftr" sz="quarter" idx="11"/>
          </p:nvPr>
        </p:nvSpPr>
        <p:spPr/>
        <p:txBody>
          <a:bodyPr/>
          <a:lstStyle/>
          <a:p>
            <a:r>
              <a:rPr lang="en-US"/>
              <a:t>GX Simulator</a:t>
            </a:r>
          </a:p>
        </p:txBody>
      </p:sp>
      <p:sp>
        <p:nvSpPr>
          <p:cNvPr id="5" name="Slide Number Placeholder 4"/>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242549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A6B321-5E3D-4D13-B049-65BB88CE75E5}"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2173825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8C7FF5-D471-4DDC-A42F-A90126D18751}"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598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B535C-6FF1-45D9-86AF-75F2611F53BD}"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3963008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C7617-32C1-45E7-833C-837A3F5A3138}"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93715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2BFEF-4E0F-4110-946E-E2889209BC67}"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229405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74F2D8-39D6-4B7A-98DB-E5AE44CB355D}"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55681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A8A770-881F-435C-A692-FE001E1E3CDB}"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259634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9475A8-361B-40C3-9F71-B33C097C0D75}"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901380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01E189-4F1E-4BE1-8CD8-C77FD91FB5EF}"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43954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7D0AB-3A0E-4DFE-9B09-3C9D188B77C2}"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797036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4D7CBC-1ECF-4A47-917B-736D1C76D99F}"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722326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377FD1-374B-454D-B3FE-D105B3A20F79}"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409147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A8981C-A3AB-4EBA-B04F-39EF722E8844}" type="datetime1">
              <a:rPr lang="en-US" smtClean="0"/>
              <a:t>4/2/2025</a:t>
            </a:fld>
            <a:endParaRPr lang="en-US"/>
          </a:p>
        </p:txBody>
      </p:sp>
      <p:sp>
        <p:nvSpPr>
          <p:cNvPr id="8" name="Footer Placeholder 7"/>
          <p:cNvSpPr>
            <a:spLocks noGrp="1"/>
          </p:cNvSpPr>
          <p:nvPr>
            <p:ph type="ftr" sz="quarter" idx="11"/>
          </p:nvPr>
        </p:nvSpPr>
        <p:spPr/>
        <p:txBody>
          <a:bodyPr/>
          <a:lstStyle/>
          <a:p>
            <a:r>
              <a:rPr lang="en-US"/>
              <a:t>GX Simulator</a:t>
            </a:r>
          </a:p>
        </p:txBody>
      </p:sp>
      <p:sp>
        <p:nvSpPr>
          <p:cNvPr id="9" name="Slide Number Placeholder 8"/>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4262482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C33345-91C0-48E9-AB95-C553B1308328}" type="datetime1">
              <a:rPr lang="en-US" smtClean="0"/>
              <a:t>4/2/2025</a:t>
            </a:fld>
            <a:endParaRPr lang="en-US"/>
          </a:p>
        </p:txBody>
      </p:sp>
      <p:sp>
        <p:nvSpPr>
          <p:cNvPr id="4" name="Footer Placeholder 3"/>
          <p:cNvSpPr>
            <a:spLocks noGrp="1"/>
          </p:cNvSpPr>
          <p:nvPr>
            <p:ph type="ftr" sz="quarter" idx="11"/>
          </p:nvPr>
        </p:nvSpPr>
        <p:spPr/>
        <p:txBody>
          <a:bodyPr/>
          <a:lstStyle/>
          <a:p>
            <a:r>
              <a:rPr lang="en-US"/>
              <a:t>GX Simulator</a:t>
            </a:r>
          </a:p>
        </p:txBody>
      </p:sp>
      <p:sp>
        <p:nvSpPr>
          <p:cNvPr id="5" name="Slide Number Placeholder 4"/>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473819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CDA5F-8270-4E00-BE5B-2199A07A60BE}" type="datetime1">
              <a:rPr lang="en-US" smtClean="0"/>
              <a:t>4/2/2025</a:t>
            </a:fld>
            <a:endParaRPr lang="en-US"/>
          </a:p>
        </p:txBody>
      </p:sp>
      <p:sp>
        <p:nvSpPr>
          <p:cNvPr id="3" name="Footer Placeholder 2"/>
          <p:cNvSpPr>
            <a:spLocks noGrp="1"/>
          </p:cNvSpPr>
          <p:nvPr>
            <p:ph type="ftr" sz="quarter" idx="11"/>
          </p:nvPr>
        </p:nvSpPr>
        <p:spPr/>
        <p:txBody>
          <a:bodyPr/>
          <a:lstStyle/>
          <a:p>
            <a:r>
              <a:rPr lang="en-US"/>
              <a:t>GX Simulator</a:t>
            </a:r>
          </a:p>
        </p:txBody>
      </p:sp>
      <p:sp>
        <p:nvSpPr>
          <p:cNvPr id="4" name="Slide Number Placeholder 3"/>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422046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81405-39F0-4645-8D9C-CB3C4D84D9C3}"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85187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12A8F9-5FD0-462C-9F59-3CBF9DE47E29}"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82064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F7FD1-0994-4A95-8BBD-F8B385917619}"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511205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4DC93-6ACC-43AE-A134-D2A1361287EC}"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866044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4646A5-1C99-4198-95D1-E7689B548564}"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69562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8AB4A-049F-4147-8A65-B4FF290B6E20}"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1094627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56CBE2-0881-48FB-8ABA-ED981440622B}"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2477951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C86F94-B339-4E05-8AB9-C70611FF032E}"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490037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059308-7915-4DD6-8605-A88C08AB35D9}"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4009775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1C3597-AA34-40D9-90F2-DAB3DFB28DD1}" type="datetime1">
              <a:rPr lang="en-US" smtClean="0"/>
              <a:t>4/2/2025</a:t>
            </a:fld>
            <a:endParaRPr lang="en-US"/>
          </a:p>
        </p:txBody>
      </p:sp>
      <p:sp>
        <p:nvSpPr>
          <p:cNvPr id="8" name="Footer Placeholder 7"/>
          <p:cNvSpPr>
            <a:spLocks noGrp="1"/>
          </p:cNvSpPr>
          <p:nvPr>
            <p:ph type="ftr" sz="quarter" idx="11"/>
          </p:nvPr>
        </p:nvSpPr>
        <p:spPr/>
        <p:txBody>
          <a:bodyPr/>
          <a:lstStyle/>
          <a:p>
            <a:r>
              <a:rPr lang="en-US"/>
              <a:t>GX Simulator</a:t>
            </a:r>
          </a:p>
        </p:txBody>
      </p:sp>
      <p:sp>
        <p:nvSpPr>
          <p:cNvPr id="9" name="Slide Number Placeholder 8"/>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60908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1F10FD-823F-4A59-9562-2DF5CCB3BC76}" type="datetime1">
              <a:rPr lang="en-US" smtClean="0"/>
              <a:t>4/2/2025</a:t>
            </a:fld>
            <a:endParaRPr lang="en-US"/>
          </a:p>
        </p:txBody>
      </p:sp>
      <p:sp>
        <p:nvSpPr>
          <p:cNvPr id="4" name="Footer Placeholder 3"/>
          <p:cNvSpPr>
            <a:spLocks noGrp="1"/>
          </p:cNvSpPr>
          <p:nvPr>
            <p:ph type="ftr" sz="quarter" idx="11"/>
          </p:nvPr>
        </p:nvSpPr>
        <p:spPr/>
        <p:txBody>
          <a:bodyPr/>
          <a:lstStyle/>
          <a:p>
            <a:r>
              <a:rPr lang="en-US"/>
              <a:t>GX Simulator</a:t>
            </a:r>
          </a:p>
        </p:txBody>
      </p:sp>
      <p:sp>
        <p:nvSpPr>
          <p:cNvPr id="5" name="Slide Number Placeholder 4"/>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637239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E1786-171D-469C-B4C1-BDC2337273B4}" type="datetime1">
              <a:rPr lang="en-US" smtClean="0"/>
              <a:t>4/2/2025</a:t>
            </a:fld>
            <a:endParaRPr lang="en-US"/>
          </a:p>
        </p:txBody>
      </p:sp>
      <p:sp>
        <p:nvSpPr>
          <p:cNvPr id="3" name="Footer Placeholder 2"/>
          <p:cNvSpPr>
            <a:spLocks noGrp="1"/>
          </p:cNvSpPr>
          <p:nvPr>
            <p:ph type="ftr" sz="quarter" idx="11"/>
          </p:nvPr>
        </p:nvSpPr>
        <p:spPr/>
        <p:txBody>
          <a:bodyPr/>
          <a:lstStyle/>
          <a:p>
            <a:r>
              <a:rPr lang="en-US"/>
              <a:t>GX Simulator</a:t>
            </a:r>
          </a:p>
        </p:txBody>
      </p:sp>
      <p:sp>
        <p:nvSpPr>
          <p:cNvPr id="4" name="Slide Number Placeholder 3"/>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3950673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EC7202-DF5A-484C-A482-B0C476BDD0AD}"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4151565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D68C14-404A-4EB1-92BC-38775F7EB1E0}"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3901936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ACBEC1-26AD-468E-81F4-9FA07EB252CD}"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804918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A0BFD-649B-4700-8D18-38EEDDA50730}" type="datetime1">
              <a:rPr lang="en-US" smtClean="0"/>
              <a:t>4/2/2025</a:t>
            </a:fld>
            <a:endParaRPr lang="en-US"/>
          </a:p>
        </p:txBody>
      </p:sp>
      <p:sp>
        <p:nvSpPr>
          <p:cNvPr id="5" name="Footer Placeholder 4"/>
          <p:cNvSpPr>
            <a:spLocks noGrp="1"/>
          </p:cNvSpPr>
          <p:nvPr>
            <p:ph type="ftr" sz="quarter" idx="11"/>
          </p:nvPr>
        </p:nvSpPr>
        <p:spPr/>
        <p:txBody>
          <a:bodyPr/>
          <a:lstStyle/>
          <a:p>
            <a:r>
              <a:rPr lang="en-US"/>
              <a:t>GX Simulator</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334403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BFBB2D-6CD1-4D97-A417-84A4CCE75930}"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1259756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CA0A-77A4-4281-97A4-44898AD730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8A1DCE-41AB-4B7F-89E6-3AEDA8ED1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1467E130-3003-2F75-C861-E021202E9870}"/>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8677943B-F938-D318-B000-79C12077D0FE}"/>
              </a:ext>
            </a:extLst>
          </p:cNvPr>
          <p:cNvSpPr>
            <a:spLocks noGrp="1"/>
          </p:cNvSpPr>
          <p:nvPr>
            <p:ph type="dt" sz="half" idx="10"/>
          </p:nvPr>
        </p:nvSpPr>
        <p:spPr/>
        <p:txBody>
          <a:bodyPr/>
          <a:lstStyle/>
          <a:p>
            <a:fld id="{73D24501-F9D9-4D15-98A3-C2D894FFFC58}" type="datetime1">
              <a:rPr lang="en-US" smtClean="0"/>
              <a:t>4/2/2025</a:t>
            </a:fld>
            <a:endParaRPr lang="en-US" dirty="0"/>
          </a:p>
        </p:txBody>
      </p:sp>
      <p:sp>
        <p:nvSpPr>
          <p:cNvPr id="10" name="Footer Placeholder 9">
            <a:extLst>
              <a:ext uri="{FF2B5EF4-FFF2-40B4-BE49-F238E27FC236}">
                <a16:creationId xmlns:a16="http://schemas.microsoft.com/office/drawing/2014/main" id="{D4032781-1CBD-629E-43D5-2D99DAFBD689}"/>
              </a:ext>
            </a:extLst>
          </p:cNvPr>
          <p:cNvSpPr>
            <a:spLocks noGrp="1"/>
          </p:cNvSpPr>
          <p:nvPr>
            <p:ph type="ftr" sz="quarter" idx="11"/>
          </p:nvPr>
        </p:nvSpPr>
        <p:spPr/>
        <p:txBody>
          <a:bodyPr/>
          <a:lstStyle/>
          <a:p>
            <a:r>
              <a:rPr lang="en-US"/>
              <a:t>GX Simulator</a:t>
            </a:r>
            <a:endParaRPr lang="en-US" dirty="0"/>
          </a:p>
        </p:txBody>
      </p:sp>
      <p:sp>
        <p:nvSpPr>
          <p:cNvPr id="11" name="Slide Number Placeholder 10">
            <a:extLst>
              <a:ext uri="{FF2B5EF4-FFF2-40B4-BE49-F238E27FC236}">
                <a16:creationId xmlns:a16="http://schemas.microsoft.com/office/drawing/2014/main" id="{9F36B116-BECC-159A-C135-DBB5B0153A04}"/>
              </a:ext>
            </a:extLst>
          </p:cNvPr>
          <p:cNvSpPr>
            <a:spLocks noGrp="1"/>
          </p:cNvSpPr>
          <p:nvPr>
            <p:ph type="sldNum" sz="quarter" idx="12"/>
          </p:nvPr>
        </p:nvSpPr>
        <p:spPr/>
        <p:txBody>
          <a:bodyPr/>
          <a:lstStyle/>
          <a:p>
            <a:fld id="{2DBE5955-D720-4C72-8D23-1AA5999521A4}" type="slidenum">
              <a:rPr lang="en-US" smtClean="0"/>
              <a:pPr/>
              <a:t>‹#›</a:t>
            </a:fld>
            <a:r>
              <a:rPr lang="en-US"/>
              <a:t>/25</a:t>
            </a:r>
            <a:endParaRPr lang="en-US" dirty="0"/>
          </a:p>
        </p:txBody>
      </p:sp>
    </p:spTree>
    <p:extLst>
      <p:ext uri="{BB962C8B-B14F-4D97-AF65-F5344CB8AC3E}">
        <p14:creationId xmlns:p14="http://schemas.microsoft.com/office/powerpoint/2010/main" val="2743974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19C7-3AFC-451D-B3CE-78FF1D44A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F9CA44-0C63-4B71-9054-4E9D3DB2D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6B7F79-4867-46C1-AFFC-5EF329A29C21}"/>
              </a:ext>
            </a:extLst>
          </p:cNvPr>
          <p:cNvSpPr>
            <a:spLocks noGrp="1"/>
          </p:cNvSpPr>
          <p:nvPr>
            <p:ph type="dt" sz="half" idx="10"/>
          </p:nvPr>
        </p:nvSpPr>
        <p:spPr/>
        <p:txBody>
          <a:bodyPr/>
          <a:lstStyle/>
          <a:p>
            <a:fld id="{F5A35EBC-AA19-4476-9BE7-B694C8DFA2B5}" type="datetime1">
              <a:rPr lang="en-US" smtClean="0"/>
              <a:t>4/2/2025</a:t>
            </a:fld>
            <a:endParaRPr lang="en-US" dirty="0"/>
          </a:p>
        </p:txBody>
      </p:sp>
      <p:sp>
        <p:nvSpPr>
          <p:cNvPr id="5" name="Footer Placeholder 4">
            <a:extLst>
              <a:ext uri="{FF2B5EF4-FFF2-40B4-BE49-F238E27FC236}">
                <a16:creationId xmlns:a16="http://schemas.microsoft.com/office/drawing/2014/main" id="{FFA75B66-7282-4CF0-BD03-E5FCAAFF18DB}"/>
              </a:ext>
            </a:extLst>
          </p:cNvPr>
          <p:cNvSpPr>
            <a:spLocks noGrp="1"/>
          </p:cNvSpPr>
          <p:nvPr>
            <p:ph type="ftr" sz="quarter" idx="11"/>
          </p:nvPr>
        </p:nvSpPr>
        <p:spPr/>
        <p:txBody>
          <a:bodyPr/>
          <a:lstStyle/>
          <a:p>
            <a:r>
              <a:rPr lang="en-US"/>
              <a:t>GX Simulator</a:t>
            </a:r>
            <a:endParaRPr lang="en-US" dirty="0"/>
          </a:p>
        </p:txBody>
      </p:sp>
      <p:sp>
        <p:nvSpPr>
          <p:cNvPr id="6" name="Slide Number Placeholder 5">
            <a:extLst>
              <a:ext uri="{FF2B5EF4-FFF2-40B4-BE49-F238E27FC236}">
                <a16:creationId xmlns:a16="http://schemas.microsoft.com/office/drawing/2014/main" id="{2125100B-BA5C-4FDC-8592-3920A01E3D9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3160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1592-1804-4B64-AB00-BDA402BD1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55B8D-A69A-428A-8D7A-B7C14C375B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7D558-6D74-41B8-B75A-DFA8DD53CDB9}"/>
              </a:ext>
            </a:extLst>
          </p:cNvPr>
          <p:cNvSpPr>
            <a:spLocks noGrp="1"/>
          </p:cNvSpPr>
          <p:nvPr>
            <p:ph type="dt" sz="half" idx="10"/>
          </p:nvPr>
        </p:nvSpPr>
        <p:spPr/>
        <p:txBody>
          <a:bodyPr/>
          <a:lstStyle/>
          <a:p>
            <a:fld id="{009195D5-D642-4746-B386-107A4D6EC3E2}" type="datetime1">
              <a:rPr lang="en-US" smtClean="0"/>
              <a:t>4/2/2025</a:t>
            </a:fld>
            <a:endParaRPr lang="en-US" dirty="0"/>
          </a:p>
        </p:txBody>
      </p:sp>
      <p:sp>
        <p:nvSpPr>
          <p:cNvPr id="5" name="Footer Placeholder 4">
            <a:extLst>
              <a:ext uri="{FF2B5EF4-FFF2-40B4-BE49-F238E27FC236}">
                <a16:creationId xmlns:a16="http://schemas.microsoft.com/office/drawing/2014/main" id="{56533E60-6AA0-4494-A128-154376CCE13B}"/>
              </a:ext>
            </a:extLst>
          </p:cNvPr>
          <p:cNvSpPr>
            <a:spLocks noGrp="1"/>
          </p:cNvSpPr>
          <p:nvPr>
            <p:ph type="ftr" sz="quarter" idx="11"/>
          </p:nvPr>
        </p:nvSpPr>
        <p:spPr/>
        <p:txBody>
          <a:bodyPr/>
          <a:lstStyle/>
          <a:p>
            <a:r>
              <a:rPr lang="en-US"/>
              <a:t>GX Simulator</a:t>
            </a:r>
            <a:endParaRPr lang="en-US" dirty="0"/>
          </a:p>
        </p:txBody>
      </p:sp>
      <p:sp>
        <p:nvSpPr>
          <p:cNvPr id="6" name="Slide Number Placeholder 5">
            <a:extLst>
              <a:ext uri="{FF2B5EF4-FFF2-40B4-BE49-F238E27FC236}">
                <a16:creationId xmlns:a16="http://schemas.microsoft.com/office/drawing/2014/main" id="{6641E03D-16B1-4AFB-A801-702B7F42BD4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2524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FE84-999A-48DB-B84B-CC5DADA5A0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A2875-6E0E-476A-B22F-224341F84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9C4A44-89D1-43B9-92B6-50F8F649E6AE}"/>
              </a:ext>
            </a:extLst>
          </p:cNvPr>
          <p:cNvSpPr>
            <a:spLocks noGrp="1"/>
          </p:cNvSpPr>
          <p:nvPr>
            <p:ph type="dt" sz="half" idx="10"/>
          </p:nvPr>
        </p:nvSpPr>
        <p:spPr/>
        <p:txBody>
          <a:bodyPr/>
          <a:lstStyle/>
          <a:p>
            <a:fld id="{F2FD7B40-07C2-42D6-B393-16EEAC9C7FA6}" type="datetime1">
              <a:rPr lang="en-US" smtClean="0"/>
              <a:t>4/2/2025</a:t>
            </a:fld>
            <a:endParaRPr lang="en-US" dirty="0"/>
          </a:p>
        </p:txBody>
      </p:sp>
      <p:sp>
        <p:nvSpPr>
          <p:cNvPr id="5" name="Footer Placeholder 4">
            <a:extLst>
              <a:ext uri="{FF2B5EF4-FFF2-40B4-BE49-F238E27FC236}">
                <a16:creationId xmlns:a16="http://schemas.microsoft.com/office/drawing/2014/main" id="{0998AE50-40DA-4B40-8AA1-F72FD3FB972E}"/>
              </a:ext>
            </a:extLst>
          </p:cNvPr>
          <p:cNvSpPr>
            <a:spLocks noGrp="1"/>
          </p:cNvSpPr>
          <p:nvPr>
            <p:ph type="ftr" sz="quarter" idx="11"/>
          </p:nvPr>
        </p:nvSpPr>
        <p:spPr/>
        <p:txBody>
          <a:bodyPr/>
          <a:lstStyle/>
          <a:p>
            <a:r>
              <a:rPr lang="en-US"/>
              <a:t>GX Simulator</a:t>
            </a:r>
            <a:endParaRPr lang="en-US" dirty="0"/>
          </a:p>
        </p:txBody>
      </p:sp>
      <p:sp>
        <p:nvSpPr>
          <p:cNvPr id="6" name="Slide Number Placeholder 5">
            <a:extLst>
              <a:ext uri="{FF2B5EF4-FFF2-40B4-BE49-F238E27FC236}">
                <a16:creationId xmlns:a16="http://schemas.microsoft.com/office/drawing/2014/main" id="{F713DED7-1406-4554-8CDD-7B8A110E5AB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9500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574B-8085-4342-9889-3AACD8A58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F6DF7-EB4A-4421-9CB7-6D64D94F4F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3CD49E-8B84-40C8-AA57-102E512BCE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E7DE4-2C30-4A4D-A7C3-3331A1F1F9CB}"/>
              </a:ext>
            </a:extLst>
          </p:cNvPr>
          <p:cNvSpPr>
            <a:spLocks noGrp="1"/>
          </p:cNvSpPr>
          <p:nvPr>
            <p:ph type="dt" sz="half" idx="10"/>
          </p:nvPr>
        </p:nvSpPr>
        <p:spPr/>
        <p:txBody>
          <a:bodyPr/>
          <a:lstStyle/>
          <a:p>
            <a:fld id="{A5E303B9-153A-4C3A-AA8F-9411E7C3A650}" type="datetime1">
              <a:rPr lang="en-US" smtClean="0"/>
              <a:t>4/2/2025</a:t>
            </a:fld>
            <a:endParaRPr lang="en-US" dirty="0"/>
          </a:p>
        </p:txBody>
      </p:sp>
      <p:sp>
        <p:nvSpPr>
          <p:cNvPr id="6" name="Footer Placeholder 5">
            <a:extLst>
              <a:ext uri="{FF2B5EF4-FFF2-40B4-BE49-F238E27FC236}">
                <a16:creationId xmlns:a16="http://schemas.microsoft.com/office/drawing/2014/main" id="{19AEC48E-50DB-48AA-8B0F-8D1EAB2B7230}"/>
              </a:ext>
            </a:extLst>
          </p:cNvPr>
          <p:cNvSpPr>
            <a:spLocks noGrp="1"/>
          </p:cNvSpPr>
          <p:nvPr>
            <p:ph type="ftr" sz="quarter" idx="11"/>
          </p:nvPr>
        </p:nvSpPr>
        <p:spPr/>
        <p:txBody>
          <a:bodyPr/>
          <a:lstStyle/>
          <a:p>
            <a:r>
              <a:rPr lang="en-US"/>
              <a:t>GX Simulator</a:t>
            </a:r>
            <a:endParaRPr lang="en-US" dirty="0"/>
          </a:p>
        </p:txBody>
      </p:sp>
      <p:sp>
        <p:nvSpPr>
          <p:cNvPr id="7" name="Slide Number Placeholder 6">
            <a:extLst>
              <a:ext uri="{FF2B5EF4-FFF2-40B4-BE49-F238E27FC236}">
                <a16:creationId xmlns:a16="http://schemas.microsoft.com/office/drawing/2014/main" id="{BF2B3306-5098-4586-A78B-168D0D547A11}"/>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010309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3792-0B1C-4B58-B05E-773B0B9A41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1F651-F542-4443-B12B-01EFA9BA6E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7C3AE7-1A2B-4A9D-A15F-0842D6597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AC458-3275-4F0A-88F8-FC03C5DCD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AE5C09-A03C-4689-BFB0-58B8C6045C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14BC9-16BD-41E1-879C-413E02D43F3E}"/>
              </a:ext>
            </a:extLst>
          </p:cNvPr>
          <p:cNvSpPr>
            <a:spLocks noGrp="1"/>
          </p:cNvSpPr>
          <p:nvPr>
            <p:ph type="dt" sz="half" idx="10"/>
          </p:nvPr>
        </p:nvSpPr>
        <p:spPr/>
        <p:txBody>
          <a:bodyPr/>
          <a:lstStyle/>
          <a:p>
            <a:fld id="{0EB4B518-C2EC-47D1-BD27-221B4B408175}" type="datetime1">
              <a:rPr lang="en-US" smtClean="0"/>
              <a:t>4/2/2025</a:t>
            </a:fld>
            <a:endParaRPr lang="en-US" dirty="0"/>
          </a:p>
        </p:txBody>
      </p:sp>
      <p:sp>
        <p:nvSpPr>
          <p:cNvPr id="8" name="Footer Placeholder 7">
            <a:extLst>
              <a:ext uri="{FF2B5EF4-FFF2-40B4-BE49-F238E27FC236}">
                <a16:creationId xmlns:a16="http://schemas.microsoft.com/office/drawing/2014/main" id="{506D87C2-EB5B-4733-B502-15C76DE3DB37}"/>
              </a:ext>
            </a:extLst>
          </p:cNvPr>
          <p:cNvSpPr>
            <a:spLocks noGrp="1"/>
          </p:cNvSpPr>
          <p:nvPr>
            <p:ph type="ftr" sz="quarter" idx="11"/>
          </p:nvPr>
        </p:nvSpPr>
        <p:spPr/>
        <p:txBody>
          <a:bodyPr/>
          <a:lstStyle/>
          <a:p>
            <a:r>
              <a:rPr lang="en-US"/>
              <a:t>GX Simulator</a:t>
            </a:r>
            <a:endParaRPr lang="en-US" dirty="0"/>
          </a:p>
        </p:txBody>
      </p:sp>
      <p:sp>
        <p:nvSpPr>
          <p:cNvPr id="9" name="Slide Number Placeholder 8">
            <a:extLst>
              <a:ext uri="{FF2B5EF4-FFF2-40B4-BE49-F238E27FC236}">
                <a16:creationId xmlns:a16="http://schemas.microsoft.com/office/drawing/2014/main" id="{A859CB4F-442C-4E66-A6BE-55728DD8A68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3119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979C-191F-4CC6-92E2-B1179A8793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DB2E37-DA5C-40CA-B100-79B3EFA6D1FF}"/>
              </a:ext>
            </a:extLst>
          </p:cNvPr>
          <p:cNvSpPr>
            <a:spLocks noGrp="1"/>
          </p:cNvSpPr>
          <p:nvPr>
            <p:ph type="dt" sz="half" idx="10"/>
          </p:nvPr>
        </p:nvSpPr>
        <p:spPr/>
        <p:txBody>
          <a:bodyPr/>
          <a:lstStyle/>
          <a:p>
            <a:fld id="{19174131-807A-4DC7-B0E4-06430A0E20FF}" type="datetime1">
              <a:rPr lang="en-US" smtClean="0"/>
              <a:t>4/2/2025</a:t>
            </a:fld>
            <a:endParaRPr lang="en-US" dirty="0"/>
          </a:p>
        </p:txBody>
      </p:sp>
      <p:sp>
        <p:nvSpPr>
          <p:cNvPr id="4" name="Footer Placeholder 3">
            <a:extLst>
              <a:ext uri="{FF2B5EF4-FFF2-40B4-BE49-F238E27FC236}">
                <a16:creationId xmlns:a16="http://schemas.microsoft.com/office/drawing/2014/main" id="{D34A39CA-535D-4497-B800-D0F62178F95D}"/>
              </a:ext>
            </a:extLst>
          </p:cNvPr>
          <p:cNvSpPr>
            <a:spLocks noGrp="1"/>
          </p:cNvSpPr>
          <p:nvPr>
            <p:ph type="ftr" sz="quarter" idx="11"/>
          </p:nvPr>
        </p:nvSpPr>
        <p:spPr/>
        <p:txBody>
          <a:bodyPr/>
          <a:lstStyle/>
          <a:p>
            <a:r>
              <a:rPr lang="en-US"/>
              <a:t>GX Simulator</a:t>
            </a:r>
            <a:endParaRPr lang="en-US" dirty="0"/>
          </a:p>
        </p:txBody>
      </p:sp>
      <p:sp>
        <p:nvSpPr>
          <p:cNvPr id="5" name="Slide Number Placeholder 4">
            <a:extLst>
              <a:ext uri="{FF2B5EF4-FFF2-40B4-BE49-F238E27FC236}">
                <a16:creationId xmlns:a16="http://schemas.microsoft.com/office/drawing/2014/main" id="{55505F0D-E4CB-4155-B33A-8A31BE19712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0489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22D30-ACAD-4F35-920C-EDE72E52E40D}"/>
              </a:ext>
            </a:extLst>
          </p:cNvPr>
          <p:cNvSpPr>
            <a:spLocks noGrp="1"/>
          </p:cNvSpPr>
          <p:nvPr>
            <p:ph type="dt" sz="half" idx="10"/>
          </p:nvPr>
        </p:nvSpPr>
        <p:spPr/>
        <p:txBody>
          <a:bodyPr/>
          <a:lstStyle/>
          <a:p>
            <a:fld id="{67DE4764-8326-447D-B219-8DC7C4F196AC}" type="datetime1">
              <a:rPr lang="en-US" smtClean="0"/>
              <a:t>4/2/2025</a:t>
            </a:fld>
            <a:endParaRPr lang="en-US" dirty="0"/>
          </a:p>
        </p:txBody>
      </p:sp>
      <p:sp>
        <p:nvSpPr>
          <p:cNvPr id="3" name="Footer Placeholder 2">
            <a:extLst>
              <a:ext uri="{FF2B5EF4-FFF2-40B4-BE49-F238E27FC236}">
                <a16:creationId xmlns:a16="http://schemas.microsoft.com/office/drawing/2014/main" id="{F9F65188-CD6C-43C7-810D-A84D80CAF529}"/>
              </a:ext>
            </a:extLst>
          </p:cNvPr>
          <p:cNvSpPr>
            <a:spLocks noGrp="1"/>
          </p:cNvSpPr>
          <p:nvPr>
            <p:ph type="ftr" sz="quarter" idx="11"/>
          </p:nvPr>
        </p:nvSpPr>
        <p:spPr/>
        <p:txBody>
          <a:bodyPr/>
          <a:lstStyle/>
          <a:p>
            <a:r>
              <a:rPr lang="en-US"/>
              <a:t>GX Simulator</a:t>
            </a:r>
            <a:endParaRPr lang="en-US" dirty="0"/>
          </a:p>
        </p:txBody>
      </p:sp>
      <p:sp>
        <p:nvSpPr>
          <p:cNvPr id="4" name="Slide Number Placeholder 3">
            <a:extLst>
              <a:ext uri="{FF2B5EF4-FFF2-40B4-BE49-F238E27FC236}">
                <a16:creationId xmlns:a16="http://schemas.microsoft.com/office/drawing/2014/main" id="{380292DC-DD36-4F22-A11B-5CBBC992CE0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7141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7FD9-0C67-4526-B8A8-1BFA7CA70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0BD2-187A-4EC9-8405-1A0FEA37CE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E0E13-7652-4B57-8243-51FC3D2DE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95458E-ECF0-4063-8446-DAFA6AD9BA28}"/>
              </a:ext>
            </a:extLst>
          </p:cNvPr>
          <p:cNvSpPr>
            <a:spLocks noGrp="1"/>
          </p:cNvSpPr>
          <p:nvPr>
            <p:ph type="dt" sz="half" idx="10"/>
          </p:nvPr>
        </p:nvSpPr>
        <p:spPr/>
        <p:txBody>
          <a:bodyPr/>
          <a:lstStyle/>
          <a:p>
            <a:fld id="{568ADA8E-50AB-4AA5-B70F-DB4C2FF520B9}" type="datetime1">
              <a:rPr lang="en-US" smtClean="0"/>
              <a:t>4/2/2025</a:t>
            </a:fld>
            <a:endParaRPr lang="en-US" dirty="0"/>
          </a:p>
        </p:txBody>
      </p:sp>
      <p:sp>
        <p:nvSpPr>
          <p:cNvPr id="6" name="Footer Placeholder 5">
            <a:extLst>
              <a:ext uri="{FF2B5EF4-FFF2-40B4-BE49-F238E27FC236}">
                <a16:creationId xmlns:a16="http://schemas.microsoft.com/office/drawing/2014/main" id="{E0FC5AF8-1940-42CF-96A8-495460988C37}"/>
              </a:ext>
            </a:extLst>
          </p:cNvPr>
          <p:cNvSpPr>
            <a:spLocks noGrp="1"/>
          </p:cNvSpPr>
          <p:nvPr>
            <p:ph type="ftr" sz="quarter" idx="11"/>
          </p:nvPr>
        </p:nvSpPr>
        <p:spPr/>
        <p:txBody>
          <a:bodyPr/>
          <a:lstStyle/>
          <a:p>
            <a:r>
              <a:rPr lang="en-US"/>
              <a:t>GX Simulator</a:t>
            </a:r>
            <a:endParaRPr lang="en-US" dirty="0"/>
          </a:p>
        </p:txBody>
      </p:sp>
      <p:sp>
        <p:nvSpPr>
          <p:cNvPr id="7" name="Slide Number Placeholder 6">
            <a:extLst>
              <a:ext uri="{FF2B5EF4-FFF2-40B4-BE49-F238E27FC236}">
                <a16:creationId xmlns:a16="http://schemas.microsoft.com/office/drawing/2014/main" id="{B87A7851-CAD9-40CC-A7F4-9E98E06FDB99}"/>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828064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230F-B5AB-405D-A18F-15419E0377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16B904-6101-4E03-9DAA-B3D9AA127B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040DB-973C-4DFF-887E-B7344195A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311D5-30C1-4607-9917-67AF1F709460}"/>
              </a:ext>
            </a:extLst>
          </p:cNvPr>
          <p:cNvSpPr>
            <a:spLocks noGrp="1"/>
          </p:cNvSpPr>
          <p:nvPr>
            <p:ph type="dt" sz="half" idx="10"/>
          </p:nvPr>
        </p:nvSpPr>
        <p:spPr/>
        <p:txBody>
          <a:bodyPr/>
          <a:lstStyle/>
          <a:p>
            <a:fld id="{2F492BA0-2B54-4D91-8D17-D67F25B4A6AA}" type="datetime1">
              <a:rPr lang="en-US" smtClean="0"/>
              <a:t>4/2/2025</a:t>
            </a:fld>
            <a:endParaRPr lang="en-US" dirty="0"/>
          </a:p>
        </p:txBody>
      </p:sp>
      <p:sp>
        <p:nvSpPr>
          <p:cNvPr id="6" name="Footer Placeholder 5">
            <a:extLst>
              <a:ext uri="{FF2B5EF4-FFF2-40B4-BE49-F238E27FC236}">
                <a16:creationId xmlns:a16="http://schemas.microsoft.com/office/drawing/2014/main" id="{3FE981B2-6681-489F-BB87-5E48750BA08C}"/>
              </a:ext>
            </a:extLst>
          </p:cNvPr>
          <p:cNvSpPr>
            <a:spLocks noGrp="1"/>
          </p:cNvSpPr>
          <p:nvPr>
            <p:ph type="ftr" sz="quarter" idx="11"/>
          </p:nvPr>
        </p:nvSpPr>
        <p:spPr/>
        <p:txBody>
          <a:bodyPr/>
          <a:lstStyle/>
          <a:p>
            <a:r>
              <a:rPr lang="en-US"/>
              <a:t>GX Simulator</a:t>
            </a:r>
            <a:endParaRPr lang="en-US" dirty="0"/>
          </a:p>
        </p:txBody>
      </p:sp>
      <p:sp>
        <p:nvSpPr>
          <p:cNvPr id="7" name="Slide Number Placeholder 6">
            <a:extLst>
              <a:ext uri="{FF2B5EF4-FFF2-40B4-BE49-F238E27FC236}">
                <a16:creationId xmlns:a16="http://schemas.microsoft.com/office/drawing/2014/main" id="{95FC5FAE-50F9-4574-A3E4-572F606E3A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0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0DC63A-D7FC-4EC3-81CC-2AAB0B517DAE}" type="datetime1">
              <a:rPr lang="en-US" smtClean="0"/>
              <a:t>4/2/2025</a:t>
            </a:fld>
            <a:endParaRPr lang="en-US"/>
          </a:p>
        </p:txBody>
      </p:sp>
      <p:sp>
        <p:nvSpPr>
          <p:cNvPr id="8" name="Footer Placeholder 7"/>
          <p:cNvSpPr>
            <a:spLocks noGrp="1"/>
          </p:cNvSpPr>
          <p:nvPr>
            <p:ph type="ftr" sz="quarter" idx="11"/>
          </p:nvPr>
        </p:nvSpPr>
        <p:spPr/>
        <p:txBody>
          <a:bodyPr/>
          <a:lstStyle/>
          <a:p>
            <a:r>
              <a:rPr lang="en-US"/>
              <a:t>GX Simulator</a:t>
            </a:r>
          </a:p>
        </p:txBody>
      </p:sp>
      <p:sp>
        <p:nvSpPr>
          <p:cNvPr id="9" name="Slide Number Placeholder 8"/>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926394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0AE6-6F11-4E73-B4E1-36F29D6C6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82577-203A-40C8-BC50-B65C899601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D59E7-6859-4CA1-9BA3-CEEA4F56B9AC}"/>
              </a:ext>
            </a:extLst>
          </p:cNvPr>
          <p:cNvSpPr>
            <a:spLocks noGrp="1"/>
          </p:cNvSpPr>
          <p:nvPr>
            <p:ph type="dt" sz="half" idx="10"/>
          </p:nvPr>
        </p:nvSpPr>
        <p:spPr/>
        <p:txBody>
          <a:bodyPr/>
          <a:lstStyle/>
          <a:p>
            <a:fld id="{D3E23374-2A29-42DC-A57F-34290642895C}" type="datetime1">
              <a:rPr lang="en-US" smtClean="0"/>
              <a:t>4/2/2025</a:t>
            </a:fld>
            <a:endParaRPr lang="en-US" dirty="0"/>
          </a:p>
        </p:txBody>
      </p:sp>
      <p:sp>
        <p:nvSpPr>
          <p:cNvPr id="5" name="Footer Placeholder 4">
            <a:extLst>
              <a:ext uri="{FF2B5EF4-FFF2-40B4-BE49-F238E27FC236}">
                <a16:creationId xmlns:a16="http://schemas.microsoft.com/office/drawing/2014/main" id="{8F09F8EB-D9DF-4BEF-9D34-18487A0E68F5}"/>
              </a:ext>
            </a:extLst>
          </p:cNvPr>
          <p:cNvSpPr>
            <a:spLocks noGrp="1"/>
          </p:cNvSpPr>
          <p:nvPr>
            <p:ph type="ftr" sz="quarter" idx="11"/>
          </p:nvPr>
        </p:nvSpPr>
        <p:spPr/>
        <p:txBody>
          <a:bodyPr/>
          <a:lstStyle/>
          <a:p>
            <a:r>
              <a:rPr lang="en-US"/>
              <a:t>GX Simulator</a:t>
            </a:r>
            <a:endParaRPr lang="en-US" dirty="0"/>
          </a:p>
        </p:txBody>
      </p:sp>
      <p:sp>
        <p:nvSpPr>
          <p:cNvPr id="6" name="Slide Number Placeholder 5">
            <a:extLst>
              <a:ext uri="{FF2B5EF4-FFF2-40B4-BE49-F238E27FC236}">
                <a16:creationId xmlns:a16="http://schemas.microsoft.com/office/drawing/2014/main" id="{714A3E78-5878-4745-A072-C45A1F4B8B51}"/>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047111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33834-00A0-43FB-88B8-48827B00DC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6B58A-8EB4-4818-8116-77FD73CD7D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881FA-5A79-4327-89D0-3B9A09B4E5BC}"/>
              </a:ext>
            </a:extLst>
          </p:cNvPr>
          <p:cNvSpPr>
            <a:spLocks noGrp="1"/>
          </p:cNvSpPr>
          <p:nvPr>
            <p:ph type="dt" sz="half" idx="10"/>
          </p:nvPr>
        </p:nvSpPr>
        <p:spPr/>
        <p:txBody>
          <a:bodyPr/>
          <a:lstStyle/>
          <a:p>
            <a:fld id="{1517B2F8-14CB-417E-853C-7D853398394C}" type="datetime1">
              <a:rPr lang="en-US" smtClean="0"/>
              <a:t>4/2/2025</a:t>
            </a:fld>
            <a:endParaRPr lang="en-US" dirty="0"/>
          </a:p>
        </p:txBody>
      </p:sp>
      <p:sp>
        <p:nvSpPr>
          <p:cNvPr id="5" name="Footer Placeholder 4">
            <a:extLst>
              <a:ext uri="{FF2B5EF4-FFF2-40B4-BE49-F238E27FC236}">
                <a16:creationId xmlns:a16="http://schemas.microsoft.com/office/drawing/2014/main" id="{1BBD226C-A515-4623-A888-273DD3A5FBB2}"/>
              </a:ext>
            </a:extLst>
          </p:cNvPr>
          <p:cNvSpPr>
            <a:spLocks noGrp="1"/>
          </p:cNvSpPr>
          <p:nvPr>
            <p:ph type="ftr" sz="quarter" idx="11"/>
          </p:nvPr>
        </p:nvSpPr>
        <p:spPr/>
        <p:txBody>
          <a:bodyPr/>
          <a:lstStyle/>
          <a:p>
            <a:r>
              <a:rPr lang="en-US"/>
              <a:t>GX Simulator</a:t>
            </a:r>
            <a:endParaRPr lang="en-US" dirty="0"/>
          </a:p>
        </p:txBody>
      </p:sp>
      <p:sp>
        <p:nvSpPr>
          <p:cNvPr id="6" name="Slide Number Placeholder 5">
            <a:extLst>
              <a:ext uri="{FF2B5EF4-FFF2-40B4-BE49-F238E27FC236}">
                <a16:creationId xmlns:a16="http://schemas.microsoft.com/office/drawing/2014/main" id="{CBE9AA73-34F0-487D-BD90-EF8152B88D0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21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7CCA5F-8F97-4516-B6F9-9B6DAD7D035A}" type="datetime1">
              <a:rPr lang="en-US" smtClean="0"/>
              <a:t>4/2/2025</a:t>
            </a:fld>
            <a:endParaRPr lang="en-US"/>
          </a:p>
        </p:txBody>
      </p:sp>
      <p:sp>
        <p:nvSpPr>
          <p:cNvPr id="4" name="Footer Placeholder 3"/>
          <p:cNvSpPr>
            <a:spLocks noGrp="1"/>
          </p:cNvSpPr>
          <p:nvPr>
            <p:ph type="ftr" sz="quarter" idx="11"/>
          </p:nvPr>
        </p:nvSpPr>
        <p:spPr/>
        <p:txBody>
          <a:bodyPr/>
          <a:lstStyle/>
          <a:p>
            <a:r>
              <a:rPr lang="en-US"/>
              <a:t>GX Simulator</a:t>
            </a:r>
          </a:p>
        </p:txBody>
      </p:sp>
      <p:sp>
        <p:nvSpPr>
          <p:cNvPr id="5" name="Slide Number Placeholder 4"/>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193096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49E1-9C55-4CEC-9104-38A96D04609B}" type="datetime1">
              <a:rPr lang="en-US" smtClean="0"/>
              <a:t>4/2/2025</a:t>
            </a:fld>
            <a:endParaRPr lang="en-US"/>
          </a:p>
        </p:txBody>
      </p:sp>
      <p:sp>
        <p:nvSpPr>
          <p:cNvPr id="3" name="Footer Placeholder 2"/>
          <p:cNvSpPr>
            <a:spLocks noGrp="1"/>
          </p:cNvSpPr>
          <p:nvPr>
            <p:ph type="ftr" sz="quarter" idx="11"/>
          </p:nvPr>
        </p:nvSpPr>
        <p:spPr/>
        <p:txBody>
          <a:bodyPr/>
          <a:lstStyle/>
          <a:p>
            <a:r>
              <a:rPr lang="en-US"/>
              <a:t>GX Simulator</a:t>
            </a:r>
          </a:p>
        </p:txBody>
      </p:sp>
      <p:sp>
        <p:nvSpPr>
          <p:cNvPr id="4" name="Slide Number Placeholder 3"/>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38721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AC8E4-9A2C-4F57-BB12-B46DDD175F9D}"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227230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22FA2F-2F19-4672-B5FC-57F5FEB9E454}" type="datetime1">
              <a:rPr lang="en-US" smtClean="0"/>
              <a:t>4/2/2025</a:t>
            </a:fld>
            <a:endParaRPr lang="en-US"/>
          </a:p>
        </p:txBody>
      </p:sp>
      <p:sp>
        <p:nvSpPr>
          <p:cNvPr id="6" name="Footer Placeholder 5"/>
          <p:cNvSpPr>
            <a:spLocks noGrp="1"/>
          </p:cNvSpPr>
          <p:nvPr>
            <p:ph type="ftr" sz="quarter" idx="11"/>
          </p:nvPr>
        </p:nvSpPr>
        <p:spPr/>
        <p:txBody>
          <a:bodyPr/>
          <a:lstStyle/>
          <a:p>
            <a:r>
              <a:rPr lang="en-US"/>
              <a:t>GX Simulator</a:t>
            </a:r>
          </a:p>
        </p:txBody>
      </p:sp>
      <p:sp>
        <p:nvSpPr>
          <p:cNvPr id="7" name="Slide Number Placeholder 6"/>
          <p:cNvSpPr>
            <a:spLocks noGrp="1"/>
          </p:cNvSpPr>
          <p:nvPr>
            <p:ph type="sldNum" sz="quarter" idx="12"/>
          </p:nvPr>
        </p:nvSpPr>
        <p:spPr/>
        <p:txBody>
          <a:bodyPr/>
          <a:lstStyle/>
          <a:p>
            <a:fld id="{3FD5C32A-AE55-4F30-A663-8F5BCADC9291}" type="slidenum">
              <a:rPr lang="en-US" smtClean="0"/>
              <a:t>‹#›</a:t>
            </a:fld>
            <a:endParaRPr lang="en-US"/>
          </a:p>
        </p:txBody>
      </p:sp>
    </p:spTree>
    <p:extLst>
      <p:ext uri="{BB962C8B-B14F-4D97-AF65-F5344CB8AC3E}">
        <p14:creationId xmlns:p14="http://schemas.microsoft.com/office/powerpoint/2010/main" val="46791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1C8112A-5DE3-421E-8E41-2EC9BA171E7D}" type="datetime1">
              <a:rPr lang="en-US" smtClean="0"/>
              <a:t>4/2/2025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GX Simulator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FD5C32A-AE55-4F30-A663-8F5BCADC9291}" type="slidenum">
              <a:rPr lang="en-US" smtClean="0"/>
              <a:t>‹#›</a:t>
            </a:fld>
            <a:endParaRPr lang="en-US"/>
          </a:p>
        </p:txBody>
      </p:sp>
    </p:spTree>
    <p:extLst>
      <p:ext uri="{BB962C8B-B14F-4D97-AF65-F5344CB8AC3E}">
        <p14:creationId xmlns:p14="http://schemas.microsoft.com/office/powerpoint/2010/main" val="22250813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3E876-1A43-43EB-B581-F6D5F1B885AC}" type="datetime1">
              <a:rPr lang="en-US" smtClean="0"/>
              <a:t>4/2/2025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GX Simulator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F72E2-B969-4D33-B4DC-CA986E2DD195}" type="slidenum">
              <a:rPr lang="en-US" smtClean="0"/>
              <a:t>‹#›</a:t>
            </a:fld>
            <a:endParaRPr lang="en-US"/>
          </a:p>
        </p:txBody>
      </p:sp>
    </p:spTree>
    <p:extLst>
      <p:ext uri="{BB962C8B-B14F-4D97-AF65-F5344CB8AC3E}">
        <p14:creationId xmlns:p14="http://schemas.microsoft.com/office/powerpoint/2010/main" val="30558451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A65B2-CE6D-4A50-A627-E85FA8222A30}" type="datetime1">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GX Simulator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A7368-F21E-497D-A615-AB533D92FC0A}" type="slidenum">
              <a:rPr lang="en-US" smtClean="0"/>
              <a:t>‹#›</a:t>
            </a:fld>
            <a:endParaRPr lang="en-US"/>
          </a:p>
        </p:txBody>
      </p:sp>
    </p:spTree>
    <p:extLst>
      <p:ext uri="{BB962C8B-B14F-4D97-AF65-F5344CB8AC3E}">
        <p14:creationId xmlns:p14="http://schemas.microsoft.com/office/powerpoint/2010/main" val="16308643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BD5CF-EA7D-4B5D-A624-02B742013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EFA97-9EBD-49A1-8360-4AD8CFD43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E0FDB-4564-4A96-8C06-04A2A841EB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35C5F-BAE9-4134-A13C-D4052F81DF0C}" type="datetime1">
              <a:rPr lang="en-US" smtClean="0"/>
              <a:t>4/2/2025</a:t>
            </a:fld>
            <a:endParaRPr lang="en-US" dirty="0"/>
          </a:p>
        </p:txBody>
      </p:sp>
      <p:sp>
        <p:nvSpPr>
          <p:cNvPr id="5" name="Footer Placeholder 4">
            <a:extLst>
              <a:ext uri="{FF2B5EF4-FFF2-40B4-BE49-F238E27FC236}">
                <a16:creationId xmlns:a16="http://schemas.microsoft.com/office/drawing/2014/main" id="{03627A60-3C93-4C7E-AD28-DF9420E6A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GX Simulator</a:t>
            </a:r>
            <a:endParaRPr lang="en-US" dirty="0"/>
          </a:p>
        </p:txBody>
      </p:sp>
      <p:sp>
        <p:nvSpPr>
          <p:cNvPr id="6" name="Slide Number Placeholder 5">
            <a:extLst>
              <a:ext uri="{FF2B5EF4-FFF2-40B4-BE49-F238E27FC236}">
                <a16:creationId xmlns:a16="http://schemas.microsoft.com/office/drawing/2014/main" id="{997EB408-0B8D-459D-BEDF-7AA9C4AB5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86580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0.xml"/><Relationship Id="rId3" Type="http://schemas.openxmlformats.org/officeDocument/2006/relationships/image" Target="../media/image470.png"/><Relationship Id="rId7" Type="http://schemas.openxmlformats.org/officeDocument/2006/relationships/diagramQuickStyle" Target="../diagrams/quickStyle1.xml"/><Relationship Id="rId12" Type="http://schemas.openxmlformats.org/officeDocument/2006/relationships/diagramQuickStyle" Target="../diagrams/quickStyle20.xml"/><Relationship Id="rId2" Type="http://schemas.openxmlformats.org/officeDocument/2006/relationships/image" Target="../media/image21.png"/><Relationship Id="rId1" Type="http://schemas.openxmlformats.org/officeDocument/2006/relationships/slideLayout" Target="../slideLayouts/slideLayout42.xml"/><Relationship Id="rId6" Type="http://schemas.openxmlformats.org/officeDocument/2006/relationships/diagramLayout" Target="../diagrams/layout1.xml"/><Relationship Id="rId11" Type="http://schemas.openxmlformats.org/officeDocument/2006/relationships/diagramLayout" Target="../diagrams/layout20.xml"/><Relationship Id="rId5" Type="http://schemas.openxmlformats.org/officeDocument/2006/relationships/diagramData" Target="../diagrams/data1.xml"/><Relationship Id="rId10" Type="http://schemas.openxmlformats.org/officeDocument/2006/relationships/diagramData" Target="../diagrams/data3.xml"/><Relationship Id="rId4" Type="http://schemas.openxmlformats.org/officeDocument/2006/relationships/image" Target="../media/image480.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hyperlink" Target="https://arxiv.org/abs/2301.00795"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420.png"/><Relationship Id="rId12"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42.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18.png"/><Relationship Id="rId10"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440.pn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C1F6-AFFF-8642-C5A8-B27F54EE6276}"/>
              </a:ext>
            </a:extLst>
          </p:cNvPr>
          <p:cNvSpPr>
            <a:spLocks noGrp="1"/>
          </p:cNvSpPr>
          <p:nvPr>
            <p:ph type="ctrTitle"/>
          </p:nvPr>
        </p:nvSpPr>
        <p:spPr/>
        <p:txBody>
          <a:bodyPr>
            <a:noAutofit/>
          </a:bodyPr>
          <a:lstStyle/>
          <a:p>
            <a:r>
              <a:rPr lang="en-US" sz="3200" dirty="0"/>
              <a:t>Disentangling the Coronal and TR EUV emission by combining EUV and MICROWAVE data with GX Simulator 3d data- constrained modeling </a:t>
            </a:r>
          </a:p>
        </p:txBody>
      </p:sp>
      <p:sp>
        <p:nvSpPr>
          <p:cNvPr id="3" name="Subtitle 2">
            <a:extLst>
              <a:ext uri="{FF2B5EF4-FFF2-40B4-BE49-F238E27FC236}">
                <a16:creationId xmlns:a16="http://schemas.microsoft.com/office/drawing/2014/main" id="{D7DF5C28-C0E5-B8EF-F554-69CA8F06C1F8}"/>
              </a:ext>
            </a:extLst>
          </p:cNvPr>
          <p:cNvSpPr>
            <a:spLocks noGrp="1"/>
          </p:cNvSpPr>
          <p:nvPr>
            <p:ph type="subTitle" idx="1"/>
          </p:nvPr>
        </p:nvSpPr>
        <p:spPr/>
        <p:txBody>
          <a:bodyPr/>
          <a:lstStyle/>
          <a:p>
            <a:r>
              <a:rPr lang="en-US" dirty="0"/>
              <a:t>Gelu M. Nita &amp; GX Simulator Team</a:t>
            </a:r>
          </a:p>
          <a:p>
            <a:r>
              <a:rPr lang="en-US" dirty="0"/>
              <a:t>New Jersey Institute of Technology</a:t>
            </a:r>
          </a:p>
          <a:p>
            <a:endParaRPr lang="en-US" dirty="0"/>
          </a:p>
        </p:txBody>
      </p:sp>
    </p:spTree>
    <p:extLst>
      <p:ext uri="{BB962C8B-B14F-4D97-AF65-F5344CB8AC3E}">
        <p14:creationId xmlns:p14="http://schemas.microsoft.com/office/powerpoint/2010/main" val="2605568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6CB489-AB2D-4B6F-BE46-59A5FCDE9B18}"/>
              </a:ext>
            </a:extLst>
          </p:cNvPr>
          <p:cNvPicPr>
            <a:picLocks noChangeAspect="1"/>
          </p:cNvPicPr>
          <p:nvPr/>
        </p:nvPicPr>
        <p:blipFill>
          <a:blip r:embed="rId2"/>
          <a:srcRect/>
          <a:stretch/>
        </p:blipFill>
        <p:spPr>
          <a:xfrm>
            <a:off x="5995255" y="1111718"/>
            <a:ext cx="3449963" cy="2556190"/>
          </a:xfrm>
          <a:prstGeom prst="rect">
            <a:avLst/>
          </a:prstGeom>
        </p:spPr>
      </p:pic>
      <p:sp>
        <p:nvSpPr>
          <p:cNvPr id="2" name="Title 1">
            <a:extLst>
              <a:ext uri="{FF2B5EF4-FFF2-40B4-BE49-F238E27FC236}">
                <a16:creationId xmlns:a16="http://schemas.microsoft.com/office/drawing/2014/main" id="{48E74BF3-89A9-456D-B4FA-F060DA19E5A2}"/>
              </a:ext>
            </a:extLst>
          </p:cNvPr>
          <p:cNvSpPr>
            <a:spLocks noGrp="1"/>
          </p:cNvSpPr>
          <p:nvPr>
            <p:ph type="title"/>
          </p:nvPr>
        </p:nvSpPr>
        <p:spPr>
          <a:xfrm>
            <a:off x="838200" y="-90986"/>
            <a:ext cx="10515600" cy="1603931"/>
          </a:xfrm>
        </p:spPr>
        <p:txBody>
          <a:bodyPr>
            <a:normAutofit/>
          </a:bodyPr>
          <a:lstStyle/>
          <a:p>
            <a:pPr algn="ctr"/>
            <a:r>
              <a:rPr lang="en-US" sz="3500" b="1" dirty="0">
                <a:latin typeface="+mn-lt"/>
              </a:rPr>
              <a:t>GX Automated Coronal Heating Modeling Framework</a:t>
            </a:r>
          </a:p>
        </p:txBody>
      </p:sp>
      <p:sp>
        <p:nvSpPr>
          <p:cNvPr id="3" name="Date Placeholder 2">
            <a:extLst>
              <a:ext uri="{FF2B5EF4-FFF2-40B4-BE49-F238E27FC236}">
                <a16:creationId xmlns:a16="http://schemas.microsoft.com/office/drawing/2014/main" id="{26FC3439-83D5-CCB6-A856-B39407B739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DE6AC3-D59C-49CD-86F1-E1FD8275FC3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D1DD8F-2182-42AA-92D2-68228788E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a:t>
            </a:r>
          </a:p>
        </p:txBody>
      </p:sp>
      <p:sp>
        <p:nvSpPr>
          <p:cNvPr id="11" name="Freeform: Shape 10">
            <a:extLst>
              <a:ext uri="{FF2B5EF4-FFF2-40B4-BE49-F238E27FC236}">
                <a16:creationId xmlns:a16="http://schemas.microsoft.com/office/drawing/2014/main" id="{14D6F05C-2B71-4240-82BB-C1FE7568B231}"/>
              </a:ext>
            </a:extLst>
          </p:cNvPr>
          <p:cNvSpPr/>
          <p:nvPr/>
        </p:nvSpPr>
        <p:spPr>
          <a:xfrm>
            <a:off x="195615"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0 w 2622359"/>
              <a:gd name="connsiteY5"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2359" h="1048943">
                <a:moveTo>
                  <a:pt x="0" y="0"/>
                </a:moveTo>
                <a:lnTo>
                  <a:pt x="2097888" y="0"/>
                </a:lnTo>
                <a:lnTo>
                  <a:pt x="2622359" y="524472"/>
                </a:lnTo>
                <a:lnTo>
                  <a:pt x="2097888" y="1048943"/>
                </a:lnTo>
                <a:lnTo>
                  <a:pt x="0" y="104894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014" tIns="56007" rIns="290240"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Data Request</a:t>
            </a:r>
          </a:p>
        </p:txBody>
      </p:sp>
      <p:sp>
        <p:nvSpPr>
          <p:cNvPr id="12" name="Freeform: Shape 11">
            <a:extLst>
              <a:ext uri="{FF2B5EF4-FFF2-40B4-BE49-F238E27FC236}">
                <a16:creationId xmlns:a16="http://schemas.microsoft.com/office/drawing/2014/main" id="{2C123DBD-281F-4283-9F54-ECE338641DA3}"/>
              </a:ext>
            </a:extLst>
          </p:cNvPr>
          <p:cNvSpPr/>
          <p:nvPr/>
        </p:nvSpPr>
        <p:spPr>
          <a:xfrm>
            <a:off x="2293503"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483" tIns="56007" rIns="552475"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Extrapolation</a:t>
            </a:r>
          </a:p>
        </p:txBody>
      </p:sp>
      <mc:AlternateContent xmlns:mc="http://schemas.openxmlformats.org/markup-compatibility/2006" xmlns:a14="http://schemas.microsoft.com/office/drawing/2010/main">
        <mc:Choice Requires="a14">
          <p:sp>
            <p:nvSpPr>
              <p:cNvPr id="13" name="Freeform: Shape 12">
                <a:extLst>
                  <a:ext uri="{FF2B5EF4-FFF2-40B4-BE49-F238E27FC236}">
                    <a16:creationId xmlns:a16="http://schemas.microsoft.com/office/drawing/2014/main" id="{5D61737D-7190-42A4-8E27-AC4AAC5419AD}"/>
                  </a:ext>
                </a:extLst>
              </p:cNvPr>
              <p:cNvSpPr/>
              <p:nvPr/>
            </p:nvSpPr>
            <p:spPr>
              <a:xfrm>
                <a:off x="4391391"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483" tIns="56007" rIns="552475"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14:m>
                  <m:oMath xmlns:m="http://schemas.openxmlformats.org/officeDocument/2006/math">
                    <m:d>
                      <m:dPr>
                        <m:begChr m:val="{"/>
                        <m:endChr m:val="}"/>
                        <m:ctrlP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d>
                          <m:dPr>
                            <m:begChr m:val="⟨"/>
                            <m:endChr m:val="⟩"/>
                            <m:ctrlP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𝐵</m:t>
                            </m:r>
                          </m:e>
                        </m:d>
                        <m: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𝐿</m:t>
                        </m:r>
                      </m:e>
                    </m:d>
                  </m:oMath>
                </a14:m>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 Computation</a:t>
                </a:r>
              </a:p>
            </p:txBody>
          </p:sp>
        </mc:Choice>
        <mc:Fallback xmlns="">
          <p:sp>
            <p:nvSpPr>
              <p:cNvPr id="13" name="Freeform: Shape 12">
                <a:extLst>
                  <a:ext uri="{FF2B5EF4-FFF2-40B4-BE49-F238E27FC236}">
                    <a16:creationId xmlns:a16="http://schemas.microsoft.com/office/drawing/2014/main" id="{5D61737D-7190-42A4-8E27-AC4AAC5419AD}"/>
                  </a:ext>
                </a:extLst>
              </p:cNvPr>
              <p:cNvSpPr>
                <a:spLocks noRot="1" noChangeAspect="1" noMove="1" noResize="1" noEditPoints="1" noAdjustHandles="1" noChangeArrowheads="1" noChangeShapeType="1" noTextEdit="1"/>
              </p:cNvSpPr>
              <p:nvPr/>
            </p:nvSpPr>
            <p:spPr>
              <a:xfrm>
                <a:off x="4391391"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a:blipFill>
                <a:blip r:embed="rId3"/>
                <a:stretch>
                  <a:fillRect/>
                </a:stretch>
              </a:blipFill>
            </p:spPr>
            <p:txBody>
              <a:bodyPr/>
              <a:lstStyle/>
              <a:p>
                <a:r>
                  <a:rPr lang="en-US">
                    <a:noFill/>
                  </a:rPr>
                  <a:t> </a:t>
                </a:r>
              </a:p>
            </p:txBody>
          </p:sp>
        </mc:Fallback>
      </mc:AlternateContent>
      <p:sp>
        <p:nvSpPr>
          <p:cNvPr id="16" name="Freeform: Shape 15">
            <a:extLst>
              <a:ext uri="{FF2B5EF4-FFF2-40B4-BE49-F238E27FC236}">
                <a16:creationId xmlns:a16="http://schemas.microsoft.com/office/drawing/2014/main" id="{7156FF5E-3EB7-4FD4-8824-80B1EEA0BC31}"/>
              </a:ext>
            </a:extLst>
          </p:cNvPr>
          <p:cNvSpPr/>
          <p:nvPr/>
        </p:nvSpPr>
        <p:spPr>
          <a:xfrm>
            <a:off x="9290049" y="4109592"/>
            <a:ext cx="2788342"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a:solidFill>
            <a:srgbClr val="FC7E0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483" tIns="56007" rIns="552475"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Data Validated EBTEL Coronal Heating Model</a:t>
            </a:r>
          </a:p>
        </p:txBody>
      </p:sp>
      <p:sp>
        <p:nvSpPr>
          <p:cNvPr id="18" name="Speech Bubble: Oval 17">
            <a:extLst>
              <a:ext uri="{FF2B5EF4-FFF2-40B4-BE49-F238E27FC236}">
                <a16:creationId xmlns:a16="http://schemas.microsoft.com/office/drawing/2014/main" id="{B8ADA779-4A2E-4111-AA98-503FE3105EFD}"/>
              </a:ext>
            </a:extLst>
          </p:cNvPr>
          <p:cNvSpPr/>
          <p:nvPr/>
        </p:nvSpPr>
        <p:spPr>
          <a:xfrm>
            <a:off x="2497189" y="1978257"/>
            <a:ext cx="2454699" cy="15402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Automated Model Production Pipeline (AMPP)</a:t>
            </a:r>
          </a:p>
        </p:txBody>
      </p:sp>
      <p:sp>
        <p:nvSpPr>
          <p:cNvPr id="20" name="Speech Bubble: Oval 19">
            <a:extLst>
              <a:ext uri="{FF2B5EF4-FFF2-40B4-BE49-F238E27FC236}">
                <a16:creationId xmlns:a16="http://schemas.microsoft.com/office/drawing/2014/main" id="{BD3B614C-04E1-4C5B-87C1-68625E9B7492}"/>
              </a:ext>
            </a:extLst>
          </p:cNvPr>
          <p:cNvSpPr/>
          <p:nvPr/>
        </p:nvSpPr>
        <p:spPr>
          <a:xfrm>
            <a:off x="9579151" y="1786181"/>
            <a:ext cx="2454699" cy="1540299"/>
          </a:xfrm>
          <a:prstGeom prst="wedgeEllipseCallout">
            <a:avLst/>
          </a:prstGeom>
          <a:solidFill>
            <a:srgbClr val="FC7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Automated Coronal Heating Modeling  Pipeline (CHMP)</a:t>
            </a:r>
          </a:p>
        </p:txBody>
      </p:sp>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31C23582-8FB5-432E-A650-9866A8921FBA}"/>
                  </a:ext>
                </a:extLst>
              </p:cNvPr>
              <p:cNvSpPr/>
              <p:nvPr/>
            </p:nvSpPr>
            <p:spPr>
              <a:xfrm>
                <a:off x="7672096" y="4242246"/>
                <a:ext cx="944033" cy="956624"/>
              </a:xfrm>
              <a:prstGeom prst="ellipse">
                <a:avLst/>
              </a:prstGeom>
              <a:solidFill>
                <a:srgbClr val="FC7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Adaptive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sSub>
                      <m:sSubPr>
                        <m:ctrlPr>
                          <a:rPr kumimoji="0" lang="en-US" sz="105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05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𝑄</m:t>
                        </m:r>
                      </m:e>
                      <m:sub>
                        <m:r>
                          <a:rPr kumimoji="0" lang="en-US" sz="105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0</m:t>
                        </m:r>
                      </m:sub>
                    </m:sSub>
                  </m:oMath>
                </a14:m>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step</a:t>
                </a:r>
              </a:p>
            </p:txBody>
          </p:sp>
        </mc:Choice>
        <mc:Fallback xmlns="">
          <p:sp>
            <p:nvSpPr>
              <p:cNvPr id="7" name="Oval 6">
                <a:extLst>
                  <a:ext uri="{FF2B5EF4-FFF2-40B4-BE49-F238E27FC236}">
                    <a16:creationId xmlns:a16="http://schemas.microsoft.com/office/drawing/2014/main" id="{31C23582-8FB5-432E-A650-9866A8921FBA}"/>
                  </a:ext>
                </a:extLst>
              </p:cNvPr>
              <p:cNvSpPr>
                <a:spLocks noRot="1" noChangeAspect="1" noMove="1" noResize="1" noEditPoints="1" noAdjustHandles="1" noChangeArrowheads="1" noChangeShapeType="1" noTextEdit="1"/>
              </p:cNvSpPr>
              <p:nvPr/>
            </p:nvSpPr>
            <p:spPr>
              <a:xfrm>
                <a:off x="7672096" y="4242246"/>
                <a:ext cx="944033" cy="956624"/>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Diagram 7">
                <a:extLst>
                  <a:ext uri="{FF2B5EF4-FFF2-40B4-BE49-F238E27FC236}">
                    <a16:creationId xmlns:a16="http://schemas.microsoft.com/office/drawing/2014/main" id="{4E4C21C9-D85F-414C-A230-E15FCF59EFA8}"/>
                  </a:ext>
                </a:extLst>
              </p:cNvPr>
              <p:cNvGraphicFramePr/>
              <p:nvPr/>
            </p:nvGraphicFramePr>
            <p:xfrm>
              <a:off x="7013750" y="3326480"/>
              <a:ext cx="2273299" cy="30818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8" name="Diagram 7">
                <a:extLst>
                  <a:ext uri="{FF2B5EF4-FFF2-40B4-BE49-F238E27FC236}">
                    <a16:creationId xmlns:a16="http://schemas.microsoft.com/office/drawing/2014/main" id="{4E4C21C9-D85F-414C-A230-E15FCF59EFA8}"/>
                  </a:ext>
                </a:extLst>
              </p:cNvPr>
              <p:cNvGraphicFramePr/>
              <p:nvPr>
                <p:extLst>
                  <p:ext uri="{D42A27DB-BD31-4B8C-83A1-F6EECF244321}">
                    <p14:modId xmlns:p14="http://schemas.microsoft.com/office/powerpoint/2010/main" val="644411884"/>
                  </p:ext>
                </p:extLst>
              </p:nvPr>
            </p:nvGraphicFramePr>
            <p:xfrm>
              <a:off x="7013750" y="3326480"/>
              <a:ext cx="2273299" cy="30818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4" name="Slide Number Placeholder 3">
            <a:extLst>
              <a:ext uri="{FF2B5EF4-FFF2-40B4-BE49-F238E27FC236}">
                <a16:creationId xmlns:a16="http://schemas.microsoft.com/office/drawing/2014/main" id="{42A17BFD-4948-AE3E-899D-ABDC9B76294C}"/>
              </a:ext>
            </a:extLst>
          </p:cNvPr>
          <p:cNvSpPr>
            <a:spLocks noGrp="1"/>
          </p:cNvSpPr>
          <p:nvPr>
            <p:ph type="sldNum" sz="quarter" idx="12"/>
          </p:nvPr>
        </p:nvSpPr>
        <p:spPr/>
        <p:txBody>
          <a:bodyPr/>
          <a:lstStyle/>
          <a:p>
            <a:fld id="{5F6A7368-F21E-497D-A615-AB533D92FC0A}" type="slidenum">
              <a:rPr lang="en-US" smtClean="0"/>
              <a:t>10</a:t>
            </a:fld>
            <a:endParaRPr lang="en-US"/>
          </a:p>
        </p:txBody>
      </p:sp>
    </p:spTree>
    <p:extLst>
      <p:ext uri="{BB962C8B-B14F-4D97-AF65-F5344CB8AC3E}">
        <p14:creationId xmlns:p14="http://schemas.microsoft.com/office/powerpoint/2010/main" val="5354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8" grpId="0" animBg="1"/>
      <p:bldP spid="20" grpId="0" animBg="1"/>
      <p:bldP spid="7" grpId="0" animBg="1"/>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7B3B-71FC-612A-1E03-5F4AC6B97F94}"/>
              </a:ext>
            </a:extLst>
          </p:cNvPr>
          <p:cNvSpPr>
            <a:spLocks noGrp="1"/>
          </p:cNvSpPr>
          <p:nvPr>
            <p:ph type="title"/>
          </p:nvPr>
        </p:nvSpPr>
        <p:spPr>
          <a:xfrm>
            <a:off x="729465" y="365125"/>
            <a:ext cx="11270751" cy="1325563"/>
          </a:xfrm>
        </p:spPr>
        <p:txBody>
          <a:bodyPr/>
          <a:lstStyle/>
          <a:p>
            <a:r>
              <a:rPr lang="en-US" dirty="0"/>
              <a:t>COMPLEMENTAREITY OF EUV AND MICROWAVE EMISSIONS</a:t>
            </a:r>
          </a:p>
        </p:txBody>
      </p:sp>
      <p:pic>
        <p:nvPicPr>
          <p:cNvPr id="8" name="Content Placeholder 7">
            <a:extLst>
              <a:ext uri="{FF2B5EF4-FFF2-40B4-BE49-F238E27FC236}">
                <a16:creationId xmlns:a16="http://schemas.microsoft.com/office/drawing/2014/main" id="{E2A5BF95-980A-6012-FC91-272A97F948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1784" y="1690688"/>
            <a:ext cx="4351338" cy="4351338"/>
          </a:xfrm>
        </p:spPr>
      </p:pic>
      <p:sp>
        <p:nvSpPr>
          <p:cNvPr id="4" name="Date Placeholder 3">
            <a:extLst>
              <a:ext uri="{FF2B5EF4-FFF2-40B4-BE49-F238E27FC236}">
                <a16:creationId xmlns:a16="http://schemas.microsoft.com/office/drawing/2014/main" id="{D80FA457-E8C3-A730-344B-DAD4A09B4EAC}"/>
              </a:ext>
            </a:extLst>
          </p:cNvPr>
          <p:cNvSpPr>
            <a:spLocks noGrp="1"/>
          </p:cNvSpPr>
          <p:nvPr>
            <p:ph type="dt" sz="half" idx="10"/>
          </p:nvPr>
        </p:nvSpPr>
        <p:spPr/>
        <p:txBody>
          <a:bodyPr/>
          <a:lstStyle/>
          <a:p>
            <a:fld id="{0902D6B6-A2F8-40AE-9C46-6612DB88C93B}" type="datetime1">
              <a:rPr lang="en-US" smtClean="0"/>
              <a:t>4/2/2025</a:t>
            </a:fld>
            <a:endParaRPr lang="en-US" dirty="0"/>
          </a:p>
        </p:txBody>
      </p:sp>
      <p:sp>
        <p:nvSpPr>
          <p:cNvPr id="5" name="Footer Placeholder 4">
            <a:extLst>
              <a:ext uri="{FF2B5EF4-FFF2-40B4-BE49-F238E27FC236}">
                <a16:creationId xmlns:a16="http://schemas.microsoft.com/office/drawing/2014/main" id="{DB0A825B-724F-304D-31CF-2A10B69CCAF3}"/>
              </a:ext>
            </a:extLst>
          </p:cNvPr>
          <p:cNvSpPr>
            <a:spLocks noGrp="1"/>
          </p:cNvSpPr>
          <p:nvPr>
            <p:ph type="ftr" sz="quarter" idx="11"/>
          </p:nvPr>
        </p:nvSpPr>
        <p:spPr/>
        <p:txBody>
          <a:bodyPr/>
          <a:lstStyle/>
          <a:p>
            <a:r>
              <a:rPr lang="en-US"/>
              <a:t>GX Simulator</a:t>
            </a:r>
            <a:endParaRPr lang="en-US" dirty="0"/>
          </a:p>
        </p:txBody>
      </p:sp>
      <p:sp>
        <p:nvSpPr>
          <p:cNvPr id="6" name="Slide Number Placeholder 5">
            <a:extLst>
              <a:ext uri="{FF2B5EF4-FFF2-40B4-BE49-F238E27FC236}">
                <a16:creationId xmlns:a16="http://schemas.microsoft.com/office/drawing/2014/main" id="{D4F78C15-2C55-434B-0562-F984F25179A6}"/>
              </a:ext>
            </a:extLst>
          </p:cNvPr>
          <p:cNvSpPr>
            <a:spLocks noGrp="1"/>
          </p:cNvSpPr>
          <p:nvPr>
            <p:ph type="sldNum" sz="quarter" idx="12"/>
          </p:nvPr>
        </p:nvSpPr>
        <p:spPr/>
        <p:txBody>
          <a:bodyPr/>
          <a:lstStyle/>
          <a:p>
            <a:fld id="{5F6A7368-F21E-497D-A615-AB533D92FC0A}" type="slidenum">
              <a:rPr lang="en-US" smtClean="0"/>
              <a:t>11</a:t>
            </a:fld>
            <a:endParaRPr lang="en-US"/>
          </a:p>
        </p:txBody>
      </p:sp>
      <p:pic>
        <p:nvPicPr>
          <p:cNvPr id="9" name="Content Placeholder 7">
            <a:extLst>
              <a:ext uri="{FF2B5EF4-FFF2-40B4-BE49-F238E27FC236}">
                <a16:creationId xmlns:a16="http://schemas.microsoft.com/office/drawing/2014/main" id="{93FD3B48-65C0-478E-69A9-624F396865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32436" y="1690688"/>
            <a:ext cx="4351338" cy="4351338"/>
          </a:xfrm>
          <a:prstGeom prst="rect">
            <a:avLst/>
          </a:prstGeom>
        </p:spPr>
      </p:pic>
      <p:pic>
        <p:nvPicPr>
          <p:cNvPr id="11" name="Picture 10" descr="A rainbow colored object with green lines&#10;&#10;AI-generated content may be incorrect.">
            <a:extLst>
              <a:ext uri="{FF2B5EF4-FFF2-40B4-BE49-F238E27FC236}">
                <a16:creationId xmlns:a16="http://schemas.microsoft.com/office/drawing/2014/main" id="{8C558B65-5395-ACCD-4FB9-1A8B9382A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334" y="2788667"/>
            <a:ext cx="3589331" cy="2773920"/>
          </a:xfrm>
          <a:prstGeom prst="rect">
            <a:avLst/>
          </a:prstGeom>
        </p:spPr>
      </p:pic>
      <p:sp>
        <p:nvSpPr>
          <p:cNvPr id="12" name="Arrow: Left 11">
            <a:extLst>
              <a:ext uri="{FF2B5EF4-FFF2-40B4-BE49-F238E27FC236}">
                <a16:creationId xmlns:a16="http://schemas.microsoft.com/office/drawing/2014/main" id="{9C75E92C-0961-1D79-BB2A-32DA2E1B3A64}"/>
              </a:ext>
            </a:extLst>
          </p:cNvPr>
          <p:cNvSpPr/>
          <p:nvPr/>
        </p:nvSpPr>
        <p:spPr>
          <a:xfrm>
            <a:off x="2418358" y="2322235"/>
            <a:ext cx="3181058" cy="3796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 Coronal </a:t>
            </a:r>
            <a:r>
              <a:rPr lang="en-US" dirty="0" err="1"/>
              <a:t>Fileld</a:t>
            </a:r>
            <a:r>
              <a:rPr lang="en-US" dirty="0"/>
              <a:t> Lines</a:t>
            </a:r>
          </a:p>
        </p:txBody>
      </p:sp>
      <p:sp>
        <p:nvSpPr>
          <p:cNvPr id="13" name="Arrow: Left 12">
            <a:extLst>
              <a:ext uri="{FF2B5EF4-FFF2-40B4-BE49-F238E27FC236}">
                <a16:creationId xmlns:a16="http://schemas.microsoft.com/office/drawing/2014/main" id="{4147D744-B6B2-2F65-C1C2-8692D849FD75}"/>
              </a:ext>
            </a:extLst>
          </p:cNvPr>
          <p:cNvSpPr/>
          <p:nvPr/>
        </p:nvSpPr>
        <p:spPr>
          <a:xfrm>
            <a:off x="2727790" y="3296819"/>
            <a:ext cx="2065106" cy="3796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Closed Field Lines </a:t>
            </a:r>
          </a:p>
        </p:txBody>
      </p:sp>
      <p:sp>
        <p:nvSpPr>
          <p:cNvPr id="14" name="Arrow: Right 13">
            <a:extLst>
              <a:ext uri="{FF2B5EF4-FFF2-40B4-BE49-F238E27FC236}">
                <a16:creationId xmlns:a16="http://schemas.microsoft.com/office/drawing/2014/main" id="{F2A5F45E-DBA2-F290-BB78-658FE760D626}"/>
              </a:ext>
            </a:extLst>
          </p:cNvPr>
          <p:cNvSpPr/>
          <p:nvPr/>
        </p:nvSpPr>
        <p:spPr>
          <a:xfrm>
            <a:off x="-154112" y="3866357"/>
            <a:ext cx="1654139"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  Emission</a:t>
            </a:r>
          </a:p>
        </p:txBody>
      </p:sp>
      <p:sp>
        <p:nvSpPr>
          <p:cNvPr id="15" name="Callout: Up Arrow 14">
            <a:extLst>
              <a:ext uri="{FF2B5EF4-FFF2-40B4-BE49-F238E27FC236}">
                <a16:creationId xmlns:a16="http://schemas.microsoft.com/office/drawing/2014/main" id="{46A8D86D-F0C9-3D2E-A811-6EAC4EBB6447}"/>
              </a:ext>
            </a:extLst>
          </p:cNvPr>
          <p:cNvSpPr/>
          <p:nvPr/>
        </p:nvSpPr>
        <p:spPr>
          <a:xfrm>
            <a:off x="8455631" y="4566586"/>
            <a:ext cx="3195263" cy="1201452"/>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Microwave gyroresonance coronal emission</a:t>
            </a:r>
          </a:p>
        </p:txBody>
      </p:sp>
      <p:sp>
        <p:nvSpPr>
          <p:cNvPr id="16" name="Callout: Up Arrow 15">
            <a:extLst>
              <a:ext uri="{FF2B5EF4-FFF2-40B4-BE49-F238E27FC236}">
                <a16:creationId xmlns:a16="http://schemas.microsoft.com/office/drawing/2014/main" id="{55E40CE6-46C5-4864-1DE3-C99421E5CA02}"/>
              </a:ext>
            </a:extLst>
          </p:cNvPr>
          <p:cNvSpPr/>
          <p:nvPr/>
        </p:nvSpPr>
        <p:spPr>
          <a:xfrm>
            <a:off x="4254690" y="4674742"/>
            <a:ext cx="3635975" cy="2183257"/>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EUV emission coming from coronal loops and TR footpoints</a:t>
            </a:r>
          </a:p>
          <a:p>
            <a:pPr algn="ctr"/>
            <a:r>
              <a:rPr lang="en-US" dirty="0"/>
              <a:t>Microwave emission coming from </a:t>
            </a:r>
            <a:r>
              <a:rPr lang="en-US" dirty="0" err="1"/>
              <a:t>isogauss</a:t>
            </a:r>
            <a:r>
              <a:rPr lang="en-US" dirty="0"/>
              <a:t> gyroresonance surfaces</a:t>
            </a:r>
          </a:p>
        </p:txBody>
      </p:sp>
    </p:spTree>
    <p:extLst>
      <p:ext uri="{BB962C8B-B14F-4D97-AF65-F5344CB8AC3E}">
        <p14:creationId xmlns:p14="http://schemas.microsoft.com/office/powerpoint/2010/main" val="27569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1332-2948-A033-E118-FDE2DE4BC3B3}"/>
              </a:ext>
            </a:extLst>
          </p:cNvPr>
          <p:cNvSpPr>
            <a:spLocks noGrp="1"/>
          </p:cNvSpPr>
          <p:nvPr>
            <p:ph type="title"/>
          </p:nvPr>
        </p:nvSpPr>
        <p:spPr/>
        <p:txBody>
          <a:bodyPr/>
          <a:lstStyle/>
          <a:p>
            <a:r>
              <a:rPr lang="en-US" dirty="0"/>
              <a:t>Proposed TR-Corona disentanglement workflow</a:t>
            </a:r>
          </a:p>
        </p:txBody>
      </p:sp>
      <p:sp>
        <p:nvSpPr>
          <p:cNvPr id="3" name="Content Placeholder 2">
            <a:extLst>
              <a:ext uri="{FF2B5EF4-FFF2-40B4-BE49-F238E27FC236}">
                <a16:creationId xmlns:a16="http://schemas.microsoft.com/office/drawing/2014/main" id="{1FDF4FBC-5694-15DC-B110-ADB195F45311}"/>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Use microwave emission to fine tune the EBTEL coronal model.</a:t>
            </a:r>
          </a:p>
          <a:p>
            <a:pPr marL="514350" indent="-514350">
              <a:buFont typeface="+mj-lt"/>
              <a:buAutoNum type="arabicPeriod"/>
            </a:pPr>
            <a:r>
              <a:rPr lang="en-US" dirty="0"/>
              <a:t>Use the fine tunned EBTEL parameters , {q</a:t>
            </a:r>
            <a:r>
              <a:rPr lang="en-US" baseline="-25000" dirty="0"/>
              <a:t>0</a:t>
            </a:r>
            <a:r>
              <a:rPr lang="en-US" dirty="0"/>
              <a:t>, a, b}, to generate EUV synthetic maps with no TR contribution added.</a:t>
            </a:r>
          </a:p>
          <a:p>
            <a:pPr marL="514350" indent="-514350">
              <a:buFont typeface="+mj-lt"/>
              <a:buAutoNum type="arabicPeriod"/>
            </a:pPr>
            <a:r>
              <a:rPr lang="en-US" dirty="0"/>
              <a:t>Subtract the coronal-only synthetic maps from the SDO/AIA maps to produce residual maps that may indicate where the TR emission may come from.</a:t>
            </a:r>
          </a:p>
          <a:p>
            <a:pPr marL="514350" indent="-514350">
              <a:buFont typeface="+mj-lt"/>
              <a:buAutoNum type="arabicPeriod"/>
            </a:pPr>
            <a:r>
              <a:rPr lang="en-US" dirty="0"/>
              <a:t>Use these multichannel residual maps to generate a TR mask to be applied to the EUV TR synthetic map computation block and generate full Coronal + TR synthetic maps  to be compared with observation.</a:t>
            </a:r>
          </a:p>
          <a:p>
            <a:pPr marL="514350" indent="-514350">
              <a:buFont typeface="+mj-lt"/>
              <a:buAutoNum type="arabicPeriod"/>
            </a:pPr>
            <a:r>
              <a:rPr lang="en-US" dirty="0"/>
              <a:t>Reiterate the fine-tuning process as needed until the best possible model-to-data agreement is achieved.</a:t>
            </a:r>
          </a:p>
        </p:txBody>
      </p:sp>
      <p:sp>
        <p:nvSpPr>
          <p:cNvPr id="4" name="Date Placeholder 3">
            <a:extLst>
              <a:ext uri="{FF2B5EF4-FFF2-40B4-BE49-F238E27FC236}">
                <a16:creationId xmlns:a16="http://schemas.microsoft.com/office/drawing/2014/main" id="{672F9165-69C9-351A-9C31-5277A0C7719A}"/>
              </a:ext>
            </a:extLst>
          </p:cNvPr>
          <p:cNvSpPr>
            <a:spLocks noGrp="1"/>
          </p:cNvSpPr>
          <p:nvPr>
            <p:ph type="dt" sz="half" idx="10"/>
          </p:nvPr>
        </p:nvSpPr>
        <p:spPr/>
        <p:txBody>
          <a:bodyPr/>
          <a:lstStyle/>
          <a:p>
            <a:fld id="{1C56CBE2-0881-48FB-8ABA-ED981440622B}" type="datetime1">
              <a:rPr lang="en-US" smtClean="0"/>
              <a:t>4/2/2025</a:t>
            </a:fld>
            <a:endParaRPr lang="en-US"/>
          </a:p>
        </p:txBody>
      </p:sp>
      <p:sp>
        <p:nvSpPr>
          <p:cNvPr id="5" name="Footer Placeholder 4">
            <a:extLst>
              <a:ext uri="{FF2B5EF4-FFF2-40B4-BE49-F238E27FC236}">
                <a16:creationId xmlns:a16="http://schemas.microsoft.com/office/drawing/2014/main" id="{05C5B448-4567-2ACA-54D6-33EC3B33079D}"/>
              </a:ext>
            </a:extLst>
          </p:cNvPr>
          <p:cNvSpPr>
            <a:spLocks noGrp="1"/>
          </p:cNvSpPr>
          <p:nvPr>
            <p:ph type="ftr" sz="quarter" idx="11"/>
          </p:nvPr>
        </p:nvSpPr>
        <p:spPr/>
        <p:txBody>
          <a:bodyPr/>
          <a:lstStyle/>
          <a:p>
            <a:r>
              <a:rPr lang="en-US"/>
              <a:t>GX Simulator</a:t>
            </a:r>
          </a:p>
        </p:txBody>
      </p:sp>
      <p:sp>
        <p:nvSpPr>
          <p:cNvPr id="6" name="Slide Number Placeholder 5">
            <a:extLst>
              <a:ext uri="{FF2B5EF4-FFF2-40B4-BE49-F238E27FC236}">
                <a16:creationId xmlns:a16="http://schemas.microsoft.com/office/drawing/2014/main" id="{ACA932AF-29AE-749E-1BDD-4133FE718528}"/>
              </a:ext>
            </a:extLst>
          </p:cNvPr>
          <p:cNvSpPr>
            <a:spLocks noGrp="1"/>
          </p:cNvSpPr>
          <p:nvPr>
            <p:ph type="sldNum" sz="quarter" idx="12"/>
          </p:nvPr>
        </p:nvSpPr>
        <p:spPr/>
        <p:txBody>
          <a:bodyPr/>
          <a:lstStyle/>
          <a:p>
            <a:fld id="{5F6A7368-F21E-497D-A615-AB533D92FC0A}" type="slidenum">
              <a:rPr lang="en-US" smtClean="0"/>
              <a:t>12</a:t>
            </a:fld>
            <a:endParaRPr lang="en-US"/>
          </a:p>
        </p:txBody>
      </p:sp>
    </p:spTree>
    <p:extLst>
      <p:ext uri="{BB962C8B-B14F-4D97-AF65-F5344CB8AC3E}">
        <p14:creationId xmlns:p14="http://schemas.microsoft.com/office/powerpoint/2010/main" val="186655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3853B-705C-25A3-56BE-85D3795B5D0B}"/>
              </a:ext>
            </a:extLst>
          </p:cNvPr>
          <p:cNvSpPr>
            <a:spLocks noGrp="1"/>
          </p:cNvSpPr>
          <p:nvPr>
            <p:ph type="title"/>
          </p:nvPr>
        </p:nvSpPr>
        <p:spPr>
          <a:xfrm>
            <a:off x="100584" y="471145"/>
            <a:ext cx="7952968" cy="1325563"/>
          </a:xfrm>
        </p:spPr>
        <p:txBody>
          <a:bodyPr>
            <a:noAutofit/>
          </a:bodyPr>
          <a:lstStyle/>
          <a:p>
            <a:r>
              <a:rPr lang="en-US" sz="3600" dirty="0"/>
              <a:t>Microwave CHMP Solutions </a:t>
            </a:r>
            <a:br>
              <a:rPr lang="en-US" sz="3600" dirty="0"/>
            </a:br>
            <a:r>
              <a:rPr lang="en-US" sz="3600" dirty="0"/>
              <a:t>based on the DEM/DDM table</a:t>
            </a:r>
            <a:br>
              <a:rPr lang="en-US" sz="3600" dirty="0"/>
            </a:br>
            <a:r>
              <a:rPr lang="en-US" sz="3600" dirty="0" err="1"/>
              <a:t>ebtel.sav</a:t>
            </a:r>
            <a:r>
              <a:rPr lang="en-US" sz="3600" dirty="0"/>
              <a:t> (impulsive heating)</a:t>
            </a:r>
          </a:p>
        </p:txBody>
      </p:sp>
      <p:pic>
        <p:nvPicPr>
          <p:cNvPr id="8" name="Content Placeholder 7" descr="A screenshot of a computer screen&#10;&#10;AI-generated content may be incorrect.">
            <a:extLst>
              <a:ext uri="{FF2B5EF4-FFF2-40B4-BE49-F238E27FC236}">
                <a16:creationId xmlns:a16="http://schemas.microsoft.com/office/drawing/2014/main" id="{B739D71F-94C9-8E56-AD59-F8E1493644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83594"/>
            <a:ext cx="10515600" cy="3835400"/>
          </a:xfrm>
        </p:spPr>
      </p:pic>
      <p:sp>
        <p:nvSpPr>
          <p:cNvPr id="4" name="Date Placeholder 3">
            <a:extLst>
              <a:ext uri="{FF2B5EF4-FFF2-40B4-BE49-F238E27FC236}">
                <a16:creationId xmlns:a16="http://schemas.microsoft.com/office/drawing/2014/main" id="{6FEFAC39-698F-FD94-D058-DDD94732F47E}"/>
              </a:ext>
            </a:extLst>
          </p:cNvPr>
          <p:cNvSpPr>
            <a:spLocks noGrp="1"/>
          </p:cNvSpPr>
          <p:nvPr>
            <p:ph type="dt" sz="half" idx="10"/>
          </p:nvPr>
        </p:nvSpPr>
        <p:spPr/>
        <p:txBody>
          <a:bodyPr/>
          <a:lstStyle/>
          <a:p>
            <a:fld id="{C93BCD47-AF90-4772-94CC-BBEDB3040DDC}" type="datetime1">
              <a:rPr lang="en-US" smtClean="0"/>
              <a:t>4/2/2025</a:t>
            </a:fld>
            <a:endParaRPr lang="en-US"/>
          </a:p>
        </p:txBody>
      </p:sp>
      <p:sp>
        <p:nvSpPr>
          <p:cNvPr id="5" name="Footer Placeholder 4">
            <a:extLst>
              <a:ext uri="{FF2B5EF4-FFF2-40B4-BE49-F238E27FC236}">
                <a16:creationId xmlns:a16="http://schemas.microsoft.com/office/drawing/2014/main" id="{F9F224FE-6067-BE84-9560-316E1608C6CB}"/>
              </a:ext>
            </a:extLst>
          </p:cNvPr>
          <p:cNvSpPr>
            <a:spLocks noGrp="1"/>
          </p:cNvSpPr>
          <p:nvPr>
            <p:ph type="ftr" sz="quarter" idx="11"/>
          </p:nvPr>
        </p:nvSpPr>
        <p:spPr/>
        <p:txBody>
          <a:bodyPr/>
          <a:lstStyle/>
          <a:p>
            <a:r>
              <a:rPr lang="en-US"/>
              <a:t>GX Simulator</a:t>
            </a:r>
          </a:p>
        </p:txBody>
      </p:sp>
      <p:sp>
        <p:nvSpPr>
          <p:cNvPr id="6" name="Slide Number Placeholder 5">
            <a:extLst>
              <a:ext uri="{FF2B5EF4-FFF2-40B4-BE49-F238E27FC236}">
                <a16:creationId xmlns:a16="http://schemas.microsoft.com/office/drawing/2014/main" id="{7E9E6467-741E-AFE0-7770-C36919198644}"/>
              </a:ext>
            </a:extLst>
          </p:cNvPr>
          <p:cNvSpPr>
            <a:spLocks noGrp="1"/>
          </p:cNvSpPr>
          <p:nvPr>
            <p:ph type="sldNum" sz="quarter" idx="12"/>
          </p:nvPr>
        </p:nvSpPr>
        <p:spPr/>
        <p:txBody>
          <a:bodyPr/>
          <a:lstStyle/>
          <a:p>
            <a:fld id="{5F6A7368-F21E-497D-A615-AB533D92FC0A}" type="slidenum">
              <a:rPr lang="en-US" smtClean="0"/>
              <a:t>13</a:t>
            </a:fld>
            <a:endParaRPr lang="en-US"/>
          </a:p>
        </p:txBody>
      </p:sp>
      <p:sp>
        <p:nvSpPr>
          <p:cNvPr id="9" name="TextBox 8">
            <a:extLst>
              <a:ext uri="{FF2B5EF4-FFF2-40B4-BE49-F238E27FC236}">
                <a16:creationId xmlns:a16="http://schemas.microsoft.com/office/drawing/2014/main" id="{16E1B7F2-456C-3DBE-C436-02355F4F8093}"/>
              </a:ext>
            </a:extLst>
          </p:cNvPr>
          <p:cNvSpPr txBox="1"/>
          <p:nvPr/>
        </p:nvSpPr>
        <p:spPr>
          <a:xfrm>
            <a:off x="8053552" y="502985"/>
            <a:ext cx="3300248" cy="1261884"/>
          </a:xfrm>
          <a:prstGeom prst="rect">
            <a:avLst/>
          </a:prstGeom>
          <a:solidFill>
            <a:srgbClr val="00B0F0"/>
          </a:solidFill>
        </p:spPr>
        <p:txBody>
          <a:bodyPr wrap="square" rtlCol="0">
            <a:spAutoFit/>
          </a:bodyPr>
          <a:lstStyle/>
          <a:p>
            <a:r>
              <a:rPr lang="en-US" sz="2000" dirty="0">
                <a:solidFill>
                  <a:srgbClr val="FFFF00"/>
                </a:solidFill>
              </a:rPr>
              <a:t>+</a:t>
            </a:r>
            <a:r>
              <a:rPr lang="en-US" dirty="0">
                <a:solidFill>
                  <a:srgbClr val="FFFF00"/>
                </a:solidFill>
              </a:rPr>
              <a:t>   Best Metrics 5.4 GHz</a:t>
            </a:r>
          </a:p>
          <a:p>
            <a:r>
              <a:rPr lang="en-US" sz="2000" dirty="0">
                <a:solidFill>
                  <a:srgbClr val="FF0000"/>
                </a:solidFill>
              </a:rPr>
              <a:t>+</a:t>
            </a:r>
            <a:r>
              <a:rPr lang="en-US" dirty="0">
                <a:solidFill>
                  <a:srgbClr val="FF0000"/>
                </a:solidFill>
              </a:rPr>
              <a:t>   Best Metrics 17 GHz</a:t>
            </a:r>
          </a:p>
          <a:p>
            <a:pPr marL="285750" indent="-285750">
              <a:buFont typeface="Courier New" panose="02070309020205020404" pitchFamily="49" charset="0"/>
              <a:buChar char="o"/>
            </a:pPr>
            <a:r>
              <a:rPr lang="en-US" dirty="0">
                <a:solidFill>
                  <a:srgbClr val="FFFF00"/>
                </a:solidFill>
              </a:rPr>
              <a:t>Best Correlation 5.4 GHz</a:t>
            </a:r>
          </a:p>
          <a:p>
            <a:pPr marL="285750" indent="-285750">
              <a:buFont typeface="Courier New" panose="02070309020205020404" pitchFamily="49" charset="0"/>
              <a:buChar char="o"/>
            </a:pPr>
            <a:r>
              <a:rPr lang="en-US" dirty="0">
                <a:solidFill>
                  <a:srgbClr val="FF0000"/>
                </a:solidFill>
              </a:rPr>
              <a:t>Best Correlation 17 GHz</a:t>
            </a:r>
          </a:p>
        </p:txBody>
      </p:sp>
    </p:spTree>
    <p:extLst>
      <p:ext uri="{BB962C8B-B14F-4D97-AF65-F5344CB8AC3E}">
        <p14:creationId xmlns:p14="http://schemas.microsoft.com/office/powerpoint/2010/main" val="299262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69D7-064B-F03C-881C-73471FCB4CDA}"/>
              </a:ext>
            </a:extLst>
          </p:cNvPr>
          <p:cNvSpPr>
            <a:spLocks noGrp="1"/>
          </p:cNvSpPr>
          <p:nvPr>
            <p:ph type="title"/>
          </p:nvPr>
        </p:nvSpPr>
        <p:spPr>
          <a:xfrm>
            <a:off x="115824" y="360777"/>
            <a:ext cx="7845552" cy="1823297"/>
          </a:xfrm>
        </p:spPr>
        <p:txBody>
          <a:bodyPr>
            <a:noAutofit/>
          </a:bodyPr>
          <a:lstStyle/>
          <a:p>
            <a:r>
              <a:rPr lang="en-US" sz="3600" dirty="0"/>
              <a:t>Microwave CHMP Solutions </a:t>
            </a:r>
            <a:br>
              <a:rPr lang="en-US" sz="3600" dirty="0"/>
            </a:br>
            <a:r>
              <a:rPr lang="en-US" sz="3600" dirty="0"/>
              <a:t>based on the DEM/DDM table</a:t>
            </a:r>
            <a:br>
              <a:rPr lang="en-US" sz="3600" dirty="0"/>
            </a:br>
            <a:r>
              <a:rPr lang="en-US" sz="3600" dirty="0" err="1"/>
              <a:t>ebtel_scale</a:t>
            </a:r>
            <a:r>
              <a:rPr lang="en-US" sz="3600" dirty="0"/>
              <a:t>=0.2_alpha=-2.5.sav</a:t>
            </a:r>
          </a:p>
        </p:txBody>
      </p:sp>
      <p:pic>
        <p:nvPicPr>
          <p:cNvPr id="8" name="Content Placeholder 7" descr="A screenshot of a computer screen&#10;&#10;AI-generated content may be incorrect.">
            <a:extLst>
              <a:ext uri="{FF2B5EF4-FFF2-40B4-BE49-F238E27FC236}">
                <a16:creationId xmlns:a16="http://schemas.microsoft.com/office/drawing/2014/main" id="{798B6541-778C-D3E2-62E4-E3D3E52893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78019"/>
            <a:ext cx="10515600" cy="3846549"/>
          </a:xfrm>
        </p:spPr>
      </p:pic>
      <p:sp>
        <p:nvSpPr>
          <p:cNvPr id="4" name="Date Placeholder 3">
            <a:extLst>
              <a:ext uri="{FF2B5EF4-FFF2-40B4-BE49-F238E27FC236}">
                <a16:creationId xmlns:a16="http://schemas.microsoft.com/office/drawing/2014/main" id="{57672040-8601-3181-20E3-C3F9193728D3}"/>
              </a:ext>
            </a:extLst>
          </p:cNvPr>
          <p:cNvSpPr>
            <a:spLocks noGrp="1"/>
          </p:cNvSpPr>
          <p:nvPr>
            <p:ph type="dt" sz="half" idx="10"/>
          </p:nvPr>
        </p:nvSpPr>
        <p:spPr/>
        <p:txBody>
          <a:bodyPr/>
          <a:lstStyle/>
          <a:p>
            <a:fld id="{EF200F13-AEB8-457B-8BD2-2FABEFB4659B}" type="datetime1">
              <a:rPr lang="en-US" smtClean="0"/>
              <a:t>4/2/2025</a:t>
            </a:fld>
            <a:endParaRPr lang="en-US"/>
          </a:p>
        </p:txBody>
      </p:sp>
      <p:sp>
        <p:nvSpPr>
          <p:cNvPr id="5" name="Footer Placeholder 4">
            <a:extLst>
              <a:ext uri="{FF2B5EF4-FFF2-40B4-BE49-F238E27FC236}">
                <a16:creationId xmlns:a16="http://schemas.microsoft.com/office/drawing/2014/main" id="{2C0AAE4C-96DF-6E9C-BEC8-223AD0CDA502}"/>
              </a:ext>
            </a:extLst>
          </p:cNvPr>
          <p:cNvSpPr>
            <a:spLocks noGrp="1"/>
          </p:cNvSpPr>
          <p:nvPr>
            <p:ph type="ftr" sz="quarter" idx="11"/>
          </p:nvPr>
        </p:nvSpPr>
        <p:spPr/>
        <p:txBody>
          <a:bodyPr/>
          <a:lstStyle/>
          <a:p>
            <a:r>
              <a:rPr lang="en-US"/>
              <a:t>GX Simulator</a:t>
            </a:r>
          </a:p>
        </p:txBody>
      </p:sp>
      <p:sp>
        <p:nvSpPr>
          <p:cNvPr id="6" name="Slide Number Placeholder 5">
            <a:extLst>
              <a:ext uri="{FF2B5EF4-FFF2-40B4-BE49-F238E27FC236}">
                <a16:creationId xmlns:a16="http://schemas.microsoft.com/office/drawing/2014/main" id="{B72B7ECE-A311-A5D3-DB8A-52EC44195527}"/>
              </a:ext>
            </a:extLst>
          </p:cNvPr>
          <p:cNvSpPr>
            <a:spLocks noGrp="1"/>
          </p:cNvSpPr>
          <p:nvPr>
            <p:ph type="sldNum" sz="quarter" idx="12"/>
          </p:nvPr>
        </p:nvSpPr>
        <p:spPr/>
        <p:txBody>
          <a:bodyPr/>
          <a:lstStyle/>
          <a:p>
            <a:fld id="{5F6A7368-F21E-497D-A615-AB533D92FC0A}" type="slidenum">
              <a:rPr lang="en-US" smtClean="0"/>
              <a:t>14</a:t>
            </a:fld>
            <a:endParaRPr lang="en-US"/>
          </a:p>
        </p:txBody>
      </p:sp>
      <p:sp>
        <p:nvSpPr>
          <p:cNvPr id="10" name="TextBox 9">
            <a:extLst>
              <a:ext uri="{FF2B5EF4-FFF2-40B4-BE49-F238E27FC236}">
                <a16:creationId xmlns:a16="http://schemas.microsoft.com/office/drawing/2014/main" id="{B31A82D1-B4A9-FE6B-8089-5FB00E4E4E0E}"/>
              </a:ext>
            </a:extLst>
          </p:cNvPr>
          <p:cNvSpPr txBox="1"/>
          <p:nvPr/>
        </p:nvSpPr>
        <p:spPr>
          <a:xfrm>
            <a:off x="8053552" y="502985"/>
            <a:ext cx="3300248" cy="1538883"/>
          </a:xfrm>
          <a:prstGeom prst="rect">
            <a:avLst/>
          </a:prstGeom>
          <a:solidFill>
            <a:srgbClr val="00B0F0"/>
          </a:solidFill>
        </p:spPr>
        <p:txBody>
          <a:bodyPr wrap="square" rtlCol="0">
            <a:spAutoFit/>
          </a:bodyPr>
          <a:lstStyle/>
          <a:p>
            <a:r>
              <a:rPr lang="en-US" sz="2000" dirty="0">
                <a:solidFill>
                  <a:srgbClr val="FF0000"/>
                </a:solidFill>
              </a:rPr>
              <a:t>*</a:t>
            </a:r>
            <a:r>
              <a:rPr lang="en-US" dirty="0">
                <a:solidFill>
                  <a:srgbClr val="FF0000"/>
                </a:solidFill>
              </a:rPr>
              <a:t>   Best Metrics 5.4 GHz</a:t>
            </a:r>
          </a:p>
          <a:p>
            <a:r>
              <a:rPr lang="en-US" sz="2000" dirty="0">
                <a:solidFill>
                  <a:srgbClr val="FF0000"/>
                </a:solidFill>
              </a:rPr>
              <a:t>*</a:t>
            </a:r>
            <a:r>
              <a:rPr lang="en-US" dirty="0">
                <a:solidFill>
                  <a:srgbClr val="FF0000"/>
                </a:solidFill>
              </a:rPr>
              <a:t>   Best Metrics 17 GHz</a:t>
            </a:r>
          </a:p>
          <a:p>
            <a:r>
              <a:rPr lang="en-US" dirty="0">
                <a:solidFill>
                  <a:srgbClr val="FF0000"/>
                </a:solidFill>
              </a:rPr>
              <a:t>*   Best Correlation 5.4 GHz</a:t>
            </a:r>
          </a:p>
          <a:p>
            <a:r>
              <a:rPr lang="en-US" dirty="0">
                <a:solidFill>
                  <a:srgbClr val="FF0000"/>
                </a:solidFill>
              </a:rPr>
              <a:t>*   Best Correlation 17 GHz</a:t>
            </a:r>
          </a:p>
          <a:p>
            <a:r>
              <a:rPr lang="en-US" dirty="0"/>
              <a:t>      a = 1.28 and b = 1.34</a:t>
            </a:r>
          </a:p>
        </p:txBody>
      </p:sp>
    </p:spTree>
    <p:extLst>
      <p:ext uri="{BB962C8B-B14F-4D97-AF65-F5344CB8AC3E}">
        <p14:creationId xmlns:p14="http://schemas.microsoft.com/office/powerpoint/2010/main" val="31115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0B06-5DD9-242A-75AA-976FEBAC7A67}"/>
              </a:ext>
            </a:extLst>
          </p:cNvPr>
          <p:cNvSpPr>
            <a:spLocks noGrp="1"/>
          </p:cNvSpPr>
          <p:nvPr>
            <p:ph type="title"/>
          </p:nvPr>
        </p:nvSpPr>
        <p:spPr>
          <a:xfrm>
            <a:off x="231228" y="365125"/>
            <a:ext cx="11792606" cy="1325563"/>
          </a:xfrm>
        </p:spPr>
        <p:txBody>
          <a:bodyPr>
            <a:normAutofit/>
          </a:bodyPr>
          <a:lstStyle/>
          <a:p>
            <a:r>
              <a:rPr lang="en-US" dirty="0"/>
              <a:t>EBTEL MODEL FINE-TUNED USING MICROWAVE IMAGE DATA at 5.7 GHz (SSRT)  and 17 GHz (NORH)</a:t>
            </a:r>
          </a:p>
        </p:txBody>
      </p:sp>
      <p:pic>
        <p:nvPicPr>
          <p:cNvPr id="8" name="Content Placeholder 7" descr="A screenshot of a computer screen&#10;&#10;AI-generated content may be incorrect.">
            <a:extLst>
              <a:ext uri="{FF2B5EF4-FFF2-40B4-BE49-F238E27FC236}">
                <a16:creationId xmlns:a16="http://schemas.microsoft.com/office/drawing/2014/main" id="{11120F53-9089-DADD-3A6F-7DE6A95ACB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989" y="1690688"/>
            <a:ext cx="8208611" cy="4351338"/>
          </a:xfrm>
        </p:spPr>
      </p:pic>
      <p:sp>
        <p:nvSpPr>
          <p:cNvPr id="4" name="Date Placeholder 3">
            <a:extLst>
              <a:ext uri="{FF2B5EF4-FFF2-40B4-BE49-F238E27FC236}">
                <a16:creationId xmlns:a16="http://schemas.microsoft.com/office/drawing/2014/main" id="{C1210216-8B9C-DB8F-C168-DC20ECB76F27}"/>
              </a:ext>
            </a:extLst>
          </p:cNvPr>
          <p:cNvSpPr>
            <a:spLocks noGrp="1"/>
          </p:cNvSpPr>
          <p:nvPr>
            <p:ph type="dt" sz="half" idx="10"/>
          </p:nvPr>
        </p:nvSpPr>
        <p:spPr/>
        <p:txBody>
          <a:bodyPr/>
          <a:lstStyle/>
          <a:p>
            <a:fld id="{1C90BD18-E9D8-4451-A875-C24B826E946B}" type="datetime1">
              <a:rPr lang="en-US" smtClean="0"/>
              <a:t>4/2/2025</a:t>
            </a:fld>
            <a:endParaRPr lang="en-US"/>
          </a:p>
        </p:txBody>
      </p:sp>
      <p:sp>
        <p:nvSpPr>
          <p:cNvPr id="5" name="Footer Placeholder 4">
            <a:extLst>
              <a:ext uri="{FF2B5EF4-FFF2-40B4-BE49-F238E27FC236}">
                <a16:creationId xmlns:a16="http://schemas.microsoft.com/office/drawing/2014/main" id="{987FA8E7-1EC3-B874-D714-5BDA6EA42427}"/>
              </a:ext>
            </a:extLst>
          </p:cNvPr>
          <p:cNvSpPr>
            <a:spLocks noGrp="1"/>
          </p:cNvSpPr>
          <p:nvPr>
            <p:ph type="ftr" sz="quarter" idx="11"/>
          </p:nvPr>
        </p:nvSpPr>
        <p:spPr/>
        <p:txBody>
          <a:bodyPr/>
          <a:lstStyle/>
          <a:p>
            <a:r>
              <a:rPr lang="en-US"/>
              <a:t>GX Simulator</a:t>
            </a:r>
          </a:p>
        </p:txBody>
      </p:sp>
      <p:sp>
        <p:nvSpPr>
          <p:cNvPr id="6" name="Slide Number Placeholder 5">
            <a:extLst>
              <a:ext uri="{FF2B5EF4-FFF2-40B4-BE49-F238E27FC236}">
                <a16:creationId xmlns:a16="http://schemas.microsoft.com/office/drawing/2014/main" id="{3913BB17-489F-9B26-0B9C-D6042FEF912A}"/>
              </a:ext>
            </a:extLst>
          </p:cNvPr>
          <p:cNvSpPr>
            <a:spLocks noGrp="1"/>
          </p:cNvSpPr>
          <p:nvPr>
            <p:ph type="sldNum" sz="quarter" idx="12"/>
          </p:nvPr>
        </p:nvSpPr>
        <p:spPr/>
        <p:txBody>
          <a:bodyPr/>
          <a:lstStyle/>
          <a:p>
            <a:fld id="{5F6A7368-F21E-497D-A615-AB533D92FC0A}" type="slidenum">
              <a:rPr lang="en-US" smtClean="0"/>
              <a:t>15</a:t>
            </a:fld>
            <a:endParaRPr lang="en-US"/>
          </a:p>
        </p:txBody>
      </p:sp>
      <p:sp>
        <p:nvSpPr>
          <p:cNvPr id="9" name="TextBox 8">
            <a:extLst>
              <a:ext uri="{FF2B5EF4-FFF2-40B4-BE49-F238E27FC236}">
                <a16:creationId xmlns:a16="http://schemas.microsoft.com/office/drawing/2014/main" id="{B65B2759-09A9-2A0B-4C15-BB3CB3F4FB83}"/>
              </a:ext>
            </a:extLst>
          </p:cNvPr>
          <p:cNvSpPr txBox="1"/>
          <p:nvPr/>
        </p:nvSpPr>
        <p:spPr>
          <a:xfrm>
            <a:off x="8781361" y="1986455"/>
            <a:ext cx="3326556" cy="2862322"/>
          </a:xfrm>
          <a:prstGeom prst="rect">
            <a:avLst/>
          </a:prstGeom>
          <a:noFill/>
        </p:spPr>
        <p:txBody>
          <a:bodyPr wrap="square" rtlCol="0">
            <a:spAutoFit/>
          </a:bodyPr>
          <a:lstStyle/>
          <a:p>
            <a:r>
              <a:rPr lang="en-US" dirty="0"/>
              <a:t>Fleishman, Kuznetsov &amp; Nita, 2025, ApJ (under review)</a:t>
            </a:r>
          </a:p>
          <a:p>
            <a:endParaRPr lang="en-US" dirty="0"/>
          </a:p>
          <a:p>
            <a:r>
              <a:rPr lang="en-US" dirty="0"/>
              <a:t>EBTEL Table:</a:t>
            </a:r>
          </a:p>
          <a:p>
            <a:r>
              <a:rPr lang="en-US" dirty="0" err="1"/>
              <a:t>ebtel</a:t>
            </a:r>
            <a:r>
              <a:rPr lang="en-US" dirty="0"/>
              <a:t> scale=0.2 alpha=-2.5.sav</a:t>
            </a:r>
          </a:p>
          <a:p>
            <a:r>
              <a:rPr lang="en-US" dirty="0"/>
              <a:t>(close to steady-state heating)</a:t>
            </a:r>
          </a:p>
          <a:p>
            <a:endParaRPr lang="en-US" dirty="0"/>
          </a:p>
          <a:p>
            <a:r>
              <a:rPr lang="en-US" dirty="0"/>
              <a:t>EBTEL fine-tunned parameters:</a:t>
            </a:r>
          </a:p>
          <a:p>
            <a:endParaRPr lang="en-US" dirty="0"/>
          </a:p>
          <a:p>
            <a:r>
              <a:rPr lang="en-US" dirty="0"/>
              <a:t>a = 1.28 and b = 1.34</a:t>
            </a:r>
          </a:p>
        </p:txBody>
      </p:sp>
    </p:spTree>
    <p:extLst>
      <p:ext uri="{BB962C8B-B14F-4D97-AF65-F5344CB8AC3E}">
        <p14:creationId xmlns:p14="http://schemas.microsoft.com/office/powerpoint/2010/main" val="37700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6066-FF24-A5E8-FD53-F1EEE55546B2}"/>
              </a:ext>
            </a:extLst>
          </p:cNvPr>
          <p:cNvSpPr>
            <a:spLocks noGrp="1"/>
          </p:cNvSpPr>
          <p:nvPr>
            <p:ph type="title"/>
          </p:nvPr>
        </p:nvSpPr>
        <p:spPr>
          <a:xfrm>
            <a:off x="172720" y="136525"/>
            <a:ext cx="1578002" cy="2359249"/>
          </a:xfrm>
        </p:spPr>
        <p:txBody>
          <a:bodyPr>
            <a:noAutofit/>
          </a:bodyPr>
          <a:lstStyle/>
          <a:p>
            <a:r>
              <a:rPr lang="en-US" sz="2400" dirty="0"/>
              <a:t>EUV Synthetic Maps </a:t>
            </a:r>
            <a:r>
              <a:rPr lang="en-US" sz="1050" dirty="0"/>
              <a:t> </a:t>
            </a:r>
            <a:br>
              <a:rPr lang="en-US" sz="1050" dirty="0"/>
            </a:br>
            <a:br>
              <a:rPr lang="en-US" sz="1050" dirty="0"/>
            </a:br>
            <a:br>
              <a:rPr lang="en-US" sz="1050" dirty="0"/>
            </a:br>
            <a:r>
              <a:rPr lang="en-US" sz="1400" dirty="0"/>
              <a:t>a = 1.28 </a:t>
            </a:r>
            <a:br>
              <a:rPr lang="en-US" sz="1400" dirty="0"/>
            </a:br>
            <a:r>
              <a:rPr lang="en-US" sz="1400" dirty="0"/>
              <a:t>b = 1.34</a:t>
            </a:r>
            <a:br>
              <a:rPr lang="en-US" sz="1400" dirty="0"/>
            </a:br>
            <a:br>
              <a:rPr lang="en-US" sz="1400" dirty="0"/>
            </a:br>
            <a:br>
              <a:rPr lang="en-US" sz="1400" dirty="0"/>
            </a:br>
            <a:endParaRPr lang="en-US" sz="1050" dirty="0"/>
          </a:p>
        </p:txBody>
      </p:sp>
      <p:pic>
        <p:nvPicPr>
          <p:cNvPr id="7" name="Raw Residuals">
            <a:hlinkClick r:id="" action="ppaction://media"/>
            <a:extLst>
              <a:ext uri="{FF2B5EF4-FFF2-40B4-BE49-F238E27FC236}">
                <a16:creationId xmlns:a16="http://schemas.microsoft.com/office/drawing/2014/main" id="{B5579EF0-57CB-7665-5CC4-1FAE72BEAA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1425" y="0"/>
            <a:ext cx="10320575" cy="6879547"/>
          </a:xfrm>
        </p:spPr>
      </p:pic>
      <p:sp>
        <p:nvSpPr>
          <p:cNvPr id="4" name="Date Placeholder 3">
            <a:extLst>
              <a:ext uri="{FF2B5EF4-FFF2-40B4-BE49-F238E27FC236}">
                <a16:creationId xmlns:a16="http://schemas.microsoft.com/office/drawing/2014/main" id="{96D0C167-340E-DE34-F537-F1A1CF5A1BCC}"/>
              </a:ext>
            </a:extLst>
          </p:cNvPr>
          <p:cNvSpPr>
            <a:spLocks noGrp="1"/>
          </p:cNvSpPr>
          <p:nvPr>
            <p:ph type="dt" sz="half" idx="10"/>
          </p:nvPr>
        </p:nvSpPr>
        <p:spPr/>
        <p:txBody>
          <a:bodyPr/>
          <a:lstStyle/>
          <a:p>
            <a:fld id="{1C56CBE2-0881-48FB-8ABA-ED981440622B}" type="datetime1">
              <a:rPr lang="en-US" smtClean="0"/>
              <a:t>4/2/2025</a:t>
            </a:fld>
            <a:endParaRPr lang="en-US"/>
          </a:p>
        </p:txBody>
      </p:sp>
      <p:sp>
        <p:nvSpPr>
          <p:cNvPr id="5" name="Footer Placeholder 4">
            <a:extLst>
              <a:ext uri="{FF2B5EF4-FFF2-40B4-BE49-F238E27FC236}">
                <a16:creationId xmlns:a16="http://schemas.microsoft.com/office/drawing/2014/main" id="{051C6082-84D5-17C1-BC72-DA5AFCE9834F}"/>
              </a:ext>
            </a:extLst>
          </p:cNvPr>
          <p:cNvSpPr>
            <a:spLocks noGrp="1"/>
          </p:cNvSpPr>
          <p:nvPr>
            <p:ph type="ftr" sz="quarter" idx="11"/>
          </p:nvPr>
        </p:nvSpPr>
        <p:spPr/>
        <p:txBody>
          <a:bodyPr/>
          <a:lstStyle/>
          <a:p>
            <a:r>
              <a:rPr lang="en-US"/>
              <a:t>GX Simulator</a:t>
            </a:r>
          </a:p>
        </p:txBody>
      </p:sp>
      <p:sp>
        <p:nvSpPr>
          <p:cNvPr id="6" name="Slide Number Placeholder 5">
            <a:extLst>
              <a:ext uri="{FF2B5EF4-FFF2-40B4-BE49-F238E27FC236}">
                <a16:creationId xmlns:a16="http://schemas.microsoft.com/office/drawing/2014/main" id="{BE382713-182A-77CB-01D1-12387C7F798F}"/>
              </a:ext>
            </a:extLst>
          </p:cNvPr>
          <p:cNvSpPr>
            <a:spLocks noGrp="1"/>
          </p:cNvSpPr>
          <p:nvPr>
            <p:ph type="sldNum" sz="quarter" idx="12"/>
          </p:nvPr>
        </p:nvSpPr>
        <p:spPr/>
        <p:txBody>
          <a:bodyPr/>
          <a:lstStyle/>
          <a:p>
            <a:fld id="{5F6A7368-F21E-497D-A615-AB533D92FC0A}" type="slidenum">
              <a:rPr lang="en-US" smtClean="0"/>
              <a:t>16</a:t>
            </a:fld>
            <a:endParaRPr lang="en-US"/>
          </a:p>
        </p:txBody>
      </p:sp>
      <p:sp>
        <p:nvSpPr>
          <p:cNvPr id="9" name="TextBox 8">
            <a:extLst>
              <a:ext uri="{FF2B5EF4-FFF2-40B4-BE49-F238E27FC236}">
                <a16:creationId xmlns:a16="http://schemas.microsoft.com/office/drawing/2014/main" id="{E788D973-2643-7BD8-FD81-845F8632692F}"/>
              </a:ext>
            </a:extLst>
          </p:cNvPr>
          <p:cNvSpPr txBox="1"/>
          <p:nvPr/>
        </p:nvSpPr>
        <p:spPr>
          <a:xfrm>
            <a:off x="172719" y="2381054"/>
            <a:ext cx="1578002" cy="4247317"/>
          </a:xfrm>
          <a:prstGeom prst="rect">
            <a:avLst/>
          </a:prstGeom>
          <a:noFill/>
        </p:spPr>
        <p:txBody>
          <a:bodyPr wrap="square">
            <a:spAutoFit/>
          </a:bodyPr>
          <a:lstStyle/>
          <a:p>
            <a:r>
              <a:rPr lang="en-US" sz="1800" dirty="0"/>
              <a:t>Combination of data to model mismatch due to </a:t>
            </a:r>
            <a:endParaRPr lang="en-US" dirty="0"/>
          </a:p>
          <a:p>
            <a:endParaRPr lang="en-US" sz="1800" dirty="0"/>
          </a:p>
          <a:p>
            <a:pPr marL="285750" indent="-285750">
              <a:buFont typeface="Arial" panose="020B0604020202020204" pitchFamily="34" charset="0"/>
              <a:buChar char="•"/>
            </a:pPr>
            <a:r>
              <a:rPr lang="en-US" sz="1800" dirty="0"/>
              <a:t>Open field lines and/or selective loop heating </a:t>
            </a:r>
            <a:endParaRPr lang="en-US" dirty="0"/>
          </a:p>
          <a:p>
            <a:pPr marL="285750" indent="-285750">
              <a:buFont typeface="Arial" panose="020B0604020202020204" pitchFamily="34" charset="0"/>
              <a:buChar char="•"/>
            </a:pPr>
            <a:r>
              <a:rPr lang="en-US" sz="1800" dirty="0"/>
              <a:t>Overestimation of TR emission</a:t>
            </a:r>
            <a:endParaRPr lang="en-US" dirty="0"/>
          </a:p>
        </p:txBody>
      </p:sp>
    </p:spTree>
    <p:extLst>
      <p:ext uri="{BB962C8B-B14F-4D97-AF65-F5344CB8AC3E}">
        <p14:creationId xmlns:p14="http://schemas.microsoft.com/office/powerpoint/2010/main" val="3972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E163-7588-9D63-6FAC-7FA2844D4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15950-7CD3-04FB-737B-01D23FB4E052}"/>
              </a:ext>
            </a:extLst>
          </p:cNvPr>
          <p:cNvSpPr>
            <a:spLocks noGrp="1"/>
          </p:cNvSpPr>
          <p:nvPr>
            <p:ph type="title"/>
          </p:nvPr>
        </p:nvSpPr>
        <p:spPr>
          <a:xfrm>
            <a:off x="440988" y="275949"/>
            <a:ext cx="2869291" cy="541174"/>
          </a:xfrm>
        </p:spPr>
        <p:txBody>
          <a:bodyPr vert="horz" lIns="91440" tIns="45720" rIns="91440" bIns="45720" rtlCol="0" anchor="t">
            <a:normAutofit fontScale="90000"/>
          </a:bodyPr>
          <a:lstStyle/>
          <a:p>
            <a:r>
              <a:rPr lang="en-US" sz="3200" dirty="0"/>
              <a:t>TR Emission Mask</a:t>
            </a:r>
          </a:p>
        </p:txBody>
      </p:sp>
      <p:pic>
        <p:nvPicPr>
          <p:cNvPr id="8" name="Content Placeholder 7" descr="A map of the earth&#10;&#10;AI-generated content may be incorrect.">
            <a:extLst>
              <a:ext uri="{FF2B5EF4-FFF2-40B4-BE49-F238E27FC236}">
                <a16:creationId xmlns:a16="http://schemas.microsoft.com/office/drawing/2014/main" id="{F0F9436E-DA86-D4FA-C319-4EE5D84F092B}"/>
              </a:ext>
            </a:extLst>
          </p:cNvPr>
          <p:cNvPicPr>
            <a:picLocks noChangeAspect="1"/>
          </p:cNvPicPr>
          <p:nvPr/>
        </p:nvPicPr>
        <p:blipFill>
          <a:blip r:embed="rId2">
            <a:extLst>
              <a:ext uri="{28A0092B-C50C-407E-A947-70E740481C1C}">
                <a14:useLocalDpi xmlns:a14="http://schemas.microsoft.com/office/drawing/2010/main" val="0"/>
              </a:ext>
            </a:extLst>
          </a:blip>
          <a:srcRect l="4327" r="8256" b="3"/>
          <a:stretch/>
        </p:blipFill>
        <p:spPr>
          <a:xfrm>
            <a:off x="6205372" y="1124065"/>
            <a:ext cx="3623679" cy="4145156"/>
          </a:xfrm>
          <a:prstGeom prst="rect">
            <a:avLst/>
          </a:prstGeom>
        </p:spPr>
      </p:pic>
      <p:pic>
        <p:nvPicPr>
          <p:cNvPr id="10" name="Picture 9" descr="A black and white map with red circles&#10;&#10;AI-generated content may be incorrect.">
            <a:extLst>
              <a:ext uri="{FF2B5EF4-FFF2-40B4-BE49-F238E27FC236}">
                <a16:creationId xmlns:a16="http://schemas.microsoft.com/office/drawing/2014/main" id="{871DE8DF-CEF9-F4E1-7136-760F0855BF09}"/>
              </a:ext>
            </a:extLst>
          </p:cNvPr>
          <p:cNvPicPr>
            <a:picLocks noChangeAspect="1"/>
          </p:cNvPicPr>
          <p:nvPr/>
        </p:nvPicPr>
        <p:blipFill>
          <a:blip r:embed="rId3">
            <a:extLst>
              <a:ext uri="{28A0092B-C50C-407E-A947-70E740481C1C}">
                <a14:useLocalDpi xmlns:a14="http://schemas.microsoft.com/office/drawing/2010/main" val="0"/>
              </a:ext>
            </a:extLst>
          </a:blip>
          <a:srcRect l="5627" r="4525" b="3"/>
          <a:stretch/>
        </p:blipFill>
        <p:spPr>
          <a:xfrm>
            <a:off x="2073612" y="1124065"/>
            <a:ext cx="3724451" cy="4145156"/>
          </a:xfrm>
          <a:prstGeom prst="rect">
            <a:avLst/>
          </a:prstGeom>
        </p:spPr>
      </p:pic>
      <p:sp>
        <p:nvSpPr>
          <p:cNvPr id="4" name="Date Placeholder 3">
            <a:extLst>
              <a:ext uri="{FF2B5EF4-FFF2-40B4-BE49-F238E27FC236}">
                <a16:creationId xmlns:a16="http://schemas.microsoft.com/office/drawing/2014/main" id="{DC33EA54-A6D5-6525-38EC-842177852AE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fld id="{1C56CBE2-0881-48FB-8ABA-ED981440622B}" type="datetime1">
              <a:rPr lang="en-US" smtClean="0"/>
              <a:pPr defTabSz="914400">
                <a:spcAft>
                  <a:spcPts val="600"/>
                </a:spcAft>
              </a:pPr>
              <a:t>4/2/2025</a:t>
            </a:fld>
            <a:endParaRPr lang="en-US"/>
          </a:p>
        </p:txBody>
      </p:sp>
      <p:sp>
        <p:nvSpPr>
          <p:cNvPr id="5" name="Footer Placeholder 4">
            <a:extLst>
              <a:ext uri="{FF2B5EF4-FFF2-40B4-BE49-F238E27FC236}">
                <a16:creationId xmlns:a16="http://schemas.microsoft.com/office/drawing/2014/main" id="{83FB9B94-D771-D73A-4013-9667EED76A2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GX Simulator</a:t>
            </a:r>
          </a:p>
        </p:txBody>
      </p:sp>
      <p:sp>
        <p:nvSpPr>
          <p:cNvPr id="6" name="Slide Number Placeholder 5">
            <a:extLst>
              <a:ext uri="{FF2B5EF4-FFF2-40B4-BE49-F238E27FC236}">
                <a16:creationId xmlns:a16="http://schemas.microsoft.com/office/drawing/2014/main" id="{202C79C8-1D7D-8709-D29E-5F59EBA50E5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5F6A7368-F21E-497D-A615-AB533D92FC0A}" type="slidenum">
              <a:rPr lang="en-US" smtClean="0"/>
              <a:pPr defTabSz="914400">
                <a:spcAft>
                  <a:spcPts val="600"/>
                </a:spcAft>
              </a:pPr>
              <a:t>17</a:t>
            </a:fld>
            <a:endParaRPr lang="en-US"/>
          </a:p>
        </p:txBody>
      </p:sp>
      <p:sp>
        <p:nvSpPr>
          <p:cNvPr id="3" name="Callout: Up Arrow 2">
            <a:extLst>
              <a:ext uri="{FF2B5EF4-FFF2-40B4-BE49-F238E27FC236}">
                <a16:creationId xmlns:a16="http://schemas.microsoft.com/office/drawing/2014/main" id="{75E2052C-7A16-9432-3AD9-D5B96FE5D91E}"/>
              </a:ext>
            </a:extLst>
          </p:cNvPr>
          <p:cNvSpPr/>
          <p:nvPr/>
        </p:nvSpPr>
        <p:spPr>
          <a:xfrm>
            <a:off x="2073612" y="4943851"/>
            <a:ext cx="3724451" cy="1311034"/>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Map of all TR voxels crossed by closed field lines, to which EBTEL DEMs may be assigned</a:t>
            </a:r>
          </a:p>
        </p:txBody>
      </p:sp>
      <p:sp>
        <p:nvSpPr>
          <p:cNvPr id="7" name="Callout: Up Arrow 6">
            <a:extLst>
              <a:ext uri="{FF2B5EF4-FFF2-40B4-BE49-F238E27FC236}">
                <a16:creationId xmlns:a16="http://schemas.microsoft.com/office/drawing/2014/main" id="{08707040-0BA4-72B1-9EDF-757820818773}"/>
              </a:ext>
            </a:extLst>
          </p:cNvPr>
          <p:cNvSpPr/>
          <p:nvPr/>
        </p:nvSpPr>
        <p:spPr>
          <a:xfrm>
            <a:off x="6188412" y="4943851"/>
            <a:ext cx="3724451" cy="1311034"/>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TR Emission Mask inferred from Multichannel AIA-GX Corona Only Residuals</a:t>
            </a:r>
          </a:p>
        </p:txBody>
      </p:sp>
    </p:spTree>
    <p:extLst>
      <p:ext uri="{BB962C8B-B14F-4D97-AF65-F5344CB8AC3E}">
        <p14:creationId xmlns:p14="http://schemas.microsoft.com/office/powerpoint/2010/main" val="1065531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BCC0-0C89-D25C-6A99-DA0FA7199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E687F-8914-3A98-EF48-D8EF29699346}"/>
              </a:ext>
            </a:extLst>
          </p:cNvPr>
          <p:cNvSpPr>
            <a:spLocks noGrp="1"/>
          </p:cNvSpPr>
          <p:nvPr>
            <p:ph type="title"/>
          </p:nvPr>
        </p:nvSpPr>
        <p:spPr>
          <a:xfrm>
            <a:off x="172720" y="136525"/>
            <a:ext cx="1578002" cy="2359249"/>
          </a:xfrm>
        </p:spPr>
        <p:txBody>
          <a:bodyPr>
            <a:noAutofit/>
          </a:bodyPr>
          <a:lstStyle/>
          <a:p>
            <a:r>
              <a:rPr lang="en-US" sz="2400" dirty="0"/>
              <a:t>Masked TR EUV Synthetic Maps </a:t>
            </a:r>
            <a:r>
              <a:rPr lang="en-US" sz="1050" dirty="0"/>
              <a:t> </a:t>
            </a:r>
            <a:br>
              <a:rPr lang="en-US" sz="1050" dirty="0"/>
            </a:br>
            <a:br>
              <a:rPr lang="en-US" sz="1050" dirty="0"/>
            </a:br>
            <a:br>
              <a:rPr lang="en-US" sz="1050" dirty="0"/>
            </a:br>
            <a:r>
              <a:rPr lang="en-US" sz="1400" dirty="0"/>
              <a:t>a = 1.28 </a:t>
            </a:r>
            <a:br>
              <a:rPr lang="en-US" sz="1400" dirty="0"/>
            </a:br>
            <a:r>
              <a:rPr lang="en-US" sz="1400" dirty="0"/>
              <a:t>b = 1.34</a:t>
            </a:r>
            <a:br>
              <a:rPr lang="en-US" sz="1400" dirty="0"/>
            </a:br>
            <a:br>
              <a:rPr lang="en-US" sz="1400" dirty="0"/>
            </a:br>
            <a:br>
              <a:rPr lang="en-US" sz="1400" dirty="0"/>
            </a:br>
            <a:endParaRPr lang="en-US" sz="1050" dirty="0"/>
          </a:p>
        </p:txBody>
      </p:sp>
      <p:sp>
        <p:nvSpPr>
          <p:cNvPr id="4" name="Date Placeholder 3">
            <a:extLst>
              <a:ext uri="{FF2B5EF4-FFF2-40B4-BE49-F238E27FC236}">
                <a16:creationId xmlns:a16="http://schemas.microsoft.com/office/drawing/2014/main" id="{788A8D59-1463-D904-189C-387781C6634C}"/>
              </a:ext>
            </a:extLst>
          </p:cNvPr>
          <p:cNvSpPr>
            <a:spLocks noGrp="1"/>
          </p:cNvSpPr>
          <p:nvPr>
            <p:ph type="dt" sz="half" idx="10"/>
          </p:nvPr>
        </p:nvSpPr>
        <p:spPr/>
        <p:txBody>
          <a:bodyPr/>
          <a:lstStyle/>
          <a:p>
            <a:fld id="{1C56CBE2-0881-48FB-8ABA-ED981440622B}" type="datetime1">
              <a:rPr lang="en-US" smtClean="0"/>
              <a:t>4/2/2025</a:t>
            </a:fld>
            <a:endParaRPr lang="en-US"/>
          </a:p>
        </p:txBody>
      </p:sp>
      <p:sp>
        <p:nvSpPr>
          <p:cNvPr id="5" name="Footer Placeholder 4">
            <a:extLst>
              <a:ext uri="{FF2B5EF4-FFF2-40B4-BE49-F238E27FC236}">
                <a16:creationId xmlns:a16="http://schemas.microsoft.com/office/drawing/2014/main" id="{4972A4AA-7EFD-239B-DDE3-AB7BFDCFA9A9}"/>
              </a:ext>
            </a:extLst>
          </p:cNvPr>
          <p:cNvSpPr>
            <a:spLocks noGrp="1"/>
          </p:cNvSpPr>
          <p:nvPr>
            <p:ph type="ftr" sz="quarter" idx="11"/>
          </p:nvPr>
        </p:nvSpPr>
        <p:spPr/>
        <p:txBody>
          <a:bodyPr/>
          <a:lstStyle/>
          <a:p>
            <a:r>
              <a:rPr lang="en-US"/>
              <a:t>GX Simulator</a:t>
            </a:r>
          </a:p>
        </p:txBody>
      </p:sp>
      <p:sp>
        <p:nvSpPr>
          <p:cNvPr id="6" name="Slide Number Placeholder 5">
            <a:extLst>
              <a:ext uri="{FF2B5EF4-FFF2-40B4-BE49-F238E27FC236}">
                <a16:creationId xmlns:a16="http://schemas.microsoft.com/office/drawing/2014/main" id="{8C197D8C-3B14-E219-B43C-65D2EA0E9A88}"/>
              </a:ext>
            </a:extLst>
          </p:cNvPr>
          <p:cNvSpPr>
            <a:spLocks noGrp="1"/>
          </p:cNvSpPr>
          <p:nvPr>
            <p:ph type="sldNum" sz="quarter" idx="12"/>
          </p:nvPr>
        </p:nvSpPr>
        <p:spPr/>
        <p:txBody>
          <a:bodyPr/>
          <a:lstStyle/>
          <a:p>
            <a:fld id="{5F6A7368-F21E-497D-A615-AB533D92FC0A}" type="slidenum">
              <a:rPr lang="en-US" smtClean="0"/>
              <a:t>18</a:t>
            </a:fld>
            <a:endParaRPr lang="en-US"/>
          </a:p>
        </p:txBody>
      </p:sp>
      <p:sp>
        <p:nvSpPr>
          <p:cNvPr id="9" name="TextBox 8">
            <a:extLst>
              <a:ext uri="{FF2B5EF4-FFF2-40B4-BE49-F238E27FC236}">
                <a16:creationId xmlns:a16="http://schemas.microsoft.com/office/drawing/2014/main" id="{B904F62C-B3B1-F792-18A1-AB2AA7719003}"/>
              </a:ext>
            </a:extLst>
          </p:cNvPr>
          <p:cNvSpPr txBox="1"/>
          <p:nvPr/>
        </p:nvSpPr>
        <p:spPr>
          <a:xfrm>
            <a:off x="142828" y="1951672"/>
            <a:ext cx="1578002" cy="1477328"/>
          </a:xfrm>
          <a:prstGeom prst="rect">
            <a:avLst/>
          </a:prstGeom>
          <a:noFill/>
        </p:spPr>
        <p:txBody>
          <a:bodyPr wrap="square">
            <a:spAutoFit/>
          </a:bodyPr>
          <a:lstStyle/>
          <a:p>
            <a:r>
              <a:rPr lang="en-US" dirty="0"/>
              <a:t>Mismatches still to be understood, particularly in some bands</a:t>
            </a:r>
          </a:p>
        </p:txBody>
      </p:sp>
      <p:pic>
        <p:nvPicPr>
          <p:cNvPr id="13" name="Residuals">
            <a:hlinkClick r:id="" action="ppaction://media"/>
            <a:extLst>
              <a:ext uri="{FF2B5EF4-FFF2-40B4-BE49-F238E27FC236}">
                <a16:creationId xmlns:a16="http://schemas.microsoft.com/office/drawing/2014/main" id="{1C4C46D0-077F-A77C-753E-27B752D2A89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2966" y="0"/>
            <a:ext cx="10389034" cy="6926022"/>
          </a:xfrm>
        </p:spPr>
      </p:pic>
      <p:sp>
        <p:nvSpPr>
          <p:cNvPr id="14" name="TextBox 13">
            <a:extLst>
              <a:ext uri="{FF2B5EF4-FFF2-40B4-BE49-F238E27FC236}">
                <a16:creationId xmlns:a16="http://schemas.microsoft.com/office/drawing/2014/main" id="{F0DA8548-103B-A15F-D099-59A8D4C61F9B}"/>
              </a:ext>
            </a:extLst>
          </p:cNvPr>
          <p:cNvSpPr txBox="1"/>
          <p:nvPr/>
        </p:nvSpPr>
        <p:spPr>
          <a:xfrm>
            <a:off x="0" y="3766819"/>
            <a:ext cx="1720830" cy="2862322"/>
          </a:xfrm>
          <a:prstGeom prst="rect">
            <a:avLst/>
          </a:prstGeom>
          <a:noFill/>
        </p:spPr>
        <p:txBody>
          <a:bodyPr wrap="square">
            <a:spAutoFit/>
          </a:bodyPr>
          <a:lstStyle/>
          <a:p>
            <a:pPr marL="285750" indent="-285750">
              <a:buFont typeface="Arial" panose="020B0604020202020204" pitchFamily="34" charset="0"/>
              <a:buChar char="•"/>
            </a:pPr>
            <a:r>
              <a:rPr lang="en-US" dirty="0"/>
              <a:t>Coronal DEMs?</a:t>
            </a:r>
          </a:p>
          <a:p>
            <a:pPr marL="285750" indent="-285750">
              <a:buFont typeface="Arial" panose="020B0604020202020204" pitchFamily="34" charset="0"/>
              <a:buChar char="•"/>
            </a:pPr>
            <a:r>
              <a:rPr lang="en-US" dirty="0"/>
              <a:t>TR DEMs?</a:t>
            </a:r>
          </a:p>
          <a:p>
            <a:pPr marL="285750" indent="-285750">
              <a:buFont typeface="Arial" panose="020B0604020202020204" pitchFamily="34" charset="0"/>
              <a:buChar char="•"/>
            </a:pPr>
            <a:r>
              <a:rPr lang="en-US" dirty="0"/>
              <a:t>Open Field Lines?</a:t>
            </a:r>
          </a:p>
          <a:p>
            <a:pPr marL="285750" indent="-285750">
              <a:buFont typeface="Arial" panose="020B0604020202020204" pitchFamily="34" charset="0"/>
              <a:buChar char="•"/>
            </a:pPr>
            <a:r>
              <a:rPr lang="en-US" dirty="0"/>
              <a:t>Selective Heating based on footpoints connectivity?</a:t>
            </a:r>
          </a:p>
        </p:txBody>
      </p:sp>
    </p:spTree>
    <p:extLst>
      <p:ext uri="{BB962C8B-B14F-4D97-AF65-F5344CB8AC3E}">
        <p14:creationId xmlns:p14="http://schemas.microsoft.com/office/powerpoint/2010/main" val="41806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13"/>
                                        </p:tgtEl>
                                      </p:cBhvr>
                                    </p:cmd>
                                  </p:childTnLst>
                                </p:cTn>
                              </p:par>
                            </p:childTnLst>
                          </p:cTn>
                        </p:par>
                        <p:par>
                          <p:cTn id="7" fill="hold">
                            <p:stCondLst>
                              <p:cond delay="7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7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remove" display="0">
                  <p:stCondLst>
                    <p:cond delay="indefinite"/>
                  </p:stCondLst>
                </p:cTn>
                <p:tgtEl>
                  <p:spTgt spid="13"/>
                </p:tgtEl>
              </p:cMediaNode>
            </p:vide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childTnLst>
        </p:cTn>
      </p:par>
    </p:tnLst>
    <p:bldLst>
      <p:bldP spid="9"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 y="2"/>
            <a:ext cx="12192000" cy="6858000"/>
          </a:xfrm>
          <a:prstGeom prst="rect">
            <a:avLst/>
          </a:prstGeom>
          <a:solidFill>
            <a:schemeClr val="bg2">
              <a:alpha val="6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20" name="Snip Diagonal Corner Rectangle 6">
            <a:extLst>
              <a:ext uri="{FF2B5EF4-FFF2-40B4-BE49-F238E27FC236}">
                <a16:creationId xmlns:a16="http://schemas.microsoft.com/office/drawing/2014/main" id="{2D5EEA8B-2D86-4D1D-96B3-6B829030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snip2DiagRect">
            <a:avLst>
              <a:gd name="adj1" fmla="val 0"/>
              <a:gd name="adj2" fmla="val 37605"/>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8ACAD1-F193-762E-8B52-12C2E25ACB96}"/>
              </a:ext>
            </a:extLst>
          </p:cNvPr>
          <p:cNvSpPr>
            <a:spLocks noGrp="1"/>
          </p:cNvSpPr>
          <p:nvPr>
            <p:ph type="title"/>
          </p:nvPr>
        </p:nvSpPr>
        <p:spPr>
          <a:xfrm>
            <a:off x="111919" y="198173"/>
            <a:ext cx="11855492" cy="641556"/>
          </a:xfrm>
        </p:spPr>
        <p:txBody>
          <a:bodyPr vert="horz" lIns="91440" tIns="45720" rIns="91440" bIns="45720" rtlCol="0" anchor="b">
            <a:noAutofit/>
          </a:bodyPr>
          <a:lstStyle/>
          <a:p>
            <a:r>
              <a:rPr lang="en-US" dirty="0"/>
              <a:t>AR 11520 DATA: SDO/HMI/AIA AND NoRH 17 GHZ</a:t>
            </a:r>
          </a:p>
        </p:txBody>
      </p:sp>
      <p:pic>
        <p:nvPicPr>
          <p:cNvPr id="22" name="Picture 21" descr="A close-up of a graph&#10;&#10;AI-generated content may be incorrect.">
            <a:extLst>
              <a:ext uri="{FF2B5EF4-FFF2-40B4-BE49-F238E27FC236}">
                <a16:creationId xmlns:a16="http://schemas.microsoft.com/office/drawing/2014/main" id="{F236E02C-26DD-D40F-8CE8-8C84906BA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717" y="1361229"/>
            <a:ext cx="2182761" cy="2182761"/>
          </a:xfrm>
          <a:prstGeom prst="rect">
            <a:avLst/>
          </a:prstGeom>
        </p:spPr>
      </p:pic>
      <p:pic>
        <p:nvPicPr>
          <p:cNvPr id="23" name="Picture 22">
            <a:extLst>
              <a:ext uri="{FF2B5EF4-FFF2-40B4-BE49-F238E27FC236}">
                <a16:creationId xmlns:a16="http://schemas.microsoft.com/office/drawing/2014/main" id="{37FE6587-E8F3-C671-DD99-781AAEF1C7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75588" y="1367390"/>
            <a:ext cx="2182761" cy="2182761"/>
          </a:xfrm>
          <a:prstGeom prst="rect">
            <a:avLst/>
          </a:prstGeom>
        </p:spPr>
      </p:pic>
      <p:pic>
        <p:nvPicPr>
          <p:cNvPr id="24" name="Picture 23">
            <a:extLst>
              <a:ext uri="{FF2B5EF4-FFF2-40B4-BE49-F238E27FC236}">
                <a16:creationId xmlns:a16="http://schemas.microsoft.com/office/drawing/2014/main" id="{1E619971-B5EA-69A3-DECE-8F9458465C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0581" y="1361229"/>
            <a:ext cx="2182761" cy="2182761"/>
          </a:xfrm>
          <a:prstGeom prst="rect">
            <a:avLst/>
          </a:prstGeom>
        </p:spPr>
      </p:pic>
      <p:pic>
        <p:nvPicPr>
          <p:cNvPr id="25" name="Picture 24">
            <a:extLst>
              <a:ext uri="{FF2B5EF4-FFF2-40B4-BE49-F238E27FC236}">
                <a16:creationId xmlns:a16="http://schemas.microsoft.com/office/drawing/2014/main" id="{F61EE0B1-4BA7-5702-620A-B977F334B2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5846" y="3726996"/>
            <a:ext cx="2182761" cy="2182761"/>
          </a:xfrm>
          <a:prstGeom prst="rect">
            <a:avLst/>
          </a:prstGeom>
        </p:spPr>
      </p:pic>
      <p:pic>
        <p:nvPicPr>
          <p:cNvPr id="26" name="Picture 25">
            <a:extLst>
              <a:ext uri="{FF2B5EF4-FFF2-40B4-BE49-F238E27FC236}">
                <a16:creationId xmlns:a16="http://schemas.microsoft.com/office/drawing/2014/main" id="{89C58A9D-7EBC-036A-2E9F-FB08A18ADC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99088" y="3726995"/>
            <a:ext cx="2182761" cy="2182761"/>
          </a:xfrm>
          <a:prstGeom prst="rect">
            <a:avLst/>
          </a:prstGeom>
        </p:spPr>
      </p:pic>
      <p:pic>
        <p:nvPicPr>
          <p:cNvPr id="27" name="Picture 26">
            <a:extLst>
              <a:ext uri="{FF2B5EF4-FFF2-40B4-BE49-F238E27FC236}">
                <a16:creationId xmlns:a16="http://schemas.microsoft.com/office/drawing/2014/main" id="{135176D9-D4BA-DC5E-7243-68409638A8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85814" y="3698159"/>
            <a:ext cx="2182761" cy="2182761"/>
          </a:xfrm>
          <a:prstGeom prst="rect">
            <a:avLst/>
          </a:prstGeom>
        </p:spPr>
      </p:pic>
      <p:pic>
        <p:nvPicPr>
          <p:cNvPr id="28" name="Picture 27">
            <a:extLst>
              <a:ext uri="{FF2B5EF4-FFF2-40B4-BE49-F238E27FC236}">
                <a16:creationId xmlns:a16="http://schemas.microsoft.com/office/drawing/2014/main" id="{3B18ADEF-4550-D6C3-3AD5-966C52FD9E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759868" y="3698159"/>
            <a:ext cx="2182761" cy="2182761"/>
          </a:xfrm>
          <a:prstGeom prst="rect">
            <a:avLst/>
          </a:prstGeom>
        </p:spPr>
      </p:pic>
      <p:pic>
        <p:nvPicPr>
          <p:cNvPr id="29" name="Picture 28">
            <a:extLst>
              <a:ext uri="{FF2B5EF4-FFF2-40B4-BE49-F238E27FC236}">
                <a16:creationId xmlns:a16="http://schemas.microsoft.com/office/drawing/2014/main" id="{5B69C8AC-7F63-A74D-AA9F-BFCFC072A6F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0853" y="1367391"/>
            <a:ext cx="2182761" cy="2182761"/>
          </a:xfrm>
          <a:prstGeom prst="rect">
            <a:avLst/>
          </a:prstGeom>
        </p:spPr>
      </p:pic>
      <p:pic>
        <p:nvPicPr>
          <p:cNvPr id="30" name="Picture 29">
            <a:extLst>
              <a:ext uri="{FF2B5EF4-FFF2-40B4-BE49-F238E27FC236}">
                <a16:creationId xmlns:a16="http://schemas.microsoft.com/office/drawing/2014/main" id="{C5555593-B72E-A28B-6F24-E5890AB3FBC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0853" y="3733602"/>
            <a:ext cx="2182761" cy="2182761"/>
          </a:xfrm>
          <a:prstGeom prst="rect">
            <a:avLst/>
          </a:prstGeom>
        </p:spPr>
      </p:pic>
      <p:pic>
        <p:nvPicPr>
          <p:cNvPr id="31" name="Picture 30">
            <a:extLst>
              <a:ext uri="{FF2B5EF4-FFF2-40B4-BE49-F238E27FC236}">
                <a16:creationId xmlns:a16="http://schemas.microsoft.com/office/drawing/2014/main" id="{C1CFCEFB-BED2-A3CF-83D4-94894DB433E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585846" y="1361230"/>
            <a:ext cx="2182761" cy="2182761"/>
          </a:xfrm>
          <a:prstGeom prst="rect">
            <a:avLst/>
          </a:prstGeom>
        </p:spPr>
      </p:pic>
      <p:sp>
        <p:nvSpPr>
          <p:cNvPr id="32" name="Date Placeholder 31">
            <a:extLst>
              <a:ext uri="{FF2B5EF4-FFF2-40B4-BE49-F238E27FC236}">
                <a16:creationId xmlns:a16="http://schemas.microsoft.com/office/drawing/2014/main" id="{D8D64231-6CC6-A512-7CBA-3DD6B323B453}"/>
              </a:ext>
            </a:extLst>
          </p:cNvPr>
          <p:cNvSpPr>
            <a:spLocks noGrp="1"/>
          </p:cNvSpPr>
          <p:nvPr>
            <p:ph type="dt" sz="half" idx="10"/>
          </p:nvPr>
        </p:nvSpPr>
        <p:spPr/>
        <p:txBody>
          <a:bodyPr/>
          <a:lstStyle/>
          <a:p>
            <a:fld id="{8B1E5859-1AC1-45CF-B0AE-79504E7BE25F}" type="datetime1">
              <a:rPr lang="en-US" smtClean="0"/>
              <a:t>4/2/2025</a:t>
            </a:fld>
            <a:endParaRPr lang="en-US"/>
          </a:p>
        </p:txBody>
      </p:sp>
      <p:sp>
        <p:nvSpPr>
          <p:cNvPr id="33" name="Footer Placeholder 32">
            <a:extLst>
              <a:ext uri="{FF2B5EF4-FFF2-40B4-BE49-F238E27FC236}">
                <a16:creationId xmlns:a16="http://schemas.microsoft.com/office/drawing/2014/main" id="{B341A506-38B0-AC57-E51E-885EB68D80F7}"/>
              </a:ext>
            </a:extLst>
          </p:cNvPr>
          <p:cNvSpPr>
            <a:spLocks noGrp="1"/>
          </p:cNvSpPr>
          <p:nvPr>
            <p:ph type="ftr" sz="quarter" idx="11"/>
          </p:nvPr>
        </p:nvSpPr>
        <p:spPr/>
        <p:txBody>
          <a:bodyPr/>
          <a:lstStyle/>
          <a:p>
            <a:r>
              <a:rPr lang="en-US"/>
              <a:t>GX Simulator</a:t>
            </a:r>
          </a:p>
        </p:txBody>
      </p:sp>
      <p:sp>
        <p:nvSpPr>
          <p:cNvPr id="35" name="Slide Number Placeholder 34">
            <a:extLst>
              <a:ext uri="{FF2B5EF4-FFF2-40B4-BE49-F238E27FC236}">
                <a16:creationId xmlns:a16="http://schemas.microsoft.com/office/drawing/2014/main" id="{999BC5F8-3CEE-CC76-3473-30411AA1AC90}"/>
              </a:ext>
            </a:extLst>
          </p:cNvPr>
          <p:cNvSpPr>
            <a:spLocks noGrp="1"/>
          </p:cNvSpPr>
          <p:nvPr>
            <p:ph type="sldNum" sz="quarter" idx="12"/>
          </p:nvPr>
        </p:nvSpPr>
        <p:spPr/>
        <p:txBody>
          <a:bodyPr/>
          <a:lstStyle/>
          <a:p>
            <a:fld id="{3FD5C32A-AE55-4F30-A663-8F5BCADC9291}" type="slidenum">
              <a:rPr lang="en-US" smtClean="0"/>
              <a:t>2</a:t>
            </a:fld>
            <a:endParaRPr lang="en-US"/>
          </a:p>
        </p:txBody>
      </p:sp>
    </p:spTree>
    <p:extLst>
      <p:ext uri="{BB962C8B-B14F-4D97-AF65-F5344CB8AC3E}">
        <p14:creationId xmlns:p14="http://schemas.microsoft.com/office/powerpoint/2010/main" val="184092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0F2E-3998-47E6-A2BA-F71AFFC9C99B}"/>
              </a:ext>
            </a:extLst>
          </p:cNvPr>
          <p:cNvSpPr>
            <a:spLocks noGrp="1"/>
          </p:cNvSpPr>
          <p:nvPr>
            <p:ph type="title"/>
          </p:nvPr>
        </p:nvSpPr>
        <p:spPr>
          <a:xfrm>
            <a:off x="2029858" y="28403"/>
            <a:ext cx="8229600" cy="1325562"/>
          </a:xfrm>
        </p:spPr>
        <p:txBody>
          <a:bodyPr>
            <a:normAutofit fontScale="90000"/>
          </a:bodyPr>
          <a:lstStyle/>
          <a:p>
            <a:r>
              <a:rPr lang="en-US" sz="4000" dirty="0"/>
              <a:t>Automatic GX Model Production Pipeline (AMPP)</a:t>
            </a:r>
            <a:br>
              <a:rPr lang="en-US" dirty="0"/>
            </a:br>
            <a:r>
              <a:rPr lang="en-US" sz="2000" dirty="0"/>
              <a:t>Nita et al. 2023, </a:t>
            </a:r>
            <a:r>
              <a:rPr lang="en-US" sz="2000" dirty="0">
                <a:hlinkClick r:id="rId4"/>
              </a:rPr>
              <a:t>https://arxiv.org/abs/2301.00795</a:t>
            </a:r>
            <a:r>
              <a:rPr lang="en-US" sz="2000" dirty="0"/>
              <a:t>, </a:t>
            </a:r>
            <a:r>
              <a:rPr lang="en-US" sz="2000" dirty="0" err="1"/>
              <a:t>ApJS</a:t>
            </a:r>
            <a:r>
              <a:rPr lang="en-US" sz="2000" dirty="0"/>
              <a:t> in press</a:t>
            </a:r>
            <a:endParaRPr lang="en-US" dirty="0"/>
          </a:p>
        </p:txBody>
      </p:sp>
      <p:grpSp>
        <p:nvGrpSpPr>
          <p:cNvPr id="29" name="Group 28">
            <a:extLst>
              <a:ext uri="{FF2B5EF4-FFF2-40B4-BE49-F238E27FC236}">
                <a16:creationId xmlns:a16="http://schemas.microsoft.com/office/drawing/2014/main" id="{086071BB-DBA5-4DC0-95B1-E27042D9A8B7}"/>
              </a:ext>
            </a:extLst>
          </p:cNvPr>
          <p:cNvGrpSpPr/>
          <p:nvPr/>
        </p:nvGrpSpPr>
        <p:grpSpPr>
          <a:xfrm>
            <a:off x="1805244" y="1526529"/>
            <a:ext cx="8634156" cy="4569471"/>
            <a:chOff x="155650" y="363487"/>
            <a:chExt cx="11646472" cy="5742037"/>
          </a:xfrm>
        </p:grpSpPr>
        <p:sp>
          <p:nvSpPr>
            <p:cNvPr id="31" name="AutoShape 4">
              <a:extLst>
                <a:ext uri="{FF2B5EF4-FFF2-40B4-BE49-F238E27FC236}">
                  <a16:creationId xmlns:a16="http://schemas.microsoft.com/office/drawing/2014/main" id="{39688039-2D65-4535-B864-AE0BC8588977}"/>
                </a:ext>
              </a:extLst>
            </p:cNvPr>
            <p:cNvSpPr>
              <a:spLocks noChangeArrowheads="1"/>
            </p:cNvSpPr>
            <p:nvPr/>
          </p:nvSpPr>
          <p:spPr bwMode="auto">
            <a:xfrm>
              <a:off x="187424" y="363487"/>
              <a:ext cx="5322790" cy="1348887"/>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Selection of time, position and spatial resolution of the model</a:t>
              </a:r>
              <a:endParaRPr kumimoji="0" lang="en-US" alt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AutoShape 5">
              <a:extLst>
                <a:ext uri="{FF2B5EF4-FFF2-40B4-BE49-F238E27FC236}">
                  <a16:creationId xmlns:a16="http://schemas.microsoft.com/office/drawing/2014/main" id="{BD5262D4-371E-4071-B309-EF8C3840DF5B}"/>
                </a:ext>
              </a:extLst>
            </p:cNvPr>
            <p:cNvSpPr>
              <a:spLocks noChangeArrowheads="1"/>
            </p:cNvSpPr>
            <p:nvPr/>
          </p:nvSpPr>
          <p:spPr bwMode="auto">
            <a:xfrm>
              <a:off x="155650" y="2026392"/>
              <a:ext cx="5376444" cy="1287114"/>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Automatic download of SDO HMI/AIA data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closest to the time requested</a:t>
              </a:r>
            </a:p>
          </p:txBody>
        </p:sp>
        <p:sp>
          <p:nvSpPr>
            <p:cNvPr id="33" name="AutoShape 6">
              <a:extLst>
                <a:ext uri="{FF2B5EF4-FFF2-40B4-BE49-F238E27FC236}">
                  <a16:creationId xmlns:a16="http://schemas.microsoft.com/office/drawing/2014/main" id="{06549F20-2FB8-46B6-B443-6D2DB23325F3}"/>
                </a:ext>
              </a:extLst>
            </p:cNvPr>
            <p:cNvSpPr>
              <a:spLocks noChangeArrowheads="1"/>
            </p:cNvSpPr>
            <p:nvPr/>
          </p:nvSpPr>
          <p:spPr bwMode="auto">
            <a:xfrm>
              <a:off x="241079" y="3530352"/>
              <a:ext cx="5322789" cy="1389358"/>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WCS coordinate transformation of HMI data to create the base of the  subsequent extrapolations</a:t>
              </a:r>
            </a:p>
          </p:txBody>
        </p:sp>
        <p:sp>
          <p:nvSpPr>
            <p:cNvPr id="35" name="Text Box 8">
              <a:extLst>
                <a:ext uri="{FF2B5EF4-FFF2-40B4-BE49-F238E27FC236}">
                  <a16:creationId xmlns:a16="http://schemas.microsoft.com/office/drawing/2014/main" id="{D430232F-0666-4FD5-822F-56A27EAEE97A}"/>
                </a:ext>
              </a:extLst>
            </p:cNvPr>
            <p:cNvSpPr txBox="1">
              <a:spLocks noChangeArrowheads="1"/>
            </p:cNvSpPr>
            <p:nvPr/>
          </p:nvSpPr>
          <p:spPr bwMode="auto">
            <a:xfrm>
              <a:off x="6507817" y="5136555"/>
              <a:ext cx="5280554" cy="968969"/>
            </a:xfrm>
            <a:prstGeom prst="rect">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defPPr>
                <a:defRPr lang="en-US"/>
              </a:defPPr>
              <a:lvl1pPr algn="ctr" eaLnBrk="0" fontAlgn="base" hangingPunct="0">
                <a:spcBef>
                  <a:spcPct val="0"/>
                </a:spcBef>
                <a:spcAft>
                  <a:spcPct val="0"/>
                </a:spcAft>
                <a:defRPr>
                  <a:solidFill>
                    <a:schemeClr val="tx1"/>
                  </a:solidFill>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Adding non-LTE density and temperature distribution models of the chromosphere </a:t>
              </a:r>
            </a:p>
          </p:txBody>
        </p:sp>
        <p:sp>
          <p:nvSpPr>
            <p:cNvPr id="36" name="AutoShape 9">
              <a:extLst>
                <a:ext uri="{FF2B5EF4-FFF2-40B4-BE49-F238E27FC236}">
                  <a16:creationId xmlns:a16="http://schemas.microsoft.com/office/drawing/2014/main" id="{45D2B859-1B06-4C4D-B65F-357EE7222B07}"/>
                </a:ext>
              </a:extLst>
            </p:cNvPr>
            <p:cNvSpPr>
              <a:spLocks noChangeArrowheads="1"/>
            </p:cNvSpPr>
            <p:nvPr/>
          </p:nvSpPr>
          <p:spPr bwMode="auto">
            <a:xfrm>
              <a:off x="6507817" y="363487"/>
              <a:ext cx="5294305" cy="942053"/>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Initial potential field extrapolation</a:t>
              </a:r>
            </a:p>
          </p:txBody>
        </p:sp>
        <p:sp>
          <p:nvSpPr>
            <p:cNvPr id="37" name="AutoShape 10">
              <a:extLst>
                <a:ext uri="{FF2B5EF4-FFF2-40B4-BE49-F238E27FC236}">
                  <a16:creationId xmlns:a16="http://schemas.microsoft.com/office/drawing/2014/main" id="{67383087-616A-4D76-8244-54CCE0418E8B}"/>
                </a:ext>
              </a:extLst>
            </p:cNvPr>
            <p:cNvSpPr>
              <a:spLocks noChangeArrowheads="1"/>
            </p:cNvSpPr>
            <p:nvPr/>
          </p:nvSpPr>
          <p:spPr bwMode="auto">
            <a:xfrm>
              <a:off x="6480315" y="1467034"/>
              <a:ext cx="5321807" cy="942053"/>
            </a:xfrm>
            <a:prstGeom prst="downArrowCallout">
              <a:avLst>
                <a:gd name="adj1" fmla="val 103571"/>
                <a:gd name="adj2" fmla="val 103571"/>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NLFFF optimization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(Windows, Unix/MAC)</a:t>
              </a:r>
            </a:p>
          </p:txBody>
        </p:sp>
        <p:sp>
          <p:nvSpPr>
            <p:cNvPr id="39" name="AutoShape 12">
              <a:extLst>
                <a:ext uri="{FF2B5EF4-FFF2-40B4-BE49-F238E27FC236}">
                  <a16:creationId xmlns:a16="http://schemas.microsoft.com/office/drawing/2014/main" id="{C5F4BCB8-0099-4C36-9E34-9075D2BFBF75}"/>
                </a:ext>
              </a:extLst>
            </p:cNvPr>
            <p:cNvSpPr>
              <a:spLocks noChangeArrowheads="1"/>
            </p:cNvSpPr>
            <p:nvPr/>
          </p:nvSpPr>
          <p:spPr bwMode="auto">
            <a:xfrm>
              <a:off x="6507817" y="2550396"/>
              <a:ext cx="5294305" cy="2525599"/>
            </a:xfrm>
            <a:prstGeom prst="downArrowCallout">
              <a:avLst>
                <a:gd name="adj1" fmla="val 51288"/>
                <a:gd name="adj2" fmla="val 51288"/>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Computation of the length and averaged magnetic field for all voxels crossed by closed magnetic field lines, to be used by GX Simulator to assign parametrized differential emission measure and density and temperature distribution models of the corona</a:t>
              </a:r>
            </a:p>
          </p:txBody>
        </p:sp>
        <p:cxnSp>
          <p:nvCxnSpPr>
            <p:cNvPr id="40" name="Connector: Elbow 39">
              <a:extLst>
                <a:ext uri="{FF2B5EF4-FFF2-40B4-BE49-F238E27FC236}">
                  <a16:creationId xmlns:a16="http://schemas.microsoft.com/office/drawing/2014/main" id="{29A89E2C-6F6A-4107-98A0-080DDE462396}"/>
                </a:ext>
              </a:extLst>
            </p:cNvPr>
            <p:cNvCxnSpPr>
              <a:cxnSpLocks/>
              <a:endCxn id="36" idx="1"/>
            </p:cNvCxnSpPr>
            <p:nvPr/>
          </p:nvCxnSpPr>
          <p:spPr>
            <a:xfrm flipV="1">
              <a:off x="5510213" y="677506"/>
              <a:ext cx="997604" cy="4943534"/>
            </a:xfrm>
            <a:prstGeom prst="bentConnector3">
              <a:avLst>
                <a:gd name="adj1" fmla="val 50000"/>
              </a:avLst>
            </a:prstGeom>
            <a:ln w="38100" cap="flat" cmpd="sng" algn="ctr">
              <a:solidFill>
                <a:schemeClr val="bg1">
                  <a:lumMod val="75000"/>
                </a:schemeClr>
              </a:solidFill>
              <a:prstDash val="solid"/>
              <a:round/>
              <a:headEnd type="none" w="med" len="med"/>
              <a:tailEnd type="arrow" w="med" len="me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0">
              <a:scrgbClr r="0" g="0" b="0"/>
            </a:lnRef>
            <a:fillRef idx="0">
              <a:scrgbClr r="0" g="0" b="0"/>
            </a:fillRef>
            <a:effectRef idx="0">
              <a:scrgbClr r="0" g="0" b="0"/>
            </a:effectRef>
            <a:fontRef idx="minor">
              <a:schemeClr val="tx1"/>
            </a:fontRef>
          </p:style>
        </p:cxnSp>
      </p:grpSp>
      <p:sp>
        <p:nvSpPr>
          <p:cNvPr id="13" name="Rectangle 12">
            <a:extLst>
              <a:ext uri="{FF2B5EF4-FFF2-40B4-BE49-F238E27FC236}">
                <a16:creationId xmlns:a16="http://schemas.microsoft.com/office/drawing/2014/main" id="{AE60677C-0EBD-47E8-90AB-D8BA13B7E873}"/>
              </a:ext>
            </a:extLst>
          </p:cNvPr>
          <p:cNvSpPr/>
          <p:nvPr/>
        </p:nvSpPr>
        <p:spPr>
          <a:xfrm>
            <a:off x="6377354" y="3200400"/>
            <a:ext cx="4175090" cy="297431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 Box 8">
            <a:extLst>
              <a:ext uri="{FF2B5EF4-FFF2-40B4-BE49-F238E27FC236}">
                <a16:creationId xmlns:a16="http://schemas.microsoft.com/office/drawing/2014/main" id="{6442F323-1E77-41B7-AD4B-E55FC0A7A412}"/>
              </a:ext>
            </a:extLst>
          </p:cNvPr>
          <p:cNvSpPr txBox="1">
            <a:spLocks noChangeArrowheads="1"/>
          </p:cNvSpPr>
          <p:nvPr/>
        </p:nvSpPr>
        <p:spPr bwMode="auto">
          <a:xfrm>
            <a:off x="1828800" y="5324902"/>
            <a:ext cx="3914759" cy="849810"/>
          </a:xfrm>
          <a:prstGeom prst="rect">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defPPr>
              <a:defRPr lang="en-US"/>
            </a:defPPr>
            <a:lvl1pPr algn="ctr" eaLnBrk="0" fontAlgn="base" hangingPunct="0">
              <a:spcBef>
                <a:spcPct val="0"/>
              </a:spcBef>
              <a:spcAft>
                <a:spcPct val="0"/>
              </a:spcAft>
              <a:defRPr>
                <a:solidFill>
                  <a:schemeClr val="tx1"/>
                </a:solidFill>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Creation of an empty-box structure containing a WCS-compatible index,  LOS </a:t>
            </a:r>
            <a:r>
              <a:rPr kumimoji="0" lang="en-US" altLang="en-US" sz="1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mn-cs"/>
              </a:rPr>
              <a:t>Bz</a:t>
            </a: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1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mn-cs"/>
              </a:rPr>
              <a:t>Ic</a:t>
            </a:r>
            <a:r>
              <a:rPr kumimoji="0" lang="en-US"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and the requested AIA UV/EUV reference maps</a:t>
            </a:r>
          </a:p>
        </p:txBody>
      </p:sp>
      <p:sp>
        <p:nvSpPr>
          <p:cNvPr id="4" name="Slide Number Placeholder 3">
            <a:extLst>
              <a:ext uri="{FF2B5EF4-FFF2-40B4-BE49-F238E27FC236}">
                <a16:creationId xmlns:a16="http://schemas.microsoft.com/office/drawing/2014/main" id="{9DA7C8FF-2763-9982-35E7-178BB79723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F72E2-B969-4D33-B4DC-CA986E2DD19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44888B7F-502B-A40E-A323-005F611A246F}"/>
              </a:ext>
            </a:extLst>
          </p:cNvPr>
          <p:cNvSpPr>
            <a:spLocks noGrp="1"/>
          </p:cNvSpPr>
          <p:nvPr>
            <p:ph type="dt" sz="half" idx="10"/>
          </p:nvPr>
        </p:nvSpPr>
        <p:spPr/>
        <p:txBody>
          <a:bodyPr/>
          <a:lstStyle/>
          <a:p>
            <a:fld id="{56FF8EF7-5C93-4D79-A795-5ED0F8C9C2D9}" type="datetime1">
              <a:rPr lang="en-US" smtClean="0"/>
              <a:t>4/2/2025</a:t>
            </a:fld>
            <a:endParaRPr lang="en-US"/>
          </a:p>
        </p:txBody>
      </p:sp>
      <p:sp>
        <p:nvSpPr>
          <p:cNvPr id="7" name="Footer Placeholder 6">
            <a:extLst>
              <a:ext uri="{FF2B5EF4-FFF2-40B4-BE49-F238E27FC236}">
                <a16:creationId xmlns:a16="http://schemas.microsoft.com/office/drawing/2014/main" id="{443D8350-0E02-9F46-9B03-EAEA516F0089}"/>
              </a:ext>
            </a:extLst>
          </p:cNvPr>
          <p:cNvSpPr>
            <a:spLocks noGrp="1"/>
          </p:cNvSpPr>
          <p:nvPr>
            <p:ph type="ftr" sz="quarter" idx="11"/>
          </p:nvPr>
        </p:nvSpPr>
        <p:spPr/>
        <p:txBody>
          <a:bodyPr/>
          <a:lstStyle/>
          <a:p>
            <a:r>
              <a:rPr lang="en-US"/>
              <a:t>GX Simulator</a:t>
            </a:r>
          </a:p>
        </p:txBody>
      </p:sp>
    </p:spTree>
    <p:extLst>
      <p:ext uri="{BB962C8B-B14F-4D97-AF65-F5344CB8AC3E}">
        <p14:creationId xmlns:p14="http://schemas.microsoft.com/office/powerpoint/2010/main" val="45317406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848BCB-245E-52E7-A756-EF43CE1ACF50}"/>
              </a:ext>
            </a:extLst>
          </p:cNvPr>
          <p:cNvSpPr>
            <a:spLocks noGrp="1"/>
          </p:cNvSpPr>
          <p:nvPr>
            <p:ph type="title"/>
          </p:nvPr>
        </p:nvSpPr>
        <p:spPr>
          <a:xfrm>
            <a:off x="609601" y="77334"/>
            <a:ext cx="5195206" cy="702595"/>
          </a:xfrm>
        </p:spPr>
        <p:txBody>
          <a:bodyPr>
            <a:normAutofit/>
          </a:bodyPr>
          <a:lstStyle/>
          <a:p>
            <a:r>
              <a:rPr lang="en-US" sz="2400" dirty="0"/>
              <a:t>AMPP Script and GUI</a:t>
            </a:r>
          </a:p>
        </p:txBody>
      </p:sp>
      <p:pic>
        <p:nvPicPr>
          <p:cNvPr id="5" name="Content Placeholder 4" descr="Graphical user interface, text, application&#10;&#10;Description automatically generated">
            <a:extLst>
              <a:ext uri="{FF2B5EF4-FFF2-40B4-BE49-F238E27FC236}">
                <a16:creationId xmlns:a16="http://schemas.microsoft.com/office/drawing/2014/main" id="{42628595-A98A-B6CC-E6FB-ADDFE1D63F1A}"/>
              </a:ext>
            </a:extLst>
          </p:cNvPr>
          <p:cNvPicPr>
            <a:picLocks noGrp="1" noChangeAspect="1"/>
          </p:cNvPicPr>
          <p:nvPr>
            <p:ph idx="1"/>
          </p:nvPr>
        </p:nvPicPr>
        <p:blipFill>
          <a:blip r:embed="rId2"/>
          <a:stretch>
            <a:fillRect/>
          </a:stretch>
        </p:blipFill>
        <p:spPr>
          <a:xfrm>
            <a:off x="6012340" y="77334"/>
            <a:ext cx="5915689" cy="6703331"/>
          </a:xfrm>
          <a:noFill/>
        </p:spPr>
      </p:pic>
      <p:sp>
        <p:nvSpPr>
          <p:cNvPr id="12" name="Text Placeholder 3">
            <a:extLst>
              <a:ext uri="{FF2B5EF4-FFF2-40B4-BE49-F238E27FC236}">
                <a16:creationId xmlns:a16="http://schemas.microsoft.com/office/drawing/2014/main" id="{6D5B6925-A793-48EE-C7BE-E1A2A49FF127}"/>
              </a:ext>
            </a:extLst>
          </p:cNvPr>
          <p:cNvSpPr>
            <a:spLocks noGrp="1"/>
          </p:cNvSpPr>
          <p:nvPr>
            <p:ph type="body" sz="half" idx="2"/>
          </p:nvPr>
        </p:nvSpPr>
        <p:spPr>
          <a:xfrm>
            <a:off x="609600" y="779929"/>
            <a:ext cx="5342163" cy="5959689"/>
          </a:xfrm>
        </p:spPr>
        <p:txBody>
          <a:bodyPr>
            <a:normAutofit fontScale="92500"/>
          </a:bodyPr>
          <a:lstStyle/>
          <a:p>
            <a:pPr marL="0" indent="0">
              <a:buNone/>
            </a:pPr>
            <a:r>
              <a:rPr lang="en-US" sz="1400" dirty="0">
                <a:solidFill>
                  <a:srgbClr val="00B0F0"/>
                </a:solidFill>
              </a:rPr>
              <a:t>;Documentation:</a:t>
            </a:r>
          </a:p>
          <a:p>
            <a:pPr marL="0" indent="0">
              <a:buNone/>
            </a:pPr>
            <a:r>
              <a:rPr lang="en-US" sz="1400" dirty="0">
                <a:solidFill>
                  <a:srgbClr val="00B0F0"/>
                </a:solidFill>
              </a:rPr>
              <a:t>;\</a:t>
            </a:r>
            <a:r>
              <a:rPr lang="en-US" sz="1400" dirty="0" err="1">
                <a:solidFill>
                  <a:srgbClr val="00B0F0"/>
                </a:solidFill>
              </a:rPr>
              <a:t>ssw</a:t>
            </a:r>
            <a:r>
              <a:rPr lang="en-US" sz="1400" dirty="0">
                <a:solidFill>
                  <a:srgbClr val="00B0F0"/>
                </a:solidFill>
              </a:rPr>
              <a:t>\packages\</a:t>
            </a:r>
            <a:r>
              <a:rPr lang="en-US" sz="1400" dirty="0" err="1">
                <a:solidFill>
                  <a:srgbClr val="00B0F0"/>
                </a:solidFill>
              </a:rPr>
              <a:t>gx_simulator</a:t>
            </a:r>
            <a:r>
              <a:rPr lang="en-US" sz="1400" dirty="0">
                <a:solidFill>
                  <a:srgbClr val="00B0F0"/>
                </a:solidFill>
              </a:rPr>
              <a:t>\util\Step-by-step instructions for creating GX Simulator models.html</a:t>
            </a:r>
          </a:p>
          <a:p>
            <a:pPr marL="0" indent="0">
              <a:buNone/>
            </a:pPr>
            <a:endParaRPr lang="en-US" sz="1400" dirty="0"/>
          </a:p>
          <a:p>
            <a:pPr marL="0" indent="0">
              <a:buNone/>
            </a:pPr>
            <a:r>
              <a:rPr lang="en-US" sz="1400" dirty="0"/>
              <a:t>time=</a:t>
            </a:r>
            <a:r>
              <a:rPr lang="en-US" sz="1400" b="1" dirty="0">
                <a:solidFill>
                  <a:srgbClr val="FF0000"/>
                </a:solidFill>
              </a:rPr>
              <a:t>'2017-09-04 20:34:42’</a:t>
            </a:r>
            <a:r>
              <a:rPr lang="en-US" sz="1400" b="1" dirty="0"/>
              <a:t>	</a:t>
            </a:r>
            <a:r>
              <a:rPr lang="en-US" sz="1400" dirty="0"/>
              <a:t>;time to search for SDO data</a:t>
            </a:r>
          </a:p>
          <a:p>
            <a:pPr marL="0" indent="0">
              <a:buNone/>
            </a:pPr>
            <a:r>
              <a:rPr lang="en-US" sz="1400" dirty="0" err="1"/>
              <a:t>center_arcsec</a:t>
            </a:r>
            <a:r>
              <a:rPr lang="en-US" sz="1400" dirty="0"/>
              <a:t>=[</a:t>
            </a:r>
            <a:r>
              <a:rPr lang="en-US" sz="1400" b="1" dirty="0"/>
              <a:t>250,-250] 	</a:t>
            </a:r>
            <a:r>
              <a:rPr lang="en-US" sz="1400" dirty="0"/>
              <a:t>;center pixel in arcseconds</a:t>
            </a:r>
          </a:p>
          <a:p>
            <a:pPr marL="0" indent="0">
              <a:buNone/>
            </a:pPr>
            <a:r>
              <a:rPr lang="en-US" sz="1400" dirty="0" err="1"/>
              <a:t>size_pix</a:t>
            </a:r>
            <a:r>
              <a:rPr lang="en-US" sz="1400" dirty="0"/>
              <a:t>=[</a:t>
            </a:r>
            <a:r>
              <a:rPr lang="en-US" sz="1400" b="1" dirty="0"/>
              <a:t>160,120,120]	</a:t>
            </a:r>
            <a:r>
              <a:rPr lang="en-US" sz="1400" dirty="0"/>
              <a:t>;box size in voxels</a:t>
            </a:r>
          </a:p>
          <a:p>
            <a:pPr marL="0" indent="0">
              <a:buNone/>
            </a:pPr>
            <a:r>
              <a:rPr lang="en-US" sz="1400" dirty="0" err="1"/>
              <a:t>dx_km</a:t>
            </a:r>
            <a:r>
              <a:rPr lang="en-US" sz="1400" dirty="0"/>
              <a:t>=</a:t>
            </a:r>
            <a:r>
              <a:rPr lang="en-US" sz="1400" b="1" dirty="0"/>
              <a:t>1000		</a:t>
            </a:r>
            <a:r>
              <a:rPr lang="en-US" sz="1400" dirty="0"/>
              <a:t>;resolution in kilometers</a:t>
            </a:r>
          </a:p>
          <a:p>
            <a:pPr marL="0" indent="0">
              <a:buNone/>
            </a:pPr>
            <a:r>
              <a:rPr lang="en-US" sz="1400" dirty="0" err="1"/>
              <a:t>tmp_dir</a:t>
            </a:r>
            <a:r>
              <a:rPr lang="en-US" sz="1400" dirty="0"/>
              <a:t>=</a:t>
            </a:r>
            <a:r>
              <a:rPr lang="en-US" sz="1400" b="1" dirty="0">
                <a:solidFill>
                  <a:srgbClr val="FF0000"/>
                </a:solidFill>
              </a:rPr>
              <a:t>'C:\</a:t>
            </a:r>
            <a:r>
              <a:rPr lang="en-US" sz="1400" b="1" dirty="0" err="1">
                <a:solidFill>
                  <a:srgbClr val="FF0000"/>
                </a:solidFill>
              </a:rPr>
              <a:t>jsoc_cache</a:t>
            </a:r>
            <a:r>
              <a:rPr lang="en-US" sz="1400" b="1" dirty="0">
                <a:solidFill>
                  <a:srgbClr val="FF0000"/>
                </a:solidFill>
              </a:rPr>
              <a:t>’</a:t>
            </a:r>
            <a:r>
              <a:rPr lang="en-US" sz="1400" b="1" dirty="0"/>
              <a:t>	</a:t>
            </a:r>
            <a:r>
              <a:rPr lang="en-US" sz="1400" dirty="0"/>
              <a:t>;local data input repository</a:t>
            </a:r>
          </a:p>
          <a:p>
            <a:pPr marL="0" indent="0">
              <a:buNone/>
            </a:pPr>
            <a:r>
              <a:rPr lang="en-US" sz="1400" dirty="0" err="1"/>
              <a:t>out_dir</a:t>
            </a:r>
            <a:r>
              <a:rPr lang="en-US" sz="1400" dirty="0"/>
              <a:t>=</a:t>
            </a:r>
            <a:r>
              <a:rPr lang="en-US" sz="1400" b="1" dirty="0">
                <a:solidFill>
                  <a:srgbClr val="FF0000"/>
                </a:solidFill>
              </a:rPr>
              <a:t>'C:\</a:t>
            </a:r>
            <a:r>
              <a:rPr lang="en-US" sz="1400" b="1" dirty="0" err="1">
                <a:solidFill>
                  <a:srgbClr val="FF0000"/>
                </a:solidFill>
              </a:rPr>
              <a:t>gx_models</a:t>
            </a:r>
            <a:r>
              <a:rPr lang="en-US" sz="1400" b="1" dirty="0">
                <a:solidFill>
                  <a:srgbClr val="FF0000"/>
                </a:solidFill>
              </a:rPr>
              <a:t>'</a:t>
            </a:r>
            <a:r>
              <a:rPr lang="en-US" sz="1400" b="1" dirty="0"/>
              <a:t>	</a:t>
            </a:r>
            <a:r>
              <a:rPr lang="en-US" sz="1400" dirty="0"/>
              <a:t>;local model output repository</a:t>
            </a:r>
            <a:endParaRPr lang="en-US" sz="1050" dirty="0">
              <a:solidFill>
                <a:srgbClr val="00B0F0"/>
              </a:solidFill>
            </a:endParaRPr>
          </a:p>
          <a:p>
            <a:pPr marL="0" indent="0">
              <a:buNone/>
            </a:pPr>
            <a:r>
              <a:rPr lang="en-US" sz="1600" dirty="0">
                <a:solidFill>
                  <a:srgbClr val="00B0F0"/>
                </a:solidFill>
              </a:rPr>
              <a:t>;calling sequence of the top level AMPP procedure</a:t>
            </a:r>
          </a:p>
          <a:p>
            <a:pPr marL="0" indent="0">
              <a:buNone/>
            </a:pPr>
            <a:r>
              <a:rPr lang="en-US" sz="1600" b="1" dirty="0">
                <a:solidFill>
                  <a:srgbClr val="7030A0"/>
                </a:solidFill>
              </a:rPr>
              <a:t>gx_fov2box</a:t>
            </a:r>
            <a:r>
              <a:rPr lang="en-US" sz="1600" b="1" dirty="0"/>
              <a:t>, </a:t>
            </a:r>
            <a:r>
              <a:rPr lang="en-US" sz="1600" dirty="0"/>
              <a:t>time, </a:t>
            </a:r>
            <a:r>
              <a:rPr lang="en-US" sz="1600" dirty="0" err="1"/>
              <a:t>center_arcsec</a:t>
            </a:r>
            <a:r>
              <a:rPr lang="en-US" sz="1600" dirty="0"/>
              <a:t>=</a:t>
            </a:r>
            <a:r>
              <a:rPr lang="en-US" sz="1600" dirty="0" err="1"/>
              <a:t>center_arcsec</a:t>
            </a:r>
            <a:r>
              <a:rPr lang="en-US" sz="1600" dirty="0"/>
              <a:t>, </a:t>
            </a:r>
            <a:r>
              <a:rPr lang="en-US" sz="1600" dirty="0" err="1"/>
              <a:t>size_pix</a:t>
            </a:r>
            <a:r>
              <a:rPr lang="en-US" sz="1600" dirty="0"/>
              <a:t>=</a:t>
            </a:r>
            <a:r>
              <a:rPr lang="en-US" sz="1600" dirty="0" err="1"/>
              <a:t>size_pix</a:t>
            </a:r>
            <a:r>
              <a:rPr lang="en-US" sz="1600" dirty="0"/>
              <a:t>, </a:t>
            </a:r>
            <a:r>
              <a:rPr lang="en-US" sz="1600" dirty="0" err="1"/>
              <a:t>dx_km</a:t>
            </a:r>
            <a:r>
              <a:rPr lang="en-US" sz="1600" dirty="0"/>
              <a:t>=</a:t>
            </a:r>
            <a:r>
              <a:rPr lang="en-US" sz="1600" dirty="0" err="1"/>
              <a:t>dx_km</a:t>
            </a:r>
            <a:r>
              <a:rPr lang="en-US" sz="1600" dirty="0"/>
              <a:t>, </a:t>
            </a:r>
            <a:r>
              <a:rPr lang="en-US" sz="1600" dirty="0" err="1"/>
              <a:t>out_dir</a:t>
            </a:r>
            <a:r>
              <a:rPr lang="en-US" sz="1600" dirty="0"/>
              <a:t>=</a:t>
            </a:r>
            <a:r>
              <a:rPr lang="en-US" sz="1600" dirty="0" err="1"/>
              <a:t>out_dir,tmp_dir</a:t>
            </a:r>
            <a:r>
              <a:rPr lang="en-US" sz="1600" dirty="0"/>
              <a:t>=</a:t>
            </a:r>
            <a:r>
              <a:rPr lang="en-US" sz="1600" dirty="0" err="1"/>
              <a:t>tmp_dir</a:t>
            </a:r>
            <a:r>
              <a:rPr lang="en-US" sz="1600" dirty="0"/>
              <a:t>, /</a:t>
            </a:r>
            <a:r>
              <a:rPr lang="en-US" sz="1600" dirty="0" err="1"/>
              <a:t>cea</a:t>
            </a:r>
            <a:r>
              <a:rPr lang="en-US" sz="1600" dirty="0"/>
              <a:t>, /</a:t>
            </a:r>
            <a:r>
              <a:rPr lang="en-US" sz="1600" dirty="0" err="1"/>
              <a:t>euv</a:t>
            </a:r>
            <a:r>
              <a:rPr lang="en-US" sz="1600" dirty="0"/>
              <a:t>, /</a:t>
            </a:r>
            <a:r>
              <a:rPr lang="en-US" sz="1600" dirty="0" err="1"/>
              <a:t>uv</a:t>
            </a:r>
            <a:r>
              <a:rPr lang="en-US" sz="1600" dirty="0"/>
              <a:t> ,/</a:t>
            </a:r>
            <a:r>
              <a:rPr lang="en-US" sz="1600" dirty="0" err="1"/>
              <a:t>nlfff_only</a:t>
            </a:r>
            <a:endParaRPr lang="en-US" sz="1600" dirty="0"/>
          </a:p>
          <a:p>
            <a:pPr marL="0" indent="0">
              <a:buNone/>
            </a:pPr>
            <a:r>
              <a:rPr lang="en-US" sz="1600" dirty="0">
                <a:solidFill>
                  <a:srgbClr val="00B0F0"/>
                </a:solidFill>
              </a:rPr>
              <a:t>;IDL console output</a:t>
            </a:r>
            <a:endParaRPr lang="en-US" sz="1050" dirty="0"/>
          </a:p>
          <a:p>
            <a:pPr marL="0" indent="0">
              <a:buNone/>
            </a:pPr>
            <a:r>
              <a:rPr lang="en-US" sz="1200" dirty="0"/>
              <a:t>% GX_FOV2BOX: Data not found in the local repository, downloaded in 146.127 seconds</a:t>
            </a:r>
          </a:p>
          <a:p>
            <a:pPr marL="0" indent="0">
              <a:buNone/>
            </a:pPr>
            <a:r>
              <a:rPr lang="en-US" sz="1200" dirty="0"/>
              <a:t>% GX_FOV2BOX: Creating the box structure</a:t>
            </a:r>
          </a:p>
          <a:p>
            <a:pPr marL="0" indent="0">
              <a:buNone/>
            </a:pPr>
            <a:r>
              <a:rPr lang="en-US" sz="1200" dirty="0"/>
              <a:t>% GX_FOV2BOX: Box structure created in 17.315 seconds</a:t>
            </a:r>
          </a:p>
          <a:p>
            <a:pPr marL="0" indent="0">
              <a:buNone/>
            </a:pPr>
            <a:r>
              <a:rPr lang="en-US" sz="1200" dirty="0"/>
              <a:t>% GX_FOV2BOX: Performing initial potential extrapolation</a:t>
            </a:r>
          </a:p>
          <a:p>
            <a:pPr marL="0" indent="0">
              <a:buNone/>
            </a:pPr>
            <a:r>
              <a:rPr lang="en-US" sz="1200" dirty="0"/>
              <a:t>% GX_FOV2BOX: Potential extrapolation performed in 2.928 seconds</a:t>
            </a:r>
          </a:p>
          <a:p>
            <a:pPr marL="0" indent="0">
              <a:buNone/>
            </a:pPr>
            <a:r>
              <a:rPr lang="en-US" sz="1200" dirty="0"/>
              <a:t>% GX_FOV2BOX: Potential box structure saved to </a:t>
            </a:r>
          </a:p>
          <a:p>
            <a:pPr marL="0" indent="0">
              <a:buNone/>
            </a:pPr>
            <a:r>
              <a:rPr lang="en-US" sz="1200" dirty="0"/>
              <a:t>C:\gx_models\2017-09-04\hmi.M_720s.20170904_202242.W119S8CR.CEA.POT.sav</a:t>
            </a:r>
          </a:p>
          <a:p>
            <a:pPr marL="0" indent="0">
              <a:buNone/>
            </a:pPr>
            <a:r>
              <a:rPr lang="en-US" sz="1200" dirty="0"/>
              <a:t>% GX_FOV2BOX: Performing NLFFF extrapolation</a:t>
            </a:r>
          </a:p>
          <a:p>
            <a:pPr marL="0" indent="0">
              <a:buNone/>
            </a:pPr>
            <a:r>
              <a:rPr lang="en-US" sz="1200" dirty="0"/>
              <a:t>% GX_FOV2BOX: NLFFF extrapolation performed in 252.11 seconds</a:t>
            </a:r>
          </a:p>
          <a:p>
            <a:pPr marL="0" indent="0">
              <a:buNone/>
            </a:pPr>
            <a:r>
              <a:rPr lang="en-US" sz="1200" dirty="0"/>
              <a:t>% GX_FOV2BOX: NLFFF box structure saved to </a:t>
            </a:r>
          </a:p>
          <a:p>
            <a:pPr marL="0" indent="0">
              <a:buNone/>
            </a:pPr>
            <a:r>
              <a:rPr lang="en-US" sz="1200" dirty="0"/>
              <a:t>C:\gx_models\2017-09-04\hmi.M_720s.20170904_202242.W119S8CR.CEA.NAS.sav</a:t>
            </a:r>
            <a:r>
              <a:rPr lang="en-US" dirty="0"/>
              <a:t> </a:t>
            </a:r>
          </a:p>
          <a:p>
            <a:endParaRPr lang="en-US" dirty="0"/>
          </a:p>
        </p:txBody>
      </p:sp>
      <p:sp>
        <p:nvSpPr>
          <p:cNvPr id="3" name="Slide Number Placeholder 2">
            <a:extLst>
              <a:ext uri="{FF2B5EF4-FFF2-40B4-BE49-F238E27FC236}">
                <a16:creationId xmlns:a16="http://schemas.microsoft.com/office/drawing/2014/main" id="{55DC373A-040B-BD41-0529-14C572647C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F72E2-B969-4D33-B4DC-CA986E2DD19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C98A5CC7-35F0-5798-3A09-5AE43D41E77C}"/>
              </a:ext>
            </a:extLst>
          </p:cNvPr>
          <p:cNvSpPr>
            <a:spLocks noGrp="1"/>
          </p:cNvSpPr>
          <p:nvPr>
            <p:ph type="dt" sz="half" idx="10"/>
          </p:nvPr>
        </p:nvSpPr>
        <p:spPr/>
        <p:txBody>
          <a:bodyPr/>
          <a:lstStyle/>
          <a:p>
            <a:fld id="{F269FDC9-DA63-4E03-9450-B7BECE44D004}" type="datetime1">
              <a:rPr lang="en-US" smtClean="0"/>
              <a:t>4/2/2025</a:t>
            </a:fld>
            <a:endParaRPr lang="en-US"/>
          </a:p>
        </p:txBody>
      </p:sp>
      <p:sp>
        <p:nvSpPr>
          <p:cNvPr id="6" name="Footer Placeholder 5">
            <a:extLst>
              <a:ext uri="{FF2B5EF4-FFF2-40B4-BE49-F238E27FC236}">
                <a16:creationId xmlns:a16="http://schemas.microsoft.com/office/drawing/2014/main" id="{8561C40C-C7CD-7ED2-0A89-DDAAC057DD78}"/>
              </a:ext>
            </a:extLst>
          </p:cNvPr>
          <p:cNvSpPr>
            <a:spLocks noGrp="1"/>
          </p:cNvSpPr>
          <p:nvPr>
            <p:ph type="ftr" sz="quarter" idx="11"/>
          </p:nvPr>
        </p:nvSpPr>
        <p:spPr/>
        <p:txBody>
          <a:bodyPr/>
          <a:lstStyle/>
          <a:p>
            <a:r>
              <a:rPr lang="en-US"/>
              <a:t>GX Simulator</a:t>
            </a:r>
          </a:p>
        </p:txBody>
      </p:sp>
    </p:spTree>
    <p:extLst>
      <p:ext uri="{BB962C8B-B14F-4D97-AF65-F5344CB8AC3E}">
        <p14:creationId xmlns:p14="http://schemas.microsoft.com/office/powerpoint/2010/main" val="1437368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37EBB8A-7387-1CFE-C2FA-195FCDA4EB5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539" b="14539"/>
          <a:stretch/>
        </p:blipFill>
        <p:spPr>
          <a:xfrm>
            <a:off x="-11358"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AD9866-E088-4268-1193-7BE506F2B84A}"/>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t>GX Simulator Model Produced by AMPP</a:t>
            </a:r>
          </a:p>
        </p:txBody>
      </p:sp>
      <p:sp>
        <p:nvSpPr>
          <p:cNvPr id="12" name="Arrow: Right 11">
            <a:extLst>
              <a:ext uri="{FF2B5EF4-FFF2-40B4-BE49-F238E27FC236}">
                <a16:creationId xmlns:a16="http://schemas.microsoft.com/office/drawing/2014/main" id="{AC284E25-1E48-C741-82F7-CF0AE75BA195}"/>
              </a:ext>
            </a:extLst>
          </p:cNvPr>
          <p:cNvSpPr/>
          <p:nvPr/>
        </p:nvSpPr>
        <p:spPr>
          <a:xfrm rot="17831520">
            <a:off x="122997" y="1565521"/>
            <a:ext cx="2181697" cy="8932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Earth LOS</a:t>
            </a:r>
          </a:p>
        </p:txBody>
      </p:sp>
      <p:sp>
        <p:nvSpPr>
          <p:cNvPr id="17" name="Arrow: Right 16">
            <a:extLst>
              <a:ext uri="{FF2B5EF4-FFF2-40B4-BE49-F238E27FC236}">
                <a16:creationId xmlns:a16="http://schemas.microsoft.com/office/drawing/2014/main" id="{1ADCDB49-53B4-6423-602A-260BD326DFC9}"/>
              </a:ext>
            </a:extLst>
          </p:cNvPr>
          <p:cNvSpPr/>
          <p:nvPr/>
        </p:nvSpPr>
        <p:spPr>
          <a:xfrm rot="16200000">
            <a:off x="-647695" y="5027096"/>
            <a:ext cx="2300374" cy="706666"/>
          </a:xfrm>
          <a:prstGeom prst="rightArrow">
            <a:avLst/>
          </a:prstGeom>
          <a:solidFill>
            <a:srgbClr val="C00000">
              <a:alpha val="2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Solar Radius</a:t>
            </a:r>
          </a:p>
        </p:txBody>
      </p:sp>
      <p:sp>
        <p:nvSpPr>
          <p:cNvPr id="3" name="Date Placeholder 2">
            <a:extLst>
              <a:ext uri="{FF2B5EF4-FFF2-40B4-BE49-F238E27FC236}">
                <a16:creationId xmlns:a16="http://schemas.microsoft.com/office/drawing/2014/main" id="{BC7991C8-3D0E-D949-13EC-2B14BA7E8E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849BC-4EC3-4525-BB52-8A93B0590E0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9352EB1-56B4-D254-BE78-F6DC7742C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A7368-F21E-497D-A615-AB533D92FC0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330BEEE1-544B-D03F-4827-99B7ECAD46D5}"/>
              </a:ext>
            </a:extLst>
          </p:cNvPr>
          <p:cNvSpPr>
            <a:spLocks noGrp="1"/>
          </p:cNvSpPr>
          <p:nvPr>
            <p:ph type="ftr" sz="quarter" idx="11"/>
          </p:nvPr>
        </p:nvSpPr>
        <p:spPr/>
        <p:txBody>
          <a:bodyPr/>
          <a:lstStyle/>
          <a:p>
            <a:r>
              <a:rPr lang="en-US"/>
              <a:t>GX Simulator</a:t>
            </a:r>
          </a:p>
        </p:txBody>
      </p:sp>
    </p:spTree>
    <p:extLst>
      <p:ext uri="{BB962C8B-B14F-4D97-AF65-F5344CB8AC3E}">
        <p14:creationId xmlns:p14="http://schemas.microsoft.com/office/powerpoint/2010/main" val="428775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37EBB8A-7387-1CFE-C2FA-195FCDA4EB5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539" b="14539"/>
          <a:stretch/>
        </p:blipFill>
        <p:spPr>
          <a:xfrm>
            <a:off x="-622575"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AD9866-E088-4268-1193-7BE506F2B84A}"/>
              </a:ext>
            </a:extLst>
          </p:cNvPr>
          <p:cNvSpPr>
            <a:spLocks noGrp="1"/>
          </p:cNvSpPr>
          <p:nvPr>
            <p:ph type="title"/>
          </p:nvPr>
        </p:nvSpPr>
        <p:spPr>
          <a:xfrm>
            <a:off x="8435916" y="136525"/>
            <a:ext cx="3445765" cy="6584949"/>
          </a:xfrm>
          <a:noFill/>
        </p:spPr>
        <p:txBody>
          <a:bodyPr vert="horz" lIns="91440" tIns="45720" rIns="91440" bIns="45720" rtlCol="0" anchor="b">
            <a:noAutofit/>
          </a:bodyPr>
          <a:lstStyle/>
          <a:p>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Use HMI vector magnetic field measurements to generate  a 3D NLFFF magnetic field model and compare its topology with available Earth-LOS multiwavelength data</a:t>
            </a:r>
            <a:b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br>
            <a:endParaRPr lang="en-US" sz="3400" dirty="0"/>
          </a:p>
        </p:txBody>
      </p:sp>
      <p:sp>
        <p:nvSpPr>
          <p:cNvPr id="4" name="Slide Number Placeholder 3">
            <a:extLst>
              <a:ext uri="{FF2B5EF4-FFF2-40B4-BE49-F238E27FC236}">
                <a16:creationId xmlns:a16="http://schemas.microsoft.com/office/drawing/2014/main" id="{6E2DFA50-E4B8-8D83-AE4C-D7A7DEFBFD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A7368-F21E-497D-A615-AB533D92FC0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6FD3EEE4-1EFF-C137-9C27-1CE840C1BB65}"/>
              </a:ext>
            </a:extLst>
          </p:cNvPr>
          <p:cNvSpPr>
            <a:spLocks noGrp="1"/>
          </p:cNvSpPr>
          <p:nvPr>
            <p:ph type="dt" sz="half" idx="10"/>
          </p:nvPr>
        </p:nvSpPr>
        <p:spPr/>
        <p:txBody>
          <a:bodyPr/>
          <a:lstStyle/>
          <a:p>
            <a:fld id="{4F07FFEE-1F73-41DC-B560-75616870AAC6}" type="datetime1">
              <a:rPr lang="en-US" smtClean="0"/>
              <a:t>4/2/2025</a:t>
            </a:fld>
            <a:endParaRPr lang="en-US"/>
          </a:p>
        </p:txBody>
      </p:sp>
      <p:sp>
        <p:nvSpPr>
          <p:cNvPr id="8" name="Footer Placeholder 7">
            <a:extLst>
              <a:ext uri="{FF2B5EF4-FFF2-40B4-BE49-F238E27FC236}">
                <a16:creationId xmlns:a16="http://schemas.microsoft.com/office/drawing/2014/main" id="{9012E830-4077-6344-E617-F2C8A23719B1}"/>
              </a:ext>
            </a:extLst>
          </p:cNvPr>
          <p:cNvSpPr>
            <a:spLocks noGrp="1"/>
          </p:cNvSpPr>
          <p:nvPr>
            <p:ph type="ftr" sz="quarter" idx="11"/>
          </p:nvPr>
        </p:nvSpPr>
        <p:spPr/>
        <p:txBody>
          <a:bodyPr/>
          <a:lstStyle/>
          <a:p>
            <a:r>
              <a:rPr lang="en-US"/>
              <a:t>GX Simulator</a:t>
            </a:r>
          </a:p>
        </p:txBody>
      </p:sp>
    </p:spTree>
    <p:extLst>
      <p:ext uri="{BB962C8B-B14F-4D97-AF65-F5344CB8AC3E}">
        <p14:creationId xmlns:p14="http://schemas.microsoft.com/office/powerpoint/2010/main" val="364560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94BA-76A3-492E-A19A-FBF4BCA9F6B1}"/>
              </a:ext>
            </a:extLst>
          </p:cNvPr>
          <p:cNvSpPr>
            <a:spLocks noGrp="1"/>
          </p:cNvSpPr>
          <p:nvPr>
            <p:ph type="title"/>
          </p:nvPr>
        </p:nvSpPr>
        <p:spPr>
          <a:xfrm>
            <a:off x="362673" y="365125"/>
            <a:ext cx="11628699" cy="1325563"/>
          </a:xfrm>
        </p:spPr>
        <p:txBody>
          <a:bodyPr>
            <a:normAutofit/>
          </a:bodyPr>
          <a:lstStyle/>
          <a:p>
            <a:r>
              <a:rPr lang="en-US" sz="3200" b="1" dirty="0">
                <a:latin typeface="+mn-lt"/>
              </a:rPr>
              <a:t>GX Workflow: </a:t>
            </a:r>
            <a:r>
              <a:rPr lang="en-US" sz="3200" dirty="0">
                <a:latin typeface="+mn-lt"/>
              </a:rPr>
              <a:t>Magneto-Thermal Coronal Models</a:t>
            </a:r>
          </a:p>
        </p:txBody>
      </p:sp>
      <p:sp>
        <p:nvSpPr>
          <p:cNvPr id="3" name="Date Placeholder 2">
            <a:extLst>
              <a:ext uri="{FF2B5EF4-FFF2-40B4-BE49-F238E27FC236}">
                <a16:creationId xmlns:a16="http://schemas.microsoft.com/office/drawing/2014/main" id="{708BC0B4-F992-0952-E7C1-1DF3FF994D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58D33-A545-41FE-8BA4-41080010304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8A3179-0A93-4783-AEED-7D2556F5AF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596955E-953C-4823-A909-12105843F955}"/>
              </a:ext>
            </a:extLst>
          </p:cNvPr>
          <p:cNvSpPr/>
          <p:nvPr/>
        </p:nvSpPr>
        <p:spPr>
          <a:xfrm>
            <a:off x="843682" y="1999708"/>
            <a:ext cx="3645544" cy="972000"/>
          </a:xfrm>
          <a:custGeom>
            <a:avLst/>
            <a:gdLst>
              <a:gd name="connsiteX0" fmla="*/ 0 w 3645544"/>
              <a:gd name="connsiteY0" fmla="*/ 0 h 972000"/>
              <a:gd name="connsiteX1" fmla="*/ 3159544 w 3645544"/>
              <a:gd name="connsiteY1" fmla="*/ 0 h 972000"/>
              <a:gd name="connsiteX2" fmla="*/ 3645544 w 3645544"/>
              <a:gd name="connsiteY2" fmla="*/ 486000 h 972000"/>
              <a:gd name="connsiteX3" fmla="*/ 3159544 w 3645544"/>
              <a:gd name="connsiteY3" fmla="*/ 972000 h 972000"/>
              <a:gd name="connsiteX4" fmla="*/ 0 w 3645544"/>
              <a:gd name="connsiteY4" fmla="*/ 972000 h 972000"/>
              <a:gd name="connsiteX5" fmla="*/ 486000 w 3645544"/>
              <a:gd name="connsiteY5" fmla="*/ 486000 h 972000"/>
              <a:gd name="connsiteX6" fmla="*/ 0 w 3645544"/>
              <a:gd name="connsiteY6" fmla="*/ 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544" h="972000">
                <a:moveTo>
                  <a:pt x="0" y="0"/>
                </a:moveTo>
                <a:lnTo>
                  <a:pt x="3159544" y="0"/>
                </a:lnTo>
                <a:lnTo>
                  <a:pt x="3645544" y="486000"/>
                </a:lnTo>
                <a:lnTo>
                  <a:pt x="3159544" y="972000"/>
                </a:lnTo>
                <a:lnTo>
                  <a:pt x="0" y="972000"/>
                </a:lnTo>
                <a:lnTo>
                  <a:pt x="486000" y="486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009" tIns="24003" rIns="510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Uses measured boundary conditions to compute the magnetic field model</a:t>
            </a:r>
          </a:p>
        </p:txBody>
      </p:sp>
      <p:sp>
        <p:nvSpPr>
          <p:cNvPr id="10" name="Freeform: Shape 9">
            <a:extLst>
              <a:ext uri="{FF2B5EF4-FFF2-40B4-BE49-F238E27FC236}">
                <a16:creationId xmlns:a16="http://schemas.microsoft.com/office/drawing/2014/main" id="{7C82FF64-C034-4891-BB25-B66F90AC6418}"/>
              </a:ext>
            </a:extLst>
          </p:cNvPr>
          <p:cNvSpPr/>
          <p:nvPr/>
        </p:nvSpPr>
        <p:spPr>
          <a:xfrm>
            <a:off x="843682" y="3093208"/>
            <a:ext cx="2916435" cy="2909671"/>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Fast NLFFF extrapolation codes (Fleishman et al. 2017), which employ a modified version of the weighted optimization algorithm (Wiegelmann 2004).</a:t>
            </a:r>
          </a:p>
        </p:txBody>
      </p:sp>
      <p:sp>
        <p:nvSpPr>
          <p:cNvPr id="11" name="Freeform: Shape 10">
            <a:extLst>
              <a:ext uri="{FF2B5EF4-FFF2-40B4-BE49-F238E27FC236}">
                <a16:creationId xmlns:a16="http://schemas.microsoft.com/office/drawing/2014/main" id="{15EFC406-48BC-4932-A9BB-D2017799B347}"/>
              </a:ext>
            </a:extLst>
          </p:cNvPr>
          <p:cNvSpPr/>
          <p:nvPr/>
        </p:nvSpPr>
        <p:spPr>
          <a:xfrm>
            <a:off x="4273227" y="1999708"/>
            <a:ext cx="3645544" cy="972000"/>
          </a:xfrm>
          <a:custGeom>
            <a:avLst/>
            <a:gdLst>
              <a:gd name="connsiteX0" fmla="*/ 0 w 3645544"/>
              <a:gd name="connsiteY0" fmla="*/ 0 h 972000"/>
              <a:gd name="connsiteX1" fmla="*/ 3159544 w 3645544"/>
              <a:gd name="connsiteY1" fmla="*/ 0 h 972000"/>
              <a:gd name="connsiteX2" fmla="*/ 3645544 w 3645544"/>
              <a:gd name="connsiteY2" fmla="*/ 486000 h 972000"/>
              <a:gd name="connsiteX3" fmla="*/ 3159544 w 3645544"/>
              <a:gd name="connsiteY3" fmla="*/ 972000 h 972000"/>
              <a:gd name="connsiteX4" fmla="*/ 0 w 3645544"/>
              <a:gd name="connsiteY4" fmla="*/ 972000 h 972000"/>
              <a:gd name="connsiteX5" fmla="*/ 486000 w 3645544"/>
              <a:gd name="connsiteY5" fmla="*/ 486000 h 972000"/>
              <a:gd name="connsiteX6" fmla="*/ 0 w 3645544"/>
              <a:gd name="connsiteY6" fmla="*/ 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544" h="972000">
                <a:moveTo>
                  <a:pt x="0" y="0"/>
                </a:moveTo>
                <a:lnTo>
                  <a:pt x="3159544" y="0"/>
                </a:lnTo>
                <a:lnTo>
                  <a:pt x="3645544" y="486000"/>
                </a:lnTo>
                <a:lnTo>
                  <a:pt x="3159544" y="972000"/>
                </a:lnTo>
                <a:lnTo>
                  <a:pt x="0" y="972000"/>
                </a:lnTo>
                <a:lnTo>
                  <a:pt x="486000" y="486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009" tIns="24003" rIns="510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Assigns parametrized heating rates along each individual field line</a:t>
            </a:r>
          </a:p>
        </p:txBody>
      </p:sp>
      <mc:AlternateContent xmlns:mc="http://schemas.openxmlformats.org/markup-compatibility/2006" xmlns:a14="http://schemas.microsoft.com/office/drawing/2010/main">
        <mc:Choice Requires="a14">
          <p:sp>
            <p:nvSpPr>
              <p:cNvPr id="12" name="Freeform: Shape 11">
                <a:extLst>
                  <a:ext uri="{FF2B5EF4-FFF2-40B4-BE49-F238E27FC236}">
                    <a16:creationId xmlns:a16="http://schemas.microsoft.com/office/drawing/2014/main" id="{D5C99A46-4F36-45BF-A38B-59289FAFF90C}"/>
                  </a:ext>
                </a:extLst>
              </p:cNvPr>
              <p:cNvSpPr/>
              <p:nvPr/>
            </p:nvSpPr>
            <p:spPr>
              <a:xfrm>
                <a:off x="4273227" y="3093208"/>
                <a:ext cx="2916435" cy="2909671"/>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d>
                      <m:dPr>
                        <m:begChr m:val="⟨"/>
                        <m:endChr m:val="⟩"/>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𝑄</m:t>
                        </m:r>
                      </m:e>
                    </m:d>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0</m:t>
                        </m:r>
                      </m:sub>
                    </m:sSub>
                    <m:sSup>
                      <m:sSup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𝐵</m:t>
                            </m:r>
                          </m:e>
                        </m:d>
                      </m:e>
                      <m:sup>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𝑎</m:t>
                        </m:r>
                      </m:sup>
                    </m:sSup>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𝐿</m:t>
                        </m:r>
                      </m:e>
                      <m:sup>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𝑏</m:t>
                        </m:r>
                      </m:sup>
                    </m:sSup>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(Mandrini et al 2020)</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d>
                      <m:dPr>
                        <m:begChr m:val="⟨"/>
                        <m:endChr m:val="⟩"/>
                        <m:ctrlPr>
                          <a:rPr kumimoji="0" lang="en-US" sz="1800" b="0" i="1" u="none" strike="noStrike" kern="1200" cap="none" spc="0" normalizeH="0" baseline="0" noProof="0">
                            <a:ln>
                              <a:noFill/>
                            </a:ln>
                            <a:solidFill>
                              <a:prstClr val="black">
                                <a:hueOff val="0"/>
                                <a:satOff val="0"/>
                                <a:lumOff val="0"/>
                                <a:alphaOff val="0"/>
                              </a:prstClr>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hueOff val="0"/>
                                <a:satOff val="0"/>
                                <a:lumOff val="0"/>
                                <a:alphaOff val="0"/>
                              </a:prstClr>
                            </a:solidFill>
                            <a:effectLst/>
                            <a:uLnTx/>
                            <a:uFillTx/>
                            <a:latin typeface="Cambria Math" panose="02040503050406030204" pitchFamily="18" charset="0"/>
                            <a:ea typeface="+mn-ea"/>
                            <a:cs typeface="+mn-cs"/>
                          </a:rPr>
                          <m:t>𝐵</m:t>
                        </m:r>
                      </m:e>
                    </m:d>
                    <m:r>
                      <a:rPr kumimoji="0" lang="en-US" sz="1800" b="0" i="1" u="none" strike="noStrike" kern="1200" cap="none" spc="0" normalizeH="0" baseline="0" noProof="0">
                        <a:ln>
                          <a:noFill/>
                        </a:ln>
                        <a:solidFill>
                          <a:prstClr val="black">
                            <a:hueOff val="0"/>
                            <a:satOff val="0"/>
                            <a:lumOff val="0"/>
                            <a:alphaOff val="0"/>
                          </a:prstClr>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averaged magnetic field along a closed magnetic field line</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𝐿</m:t>
                    </m:r>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length of the magnetic field line</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𝑏</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–adjustable free parameters of the coronal heating model</a:t>
                </a:r>
              </a:p>
            </p:txBody>
          </p:sp>
        </mc:Choice>
        <mc:Fallback xmlns="">
          <p:sp>
            <p:nvSpPr>
              <p:cNvPr id="12" name="Freeform: Shape 11">
                <a:extLst>
                  <a:ext uri="{FF2B5EF4-FFF2-40B4-BE49-F238E27FC236}">
                    <a16:creationId xmlns:a16="http://schemas.microsoft.com/office/drawing/2014/main" id="{D5C99A46-4F36-45BF-A38B-59289FAFF90C}"/>
                  </a:ext>
                </a:extLst>
              </p:cNvPr>
              <p:cNvSpPr>
                <a:spLocks noRot="1" noChangeAspect="1" noMove="1" noResize="1" noEditPoints="1" noAdjustHandles="1" noChangeArrowheads="1" noChangeShapeType="1" noTextEdit="1"/>
              </p:cNvSpPr>
              <p:nvPr/>
            </p:nvSpPr>
            <p:spPr>
              <a:xfrm>
                <a:off x="4273227" y="3093208"/>
                <a:ext cx="2916435" cy="2909671"/>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a:blipFill>
                <a:blip r:embed="rId2"/>
                <a:stretch>
                  <a:fillRect l="-4812" t="-3347" r="-2510"/>
                </a:stretch>
              </a:blipFill>
            </p:spPr>
            <p:txBody>
              <a:bodyPr/>
              <a:lstStyle/>
              <a:p>
                <a:r>
                  <a:rPr lang="en-US">
                    <a:noFill/>
                  </a:rPr>
                  <a:t> </a:t>
                </a:r>
              </a:p>
            </p:txBody>
          </p:sp>
        </mc:Fallback>
      </mc:AlternateContent>
      <p:sp>
        <p:nvSpPr>
          <p:cNvPr id="13" name="Freeform: Shape 12">
            <a:extLst>
              <a:ext uri="{FF2B5EF4-FFF2-40B4-BE49-F238E27FC236}">
                <a16:creationId xmlns:a16="http://schemas.microsoft.com/office/drawing/2014/main" id="{18B92524-3702-4BA8-B486-AD827A3F9AAB}"/>
              </a:ext>
            </a:extLst>
          </p:cNvPr>
          <p:cNvSpPr/>
          <p:nvPr/>
        </p:nvSpPr>
        <p:spPr>
          <a:xfrm>
            <a:off x="7702772" y="1999708"/>
            <a:ext cx="3645544" cy="972000"/>
          </a:xfrm>
          <a:custGeom>
            <a:avLst/>
            <a:gdLst>
              <a:gd name="connsiteX0" fmla="*/ 0 w 3645544"/>
              <a:gd name="connsiteY0" fmla="*/ 0 h 972000"/>
              <a:gd name="connsiteX1" fmla="*/ 3159544 w 3645544"/>
              <a:gd name="connsiteY1" fmla="*/ 0 h 972000"/>
              <a:gd name="connsiteX2" fmla="*/ 3645544 w 3645544"/>
              <a:gd name="connsiteY2" fmla="*/ 486000 h 972000"/>
              <a:gd name="connsiteX3" fmla="*/ 3159544 w 3645544"/>
              <a:gd name="connsiteY3" fmla="*/ 972000 h 972000"/>
              <a:gd name="connsiteX4" fmla="*/ 0 w 3645544"/>
              <a:gd name="connsiteY4" fmla="*/ 972000 h 972000"/>
              <a:gd name="connsiteX5" fmla="*/ 486000 w 3645544"/>
              <a:gd name="connsiteY5" fmla="*/ 486000 h 972000"/>
              <a:gd name="connsiteX6" fmla="*/ 0 w 3645544"/>
              <a:gd name="connsiteY6" fmla="*/ 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544" h="972000">
                <a:moveTo>
                  <a:pt x="0" y="0"/>
                </a:moveTo>
                <a:lnTo>
                  <a:pt x="3159544" y="0"/>
                </a:lnTo>
                <a:lnTo>
                  <a:pt x="3645544" y="486000"/>
                </a:lnTo>
                <a:lnTo>
                  <a:pt x="3159544" y="972000"/>
                </a:lnTo>
                <a:lnTo>
                  <a:pt x="0" y="972000"/>
                </a:lnTo>
                <a:lnTo>
                  <a:pt x="486000" y="486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009" tIns="24003" rIns="510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Assigns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precomputed field-aligned hydrodynamic models</a:t>
            </a:r>
          </a:p>
        </p:txBody>
      </p:sp>
      <p:sp>
        <p:nvSpPr>
          <p:cNvPr id="14" name="Freeform: Shape 13">
            <a:extLst>
              <a:ext uri="{FF2B5EF4-FFF2-40B4-BE49-F238E27FC236}">
                <a16:creationId xmlns:a16="http://schemas.microsoft.com/office/drawing/2014/main" id="{B40F4747-5FC4-4F07-933F-077995A41143}"/>
              </a:ext>
            </a:extLst>
          </p:cNvPr>
          <p:cNvSpPr/>
          <p:nvPr/>
        </p:nvSpPr>
        <p:spPr>
          <a:xfrm>
            <a:off x="7702772" y="3093208"/>
            <a:ext cx="2916435" cy="3345692"/>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Enthalpy-Based Thermal Evolution of Loops (EBTEL; Klimchuk et al. 2008)</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Assign Differential Emission Measure (DEM )and Differential Density Measure (DDM) distributions to each volume element (voxel)</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Assign {n-T} pairs to each voxel, computed as moments of the DDM or DEM distributions</a:t>
            </a:r>
          </a:p>
        </p:txBody>
      </p:sp>
      <p:sp>
        <p:nvSpPr>
          <p:cNvPr id="4" name="Slide Number Placeholder 3">
            <a:extLst>
              <a:ext uri="{FF2B5EF4-FFF2-40B4-BE49-F238E27FC236}">
                <a16:creationId xmlns:a16="http://schemas.microsoft.com/office/drawing/2014/main" id="{F3138880-F72E-607A-DDF1-E23E6106CBA9}"/>
              </a:ext>
            </a:extLst>
          </p:cNvPr>
          <p:cNvSpPr>
            <a:spLocks noGrp="1"/>
          </p:cNvSpPr>
          <p:nvPr>
            <p:ph type="sldNum" sz="quarter" idx="12"/>
          </p:nvPr>
        </p:nvSpPr>
        <p:spPr/>
        <p:txBody>
          <a:bodyPr/>
          <a:lstStyle/>
          <a:p>
            <a:fld id="{5F6A7368-F21E-497D-A615-AB533D92FC0A}" type="slidenum">
              <a:rPr lang="en-US" smtClean="0"/>
              <a:t>7</a:t>
            </a:fld>
            <a:endParaRPr lang="en-US"/>
          </a:p>
        </p:txBody>
      </p:sp>
    </p:spTree>
    <p:extLst>
      <p:ext uri="{BB962C8B-B14F-4D97-AF65-F5344CB8AC3E}">
        <p14:creationId xmlns:p14="http://schemas.microsoft.com/office/powerpoint/2010/main" val="32712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8E3F-5FC7-4959-85E3-21D79269D562}"/>
              </a:ext>
            </a:extLst>
          </p:cNvPr>
          <p:cNvSpPr>
            <a:spLocks noGrp="1"/>
          </p:cNvSpPr>
          <p:nvPr>
            <p:ph type="title"/>
          </p:nvPr>
        </p:nvSpPr>
        <p:spPr>
          <a:xfrm>
            <a:off x="73998" y="987972"/>
            <a:ext cx="2490952" cy="3951890"/>
          </a:xfrm>
        </p:spPr>
        <p:txBody>
          <a:bodyPr anchor="ctr">
            <a:normAutofit fontScale="90000"/>
          </a:bodyPr>
          <a:lstStyle/>
          <a:p>
            <a:r>
              <a:rPr lang="en-US" dirty="0"/>
              <a:t>GX Simulator:</a:t>
            </a:r>
            <a:br>
              <a:rPr lang="en-US" dirty="0"/>
            </a:br>
            <a:r>
              <a:rPr lang="en-US" dirty="0"/>
              <a:t>EBTEL Magneto-Thermal Model</a:t>
            </a:r>
            <a:br>
              <a:rPr lang="en-US" dirty="0"/>
            </a:br>
            <a:r>
              <a:rPr lang="en-US" dirty="0"/>
              <a:t>GUI </a:t>
            </a:r>
          </a:p>
        </p:txBody>
      </p:sp>
      <p:pic>
        <p:nvPicPr>
          <p:cNvPr id="9" name="Picture 8">
            <a:extLst>
              <a:ext uri="{FF2B5EF4-FFF2-40B4-BE49-F238E27FC236}">
                <a16:creationId xmlns:a16="http://schemas.microsoft.com/office/drawing/2014/main" id="{19AB4DBC-6A36-4686-8A08-849096C51C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2359" y="473819"/>
            <a:ext cx="9565643" cy="5882531"/>
          </a:xfrm>
          <a:prstGeom prst="rect">
            <a:avLst/>
          </a:prstGeom>
          <a:noFill/>
        </p:spPr>
      </p:pic>
      <p:sp>
        <p:nvSpPr>
          <p:cNvPr id="5" name="Footer Placeholder 4">
            <a:extLst>
              <a:ext uri="{FF2B5EF4-FFF2-40B4-BE49-F238E27FC236}">
                <a16:creationId xmlns:a16="http://schemas.microsoft.com/office/drawing/2014/main" id="{8784D4DD-2A82-D912-FA21-38B7272193BB}"/>
              </a:ext>
            </a:extLst>
          </p:cNvPr>
          <p:cNvSpPr>
            <a:spLocks noGrp="1"/>
          </p:cNvSpPr>
          <p:nvPr>
            <p:ph type="ftr" sz="quarter" idx="11"/>
          </p:nvPr>
        </p:nvSpPr>
        <p:spPr/>
        <p:txBody>
          <a:bodyPr/>
          <a:lstStyle/>
          <a:p>
            <a:r>
              <a:rPr lang="en-US"/>
              <a:t>GX Simulator</a:t>
            </a:r>
          </a:p>
        </p:txBody>
      </p:sp>
      <p:sp>
        <p:nvSpPr>
          <p:cNvPr id="3" name="Date Placeholder 2">
            <a:extLst>
              <a:ext uri="{FF2B5EF4-FFF2-40B4-BE49-F238E27FC236}">
                <a16:creationId xmlns:a16="http://schemas.microsoft.com/office/drawing/2014/main" id="{32B78E82-3E41-398D-E737-2E63014B72C6}"/>
              </a:ext>
            </a:extLst>
          </p:cNvPr>
          <p:cNvSpPr>
            <a:spLocks noGrp="1"/>
          </p:cNvSpPr>
          <p:nvPr>
            <p:ph type="dt" sz="half" idx="10"/>
          </p:nvPr>
        </p:nvSpPr>
        <p:spPr/>
        <p:txBody>
          <a:bodyPr/>
          <a:lstStyle/>
          <a:p>
            <a:fld id="{0426DD00-C7F7-4664-BA69-418808C38F96}" type="datetime1">
              <a:rPr lang="en-US" smtClean="0"/>
              <a:t>4/2/2025</a:t>
            </a:fld>
            <a:endParaRPr lang="en-US"/>
          </a:p>
        </p:txBody>
      </p:sp>
      <p:sp>
        <p:nvSpPr>
          <p:cNvPr id="4" name="Slide Number Placeholder 3">
            <a:extLst>
              <a:ext uri="{FF2B5EF4-FFF2-40B4-BE49-F238E27FC236}">
                <a16:creationId xmlns:a16="http://schemas.microsoft.com/office/drawing/2014/main" id="{90B76380-D9CE-1C85-6B51-63EF4D086C5C}"/>
              </a:ext>
            </a:extLst>
          </p:cNvPr>
          <p:cNvSpPr>
            <a:spLocks noGrp="1"/>
          </p:cNvSpPr>
          <p:nvPr>
            <p:ph type="sldNum" sz="quarter" idx="12"/>
          </p:nvPr>
        </p:nvSpPr>
        <p:spPr/>
        <p:txBody>
          <a:bodyPr/>
          <a:lstStyle/>
          <a:p>
            <a:fld id="{433F72E2-B969-4D33-B4DC-CA986E2DD195}" type="slidenum">
              <a:rPr lang="en-US" smtClean="0"/>
              <a:t>8</a:t>
            </a:fld>
            <a:endParaRPr lang="en-US"/>
          </a:p>
        </p:txBody>
      </p:sp>
    </p:spTree>
    <p:extLst>
      <p:ext uri="{BB962C8B-B14F-4D97-AF65-F5344CB8AC3E}">
        <p14:creationId xmlns:p14="http://schemas.microsoft.com/office/powerpoint/2010/main" val="186186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F46B0163-12B3-4E22-90FD-E8BD03C47E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62338" y="3273789"/>
            <a:ext cx="2832069" cy="2832069"/>
          </a:xfrm>
          <a:prstGeom prst="rect">
            <a:avLst/>
          </a:prstGeom>
        </p:spPr>
      </p:pic>
      <p:pic>
        <p:nvPicPr>
          <p:cNvPr id="7" name="Content Placeholder 7">
            <a:extLst>
              <a:ext uri="{FF2B5EF4-FFF2-40B4-BE49-F238E27FC236}">
                <a16:creationId xmlns:a16="http://schemas.microsoft.com/office/drawing/2014/main" id="{3EA06F7B-5DC5-4FC4-93F3-9C9F13FD272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862338" y="325456"/>
            <a:ext cx="2832070" cy="2832070"/>
          </a:xfrm>
          <a:prstGeom prst="rect">
            <a:avLst/>
          </a:prstGeom>
        </p:spPr>
      </p:pic>
      <p:pic>
        <p:nvPicPr>
          <p:cNvPr id="10" name="Picture 9">
            <a:extLst>
              <a:ext uri="{FF2B5EF4-FFF2-40B4-BE49-F238E27FC236}">
                <a16:creationId xmlns:a16="http://schemas.microsoft.com/office/drawing/2014/main" id="{FE2462FA-EF65-4264-9B33-BE32BADF28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78931" y="3294771"/>
            <a:ext cx="2832069" cy="2832069"/>
          </a:xfrm>
          <a:prstGeom prst="rect">
            <a:avLst/>
          </a:prstGeom>
        </p:spPr>
      </p:pic>
      <p:pic>
        <p:nvPicPr>
          <p:cNvPr id="8" name="Picture 7">
            <a:extLst>
              <a:ext uri="{FF2B5EF4-FFF2-40B4-BE49-F238E27FC236}">
                <a16:creationId xmlns:a16="http://schemas.microsoft.com/office/drawing/2014/main" id="{45923814-F942-4741-B48B-5BFCB3CAEE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78931" y="325456"/>
            <a:ext cx="2832069" cy="2832069"/>
          </a:xfrm>
          <a:prstGeom prst="rect">
            <a:avLst/>
          </a:prstGeom>
        </p:spPr>
      </p:pic>
      <p:sp>
        <p:nvSpPr>
          <p:cNvPr id="5" name="Footer Placeholder 4">
            <a:extLst>
              <a:ext uri="{FF2B5EF4-FFF2-40B4-BE49-F238E27FC236}">
                <a16:creationId xmlns:a16="http://schemas.microsoft.com/office/drawing/2014/main" id="{9A9F01AD-0A12-4F78-8ABD-18F94F72C8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E52D77F-2C9D-4BEA-801F-C4BDBC98D86A}"/>
                  </a:ext>
                </a:extLst>
              </p:cNvPr>
              <p:cNvSpPr/>
              <p:nvPr/>
            </p:nvSpPr>
            <p:spPr>
              <a:xfrm>
                <a:off x="708643" y="4228262"/>
                <a:ext cx="3628495" cy="1566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𝜌</m:t>
                              </m:r>
                            </m:e>
                            <m: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𝑁</m:t>
                          </m:r>
                        </m:den>
                      </m:f>
                      <m:nary>
                        <m:naryPr>
                          <m:chr m:val="∑"/>
                          <m:supHide m:val="on"/>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𝑂𝐼</m:t>
                          </m:r>
                        </m:sub>
                        <m:sup/>
                        <m:e>
                          <m:sSup>
                            <m:sSup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𝑚</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𝑑</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𝑃𝐹𝑆</m:t>
                                              </m:r>
                                            </m:sub>
                                          </m:sSub>
                                        </m:e>
                                      </m:d>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sub>
                                      </m:sSub>
                                    </m:num>
                                    <m:den>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sub>
                                      </m:sSub>
                                    </m:den>
                                  </m:f>
                                </m:e>
                              </m:d>
                            </m:e>
                            <m: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p>
                          </m:sSup>
                        </m:e>
                      </m:nary>
                    </m:oMath>
                  </m:oMathPara>
                </a14:m>
                <a:endPar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𝜌</m:t>
                        </m:r>
                      </m:sub>
                      <m:sup>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bSup>
                  </m:oMath>
                </a14:m>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d>
                      <m:dPr>
                        <m:begChr m:val="⟨"/>
                        <m:endChr m:val="⟩"/>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sSup>
                          <m:sSup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𝜌</m:t>
                            </m:r>
                          </m:e>
                          <m: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𝜌</m:t>
                            </m:r>
                          </m:e>
                        </m:d>
                      </m:e>
                      <m:sup>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4" name="Rectangle 13">
                <a:extLst>
                  <a:ext uri="{FF2B5EF4-FFF2-40B4-BE49-F238E27FC236}">
                    <a16:creationId xmlns:a16="http://schemas.microsoft.com/office/drawing/2014/main" id="{7E52D77F-2C9D-4BEA-801F-C4BDBC98D86A}"/>
                  </a:ext>
                </a:extLst>
              </p:cNvPr>
              <p:cNvSpPr>
                <a:spLocks noRot="1" noChangeAspect="1" noMove="1" noResize="1" noEditPoints="1" noAdjustHandles="1" noChangeArrowheads="1" noChangeShapeType="1" noTextEdit="1"/>
              </p:cNvSpPr>
              <p:nvPr/>
            </p:nvSpPr>
            <p:spPr>
              <a:xfrm>
                <a:off x="708643" y="4228262"/>
                <a:ext cx="3628495" cy="1566387"/>
              </a:xfrm>
              <a:prstGeom prst="rect">
                <a:avLst/>
              </a:prstGeom>
              <a:blipFill>
                <a:blip r:embed="rId6"/>
                <a:stretch>
                  <a:fillRect b="-1158"/>
                </a:stretch>
              </a:blipFill>
            </p:spPr>
            <p:txBody>
              <a:bodyPr/>
              <a:lstStyle/>
              <a:p>
                <a:r>
                  <a:rPr lang="en-US">
                    <a:noFill/>
                  </a:rPr>
                  <a:t> </a:t>
                </a:r>
              </a:p>
            </p:txBody>
          </p:sp>
        </mc:Fallback>
      </mc:AlternateContent>
      <p:sp>
        <p:nvSpPr>
          <p:cNvPr id="16" name="Arrow: Curved Left 15">
            <a:extLst>
              <a:ext uri="{FF2B5EF4-FFF2-40B4-BE49-F238E27FC236}">
                <a16:creationId xmlns:a16="http://schemas.microsoft.com/office/drawing/2014/main" id="{A017A54C-9020-4AA1-B1C4-25E9C0DC69AB}"/>
              </a:ext>
            </a:extLst>
          </p:cNvPr>
          <p:cNvSpPr/>
          <p:nvPr/>
        </p:nvSpPr>
        <p:spPr>
          <a:xfrm flipH="1" flipV="1">
            <a:off x="111414" y="1320256"/>
            <a:ext cx="594068" cy="22459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Arrow: Curved Left 17">
            <a:extLst>
              <a:ext uri="{FF2B5EF4-FFF2-40B4-BE49-F238E27FC236}">
                <a16:creationId xmlns:a16="http://schemas.microsoft.com/office/drawing/2014/main" id="{BB265B95-8942-4D2B-A83C-8C1D3A80836A}"/>
              </a:ext>
            </a:extLst>
          </p:cNvPr>
          <p:cNvSpPr/>
          <p:nvPr/>
        </p:nvSpPr>
        <p:spPr>
          <a:xfrm flipV="1">
            <a:off x="4435653" y="165904"/>
            <a:ext cx="1286934" cy="5443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Arrow: Right 18">
                <a:extLst>
                  <a:ext uri="{FF2B5EF4-FFF2-40B4-BE49-F238E27FC236}">
                    <a16:creationId xmlns:a16="http://schemas.microsoft.com/office/drawing/2014/main" id="{0392D53F-79BD-4329-8246-269DD647D69C}"/>
                  </a:ext>
                </a:extLst>
              </p:cNvPr>
              <p:cNvSpPr/>
              <p:nvPr/>
            </p:nvSpPr>
            <p:spPr>
              <a:xfrm>
                <a:off x="4352028" y="4431441"/>
                <a:ext cx="1897186" cy="991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groupChr>
                        <m:groupChrPr>
                          <m:chr m:val="→"/>
                          <m:vertJc m:val="bot"/>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groupChrPr>
                        <m:e>
                          <m:r>
                            <m:rPr>
                              <m:nor/>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Min</m:t>
                          </m:r>
                          <m:d>
                            <m:dPr>
                              <m:begChr m:val="{"/>
                              <m:endChr m:val="}"/>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sSubSup>
                                <m:sSubSup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𝜌</m:t>
                                  </m:r>
                                </m:sub>
                                <m: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p>
                              </m:sSubSup>
                            </m:e>
                          </m:d>
                        </m:e>
                      </m:groupChr>
                      <m:d>
                        <m:dPr>
                          <m:begChr m:val="{"/>
                          <m:endChr m:val="}"/>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𝑏</m:t>
                          </m:r>
                        </m:e>
                      </m:d>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9" name="Arrow: Right 18">
                <a:extLst>
                  <a:ext uri="{FF2B5EF4-FFF2-40B4-BE49-F238E27FC236}">
                    <a16:creationId xmlns:a16="http://schemas.microsoft.com/office/drawing/2014/main" id="{0392D53F-79BD-4329-8246-269DD647D69C}"/>
                  </a:ext>
                </a:extLst>
              </p:cNvPr>
              <p:cNvSpPr>
                <a:spLocks noRot="1" noChangeAspect="1" noMove="1" noResize="1" noEditPoints="1" noAdjustHandles="1" noChangeArrowheads="1" noChangeShapeType="1" noTextEdit="1"/>
              </p:cNvSpPr>
              <p:nvPr/>
            </p:nvSpPr>
            <p:spPr>
              <a:xfrm>
                <a:off x="4352028" y="4431441"/>
                <a:ext cx="1897186" cy="991565"/>
              </a:xfrm>
              <a:prstGeom prst="rightArrow">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llout: Down Arrow 26">
                <a:extLst>
                  <a:ext uri="{FF2B5EF4-FFF2-40B4-BE49-F238E27FC236}">
                    <a16:creationId xmlns:a16="http://schemas.microsoft.com/office/drawing/2014/main" id="{5FBCD475-F890-4586-A90F-F28AF7274193}"/>
                  </a:ext>
                </a:extLst>
              </p:cNvPr>
              <p:cNvSpPr/>
              <p:nvPr/>
            </p:nvSpPr>
            <p:spPr>
              <a:xfrm>
                <a:off x="769769" y="140712"/>
                <a:ext cx="3567369" cy="89355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𝑏</m:t>
                          </m:r>
                        </m:e>
                      </m:d>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7" name="Callout: Down Arrow 26">
                <a:extLst>
                  <a:ext uri="{FF2B5EF4-FFF2-40B4-BE49-F238E27FC236}">
                    <a16:creationId xmlns:a16="http://schemas.microsoft.com/office/drawing/2014/main" id="{5FBCD475-F890-4586-A90F-F28AF7274193}"/>
                  </a:ext>
                </a:extLst>
              </p:cNvPr>
              <p:cNvSpPr>
                <a:spLocks noRot="1" noChangeAspect="1" noMove="1" noResize="1" noEditPoints="1" noAdjustHandles="1" noChangeArrowheads="1" noChangeShapeType="1" noTextEdit="1"/>
              </p:cNvSpPr>
              <p:nvPr/>
            </p:nvSpPr>
            <p:spPr>
              <a:xfrm>
                <a:off x="769769" y="140712"/>
                <a:ext cx="3567369" cy="893551"/>
              </a:xfrm>
              <a:prstGeom prst="downArrowCallou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allout: Down Arrow 28">
                <a:extLst>
                  <a:ext uri="{FF2B5EF4-FFF2-40B4-BE49-F238E27FC236}">
                    <a16:creationId xmlns:a16="http://schemas.microsoft.com/office/drawing/2014/main" id="{5219239A-AAA6-439D-869A-695A559E1DA7}"/>
                  </a:ext>
                </a:extLst>
              </p:cNvPr>
              <p:cNvSpPr/>
              <p:nvPr/>
            </p:nvSpPr>
            <p:spPr>
              <a:xfrm>
                <a:off x="723534" y="1977793"/>
                <a:ext cx="3628494" cy="133039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𝜌</m:t>
                          </m:r>
                        </m:e>
                      </m:d>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𝑁</m:t>
                          </m:r>
                        </m:den>
                      </m:f>
                      <m:nary>
                        <m:naryPr>
                          <m:chr m:val="∑"/>
                          <m:supHide m:val="on"/>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naryPr>
                        <m:sub>
                          <m:r>
                            <m:rPr>
                              <m:brk m:alnAt="7"/>
                            </m:r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𝑂𝐼</m:t>
                          </m:r>
                        </m:sub>
                        <m:sup/>
                        <m:e>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𝑚</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𝑑</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𝑃𝐹𝑆</m:t>
                                      </m:r>
                                    </m:sub>
                                  </m:sSub>
                                </m:e>
                              </m:d>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sub>
                              </m:sSub>
                            </m:num>
                            <m:den>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𝑑</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sub>
                              </m:sSub>
                            </m:den>
                          </m:f>
                        </m:e>
                      </m:nary>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9" name="Callout: Down Arrow 28">
                <a:extLst>
                  <a:ext uri="{FF2B5EF4-FFF2-40B4-BE49-F238E27FC236}">
                    <a16:creationId xmlns:a16="http://schemas.microsoft.com/office/drawing/2014/main" id="{5219239A-AAA6-439D-869A-695A559E1DA7}"/>
                  </a:ext>
                </a:extLst>
              </p:cNvPr>
              <p:cNvSpPr>
                <a:spLocks noRot="1" noChangeAspect="1" noMove="1" noResize="1" noEditPoints="1" noAdjustHandles="1" noChangeArrowheads="1" noChangeShapeType="1" noTextEdit="1"/>
              </p:cNvSpPr>
              <p:nvPr/>
            </p:nvSpPr>
            <p:spPr>
              <a:xfrm>
                <a:off x="723534" y="1977793"/>
                <a:ext cx="3628494" cy="1330398"/>
              </a:xfrm>
              <a:prstGeom prst="downArrowCallou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Callout: Down Arrow 29">
                <a:extLst>
                  <a:ext uri="{FF2B5EF4-FFF2-40B4-BE49-F238E27FC236}">
                    <a16:creationId xmlns:a16="http://schemas.microsoft.com/office/drawing/2014/main" id="{3D8DDDAF-4289-45B6-B2F6-1AE0289ECE94}"/>
                  </a:ext>
                </a:extLst>
              </p:cNvPr>
              <p:cNvSpPr/>
              <p:nvPr/>
            </p:nvSpPr>
            <p:spPr>
              <a:xfrm>
                <a:off x="769769" y="1040484"/>
                <a:ext cx="3567369" cy="94807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0</m:t>
                                  </m:r>
                                </m:sub>
                              </m:sSub>
                            </m:e>
                          </m:d>
                          <m:groupChr>
                            <m:groupChrPr>
                              <m:chr m:val="→"/>
                              <m:vertJc m:val="bot"/>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groupChrPr>
                            <m:e>
                              <m:r>
                                <m:rPr>
                                  <m:nor/>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Model</m:t>
                              </m:r>
                              <m:r>
                                <m:rPr>
                                  <m:nor/>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m:rPr>
                                  <m:nor/>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Image</m:t>
                              </m:r>
                            </m:e>
                          </m:groupCh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𝑚</m:t>
                          </m:r>
                        </m:e>
                        <m: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𝑖𝑗</m:t>
                          </m:r>
                        </m:sub>
                      </m:sSub>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30" name="Callout: Down Arrow 29">
                <a:extLst>
                  <a:ext uri="{FF2B5EF4-FFF2-40B4-BE49-F238E27FC236}">
                    <a16:creationId xmlns:a16="http://schemas.microsoft.com/office/drawing/2014/main" id="{3D8DDDAF-4289-45B6-B2F6-1AE0289ECE94}"/>
                  </a:ext>
                </a:extLst>
              </p:cNvPr>
              <p:cNvSpPr>
                <a:spLocks noRot="1" noChangeAspect="1" noMove="1" noResize="1" noEditPoints="1" noAdjustHandles="1" noChangeArrowheads="1" noChangeShapeType="1" noTextEdit="1"/>
              </p:cNvSpPr>
              <p:nvPr/>
            </p:nvSpPr>
            <p:spPr>
              <a:xfrm>
                <a:off x="769769" y="1040484"/>
                <a:ext cx="3567369" cy="948078"/>
              </a:xfrm>
              <a:prstGeom prst="downArrowCallou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allout: Down Arrow 31">
                <a:extLst>
                  <a:ext uri="{FF2B5EF4-FFF2-40B4-BE49-F238E27FC236}">
                    <a16:creationId xmlns:a16="http://schemas.microsoft.com/office/drawing/2014/main" id="{08CFC0A7-F6CC-463B-976B-24D86ED752EA}"/>
                  </a:ext>
                </a:extLst>
              </p:cNvPr>
              <p:cNvSpPr/>
              <p:nvPr/>
            </p:nvSpPr>
            <p:spPr>
              <a:xfrm>
                <a:off x="723534" y="3282109"/>
                <a:ext cx="3628494" cy="94807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d>
                          <m:dPr>
                            <m:begChr m:val="⟨"/>
                            <m:endChr m:val="⟩"/>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𝜌</m:t>
                            </m:r>
                          </m:e>
                        </m:d>
                      </m:e>
                    </m:d>
                    <m: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&lt;</m:t>
                    </m:r>
                    <m:r>
                      <m:rPr>
                        <m:sty m:val="p"/>
                      </m:r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ε</m:t>
                    </m:r>
                  </m:oMath>
                </a14:m>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mc:Choice>
        <mc:Fallback xmlns="">
          <p:sp>
            <p:nvSpPr>
              <p:cNvPr id="32" name="Callout: Down Arrow 31">
                <a:extLst>
                  <a:ext uri="{FF2B5EF4-FFF2-40B4-BE49-F238E27FC236}">
                    <a16:creationId xmlns:a16="http://schemas.microsoft.com/office/drawing/2014/main" id="{08CFC0A7-F6CC-463B-976B-24D86ED752EA}"/>
                  </a:ext>
                </a:extLst>
              </p:cNvPr>
              <p:cNvSpPr>
                <a:spLocks noRot="1" noChangeAspect="1" noMove="1" noResize="1" noEditPoints="1" noAdjustHandles="1" noChangeArrowheads="1" noChangeShapeType="1" noTextEdit="1"/>
              </p:cNvSpPr>
              <p:nvPr/>
            </p:nvSpPr>
            <p:spPr>
              <a:xfrm>
                <a:off x="723534" y="3282109"/>
                <a:ext cx="3628494" cy="948078"/>
              </a:xfrm>
              <a:prstGeom prst="downArrowCallout">
                <a:avLst/>
              </a:prstGeom>
              <a:blipFill>
                <a:blip r:embed="rId11"/>
                <a:stretch>
                  <a:fillRect/>
                </a:stretch>
              </a:blipFill>
            </p:spPr>
            <p:txBody>
              <a:bodyPr/>
              <a:lstStyle/>
              <a:p>
                <a:r>
                  <a:rPr lang="en-US">
                    <a:noFill/>
                  </a:rPr>
                  <a:t> </a:t>
                </a:r>
              </a:p>
            </p:txBody>
          </p:sp>
        </mc:Fallback>
      </mc:AlternateContent>
      <p:sp>
        <p:nvSpPr>
          <p:cNvPr id="34" name="Title 33">
            <a:extLst>
              <a:ext uri="{FF2B5EF4-FFF2-40B4-BE49-F238E27FC236}">
                <a16:creationId xmlns:a16="http://schemas.microsoft.com/office/drawing/2014/main" id="{056A800E-7570-4170-A39E-ED902D0E9F33}"/>
              </a:ext>
            </a:extLst>
          </p:cNvPr>
          <p:cNvSpPr>
            <a:spLocks noGrp="1"/>
          </p:cNvSpPr>
          <p:nvPr>
            <p:ph type="title"/>
          </p:nvPr>
        </p:nvSpPr>
        <p:spPr>
          <a:xfrm>
            <a:off x="0" y="6288202"/>
            <a:ext cx="12192000" cy="522174"/>
          </a:xfrm>
        </p:spPr>
        <p:style>
          <a:lnRef idx="3">
            <a:schemeClr val="lt1"/>
          </a:lnRef>
          <a:fillRef idx="1">
            <a:schemeClr val="dk1"/>
          </a:fillRef>
          <a:effectRef idx="1">
            <a:schemeClr val="dk1"/>
          </a:effectRef>
          <a:fontRef idx="minor">
            <a:schemeClr val="lt1"/>
          </a:fontRef>
        </p:style>
        <p:txBody>
          <a:bodyPr>
            <a:noAutofit/>
          </a:bodyPr>
          <a:lstStyle/>
          <a:p>
            <a:pPr algn="ctr"/>
            <a:r>
              <a:rPr lang="en-US" sz="2800" dirty="0"/>
              <a:t>Fine Tunning of the EBTEL model using Model to Data Comparison Metrics</a:t>
            </a:r>
          </a:p>
        </p:txBody>
      </p:sp>
      <p:sp>
        <p:nvSpPr>
          <p:cNvPr id="35" name="Rectangle 34">
            <a:extLst>
              <a:ext uri="{FF2B5EF4-FFF2-40B4-BE49-F238E27FC236}">
                <a16:creationId xmlns:a16="http://schemas.microsoft.com/office/drawing/2014/main" id="{BF5602AD-87CC-4BB9-BAD7-44B3768D4111}"/>
              </a:ext>
            </a:extLst>
          </p:cNvPr>
          <p:cNvSpPr/>
          <p:nvPr/>
        </p:nvSpPr>
        <p:spPr>
          <a:xfrm>
            <a:off x="9412940" y="2210207"/>
            <a:ext cx="1975495" cy="541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MW: Fleishman et al.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EUV: Ugarte-</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Urra</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et al. (2019)</a:t>
            </a:r>
          </a:p>
        </p:txBody>
      </p:sp>
      <p:sp>
        <p:nvSpPr>
          <p:cNvPr id="36" name="Rectangle 35">
            <a:extLst>
              <a:ext uri="{FF2B5EF4-FFF2-40B4-BE49-F238E27FC236}">
                <a16:creationId xmlns:a16="http://schemas.microsoft.com/office/drawing/2014/main" id="{22143C59-A81C-411E-895A-9882F55F419A}"/>
              </a:ext>
            </a:extLst>
          </p:cNvPr>
          <p:cNvSpPr/>
          <p:nvPr/>
        </p:nvSpPr>
        <p:spPr>
          <a:xfrm>
            <a:off x="9412941" y="5215540"/>
            <a:ext cx="1952452" cy="476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MW: Fleishman et al.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Trial and Error</a:t>
            </a:r>
          </a:p>
        </p:txBody>
      </p:sp>
      <p:grpSp>
        <p:nvGrpSpPr>
          <p:cNvPr id="2" name="Group 1">
            <a:extLst>
              <a:ext uri="{FF2B5EF4-FFF2-40B4-BE49-F238E27FC236}">
                <a16:creationId xmlns:a16="http://schemas.microsoft.com/office/drawing/2014/main" id="{AE745F97-9F34-4B43-B96D-97E02A80D251}"/>
              </a:ext>
            </a:extLst>
          </p:cNvPr>
          <p:cNvGrpSpPr/>
          <p:nvPr/>
        </p:nvGrpSpPr>
        <p:grpSpPr>
          <a:xfrm>
            <a:off x="5862338" y="325455"/>
            <a:ext cx="5948662" cy="2832070"/>
            <a:chOff x="6014738" y="477856"/>
            <a:chExt cx="5948662" cy="2832070"/>
          </a:xfrm>
        </p:grpSpPr>
        <p:pic>
          <p:nvPicPr>
            <p:cNvPr id="20" name="Content Placeholder 7">
              <a:extLst>
                <a:ext uri="{FF2B5EF4-FFF2-40B4-BE49-F238E27FC236}">
                  <a16:creationId xmlns:a16="http://schemas.microsoft.com/office/drawing/2014/main" id="{4A14E7EA-35DA-4DC4-BA04-3EEAE6F649E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14738" y="477856"/>
              <a:ext cx="2832070" cy="2832070"/>
            </a:xfrm>
            <a:prstGeom prst="rect">
              <a:avLst/>
            </a:prstGeom>
          </p:spPr>
        </p:pic>
        <p:pic>
          <p:nvPicPr>
            <p:cNvPr id="21" name="Picture 20">
              <a:extLst>
                <a:ext uri="{FF2B5EF4-FFF2-40B4-BE49-F238E27FC236}">
                  <a16:creationId xmlns:a16="http://schemas.microsoft.com/office/drawing/2014/main" id="{46257714-2CB5-4388-A711-32DC8520243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31331" y="477856"/>
              <a:ext cx="2832069" cy="2832069"/>
            </a:xfrm>
            <a:prstGeom prst="rect">
              <a:avLst/>
            </a:prstGeom>
          </p:spPr>
        </p:pic>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BB089D58-E336-41A9-B568-D9372926759B}"/>
                  </a:ext>
                </a:extLst>
              </p:cNvPr>
              <p:cNvSpPr/>
              <p:nvPr/>
            </p:nvSpPr>
            <p:spPr>
              <a:xfrm>
                <a:off x="9401348" y="2251470"/>
                <a:ext cx="1975494" cy="476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New, Better </a:t>
                </a:r>
                <a14:m>
                  <m:oMath xmlns:m="http://schemas.openxmlformats.org/officeDocument/2006/math">
                    <m:sSubSup>
                      <m:sSubSupPr>
                        <m:ctrlPr>
                          <a:rPr kumimoji="0" lang="en-US" sz="11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SupPr>
                      <m:e>
                        <m:r>
                          <a:rPr kumimoji="0" lang="en-US" sz="11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𝜎</m:t>
                        </m:r>
                      </m:e>
                      <m:sub>
                        <m:r>
                          <a:rPr kumimoji="0" lang="en-US" sz="11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𝜌</m:t>
                        </m:r>
                      </m:sub>
                      <m:sup>
                        <m:r>
                          <a:rPr kumimoji="0" lang="en-US" sz="11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p>
                    </m:sSubSup>
                  </m:oMath>
                </a14:m>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Metrics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Automatic Parameter Search</a:t>
                </a:r>
              </a:p>
            </p:txBody>
          </p:sp>
        </mc:Choice>
        <mc:Fallback xmlns="">
          <p:sp>
            <p:nvSpPr>
              <p:cNvPr id="23" name="Rectangle 22">
                <a:extLst>
                  <a:ext uri="{FF2B5EF4-FFF2-40B4-BE49-F238E27FC236}">
                    <a16:creationId xmlns:a16="http://schemas.microsoft.com/office/drawing/2014/main" id="{BB089D58-E336-41A9-B568-D9372926759B}"/>
                  </a:ext>
                </a:extLst>
              </p:cNvPr>
              <p:cNvSpPr>
                <a:spLocks noRot="1" noChangeAspect="1" noMove="1" noResize="1" noEditPoints="1" noAdjustHandles="1" noChangeArrowheads="1" noChangeShapeType="1" noTextEdit="1"/>
              </p:cNvSpPr>
              <p:nvPr/>
            </p:nvSpPr>
            <p:spPr>
              <a:xfrm>
                <a:off x="9401348" y="2251470"/>
                <a:ext cx="1975494" cy="476254"/>
              </a:xfrm>
              <a:prstGeom prst="rect">
                <a:avLst/>
              </a:prstGeom>
              <a:blipFill>
                <a:blip r:embed="rId14"/>
                <a:stretch>
                  <a:fillRect b="-5000"/>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7671848F-130B-7BAD-C0FD-DBE7FCEF71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3410EB-5D4B-4939-BC61-807973722B9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59D33E9-BC52-0C70-B2D9-2F05DB6F42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1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P spid="27" grpId="0" animBg="1"/>
      <p:bldP spid="29" grpId="0" animBg="1"/>
      <p:bldP spid="30" grpId="0" animBg="1"/>
      <p:bldP spid="32" grpId="0" animBg="1"/>
      <p:bldP spid="35" grpId="0" animBg="1"/>
      <p:bldP spid="36" grpId="0" animBg="1"/>
      <p:bldP spid="23"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Slice</Template>
  <TotalTime>1601</TotalTime>
  <Words>1523</Words>
  <Application>Microsoft Office PowerPoint</Application>
  <PresentationFormat>Widescreen</PresentationFormat>
  <Paragraphs>190</Paragraphs>
  <Slides>18</Slides>
  <Notes>2</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Aptos</vt:lpstr>
      <vt:lpstr>Arial</vt:lpstr>
      <vt:lpstr>Calibri</vt:lpstr>
      <vt:lpstr>Calibri Light</vt:lpstr>
      <vt:lpstr>Cambria Math</vt:lpstr>
      <vt:lpstr>Century Gothic</vt:lpstr>
      <vt:lpstr>Courier New</vt:lpstr>
      <vt:lpstr>Times New Roman</vt:lpstr>
      <vt:lpstr>Wingdings 3</vt:lpstr>
      <vt:lpstr>Slice</vt:lpstr>
      <vt:lpstr>Custom Design</vt:lpstr>
      <vt:lpstr>1_Office Theme</vt:lpstr>
      <vt:lpstr>Office Theme</vt:lpstr>
      <vt:lpstr>Disentangling the Coronal and TR EUV emission by combining EUV and MICROWAVE data with GX Simulator 3d data- constrained modeling </vt:lpstr>
      <vt:lpstr>AR 11520 DATA: SDO/HMI/AIA AND NoRH 17 GHZ</vt:lpstr>
      <vt:lpstr>Automatic GX Model Production Pipeline (AMPP) Nita et al. 2023, https://arxiv.org/abs/2301.00795, ApJS in press</vt:lpstr>
      <vt:lpstr>AMPP Script and GUI</vt:lpstr>
      <vt:lpstr>GX Simulator Model Produced by AMPP</vt:lpstr>
      <vt:lpstr>Use HMI vector magnetic field measurements to generate  a 3D NLFFF magnetic field model and compare its topology with available Earth-LOS multiwavelength data </vt:lpstr>
      <vt:lpstr>GX Workflow: Magneto-Thermal Coronal Models</vt:lpstr>
      <vt:lpstr>GX Simulator: EBTEL Magneto-Thermal Model GUI </vt:lpstr>
      <vt:lpstr>Fine Tunning of the EBTEL model using Model to Data Comparison Metrics</vt:lpstr>
      <vt:lpstr>GX Automated Coronal Heating Modeling Framework</vt:lpstr>
      <vt:lpstr>COMPLEMENTAREITY OF EUV AND MICROWAVE EMISSIONS</vt:lpstr>
      <vt:lpstr>Proposed TR-Corona disentanglement workflow</vt:lpstr>
      <vt:lpstr>Microwave CHMP Solutions  based on the DEM/DDM table ebtel.sav (impulsive heating)</vt:lpstr>
      <vt:lpstr>Microwave CHMP Solutions  based on the DEM/DDM table ebtel_scale=0.2_alpha=-2.5.sav</vt:lpstr>
      <vt:lpstr>EBTEL MODEL FINE-TUNED USING MICROWAVE IMAGE DATA at 5.7 GHz (SSRT)  and 17 GHz (NORH)</vt:lpstr>
      <vt:lpstr>EUV Synthetic Maps     a = 1.28  b = 1.34   </vt:lpstr>
      <vt:lpstr>TR Emission Mask</vt:lpstr>
      <vt:lpstr>Masked TR EUV Synthetic Maps     a = 1.28  b = 1.34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Gelu Nita</dc:creator>
  <cp:lastModifiedBy>Gelu Nita</cp:lastModifiedBy>
  <cp:revision>12</cp:revision>
  <dcterms:created xsi:type="dcterms:W3CDTF">2025-04-01T14:00:52Z</dcterms:created>
  <dcterms:modified xsi:type="dcterms:W3CDTF">2025-04-02T19:02:01Z</dcterms:modified>
</cp:coreProperties>
</file>