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315" r:id="rId3"/>
    <p:sldId id="325" r:id="rId4"/>
    <p:sldId id="326" r:id="rId5"/>
    <p:sldId id="344" r:id="rId6"/>
    <p:sldId id="317" r:id="rId7"/>
    <p:sldId id="328" r:id="rId8"/>
    <p:sldId id="345" r:id="rId9"/>
    <p:sldId id="318" r:id="rId10"/>
    <p:sldId id="329" r:id="rId11"/>
    <p:sldId id="346" r:id="rId12"/>
    <p:sldId id="330" r:id="rId13"/>
    <p:sldId id="347" r:id="rId14"/>
    <p:sldId id="348" r:id="rId15"/>
    <p:sldId id="320" r:id="rId16"/>
    <p:sldId id="336" r:id="rId17"/>
    <p:sldId id="339" r:id="rId18"/>
    <p:sldId id="340" r:id="rId19"/>
    <p:sldId id="350" r:id="rId20"/>
    <p:sldId id="343" r:id="rId21"/>
    <p:sldId id="342" r:id="rId22"/>
    <p:sldId id="349" r:id="rId23"/>
    <p:sldId id="256" r:id="rId24"/>
    <p:sldId id="258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4762"/>
  </p:normalViewPr>
  <p:slideViewPr>
    <p:cSldViewPr snapToGrid="0">
      <p:cViewPr varScale="1">
        <p:scale>
          <a:sx n="117" d="100"/>
          <a:sy n="117" d="100"/>
        </p:scale>
        <p:origin x="1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A8B9-E111-0C46-A16C-5FF75EA325D7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E007-8606-5343-B769-8C01603D5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00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20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4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5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0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239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73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59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53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82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0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1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8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1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24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6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1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AAFA-AC4A-D525-B714-856C49F0A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8BA2-9D77-3E49-1C1D-788912E0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5BBB1-C342-9840-0A03-4E6E9A51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20E7-0442-9810-37B8-697DFE8C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F6C85-FC7F-3A1F-6270-5CDA64C3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F7E0-71DE-B5A2-49A9-80338651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2DB9C-512D-3A84-B947-21F985F19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23AE-C30E-D3BA-78E5-156826BC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B2146-A7B8-0F45-B59E-18763B39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A951-D79E-EBD9-456D-A6F491D5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6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F529C-A233-351B-9C79-D2CAF23FC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8BA6E-B423-DAEE-97BB-42C6C55D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959B-8BB7-17D9-477B-2879B484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0045-2ED2-E231-C524-FF3D2C58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6088-D359-7342-BA61-58A44423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9B3E-DEA3-D549-FE4E-FA3A75AC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27A9-9C1A-D34A-1696-FDEB4A692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28A1-B652-F2DB-2258-F5EE4AF7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500F-9E1C-4433-EBCA-5756789C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41643-9EFA-382F-2459-64415E2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745D-BFEE-90BC-BC24-AF1C3B83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67CA-028B-D3FE-A5CC-7BB4ADE1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5E1F-FAA0-F5FC-136F-F901717F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67E3B-8488-A98B-5A0D-797DF929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0D45-86B2-39F8-BC8D-D55BB336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2768-B7F3-B39F-7528-1BE46327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A528-31B4-5D1C-36F6-DDB6B40B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C47C3-71A6-0301-FC67-AF9A482E5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A9B1-46D5-FE7C-7DFB-07006521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3DAA-9487-91BC-335E-AC6F6338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799BB-AF6F-CEED-17CB-4E1FA04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31DE-E17E-6061-C6A1-0D9C3A8B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228E-9C83-58CD-D863-C702FABCB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0B51-673F-9B32-ED1F-E8915DD2E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F4FBE-B377-5D3D-5F68-424EF361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9416-C323-B008-2C8C-0BA3042E3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AB347-E7BA-3B11-2B5B-8A7DDE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6E833-2BB2-3E20-A363-DBA8785D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7930D-767A-5798-2216-53366893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ED29-E694-F067-1B36-2AFFFF22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265E-E4B5-853A-F963-EDF5032F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3773C-FD78-A10C-4D66-BCCF0302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5A899-989C-4143-289B-1B47FB4C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7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BF984-3EE0-2B2A-9BF0-A97B91F9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0AFC0-AC5A-5257-80AF-6260D7F9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4277-A06A-01BE-1F44-3406D3B4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0A3C-2B6B-E22C-D226-F918007C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21-5BBF-050B-A156-05D38B05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5A321-4687-270F-15E1-66F54A6AF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98868-DA24-E471-8D0F-C4601FFB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6E3AA-5B06-50F7-6508-9BF498BA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FCDB-C02F-8E75-5955-CA03FCB4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4737-4A12-6DD0-A0AE-7875EDE7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D2360-EF1E-A04C-669E-DC27B9411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2BDF-2B66-526D-0637-7C4AA60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847B1-4FDE-EEFF-138F-5FC41115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3269-FCA7-2244-F893-D341EE6A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079F-3658-CB0F-BB08-7C91AEC6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1B815-9786-B850-AC08-FC54899C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D0693-6AB8-16BE-D20D-C2150013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F0F1-8D23-CEBB-816E-16279B297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1858-6C0B-AE40-938B-1DAFAE5EE8AF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68AE-CE4E-B30A-D8BE-997D6695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0DDE-7F5C-D762-CAAA-2D19D060B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1" y="239808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03166A-29A4-BD46-809C-2C7F548805F8}"/>
              </a:ext>
            </a:extLst>
          </p:cNvPr>
          <p:cNvSpPr/>
          <p:nvPr/>
        </p:nvSpPr>
        <p:spPr>
          <a:xfrm>
            <a:off x="2722749" y="127998"/>
            <a:ext cx="6746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</a:rPr>
              <a:t>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nset of Magnetic </a:t>
            </a:r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</a:rPr>
              <a:t>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econnection in the Solar Corona</a:t>
            </a:r>
            <a:endParaRPr lang="en-US" sz="3600" dirty="0"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408-04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48FC2-04AC-B54A-9AB8-4CDE3189DA96}"/>
              </a:ext>
            </a:extLst>
          </p:cNvPr>
          <p:cNvSpPr/>
          <p:nvPr/>
        </p:nvSpPr>
        <p:spPr>
          <a:xfrm>
            <a:off x="1369940" y="2416197"/>
            <a:ext cx="94521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Leake [1]</a:t>
            </a:r>
          </a:p>
          <a:p>
            <a:pPr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Lars Daldorff [2]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James Klimchuk [1] </a:t>
            </a:r>
          </a:p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NASA Goddard Space Flight Center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2. Catholic University of America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JL was funded by: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NASA Living With a Star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NASA Internal Scientist Funding Model </a:t>
            </a:r>
          </a:p>
          <a:p>
            <a:pPr algn="ctr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ASA Goddard Space Flight Center – Planeta.com">
            <a:extLst>
              <a:ext uri="{FF2B5EF4-FFF2-40B4-BE49-F238E27FC236}">
                <a16:creationId xmlns:a16="http://schemas.microsoft.com/office/drawing/2014/main" id="{D8DD749D-2606-7244-BF93-6B299B60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6" y="212966"/>
            <a:ext cx="2432325" cy="18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ED9DFC-4CC3-ECAE-4B13-FDB79C061D0E}"/>
              </a:ext>
            </a:extLst>
          </p:cNvPr>
          <p:cNvSpPr/>
          <p:nvPr/>
        </p:nvSpPr>
        <p:spPr>
          <a:xfrm>
            <a:off x="184649" y="5599093"/>
            <a:ext cx="11822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Triennial Earth Sun Summit, Dallas, TX, April 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Dynamically Thinning Sheets in the Solar Corona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A39B61-2637-0187-29E1-BB010B318B53}"/>
              </a:ext>
            </a:extLst>
          </p:cNvPr>
          <p:cNvSpPr txBox="1">
            <a:spLocks/>
          </p:cNvSpPr>
          <p:nvPr/>
        </p:nvSpPr>
        <p:spPr>
          <a:xfrm>
            <a:off x="315310" y="661932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Realistic Lundquist number, Alfven speed (density and field), initial width and length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Look at growth of linear tearing instability as system thins – </a:t>
            </a:r>
            <a:r>
              <a:rPr lang="en-US" sz="2000" dirty="0">
                <a:solidFill>
                  <a:srgbClr val="FFFF00"/>
                </a:solidFill>
              </a:rPr>
              <a:t>what are dominant modes?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F1C74-67B3-F584-AB27-0FC2DD5D6AFC}"/>
              </a:ext>
            </a:extLst>
          </p:cNvPr>
          <p:cNvSpPr txBox="1"/>
          <p:nvPr/>
        </p:nvSpPr>
        <p:spPr>
          <a:xfrm>
            <a:off x="315310" y="1295362"/>
            <a:ext cx="555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Nanoflares: m=1 – wavelength~ box `short-sheet’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19AD-2035-7D24-FB51-7990622CAD0F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8781A-D5E6-4FC2-3431-19BDD2E5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7" y="2249469"/>
            <a:ext cx="5842000" cy="438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7A884-B29D-27DD-0E8C-EB712BBC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03" y="2249469"/>
            <a:ext cx="5842000" cy="4381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8AC165-1AE1-D30D-A69D-E2C4A61BE4B8}"/>
              </a:ext>
            </a:extLst>
          </p:cNvPr>
          <p:cNvCxnSpPr>
            <a:cxnSpLocks/>
          </p:cNvCxnSpPr>
          <p:nvPr/>
        </p:nvCxnSpPr>
        <p:spPr>
          <a:xfrm>
            <a:off x="1086522" y="1796527"/>
            <a:ext cx="430306" cy="2560320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Dynamically Thinning Sheets in the Solar Corona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A39B61-2637-0187-29E1-BB010B318B53}"/>
              </a:ext>
            </a:extLst>
          </p:cNvPr>
          <p:cNvSpPr txBox="1">
            <a:spLocks/>
          </p:cNvSpPr>
          <p:nvPr/>
        </p:nvSpPr>
        <p:spPr>
          <a:xfrm>
            <a:off x="315310" y="661932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Realistic Lundquist number, Alfven speed (density and field), initial width and length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Look at growth of linear tearing instability as system thins – </a:t>
            </a:r>
            <a:r>
              <a:rPr lang="en-US" sz="2000" dirty="0">
                <a:solidFill>
                  <a:srgbClr val="FFFF00"/>
                </a:solidFill>
              </a:rPr>
              <a:t>what are dominant modes?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19AD-2035-7D24-FB51-7990622CAD0F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8781A-D5E6-4FC2-3431-19BDD2E5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7" y="2249469"/>
            <a:ext cx="5842000" cy="438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7A884-B29D-27DD-0E8C-EB712BBC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03" y="2249469"/>
            <a:ext cx="58420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21C42-12AC-3C21-54D1-8DBEC780C51F}"/>
              </a:ext>
            </a:extLst>
          </p:cNvPr>
          <p:cNvSpPr txBox="1"/>
          <p:nvPr/>
        </p:nvSpPr>
        <p:spPr>
          <a:xfrm>
            <a:off x="6316720" y="1295362"/>
            <a:ext cx="555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Eruptive flares: m&gt;1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wavelength&lt;&lt; box `long-sheet’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8F418E-F78D-508A-3712-6F921DE0619A}"/>
              </a:ext>
            </a:extLst>
          </p:cNvPr>
          <p:cNvCxnSpPr>
            <a:cxnSpLocks/>
          </p:cNvCxnSpPr>
          <p:nvPr/>
        </p:nvCxnSpPr>
        <p:spPr>
          <a:xfrm>
            <a:off x="7046259" y="2249469"/>
            <a:ext cx="1269402" cy="1558738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6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Simulating Thinning Sheets in the Solar Corona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A39B61-2637-0187-29E1-BB010B318B53}"/>
              </a:ext>
            </a:extLst>
          </p:cNvPr>
          <p:cNvSpPr txBox="1">
            <a:spLocks/>
          </p:cNvSpPr>
          <p:nvPr/>
        </p:nvSpPr>
        <p:spPr>
          <a:xfrm>
            <a:off x="315310" y="768384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Very different Lundquist number, but can reach same regimes in terms of timescales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7BB73-75C2-5A68-2CA8-5437602E5CF3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99507-73C8-BCC7-A9DF-3E141550A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03" y="2325829"/>
            <a:ext cx="5842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CE9DCE-B934-6425-EB90-208CBF43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7" y="2328518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2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Simulating Thinning Sheets in the Solar Corona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7BB73-75C2-5A68-2CA8-5437602E5CF3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99507-73C8-BCC7-A9DF-3E141550A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03" y="2325829"/>
            <a:ext cx="5842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CE9DCE-B934-6425-EB90-208CBF43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7" y="2328518"/>
            <a:ext cx="5842000" cy="438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42237-437C-E2FF-2584-3457CCC2265F}"/>
              </a:ext>
            </a:extLst>
          </p:cNvPr>
          <p:cNvSpPr txBox="1"/>
          <p:nvPr/>
        </p:nvSpPr>
        <p:spPr>
          <a:xfrm>
            <a:off x="315310" y="1371722"/>
            <a:ext cx="555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Nanoflares: m=1 – wavelength~ box `short-sheet’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E53196-2985-C34B-945C-3C8C929B9A17}"/>
              </a:ext>
            </a:extLst>
          </p:cNvPr>
          <p:cNvSpPr txBox="1">
            <a:spLocks/>
          </p:cNvSpPr>
          <p:nvPr/>
        </p:nvSpPr>
        <p:spPr>
          <a:xfrm>
            <a:off x="315310" y="768384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Very different Lundquist number, but can reach same regimes in terms of timescales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2A46B3-7D08-118F-DF8C-7A8CD9A7DA83}"/>
              </a:ext>
            </a:extLst>
          </p:cNvPr>
          <p:cNvCxnSpPr>
            <a:cxnSpLocks/>
          </p:cNvCxnSpPr>
          <p:nvPr/>
        </p:nvCxnSpPr>
        <p:spPr>
          <a:xfrm>
            <a:off x="1086522" y="1796527"/>
            <a:ext cx="430306" cy="2560320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5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Simulating Thinning Sheets in the Solar Corona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7BB73-75C2-5A68-2CA8-5437602E5CF3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99507-73C8-BCC7-A9DF-3E141550A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03" y="2325829"/>
            <a:ext cx="5842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CE9DCE-B934-6425-EB90-208CBF43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7" y="2328518"/>
            <a:ext cx="5842000" cy="438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67734-3687-0672-E62F-11931528353B}"/>
              </a:ext>
            </a:extLst>
          </p:cNvPr>
          <p:cNvSpPr txBox="1"/>
          <p:nvPr/>
        </p:nvSpPr>
        <p:spPr>
          <a:xfrm>
            <a:off x="6316718" y="1371722"/>
            <a:ext cx="555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Eruptive flares: m&gt;1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wavelength&lt;&lt; box `long-sheet’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725D1-B5D0-0F99-72A1-F82DB2398E0E}"/>
              </a:ext>
            </a:extLst>
          </p:cNvPr>
          <p:cNvSpPr txBox="1">
            <a:spLocks/>
          </p:cNvSpPr>
          <p:nvPr/>
        </p:nvSpPr>
        <p:spPr>
          <a:xfrm>
            <a:off x="315310" y="768384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Very different Lundquist number, but can reach same regimes in terms of timescales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E8A0AB-447E-08C4-C6CC-72A28BFC7117}"/>
              </a:ext>
            </a:extLst>
          </p:cNvPr>
          <p:cNvCxnSpPr>
            <a:cxnSpLocks/>
          </p:cNvCxnSpPr>
          <p:nvPr/>
        </p:nvCxnSpPr>
        <p:spPr>
          <a:xfrm flipH="1">
            <a:off x="9897035" y="2325829"/>
            <a:ext cx="1108038" cy="1794350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of break-up (long-sheet high shear)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229A6-BC16-5BF1-9E08-BF568A7547B8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D988E-68BA-5D67-D005-C0BFAD6AD812}"/>
              </a:ext>
            </a:extLst>
          </p:cNvPr>
          <p:cNvSpPr/>
          <p:nvPr/>
        </p:nvSpPr>
        <p:spPr>
          <a:xfrm>
            <a:off x="1323191" y="4830184"/>
            <a:ext cx="428242" cy="463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2E971-312D-AE52-E8D0-3C8CD4CC0631}"/>
              </a:ext>
            </a:extLst>
          </p:cNvPr>
          <p:cNvSpPr txBox="1"/>
          <p:nvPr/>
        </p:nvSpPr>
        <p:spPr>
          <a:xfrm>
            <a:off x="838200" y="5293928"/>
            <a:ext cx="166743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Cross-over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A6333-3451-20BB-C2BF-22591DA85A88}"/>
              </a:ext>
            </a:extLst>
          </p:cNvPr>
          <p:cNvSpPr txBox="1"/>
          <p:nvPr/>
        </p:nvSpPr>
        <p:spPr>
          <a:xfrm>
            <a:off x="2787127" y="5316609"/>
            <a:ext cx="166743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Breakup</a:t>
            </a:r>
          </a:p>
        </p:txBody>
      </p:sp>
      <p:pic>
        <p:nvPicPr>
          <p:cNvPr id="15" name="Modes.mp4">
            <a:hlinkClick r:id="" action="ppaction://media"/>
            <a:extLst>
              <a:ext uri="{FF2B5EF4-FFF2-40B4-BE49-F238E27FC236}">
                <a16:creationId xmlns:a16="http://schemas.microsoft.com/office/drawing/2014/main" id="{EF9D5954-576F-8A10-F9DF-0BDDDDACEA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0330" y="739499"/>
            <a:ext cx="3378643" cy="236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E5655-5864-5001-02EB-F7B4C9F12B24}"/>
              </a:ext>
            </a:extLst>
          </p:cNvPr>
          <p:cNvSpPr txBox="1"/>
          <p:nvPr/>
        </p:nvSpPr>
        <p:spPr>
          <a:xfrm>
            <a:off x="5346552" y="5749169"/>
            <a:ext cx="669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Breakup after cross-over (growth time = thin time)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0717D-1E40-E1BA-7560-BEFE11BD4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526" y="408643"/>
            <a:ext cx="8542821" cy="6407115"/>
          </a:xfrm>
          <a:prstGeom prst="rect">
            <a:avLst/>
          </a:prstGeom>
        </p:spPr>
      </p:pic>
      <p:pic>
        <p:nvPicPr>
          <p:cNvPr id="16" name="Sim12_hs_LS.mp4">
            <a:hlinkClick r:id="" action="ppaction://media"/>
            <a:extLst>
              <a:ext uri="{FF2B5EF4-FFF2-40B4-BE49-F238E27FC236}">
                <a16:creationId xmlns:a16="http://schemas.microsoft.com/office/drawing/2014/main" id="{01A75A45-A528-FECA-D1AC-1F4DDD7F559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14831" y="739499"/>
            <a:ext cx="6865891" cy="45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“Long Sheet” Regime – shear not important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47F83-B7B4-9264-59C1-2B84861B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37" y="2109666"/>
            <a:ext cx="6858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A3A58-5CE7-7A0F-7649-3007C848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44496"/>
            <a:ext cx="3616121" cy="2531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DC471-C291-6AB1-2E25-CD6200F86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10" y="3831716"/>
            <a:ext cx="3624083" cy="2536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AABEC9-450C-1395-85E1-779E526AEB4A}"/>
              </a:ext>
            </a:extLst>
          </p:cNvPr>
          <p:cNvCxnSpPr/>
          <p:nvPr/>
        </p:nvCxnSpPr>
        <p:spPr>
          <a:xfrm flipV="1">
            <a:off x="4330262" y="4395665"/>
            <a:ext cx="788276" cy="548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2410138"/>
            <a:ext cx="800043" cy="7429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6901BD-C929-FC5B-79FB-72837FEA9902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F1F640-D396-B37E-FF2D-CB7C7AE16D23}"/>
              </a:ext>
            </a:extLst>
          </p:cNvPr>
          <p:cNvSpPr/>
          <p:nvPr/>
        </p:nvSpPr>
        <p:spPr>
          <a:xfrm>
            <a:off x="1683101" y="2109666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EE0081-341B-4C66-33A7-9ABB336A7EA3}"/>
              </a:ext>
            </a:extLst>
          </p:cNvPr>
          <p:cNvSpPr/>
          <p:nvPr/>
        </p:nvSpPr>
        <p:spPr>
          <a:xfrm>
            <a:off x="2111083" y="4669985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750D11-F1D1-DC84-8912-9A5A1D1B4D4F}"/>
              </a:ext>
            </a:extLst>
          </p:cNvPr>
          <p:cNvSpPr txBox="1"/>
          <p:nvPr/>
        </p:nvSpPr>
        <p:spPr>
          <a:xfrm>
            <a:off x="4619948" y="784422"/>
            <a:ext cx="738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Weak &amp; strong shear very similar (diff is oblique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m~3,4 long sheet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Energy release dominated by coalescence (Leake+2020)</a:t>
            </a:r>
          </a:p>
        </p:txBody>
      </p:sp>
    </p:spTree>
    <p:extLst>
      <p:ext uri="{BB962C8B-B14F-4D97-AF65-F5344CB8AC3E}">
        <p14:creationId xmlns:p14="http://schemas.microsoft.com/office/powerpoint/2010/main" val="15869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“Long Sheet” Regime – shear not important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47F83-B7B4-9264-59C1-2B84861B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37" y="2109666"/>
            <a:ext cx="6858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A3A58-5CE7-7A0F-7649-3007C848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44496"/>
            <a:ext cx="3616121" cy="2531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DC471-C291-6AB1-2E25-CD6200F86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10" y="3831716"/>
            <a:ext cx="3624083" cy="2536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AABEC9-450C-1395-85E1-779E526AEB4A}"/>
              </a:ext>
            </a:extLst>
          </p:cNvPr>
          <p:cNvCxnSpPr/>
          <p:nvPr/>
        </p:nvCxnSpPr>
        <p:spPr>
          <a:xfrm flipV="1">
            <a:off x="4330262" y="4395665"/>
            <a:ext cx="788276" cy="548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2410138"/>
            <a:ext cx="800043" cy="7429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103129B-84E5-E38A-F1C6-3658121C3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599" y="2123129"/>
            <a:ext cx="6858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DDC74-E973-7CC2-E6AB-B69D6E1402FB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5DF87D-6666-3196-8B58-CDAD452D7412}"/>
              </a:ext>
            </a:extLst>
          </p:cNvPr>
          <p:cNvSpPr/>
          <p:nvPr/>
        </p:nvSpPr>
        <p:spPr>
          <a:xfrm>
            <a:off x="1683101" y="2109666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08523C-C5F4-3D60-FF87-7AECBB948DC7}"/>
              </a:ext>
            </a:extLst>
          </p:cNvPr>
          <p:cNvSpPr/>
          <p:nvPr/>
        </p:nvSpPr>
        <p:spPr>
          <a:xfrm>
            <a:off x="2111083" y="4669985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F0F87-E646-5BBE-C94A-EC6572A19CF1}"/>
              </a:ext>
            </a:extLst>
          </p:cNvPr>
          <p:cNvSpPr txBox="1"/>
          <p:nvPr/>
        </p:nvSpPr>
        <p:spPr>
          <a:xfrm>
            <a:off x="4619948" y="784422"/>
            <a:ext cx="738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Weak &amp; strong shear very similar (diff is oblique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m~3,4 long sheet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Energy release dominated by coalescence (Leake+2020)</a:t>
            </a:r>
          </a:p>
        </p:txBody>
      </p:sp>
    </p:spTree>
    <p:extLst>
      <p:ext uri="{BB962C8B-B14F-4D97-AF65-F5344CB8AC3E}">
        <p14:creationId xmlns:p14="http://schemas.microsoft.com/office/powerpoint/2010/main" val="394492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4787A-8EE5-B48D-86EF-96E86117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9" y="3831716"/>
            <a:ext cx="3616121" cy="2531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54E7-5E86-EBFF-5EA5-CE6EBA55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28230"/>
            <a:ext cx="3616121" cy="25312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“Short Sheet” Regime – shear is vital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743EB-9284-90DF-ECB3-6AD6D3AF1FBB}"/>
              </a:ext>
            </a:extLst>
          </p:cNvPr>
          <p:cNvSpPr txBox="1"/>
          <p:nvPr/>
        </p:nvSpPr>
        <p:spPr>
          <a:xfrm>
            <a:off x="8973015" y="887879"/>
            <a:ext cx="3218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m=1 short-sheet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coalescence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 shear – interaction with strong (1,1) 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2410138"/>
            <a:ext cx="528293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B0C05A-C8FC-677E-259D-6A9295869858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77C90B-5768-779B-43CF-4B8E80BF5E55}"/>
              </a:ext>
            </a:extLst>
          </p:cNvPr>
          <p:cNvSpPr/>
          <p:nvPr/>
        </p:nvSpPr>
        <p:spPr>
          <a:xfrm>
            <a:off x="838200" y="1862650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89631-6DB5-03D9-949A-25FB4BA1B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59" y="1142999"/>
            <a:ext cx="4105656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4787A-8EE5-B48D-86EF-96E86117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9" y="3831716"/>
            <a:ext cx="3616121" cy="2531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54E7-5E86-EBFF-5EA5-CE6EBA55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28230"/>
            <a:ext cx="3616121" cy="25312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“Short Sheet” Regime – shear is vital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743EB-9284-90DF-ECB3-6AD6D3AF1FBB}"/>
              </a:ext>
            </a:extLst>
          </p:cNvPr>
          <p:cNvSpPr txBox="1"/>
          <p:nvPr/>
        </p:nvSpPr>
        <p:spPr>
          <a:xfrm>
            <a:off x="8973015" y="887879"/>
            <a:ext cx="3218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m=1 short-sheet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coalescence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 shear – interaction with strong (1,1) 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2410138"/>
            <a:ext cx="528293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B0C05A-C8FC-677E-259D-6A9295869858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77C90B-5768-779B-43CF-4B8E80BF5E55}"/>
              </a:ext>
            </a:extLst>
          </p:cNvPr>
          <p:cNvSpPr/>
          <p:nvPr/>
        </p:nvSpPr>
        <p:spPr>
          <a:xfrm>
            <a:off x="838200" y="1862650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E0B88E-C6B9-2EA9-B5E0-5CC09CE0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143000"/>
            <a:ext cx="4101731" cy="41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47982"/>
            <a:ext cx="11792606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we need an onset criteria for coronal reconnection?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4" y="739499"/>
            <a:ext cx="11792606" cy="639978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Coronal reconnection is not continuous but sporadic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released on much faster timescale than build-up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build up enough energy in B </a:t>
            </a:r>
            <a:r>
              <a:rPr lang="en-US" dirty="0" err="1">
                <a:solidFill>
                  <a:schemeClr val="bg1"/>
                </a:solidFill>
              </a:rPr>
              <a:t>fiel</a:t>
            </a:r>
            <a:r>
              <a:rPr lang="en-US" dirty="0">
                <a:solidFill>
                  <a:schemeClr val="bg1"/>
                </a:solidFill>
              </a:rPr>
              <a:t> before release to power observed phenom.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Parker (1972,1983) convective motions entangle field – free magnetic energy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Energy balance -&gt; B</a:t>
            </a:r>
            <a:r>
              <a:rPr lang="en-US" baseline="-25000" dirty="0">
                <a:solidFill>
                  <a:schemeClr val="bg1"/>
                </a:solidFill>
              </a:rPr>
              <a:t>perp</a:t>
            </a:r>
            <a:r>
              <a:rPr lang="en-US" dirty="0">
                <a:solidFill>
                  <a:schemeClr val="bg1"/>
                </a:solidFill>
              </a:rPr>
              <a:t> ~ 0.25 B</a:t>
            </a:r>
            <a:r>
              <a:rPr lang="en-US" baseline="-25000" dirty="0">
                <a:solidFill>
                  <a:schemeClr val="bg1"/>
                </a:solidFill>
              </a:rPr>
              <a:t>axial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baseline="-25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angle of 14</a:t>
            </a:r>
            <a:r>
              <a:rPr lang="en-US" baseline="30000" dirty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Klimchuk+(2015):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Amount of energy injected depends on angle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Perpendicular (or shear) magnetic field a possible switch on parameter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and how do current sheets (locations of magnetic reconnection) breakup?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Leake+(2020)</a:t>
            </a:r>
          </a:p>
          <a:p>
            <a:r>
              <a:rPr lang="en-US" sz="2400" dirty="0">
                <a:solidFill>
                  <a:schemeClr val="bg1"/>
                </a:solidFill>
              </a:rPr>
              <a:t>Phan+(2013), Nitta+(2021)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69B33-A429-F04E-5AB0-15CC5BC29D50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984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4787A-8EE5-B48D-86EF-96E86117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9" y="3831716"/>
            <a:ext cx="3616121" cy="2531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54E7-5E86-EBFF-5EA5-CE6EBA55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28230"/>
            <a:ext cx="3616121" cy="25312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“Short Sheet” Regime – shear is vital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743EB-9284-90DF-ECB3-6AD6D3AF1FBB}"/>
              </a:ext>
            </a:extLst>
          </p:cNvPr>
          <p:cNvSpPr txBox="1"/>
          <p:nvPr/>
        </p:nvSpPr>
        <p:spPr>
          <a:xfrm>
            <a:off x="9180458" y="4000729"/>
            <a:ext cx="321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m=1 short-sheet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coalescence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shear – no oblique mode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saturates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5174359"/>
            <a:ext cx="528293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7F7F5D-BEF8-F28B-E39D-6B0D65D6A6DA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14851D-605E-733D-C186-51A4D9DA04F4}"/>
              </a:ext>
            </a:extLst>
          </p:cNvPr>
          <p:cNvSpPr/>
          <p:nvPr/>
        </p:nvSpPr>
        <p:spPr>
          <a:xfrm>
            <a:off x="845168" y="4756046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5E0248-6DDE-C4E2-8AA5-0ADE7B7E4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822" y="2132264"/>
            <a:ext cx="4223636" cy="42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4787A-8EE5-B48D-86EF-96E86117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9" y="3831716"/>
            <a:ext cx="3616121" cy="2531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C54E7-5E86-EBFF-5EA5-CE6EBA55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0" y="1128230"/>
            <a:ext cx="3616121" cy="25312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“Short Sheet” Regime – shear is vital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FCCB0-7490-FB0F-E149-6FD3E52B9148}"/>
              </a:ext>
            </a:extLst>
          </p:cNvPr>
          <p:cNvSpPr txBox="1"/>
          <p:nvPr/>
        </p:nvSpPr>
        <p:spPr>
          <a:xfrm>
            <a:off x="190705" y="793167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Modes just after time of cross-over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F6656-4676-D391-F1AB-27A5F947F82B}"/>
              </a:ext>
            </a:extLst>
          </p:cNvPr>
          <p:cNvSpPr txBox="1"/>
          <p:nvPr/>
        </p:nvSpPr>
        <p:spPr>
          <a:xfrm>
            <a:off x="-197298" y="1828609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EBAC0-94EA-3F0B-5EA9-ACFBEFA1A5B7}"/>
              </a:ext>
            </a:extLst>
          </p:cNvPr>
          <p:cNvSpPr txBox="1"/>
          <p:nvPr/>
        </p:nvSpPr>
        <p:spPr>
          <a:xfrm>
            <a:off x="-190330" y="4650960"/>
            <a:ext cx="103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D820B1-5729-AB21-3880-5F0538ADA4A6}"/>
              </a:ext>
            </a:extLst>
          </p:cNvPr>
          <p:cNvCxnSpPr>
            <a:cxnSpLocks/>
          </p:cNvCxnSpPr>
          <p:nvPr/>
        </p:nvCxnSpPr>
        <p:spPr>
          <a:xfrm>
            <a:off x="4226715" y="1128230"/>
            <a:ext cx="13216" cy="16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FC3099-E2CE-F8E9-DEFF-8531BDEE6ECD}"/>
              </a:ext>
            </a:extLst>
          </p:cNvPr>
          <p:cNvCxnSpPr>
            <a:cxnSpLocks/>
          </p:cNvCxnSpPr>
          <p:nvPr/>
        </p:nvCxnSpPr>
        <p:spPr>
          <a:xfrm>
            <a:off x="4318495" y="5174359"/>
            <a:ext cx="40411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B77FF6-8CCD-E92C-5E9C-33E4ED37A0D5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02F2DF-EAFA-5588-ED98-78E2DB285C90}"/>
              </a:ext>
            </a:extLst>
          </p:cNvPr>
          <p:cNvSpPr/>
          <p:nvPr/>
        </p:nvSpPr>
        <p:spPr>
          <a:xfrm>
            <a:off x="845168" y="4756046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B6F3D-929B-3DF0-FA80-A75C7EE47713}"/>
              </a:ext>
            </a:extLst>
          </p:cNvPr>
          <p:cNvSpPr txBox="1"/>
          <p:nvPr/>
        </p:nvSpPr>
        <p:spPr>
          <a:xfrm>
            <a:off x="9180458" y="4000729"/>
            <a:ext cx="321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m=1 short-sheet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coalescence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shear – no oblique mode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saturates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166BAF-7774-55D8-DF31-3899E74A5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822" y="2132264"/>
            <a:ext cx="4223636" cy="42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3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47B75-B6D5-BBAB-9B07-1F4CA27F6B7D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4FA6B7-DD64-5E53-EE28-BFD32B51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090" y="997108"/>
            <a:ext cx="7020910" cy="645713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Dynamically thinning sheets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Onset of reconnection occurs when instability becomes faster than driving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Whether sheet breaks up depends on regime and shear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Is shear a possible switch-on?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 short-sheet regime (nanoflares) – YES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Caveats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Periodic BCs in guide field direction – See Daldorff talk on effect of line-tying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Infinite in extent along current sheet – See Klimchuk talk on finite sheets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Klimchuk (2023) – loss of equilibrium of finite current sheets depends on shear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How does this relate to the switch-on seen here?</a:t>
            </a:r>
          </a:p>
          <a:p>
            <a:r>
              <a:rPr lang="en-US" sz="2000" dirty="0">
                <a:solidFill>
                  <a:srgbClr val="FFFF00"/>
                </a:solidFill>
              </a:rPr>
              <a:t>Need studies of dynamically shearing/thinning finite length sheets line-tied to surface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CAC732-C159-9D80-AA94-938094D27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9" y="997108"/>
            <a:ext cx="5060811" cy="37956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006DE-775F-1009-F54D-2A9CD2822079}"/>
              </a:ext>
            </a:extLst>
          </p:cNvPr>
          <p:cNvSpPr txBox="1"/>
          <p:nvPr/>
        </p:nvSpPr>
        <p:spPr>
          <a:xfrm>
            <a:off x="838200" y="1075765"/>
            <a:ext cx="381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Strength of outflows/</a:t>
            </a:r>
            <a:r>
              <a:rPr lang="en-US" dirty="0" err="1"/>
              <a:t>Va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EA87C-EE54-061C-1CF4-3F9C9554E9BA}"/>
              </a:ext>
            </a:extLst>
          </p:cNvPr>
          <p:cNvSpPr txBox="1"/>
          <p:nvPr/>
        </p:nvSpPr>
        <p:spPr>
          <a:xfrm>
            <a:off x="110279" y="4916245"/>
            <a:ext cx="50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highlight>
                  <a:srgbClr val="C0C0C0"/>
                </a:highlight>
              </a:rPr>
              <a:t>Short sheet – strong dependence on shear</a:t>
            </a:r>
          </a:p>
        </p:txBody>
      </p:sp>
    </p:spTree>
    <p:extLst>
      <p:ext uri="{BB962C8B-B14F-4D97-AF65-F5344CB8AC3E}">
        <p14:creationId xmlns:p14="http://schemas.microsoft.com/office/powerpoint/2010/main" val="401945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0754-AD0A-519F-D8EE-5FF00016A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resolution on onset of reconnection in thinning current sheets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CC040-D532-8911-B30E-CC1352D2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71471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histogram&#10;&#10;AI-generated content may be incorrect.">
            <a:extLst>
              <a:ext uri="{FF2B5EF4-FFF2-40B4-BE49-F238E27FC236}">
                <a16:creationId xmlns:a16="http://schemas.microsoft.com/office/drawing/2014/main" id="{3D256624-3710-26EA-BBFE-0F9D4921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529" y="1238249"/>
            <a:ext cx="6158471" cy="4618853"/>
          </a:xfrm>
          <a:prstGeom prst="rect">
            <a:avLst/>
          </a:prstGeom>
        </p:spPr>
      </p:pic>
      <p:pic>
        <p:nvPicPr>
          <p:cNvPr id="11" name="Picture 10" descr="Chart, histogram&#10;&#10;AI-generated content may be incorrect.">
            <a:extLst>
              <a:ext uri="{FF2B5EF4-FFF2-40B4-BE49-F238E27FC236}">
                <a16:creationId xmlns:a16="http://schemas.microsoft.com/office/drawing/2014/main" id="{21A091A6-F0DF-0C9B-E489-722A792B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249"/>
            <a:ext cx="6158471" cy="46188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849DD-EE7A-B35C-332B-48A69D2BBEDA}"/>
              </a:ext>
            </a:extLst>
          </p:cNvPr>
          <p:cNvSpPr txBox="1"/>
          <p:nvPr/>
        </p:nvSpPr>
        <p:spPr>
          <a:xfrm>
            <a:off x="1465991" y="905988"/>
            <a:ext cx="28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Regular resolution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3FEB9-A66A-8349-2E61-A6694ACC5D2E}"/>
              </a:ext>
            </a:extLst>
          </p:cNvPr>
          <p:cNvSpPr txBox="1"/>
          <p:nvPr/>
        </p:nvSpPr>
        <p:spPr>
          <a:xfrm>
            <a:off x="7099417" y="1000898"/>
            <a:ext cx="374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resolution (10 times worse)</a:t>
            </a:r>
          </a:p>
        </p:txBody>
      </p:sp>
    </p:spTree>
    <p:extLst>
      <p:ext uri="{BB962C8B-B14F-4D97-AF65-F5344CB8AC3E}">
        <p14:creationId xmlns:p14="http://schemas.microsoft.com/office/powerpoint/2010/main" val="296866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36E5-A506-71A9-2441-AE7D9504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width vs time – little difference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CB322A30-4A91-1F68-817F-AB6FD651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9" y="1596596"/>
            <a:ext cx="5842000" cy="438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E1C9A-59DD-03C1-B805-B20EBB7BFA83}"/>
              </a:ext>
            </a:extLst>
          </p:cNvPr>
          <p:cNvSpPr txBox="1"/>
          <p:nvPr/>
        </p:nvSpPr>
        <p:spPr>
          <a:xfrm>
            <a:off x="6410009" y="2199502"/>
            <a:ext cx="550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Instigated test down to very very poor resolution (few points pre current sheet) – akin to multi-strand models</a:t>
            </a:r>
          </a:p>
        </p:txBody>
      </p:sp>
    </p:spTree>
    <p:extLst>
      <p:ext uri="{BB962C8B-B14F-4D97-AF65-F5344CB8AC3E}">
        <p14:creationId xmlns:p14="http://schemas.microsoft.com/office/powerpoint/2010/main" val="153567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B310FF-101D-978E-7687-EC4B3A351575}"/>
              </a:ext>
            </a:extLst>
          </p:cNvPr>
          <p:cNvSpPr txBox="1">
            <a:spLocks/>
          </p:cNvSpPr>
          <p:nvPr/>
        </p:nvSpPr>
        <p:spPr>
          <a:xfrm>
            <a:off x="399394" y="739499"/>
            <a:ext cx="11792606" cy="639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Coronal reconnection is not continuous but sporadic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released on much faster timescale than build-up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build up enough energy in magnetic field before release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Parker (1972,1983) convective motions entangle field – free magnetic energy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Energy balance -&gt; B</a:t>
            </a:r>
            <a:r>
              <a:rPr lang="en-US" baseline="-25000" dirty="0">
                <a:solidFill>
                  <a:schemeClr val="bg1"/>
                </a:solidFill>
              </a:rPr>
              <a:t>perp</a:t>
            </a:r>
            <a:r>
              <a:rPr lang="en-US" dirty="0">
                <a:solidFill>
                  <a:schemeClr val="bg1"/>
                </a:solidFill>
              </a:rPr>
              <a:t> ~ 0.25 B</a:t>
            </a:r>
            <a:r>
              <a:rPr lang="en-US" baseline="-25000" dirty="0">
                <a:solidFill>
                  <a:schemeClr val="bg1"/>
                </a:solidFill>
              </a:rPr>
              <a:t>axial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baseline="-25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angle of 14</a:t>
            </a:r>
            <a:r>
              <a:rPr lang="en-US" baseline="30000" dirty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Klimchuk+(2015):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Amount of energy injected depends on angle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Perpendicular (or shear) magnetic field a possible switch on parameter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and how do current sheets (locations of magnetic reconnection) breakup?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Leake+(2020): Look at onset of tearing instability in static coronal sheets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56848"/>
            <a:ext cx="11792606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we need an onset criteria for coronal reconnection?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B81EE-867B-F857-3B30-7B181F1E1631}"/>
              </a:ext>
            </a:extLst>
          </p:cNvPr>
          <p:cNvSpPr/>
          <p:nvPr/>
        </p:nvSpPr>
        <p:spPr>
          <a:xfrm>
            <a:off x="105103" y="777765"/>
            <a:ext cx="12002814" cy="467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F476FE-AF1D-6DDF-7C63-7B9DED8C774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54480"/>
            <a:ext cx="11887200" cy="36576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7A627A-3256-8A8C-7277-6CA9083B19E0}"/>
              </a:ext>
            </a:extLst>
          </p:cNvPr>
          <p:cNvSpPr txBox="1">
            <a:spLocks/>
          </p:cNvSpPr>
          <p:nvPr/>
        </p:nvSpPr>
        <p:spPr>
          <a:xfrm>
            <a:off x="273270" y="943285"/>
            <a:ext cx="11792606" cy="3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‘Long sheet’- weak dependence on shear (high/</a:t>
            </a:r>
            <a:r>
              <a:rPr lang="en-US" dirty="0">
                <a:solidFill>
                  <a:srgbClr val="FF0000"/>
                </a:solidFill>
              </a:rPr>
              <a:t>med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low</a:t>
            </a:r>
            <a:r>
              <a:rPr lang="en-US" dirty="0"/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D2C696-A8F0-1F69-1264-378D2AA1C9F0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97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EA025A-FD2B-761E-C30B-3A15395DA603}"/>
              </a:ext>
            </a:extLst>
          </p:cNvPr>
          <p:cNvSpPr txBox="1">
            <a:spLocks/>
          </p:cNvSpPr>
          <p:nvPr/>
        </p:nvSpPr>
        <p:spPr>
          <a:xfrm>
            <a:off x="399394" y="739499"/>
            <a:ext cx="11792606" cy="639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Coronal reconnection is not continuous but sporadic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released on much faster timescale than build-up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build up enough energy in magnetic field before release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Parker (1972,1983) convective motions entangle field – free magnetic energy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Energy balance -&gt; B</a:t>
            </a:r>
            <a:r>
              <a:rPr lang="en-US" baseline="-25000" dirty="0">
                <a:solidFill>
                  <a:schemeClr val="bg1"/>
                </a:solidFill>
              </a:rPr>
              <a:t>perp</a:t>
            </a:r>
            <a:r>
              <a:rPr lang="en-US" dirty="0">
                <a:solidFill>
                  <a:schemeClr val="bg1"/>
                </a:solidFill>
              </a:rPr>
              <a:t> ~ 0.25 B</a:t>
            </a:r>
            <a:r>
              <a:rPr lang="en-US" baseline="-25000" dirty="0">
                <a:solidFill>
                  <a:schemeClr val="bg1"/>
                </a:solidFill>
              </a:rPr>
              <a:t>axial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baseline="-25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angle of 14</a:t>
            </a:r>
            <a:r>
              <a:rPr lang="en-US" baseline="30000" dirty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Klimchuk+(2015):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Amount of energy injected depends on angle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Perpendicular (or shear) magnetic field a possible switch on parameter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and how do current sheets (locations of magnetic reconnection) breakup?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Leake+(2020): Look at onset of tearing instability in static coronal sheets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47982"/>
            <a:ext cx="11792606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we need an onset criteria for coronal reconnection?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B81EE-867B-F857-3B30-7B181F1E1631}"/>
              </a:ext>
            </a:extLst>
          </p:cNvPr>
          <p:cNvSpPr/>
          <p:nvPr/>
        </p:nvSpPr>
        <p:spPr>
          <a:xfrm>
            <a:off x="105103" y="777765"/>
            <a:ext cx="12002814" cy="467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48985-CDF9-689E-F2B5-37F3DD05B1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2" y="1551852"/>
            <a:ext cx="11887200" cy="365707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740FDA-AD88-E787-C160-88BEF25D77CC}"/>
              </a:ext>
            </a:extLst>
          </p:cNvPr>
          <p:cNvSpPr txBox="1">
            <a:spLocks/>
          </p:cNvSpPr>
          <p:nvPr/>
        </p:nvSpPr>
        <p:spPr>
          <a:xfrm>
            <a:off x="273270" y="943285"/>
            <a:ext cx="11792606" cy="3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‘Short sheet’- Strong dependence on shear (</a:t>
            </a:r>
            <a:r>
              <a:rPr lang="en-US" dirty="0">
                <a:solidFill>
                  <a:srgbClr val="FF40FF"/>
                </a:solidFill>
              </a:rPr>
              <a:t>high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med</a:t>
            </a:r>
            <a:r>
              <a:rPr lang="en-US" dirty="0"/>
              <a:t>/</a:t>
            </a:r>
            <a:r>
              <a:rPr lang="en-US" dirty="0">
                <a:solidFill>
                  <a:srgbClr val="00B0F0"/>
                </a:solidFill>
              </a:rPr>
              <a:t>low</a:t>
            </a:r>
            <a:r>
              <a:rPr lang="en-US" dirty="0"/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40123-60A5-6922-AF48-ED870A7B80DD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513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EA025A-FD2B-761E-C30B-3A15395DA603}"/>
              </a:ext>
            </a:extLst>
          </p:cNvPr>
          <p:cNvSpPr txBox="1">
            <a:spLocks/>
          </p:cNvSpPr>
          <p:nvPr/>
        </p:nvSpPr>
        <p:spPr>
          <a:xfrm>
            <a:off x="399394" y="739499"/>
            <a:ext cx="11792606" cy="639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Coronal reconnection is not continuous but sporadic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released on much faster timescale than build-up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build up enough energy in magnetic field before release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Parker (1972,1983) convective motions entangle field – free magnetic energy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Energy balance -&gt; B</a:t>
            </a:r>
            <a:r>
              <a:rPr lang="en-US" baseline="-25000" dirty="0">
                <a:solidFill>
                  <a:schemeClr val="bg1"/>
                </a:solidFill>
              </a:rPr>
              <a:t>perp</a:t>
            </a:r>
            <a:r>
              <a:rPr lang="en-US" dirty="0">
                <a:solidFill>
                  <a:schemeClr val="bg1"/>
                </a:solidFill>
              </a:rPr>
              <a:t> ~ 0.25 B</a:t>
            </a:r>
            <a:r>
              <a:rPr lang="en-US" baseline="-25000" dirty="0">
                <a:solidFill>
                  <a:schemeClr val="bg1"/>
                </a:solidFill>
              </a:rPr>
              <a:t>axial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baseline="-25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angle of 14</a:t>
            </a:r>
            <a:r>
              <a:rPr lang="en-US" baseline="30000" dirty="0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Klimchuk+(2015):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Amount of energy injected depends on angle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Perpendicular (or shear) magnetic field a possible switch on parameter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and how do current sheets (locations of magnetic reconnection) breakup?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Leake+(2020): Look at onset of tearing instability in static coronal sheets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Magnetic shear is possibly an ‘onset parameter’ – but depends on regime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47982"/>
            <a:ext cx="11792606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we need an onset criteria for coronal reconnection?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B81EE-867B-F857-3B30-7B181F1E1631}"/>
              </a:ext>
            </a:extLst>
          </p:cNvPr>
          <p:cNvSpPr/>
          <p:nvPr/>
        </p:nvSpPr>
        <p:spPr>
          <a:xfrm>
            <a:off x="105103" y="777765"/>
            <a:ext cx="12002814" cy="467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740FDA-AD88-E787-C160-88BEF25D77CC}"/>
              </a:ext>
            </a:extLst>
          </p:cNvPr>
          <p:cNvSpPr txBox="1">
            <a:spLocks/>
          </p:cNvSpPr>
          <p:nvPr/>
        </p:nvSpPr>
        <p:spPr>
          <a:xfrm>
            <a:off x="273270" y="943285"/>
            <a:ext cx="11792606" cy="3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‘Short sheet’- Strong dependence on shear (</a:t>
            </a:r>
            <a:r>
              <a:rPr lang="en-US" dirty="0">
                <a:solidFill>
                  <a:srgbClr val="FF40FF"/>
                </a:solidFill>
              </a:rPr>
              <a:t>high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med</a:t>
            </a:r>
            <a:r>
              <a:rPr lang="en-US" dirty="0"/>
              <a:t>/</a:t>
            </a:r>
            <a:r>
              <a:rPr lang="en-US" dirty="0">
                <a:solidFill>
                  <a:srgbClr val="00B0F0"/>
                </a:solidFill>
              </a:rPr>
              <a:t>low</a:t>
            </a:r>
            <a:r>
              <a:rPr lang="en-US" dirty="0"/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40123-60A5-6922-AF48-ED870A7B80DD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8A922-3A25-58F5-EACB-C0ED26830F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2" y="1551852"/>
            <a:ext cx="11887200" cy="36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Aside: Tearing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928486"/>
            <a:ext cx="6159062" cy="57815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5664D0-626F-079C-A195-4AD33F1E9E88}"/>
              </a:ext>
            </a:extLst>
          </p:cNvPr>
          <p:cNvSpPr txBox="1">
            <a:spLocks/>
          </p:cNvSpPr>
          <p:nvPr/>
        </p:nvSpPr>
        <p:spPr>
          <a:xfrm>
            <a:off x="315310" y="969377"/>
            <a:ext cx="5614191" cy="6034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Plasmoid instability - invoked for fast recon in fluid regime (Loureiro+ 2007)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 conductivity – fast, many plasmoids!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Scaling - magnetic tearing instability applied to thin current sheets undergoing steady-state reconnection (Sweet-Parker) – Pucci &amp; Velli (2014,2017)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‘Ideal tearing’ – thinning sheets will disrupt via tearing before they get to S-P scales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What is the tearing instability?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5" name="Picture 2" descr="Out-of-plane current density at different times shows fractal-like... |  Download Scientific Diagram">
            <a:extLst>
              <a:ext uri="{FF2B5EF4-FFF2-40B4-BE49-F238E27FC236}">
                <a16:creationId xmlns:a16="http://schemas.microsoft.com/office/drawing/2014/main" id="{D6E1565C-41B2-720F-CA10-6A1532E4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21" y="893135"/>
            <a:ext cx="6006401" cy="30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9DB53E-3DA3-1D64-736C-BF43532A132E}"/>
              </a:ext>
            </a:extLst>
          </p:cNvPr>
          <p:cNvSpPr txBox="1"/>
          <p:nvPr/>
        </p:nvSpPr>
        <p:spPr>
          <a:xfrm>
            <a:off x="8476387" y="3561346"/>
            <a:ext cx="315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Huang+(2013)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5D101-65CF-A473-3F01-4F2F9C56CD4B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1AAA81-0784-6346-CFA3-22390ED83F3F}"/>
              </a:ext>
            </a:extLst>
          </p:cNvPr>
          <p:cNvCxnSpPr>
            <a:cxnSpLocks/>
          </p:cNvCxnSpPr>
          <p:nvPr/>
        </p:nvCxnSpPr>
        <p:spPr>
          <a:xfrm>
            <a:off x="5766760" y="2008465"/>
            <a:ext cx="1924958" cy="2291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7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Aside: Tearing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928486"/>
            <a:ext cx="6159062" cy="57815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8BF52A-F8EF-CDF6-8029-218E5657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27" y="3304583"/>
            <a:ext cx="5590049" cy="349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10D95-2BAA-C33F-46F2-FF117F55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27" y="867461"/>
            <a:ext cx="5590049" cy="2437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A36815-E5BF-7EB1-0864-9AD5A12292A6}"/>
              </a:ext>
            </a:extLst>
          </p:cNvPr>
          <p:cNvSpPr txBox="1"/>
          <p:nvPr/>
        </p:nvSpPr>
        <p:spPr>
          <a:xfrm>
            <a:off x="8543134" y="2698496"/>
            <a:ext cx="194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Baalrud (2016)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462617-61BF-D47F-C55D-35503C08E855}"/>
              </a:ext>
            </a:extLst>
          </p:cNvPr>
          <p:cNvSpPr/>
          <p:nvPr/>
        </p:nvSpPr>
        <p:spPr>
          <a:xfrm>
            <a:off x="8311013" y="3318685"/>
            <a:ext cx="1276451" cy="26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8F209-0CE7-265E-D32D-A99084B79C43}"/>
              </a:ext>
            </a:extLst>
          </p:cNvPr>
          <p:cNvSpPr txBox="1"/>
          <p:nvPr/>
        </p:nvSpPr>
        <p:spPr>
          <a:xfrm>
            <a:off x="7018215" y="3704492"/>
            <a:ext cx="20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Leake et al. (2020)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27482-C6C7-9E19-2DC0-C71165E431EA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8395F-1D7A-0EF5-88A0-26E32E9457DE}"/>
              </a:ext>
            </a:extLst>
          </p:cNvPr>
          <p:cNvSpPr txBox="1">
            <a:spLocks/>
          </p:cNvSpPr>
          <p:nvPr/>
        </p:nvSpPr>
        <p:spPr>
          <a:xfrm>
            <a:off x="315310" y="969377"/>
            <a:ext cx="5614191" cy="6034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Plasmoid instability - invoked for fast recon in fluid regime (Loureiro+ 2007)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 conductivity – fast, many plasmoids!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Scaling - magnetic tearing instability applied to thin current sheets undergoing steady-state reconnection (Sweet-Parker) – Pucci &amp; Velli (2014,2017)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‘Ideal tearing’ – thinning sheets will disrupt via tearing before they get to S-P scales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What is the tearing instability?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1C4BE-0C9C-2DE7-6AC7-1F8DED44C40E}"/>
              </a:ext>
            </a:extLst>
          </p:cNvPr>
          <p:cNvCxnSpPr>
            <a:cxnSpLocks/>
          </p:cNvCxnSpPr>
          <p:nvPr/>
        </p:nvCxnSpPr>
        <p:spPr>
          <a:xfrm flipV="1">
            <a:off x="4529959" y="5276193"/>
            <a:ext cx="1702675" cy="9223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8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Aside: Tearing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928486"/>
            <a:ext cx="6159062" cy="578153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8BF52A-F8EF-CDF6-8029-218E5657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27" y="3304583"/>
            <a:ext cx="5590049" cy="349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10D95-2BAA-C33F-46F2-FF117F55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27" y="867461"/>
            <a:ext cx="5590049" cy="2437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A36815-E5BF-7EB1-0864-9AD5A12292A6}"/>
              </a:ext>
            </a:extLst>
          </p:cNvPr>
          <p:cNvSpPr txBox="1"/>
          <p:nvPr/>
        </p:nvSpPr>
        <p:spPr>
          <a:xfrm>
            <a:off x="8543134" y="2698496"/>
            <a:ext cx="194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Baalrud (2016)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462617-61BF-D47F-C55D-35503C08E855}"/>
              </a:ext>
            </a:extLst>
          </p:cNvPr>
          <p:cNvSpPr/>
          <p:nvPr/>
        </p:nvSpPr>
        <p:spPr>
          <a:xfrm>
            <a:off x="8311013" y="3318685"/>
            <a:ext cx="1276451" cy="26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8F209-0CE7-265E-D32D-A99084B79C43}"/>
              </a:ext>
            </a:extLst>
          </p:cNvPr>
          <p:cNvSpPr txBox="1"/>
          <p:nvPr/>
        </p:nvSpPr>
        <p:spPr>
          <a:xfrm>
            <a:off x="7018215" y="3704492"/>
            <a:ext cx="20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Leake et al. (2020)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27482-C6C7-9E19-2DC0-C71165E431EA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8395F-1D7A-0EF5-88A0-26E32E9457DE}"/>
              </a:ext>
            </a:extLst>
          </p:cNvPr>
          <p:cNvSpPr txBox="1">
            <a:spLocks/>
          </p:cNvSpPr>
          <p:nvPr/>
        </p:nvSpPr>
        <p:spPr>
          <a:xfrm>
            <a:off x="315310" y="969377"/>
            <a:ext cx="5614191" cy="6034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Plasmoid instability - invoked for fast recon in fluid regime (Loureiro+ 2007)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Low conductivity – fast, many plasmoids!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Scaling - magnetic tearing instability applied to thin current sheets undergoing steady-state reconnection (Sweet-Parker) – Pucci &amp; Velli (2014,2017)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‘Ideal tearing’ – thinning sheets will disrupt via tearing before they get to S-P scales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What is the tearing instability?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1C4BE-0C9C-2DE7-6AC7-1F8DED44C40E}"/>
              </a:ext>
            </a:extLst>
          </p:cNvPr>
          <p:cNvCxnSpPr>
            <a:cxnSpLocks/>
          </p:cNvCxnSpPr>
          <p:nvPr/>
        </p:nvCxnSpPr>
        <p:spPr>
          <a:xfrm flipV="1">
            <a:off x="4529959" y="5276193"/>
            <a:ext cx="1702675" cy="9223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F7A558D-0E70-C16B-82D7-2CDF10D8233C}"/>
              </a:ext>
            </a:extLst>
          </p:cNvPr>
          <p:cNvSpPr/>
          <p:nvPr/>
        </p:nvSpPr>
        <p:spPr>
          <a:xfrm>
            <a:off x="7455049" y="5712311"/>
            <a:ext cx="855964" cy="892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EEB45-F593-E1E4-095A-09418CAE217B}"/>
              </a:ext>
            </a:extLst>
          </p:cNvPr>
          <p:cNvSpPr txBox="1"/>
          <p:nvPr/>
        </p:nvSpPr>
        <p:spPr>
          <a:xfrm>
            <a:off x="6921396" y="5112928"/>
            <a:ext cx="24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Dominant </a:t>
            </a:r>
          </a:p>
          <a:p>
            <a:r>
              <a:rPr lang="en-US" dirty="0">
                <a:solidFill>
                  <a:srgbClr val="FFFF00"/>
                </a:solidFill>
              </a:rPr>
              <a:t>modes</a:t>
            </a:r>
          </a:p>
        </p:txBody>
      </p:sp>
    </p:spTree>
    <p:extLst>
      <p:ext uri="{BB962C8B-B14F-4D97-AF65-F5344CB8AC3E}">
        <p14:creationId xmlns:p14="http://schemas.microsoft.com/office/powerpoint/2010/main" val="35031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Dynamically Thinning Sheets in the Solar Corona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088097-DC6A-6AC4-5332-0DF2D15A5230}"/>
              </a:ext>
            </a:extLst>
          </p:cNvPr>
          <p:cNvSpPr txBox="1">
            <a:spLocks/>
          </p:cNvSpPr>
          <p:nvPr/>
        </p:nvSpPr>
        <p:spPr>
          <a:xfrm>
            <a:off x="315310" y="661932"/>
            <a:ext cx="11168236" cy="96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Realistic Lundquist number, Alfven speed (density and field), initial width and length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Look at growth of linear tearing instability as system thins – </a:t>
            </a:r>
            <a:r>
              <a:rPr lang="en-US" sz="2000" dirty="0">
                <a:solidFill>
                  <a:srgbClr val="FFFF00"/>
                </a:solidFill>
              </a:rPr>
              <a:t>what are dominant modes?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06676-4CAB-E8E2-903A-ACE9FB16F3F7}"/>
              </a:ext>
            </a:extLst>
          </p:cNvPr>
          <p:cNvSpPr txBox="1"/>
          <p:nvPr/>
        </p:nvSpPr>
        <p:spPr>
          <a:xfrm>
            <a:off x="11608675" y="11538"/>
            <a:ext cx="7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55599-2D60-D45A-447B-95574484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7" y="2249469"/>
            <a:ext cx="58420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AF185-178C-4318-9BC2-2AFC87B71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03" y="2249469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56265</TotalTime>
  <Words>1509</Words>
  <Application>Microsoft Macintosh PowerPoint</Application>
  <PresentationFormat>Widescreen</PresentationFormat>
  <Paragraphs>267</Paragraphs>
  <Slides>25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Do we need an onset criteria for coronal reconnection?</vt:lpstr>
      <vt:lpstr>Do we need an onset criteria for coronal reconnection?</vt:lpstr>
      <vt:lpstr>Do we need an onset criteria for coronal reconnection?</vt:lpstr>
      <vt:lpstr>Do we need an onset criteria for coronal reconnection?</vt:lpstr>
      <vt:lpstr>Aside: Tearing Instability</vt:lpstr>
      <vt:lpstr>Aside: Tearing Instability</vt:lpstr>
      <vt:lpstr>Aside: Tearing Instability</vt:lpstr>
      <vt:lpstr>Dynamically Thinning Sheets in the Solar Corona</vt:lpstr>
      <vt:lpstr>Dynamically Thinning Sheets in the Solar Corona</vt:lpstr>
      <vt:lpstr>Dynamically Thinning Sheets in the Solar Corona</vt:lpstr>
      <vt:lpstr>Simulating Thinning Sheets in the Solar Corona</vt:lpstr>
      <vt:lpstr>Simulating Thinning Sheets in the Solar Corona</vt:lpstr>
      <vt:lpstr>Simulating Thinning Sheets in the Solar Corona</vt:lpstr>
      <vt:lpstr>Example of break-up (long-sheet high shear)</vt:lpstr>
      <vt:lpstr>The “Long Sheet” Regime – shear not important</vt:lpstr>
      <vt:lpstr>The “Long Sheet” Regime – shear not important</vt:lpstr>
      <vt:lpstr>The “Short Sheet” Regime – shear is vital</vt:lpstr>
      <vt:lpstr>The “Short Sheet” Regime – shear is vital</vt:lpstr>
      <vt:lpstr>The “Short Sheet” Regime – shear is vital</vt:lpstr>
      <vt:lpstr>The “Short Sheet” Regime – shear is vital</vt:lpstr>
      <vt:lpstr>Summary</vt:lpstr>
      <vt:lpstr>Effect of resolution on onset of reconnection in thinning current sheets </vt:lpstr>
      <vt:lpstr>PowerPoint Presentation</vt:lpstr>
      <vt:lpstr>Change in width vs time – little difference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Currents in the Solar Corona</dc:title>
  <dc:creator>Leake, James E. (GSFC-6710)</dc:creator>
  <cp:lastModifiedBy>Kucera, Therese A. (GSFC-6710)</cp:lastModifiedBy>
  <cp:revision>603</cp:revision>
  <dcterms:created xsi:type="dcterms:W3CDTF">2023-05-08T12:54:48Z</dcterms:created>
  <dcterms:modified xsi:type="dcterms:W3CDTF">2026-01-13T22:47:56Z</dcterms:modified>
</cp:coreProperties>
</file>