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9" r:id="rId3"/>
    <p:sldId id="260" r:id="rId4"/>
    <p:sldId id="257" r:id="rId5"/>
    <p:sldId id="274" r:id="rId6"/>
    <p:sldId id="275" r:id="rId7"/>
    <p:sldId id="261" r:id="rId8"/>
    <p:sldId id="271" r:id="rId9"/>
    <p:sldId id="269" r:id="rId10"/>
    <p:sldId id="262" r:id="rId11"/>
    <p:sldId id="280" r:id="rId12"/>
    <p:sldId id="279" r:id="rId13"/>
    <p:sldId id="268" r:id="rId14"/>
    <p:sldId id="270" r:id="rId15"/>
    <p:sldId id="267" r:id="rId16"/>
    <p:sldId id="266" r:id="rId17"/>
    <p:sldId id="265" r:id="rId18"/>
    <p:sldId id="272" r:id="rId19"/>
    <p:sldId id="281" r:id="rId20"/>
    <p:sldId id="282" r:id="rId21"/>
    <p:sldId id="283" r:id="rId22"/>
    <p:sldId id="273" r:id="rId23"/>
    <p:sldId id="276" r:id="rId24"/>
    <p:sldId id="284" r:id="rId25"/>
    <p:sldId id="27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8"/>
    <p:restoredTop sz="96321"/>
  </p:normalViewPr>
  <p:slideViewPr>
    <p:cSldViewPr snapToGrid="0" snapToObjects="1">
      <p:cViewPr varScale="1">
        <p:scale>
          <a:sx n="181" d="100"/>
          <a:sy n="181" d="100"/>
        </p:scale>
        <p:origin x="352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F54E97-2E5C-1249-B3F4-8EABABEBDBE5}" type="datetimeFigureOut">
              <a:rPr lang="en-US" smtClean="0"/>
              <a:t>3/23/22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273F92-4D86-5A4D-B678-DC082FF98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032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Cdsjklcfsdjflkdsjfdslkfjsdajfdjsklfjdsklgjkldfsjgkldjfsgl;jfgj;fd</a:t>
            </a:r>
          </a:p>
          <a:p>
            <a:r>
              <a:rPr lang="en-US" dirty="0" err="1"/>
              <a:t>Gfdgdfgfd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273F92-4D86-5A4D-B678-DC082FF987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041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9874E-15D8-0E45-B7FE-0FA0719152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D7EEBC-1D54-C74E-B080-04BBCD1041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D367A-40B9-C94F-9CDC-B1FB97BD9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8DF26-FDDF-9E48-AFF5-A75C0B20264A}" type="datetimeFigureOut">
              <a:rPr lang="en-US" smtClean="0"/>
              <a:t>3/23/22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88B89-DABE-EA40-9831-ADEC0B2B0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069CC-46C1-4348-8964-2D701E722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09CD4-7EF6-9249-8104-D6BCA88FA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730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6AB80-E852-DD47-94B0-3A6514B4F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BC14E7-453E-0C4D-B3D2-9F4C7353AE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BBA2F-ABC3-9444-902A-50C0E1307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8DF26-FDDF-9E48-AFF5-A75C0B20264A}" type="datetimeFigureOut">
              <a:rPr lang="en-US" smtClean="0"/>
              <a:t>3/23/22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178DD-C126-9047-9914-2F72AE9CA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EBA2C-60D7-EF49-BF87-7C0F31089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09CD4-7EF6-9249-8104-D6BCA88FA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89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D3E2FE-4417-6043-9C2F-4B24A3B89B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50BDF4-6E7C-0A49-96B6-DD3B12E55B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952E72-4A37-B04D-9FBC-7D2D73F45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8DF26-FDDF-9E48-AFF5-A75C0B20264A}" type="datetimeFigureOut">
              <a:rPr lang="en-US" smtClean="0"/>
              <a:t>3/23/22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4B4B7-13DB-9743-8609-59B69CDA9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2A497-BEDD-1547-A2EC-0C9E775D8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09CD4-7EF6-9249-8104-D6BCA88FA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006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68BB9-12AF-5F4D-95EE-AEB48C7D9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5D47C-D031-E946-A6C4-61C5B3260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DF044-2CFE-EB4A-B8D9-916B11C22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8DF26-FDDF-9E48-AFF5-A75C0B20264A}" type="datetimeFigureOut">
              <a:rPr lang="en-US" smtClean="0"/>
              <a:t>3/23/22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651A28-57E3-C44D-8CA2-A39DC97C7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CB4D44-0F76-9F44-A178-96A548373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09CD4-7EF6-9249-8104-D6BCA88FA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661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ADB6E-3EAF-E04E-90E9-98E5BD56E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7A6DF-218C-0D46-A95B-86124B194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827E4-03AC-8C4A-85CB-88C47ED87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8DF26-FDDF-9E48-AFF5-A75C0B20264A}" type="datetimeFigureOut">
              <a:rPr lang="en-US" smtClean="0"/>
              <a:t>3/23/22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EC23C-D9C3-CD49-B80E-29A365DB1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B5EE8-B481-DA41-8C29-8E780E5F2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09CD4-7EF6-9249-8104-D6BCA88FA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507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DA4CC-38D9-E041-AA48-01F8BC3D4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FE60B-F990-224E-80F6-FF1BBF11DF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0C53FA-23AE-6645-A6DF-FB4EB14E4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40E6F8-FEC3-094A-BEF9-93B9BBFC1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8DF26-FDDF-9E48-AFF5-A75C0B20264A}" type="datetimeFigureOut">
              <a:rPr lang="en-US" smtClean="0"/>
              <a:t>3/23/22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01432-0E33-AD48-AEAF-6B79D0771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0C9146-0A6A-1B4B-B992-CA81F9400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09CD4-7EF6-9249-8104-D6BCA88FA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138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E09C2-0B26-0641-A988-93CB44D4B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EA909F-35A6-654C-AEC1-B9B9341912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1059DA-A493-154F-B095-A6F223CB1E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8F681B-CA6D-C644-828A-E625796892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854F83-4762-C04A-9830-988954C745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67E6AD-CEE7-644F-8E24-82A64F3A5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8DF26-FDDF-9E48-AFF5-A75C0B20264A}" type="datetimeFigureOut">
              <a:rPr lang="en-US" smtClean="0"/>
              <a:t>3/23/22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E8CD31-B58C-2349-A2FF-388D3C5CC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6DC71B-6A60-BD4B-A9F1-1643C5847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09CD4-7EF6-9249-8104-D6BCA88FA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008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77E37-B01E-7241-A810-22DF5DF99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80746F-C1FD-2348-ACDA-E732A201A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8DF26-FDDF-9E48-AFF5-A75C0B20264A}" type="datetimeFigureOut">
              <a:rPr lang="en-US" smtClean="0"/>
              <a:t>3/23/22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6DA4ED-0E9B-4141-B09B-341E3CAE5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AF596F-C6A0-4F49-AFB0-325DD35D9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09CD4-7EF6-9249-8104-D6BCA88FA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50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65471B-58D3-274D-9D37-F1B295AE7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8DF26-FDDF-9E48-AFF5-A75C0B20264A}" type="datetimeFigureOut">
              <a:rPr lang="en-US" smtClean="0"/>
              <a:t>3/23/22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CE5578-AD6A-5E43-A6F9-6B2EE3C43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04070-582C-634E-B504-2103A3FFD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09CD4-7EF6-9249-8104-D6BCA88FA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426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932B0-62A7-5B4F-B764-4E95D902D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EF754-ACE3-F647-977D-81B52B8CB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19615B-3915-6B4E-8570-7D6D2AAF66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8400CF-2BA9-864D-884F-2D8780E60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8DF26-FDDF-9E48-AFF5-A75C0B20264A}" type="datetimeFigureOut">
              <a:rPr lang="en-US" smtClean="0"/>
              <a:t>3/23/22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72B93E-16DE-584B-B33E-3EA1D7F6F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2280D1-6562-DC44-9009-00AFE675C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09CD4-7EF6-9249-8104-D6BCA88FA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531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B0BA1-7ACA-EA4D-B9AE-B452A5D81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4EE153-0EB3-1448-B69C-A4B08B09F2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961BB9-1F02-9B4D-8D9D-885563E29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A6B571-D138-5942-B0FF-4EC2DDD8A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8DF26-FDDF-9E48-AFF5-A75C0B20264A}" type="datetimeFigureOut">
              <a:rPr lang="en-US" smtClean="0"/>
              <a:t>3/23/22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AAC385-40AF-924A-90B5-351304CC6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A35BFE-34D2-2441-9970-E798ED18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09CD4-7EF6-9249-8104-D6BCA88FA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689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FD469E-DB10-F943-8121-4D48440A8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F6F41F-353F-A343-B14B-E8055E3C0E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B6F7E-9B2E-CB4D-84EA-20A6039200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8DF26-FDDF-9E48-AFF5-A75C0B20264A}" type="datetimeFigureOut">
              <a:rPr lang="en-US" smtClean="0"/>
              <a:t>3/23/22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D3681D-A107-314E-82C2-70FC190579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5AB056-BCF6-7345-AC12-4D3DC13A81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B09CD4-7EF6-9249-8104-D6BCA88FA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963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2.m4a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4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media5.m4a"/><Relationship Id="rId11" Type="http://schemas.openxmlformats.org/officeDocument/2006/relationships/image" Target="../media/image28.png"/><Relationship Id="rId5" Type="http://schemas.microsoft.com/office/2007/relationships/media" Target="../media/media5.m4a"/><Relationship Id="rId10" Type="http://schemas.openxmlformats.org/officeDocument/2006/relationships/image" Target="../media/image26.png"/><Relationship Id="rId4" Type="http://schemas.openxmlformats.org/officeDocument/2006/relationships/video" Target="../media/media4.mp4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28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6.png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4.png"/><Relationship Id="rId5" Type="http://schemas.openxmlformats.org/officeDocument/2006/relationships/image" Target="../media/image28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6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7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C46FA-C645-224D-B946-DBD7928CB7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Onset of Reconnection in Dynamically Evolving Coronal Current Sheets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E9873A-294B-9840-9436-1FED9A8F0C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623950"/>
          </a:xfrm>
        </p:spPr>
        <p:txBody>
          <a:bodyPr>
            <a:normAutofit/>
          </a:bodyPr>
          <a:lstStyle/>
          <a:p>
            <a:r>
              <a:rPr lang="en-US" dirty="0"/>
              <a:t>James </a:t>
            </a:r>
            <a:r>
              <a:rPr lang="en-US" dirty="0" err="1"/>
              <a:t>Leake</a:t>
            </a:r>
            <a:endParaRPr lang="en-US" dirty="0"/>
          </a:p>
          <a:p>
            <a:r>
              <a:rPr lang="en-US" dirty="0"/>
              <a:t>Lars </a:t>
            </a:r>
            <a:r>
              <a:rPr lang="en-US" dirty="0" err="1"/>
              <a:t>Daldorff</a:t>
            </a:r>
            <a:endParaRPr lang="en-US" dirty="0"/>
          </a:p>
          <a:p>
            <a:r>
              <a:rPr lang="en-US" dirty="0"/>
              <a:t>James Klimchuk</a:t>
            </a:r>
          </a:p>
          <a:p>
            <a:r>
              <a:rPr lang="en-US" dirty="0"/>
              <a:t>ISFM Working Group </a:t>
            </a:r>
          </a:p>
          <a:p>
            <a:r>
              <a:rPr lang="en-US" dirty="0"/>
              <a:t>March 23</a:t>
            </a:r>
            <a:r>
              <a:rPr lang="en-US" baseline="30000" dirty="0"/>
              <a:t>rd</a:t>
            </a:r>
            <a:r>
              <a:rPr lang="en-US" dirty="0"/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477844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7E042-CB00-B248-81D3-DCA27F39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1832"/>
            <a:ext cx="10515600" cy="1325563"/>
          </a:xfrm>
        </p:spPr>
        <p:txBody>
          <a:bodyPr/>
          <a:lstStyle/>
          <a:p>
            <a:r>
              <a:rPr lang="en-US" dirty="0"/>
              <a:t>Why 3D?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F406F-1860-E745-B239-A468461E3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443" y="899999"/>
            <a:ext cx="6454004" cy="5312542"/>
          </a:xfrm>
        </p:spPr>
        <p:txBody>
          <a:bodyPr>
            <a:normAutofit fontScale="92500"/>
          </a:bodyPr>
          <a:lstStyle/>
          <a:p>
            <a:r>
              <a:rPr lang="en-US" dirty="0"/>
              <a:t>Majority of studies of thinning sheets and </a:t>
            </a:r>
            <a:r>
              <a:rPr lang="en-US" dirty="0" err="1"/>
              <a:t>plasmoids</a:t>
            </a:r>
            <a:r>
              <a:rPr lang="en-US" dirty="0"/>
              <a:t> are 2.5D</a:t>
            </a:r>
          </a:p>
          <a:p>
            <a:r>
              <a:rPr lang="en-US" dirty="0"/>
              <a:t>3D oblique will affect simple </a:t>
            </a:r>
            <a:r>
              <a:rPr lang="en-US" dirty="0" err="1"/>
              <a:t>plasmoid</a:t>
            </a:r>
            <a:r>
              <a:rPr lang="en-US" dirty="0"/>
              <a:t> pic.</a:t>
            </a:r>
          </a:p>
          <a:p>
            <a:r>
              <a:rPr lang="en-US" dirty="0" err="1"/>
              <a:t>Daldorff</a:t>
            </a:r>
            <a:r>
              <a:rPr lang="en-US" dirty="0"/>
              <a:t> et al. (2022)</a:t>
            </a:r>
          </a:p>
          <a:p>
            <a:pPr lvl="1"/>
            <a:r>
              <a:rPr lang="en-US" dirty="0"/>
              <a:t>Compare the linear and non-linear development of tearing instability in static 2D and 3D sheets</a:t>
            </a:r>
          </a:p>
          <a:p>
            <a:r>
              <a:rPr lang="en-US" dirty="0"/>
              <a:t>Initial dominant linear modes of tearing instability (1,0)-&gt;(4,0) coalesce  and create new current sheet between a flux rope</a:t>
            </a:r>
          </a:p>
          <a:p>
            <a:pPr lvl="1"/>
            <a:r>
              <a:rPr lang="en-US" dirty="0"/>
              <a:t>Oblique modes are also present   </a:t>
            </a:r>
          </a:p>
          <a:p>
            <a:r>
              <a:rPr lang="en-US" dirty="0"/>
              <a:t>Look at break-up of this new current sheet and effect of oblique modes on this break-up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EF3BFEE-D724-9242-B39A-A101C521E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0718" y="1270270"/>
            <a:ext cx="6096000" cy="45720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331E589-C6EE-744D-800E-B9FC6E606994}"/>
              </a:ext>
            </a:extLst>
          </p:cNvPr>
          <p:cNvSpPr txBox="1"/>
          <p:nvPr/>
        </p:nvSpPr>
        <p:spPr>
          <a:xfrm>
            <a:off x="7436224" y="1193731"/>
            <a:ext cx="3563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Reconnected magnetic field (T)</a:t>
            </a:r>
          </a:p>
        </p:txBody>
      </p:sp>
    </p:spTree>
    <p:extLst>
      <p:ext uri="{BB962C8B-B14F-4D97-AF65-F5344CB8AC3E}">
        <p14:creationId xmlns:p14="http://schemas.microsoft.com/office/powerpoint/2010/main" val="827845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FC5385A0-5764-E146-AC23-4B778FC55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0718" y="1270270"/>
            <a:ext cx="6096000" cy="457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87E042-CB00-B248-81D3-DCA27F39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1832"/>
            <a:ext cx="10515600" cy="1325563"/>
          </a:xfrm>
        </p:spPr>
        <p:txBody>
          <a:bodyPr/>
          <a:lstStyle/>
          <a:p>
            <a:r>
              <a:rPr lang="en-US" dirty="0"/>
              <a:t>Why 3D?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6D7BACC-BCC9-7346-B4BB-B5E10226E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443" y="899999"/>
            <a:ext cx="6454004" cy="5312542"/>
          </a:xfrm>
        </p:spPr>
        <p:txBody>
          <a:bodyPr>
            <a:normAutofit fontScale="92500"/>
          </a:bodyPr>
          <a:lstStyle/>
          <a:p>
            <a:r>
              <a:rPr lang="en-US" dirty="0"/>
              <a:t>Majority of studies of thinning sheets and </a:t>
            </a:r>
            <a:r>
              <a:rPr lang="en-US" dirty="0" err="1"/>
              <a:t>plasmoids</a:t>
            </a:r>
            <a:r>
              <a:rPr lang="en-US" dirty="0"/>
              <a:t> are 2.5D</a:t>
            </a:r>
          </a:p>
          <a:p>
            <a:r>
              <a:rPr lang="en-US" dirty="0"/>
              <a:t>3D oblique will affect simple </a:t>
            </a:r>
            <a:r>
              <a:rPr lang="en-US" dirty="0" err="1"/>
              <a:t>plasmoid</a:t>
            </a:r>
            <a:r>
              <a:rPr lang="en-US" dirty="0"/>
              <a:t> pic.</a:t>
            </a:r>
          </a:p>
          <a:p>
            <a:r>
              <a:rPr lang="en-US" dirty="0" err="1"/>
              <a:t>Daldorff</a:t>
            </a:r>
            <a:r>
              <a:rPr lang="en-US" dirty="0"/>
              <a:t> et al. (2022)</a:t>
            </a:r>
          </a:p>
          <a:p>
            <a:pPr lvl="1"/>
            <a:r>
              <a:rPr lang="en-US" dirty="0"/>
              <a:t>Compare the linear and non-linear development of tearing instability in static 2D and 3D sheets</a:t>
            </a:r>
          </a:p>
          <a:p>
            <a:r>
              <a:rPr lang="en-US" dirty="0"/>
              <a:t>Initial dominant linear modes of tearing instability (1,0)-&gt;(4,0) coalesce  and create new current sheet between a flux rope</a:t>
            </a:r>
          </a:p>
          <a:p>
            <a:pPr lvl="1"/>
            <a:r>
              <a:rPr lang="en-US" dirty="0"/>
              <a:t>Oblique modes are also present   </a:t>
            </a:r>
          </a:p>
          <a:p>
            <a:r>
              <a:rPr lang="en-US" dirty="0"/>
              <a:t>Look at break-up of this new current sheet and effect of oblique modes on this break-up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9BEA3-9AE9-434D-81E1-25457C8B5DAF}"/>
              </a:ext>
            </a:extLst>
          </p:cNvPr>
          <p:cNvSpPr txBox="1"/>
          <p:nvPr/>
        </p:nvSpPr>
        <p:spPr>
          <a:xfrm>
            <a:off x="7436224" y="1193731"/>
            <a:ext cx="3563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Reconnected magnetic field (T)</a:t>
            </a:r>
          </a:p>
        </p:txBody>
      </p:sp>
    </p:spTree>
    <p:extLst>
      <p:ext uri="{BB962C8B-B14F-4D97-AF65-F5344CB8AC3E}">
        <p14:creationId xmlns:p14="http://schemas.microsoft.com/office/powerpoint/2010/main" val="2590849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8A465E0F-D226-F34B-8B44-EC28C3D3D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0718" y="1270270"/>
            <a:ext cx="6096000" cy="457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87E042-CB00-B248-81D3-DCA27F39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1832"/>
            <a:ext cx="10515600" cy="1325563"/>
          </a:xfrm>
        </p:spPr>
        <p:txBody>
          <a:bodyPr/>
          <a:lstStyle/>
          <a:p>
            <a:r>
              <a:rPr lang="en-US" dirty="0"/>
              <a:t>Why 3D?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8E240A-4BF3-E543-8488-AE986287C817}"/>
              </a:ext>
            </a:extLst>
          </p:cNvPr>
          <p:cNvSpPr txBox="1"/>
          <p:nvPr/>
        </p:nvSpPr>
        <p:spPr>
          <a:xfrm>
            <a:off x="7436224" y="1193731"/>
            <a:ext cx="3563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Reconnected magnetic field (T)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9BDBB4B-05C4-5D47-895F-0958850AF33A}"/>
              </a:ext>
            </a:extLst>
          </p:cNvPr>
          <p:cNvSpPr txBox="1">
            <a:spLocks/>
          </p:cNvSpPr>
          <p:nvPr/>
        </p:nvSpPr>
        <p:spPr>
          <a:xfrm>
            <a:off x="417443" y="899999"/>
            <a:ext cx="6454004" cy="53125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Majority of studies of thinning sheets and plasmoids are 2.5D</a:t>
            </a:r>
          </a:p>
          <a:p>
            <a:r>
              <a:rPr lang="en-US"/>
              <a:t>3D oblique will affect simple plasmoid pic.</a:t>
            </a:r>
          </a:p>
          <a:p>
            <a:r>
              <a:rPr lang="en-US"/>
              <a:t>Daldorff et al. (2022)</a:t>
            </a:r>
          </a:p>
          <a:p>
            <a:pPr lvl="1"/>
            <a:r>
              <a:rPr lang="en-US"/>
              <a:t>Compare the linear and non-linear development of tearing instability in static 2D and 3D sheets</a:t>
            </a:r>
          </a:p>
          <a:p>
            <a:r>
              <a:rPr lang="en-US"/>
              <a:t>Initial dominant linear modes of tearing instability (1,0)-&gt;(4,0) coalesce  and create new current sheet between a flux rope</a:t>
            </a:r>
          </a:p>
          <a:p>
            <a:pPr lvl="1"/>
            <a:r>
              <a:rPr lang="en-US"/>
              <a:t>Oblique modes are also present   </a:t>
            </a:r>
          </a:p>
          <a:p>
            <a:r>
              <a:rPr lang="en-US"/>
              <a:t>Look at break-up of this new current sheet and effect of oblique modes on this break-up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091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display&#10;&#10;Description automatically generated">
            <a:extLst>
              <a:ext uri="{FF2B5EF4-FFF2-40B4-BE49-F238E27FC236}">
                <a16:creationId xmlns:a16="http://schemas.microsoft.com/office/drawing/2014/main" id="{8C58AA50-F563-0346-ABE5-4358D7C94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39" y="2231048"/>
            <a:ext cx="6199681" cy="46497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87E042-CB00-B248-81D3-DCA27F39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1832"/>
            <a:ext cx="10515600" cy="1325563"/>
          </a:xfrm>
        </p:spPr>
        <p:txBody>
          <a:bodyPr/>
          <a:lstStyle/>
          <a:p>
            <a:r>
              <a:rPr lang="en-US" dirty="0"/>
              <a:t>Why 3D? </a:t>
            </a:r>
            <a:r>
              <a:rPr lang="en-US" dirty="0" err="1"/>
              <a:t>Ctnd</a:t>
            </a:r>
            <a:r>
              <a:rPr lang="en-US" dirty="0"/>
              <a:t>.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F406F-1860-E745-B239-A468461E3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040" y="997880"/>
            <a:ext cx="11314525" cy="5882929"/>
          </a:xfrm>
        </p:spPr>
        <p:txBody>
          <a:bodyPr>
            <a:normAutofit/>
          </a:bodyPr>
          <a:lstStyle/>
          <a:p>
            <a:r>
              <a:rPr lang="en-US" sz="2400" dirty="0"/>
              <a:t>In 2D efficient breakup of secondary current sheet by </a:t>
            </a:r>
            <a:r>
              <a:rPr lang="en-US" sz="2400" dirty="0" err="1"/>
              <a:t>plasmoids</a:t>
            </a:r>
            <a:endParaRPr lang="en-US" sz="2400" dirty="0"/>
          </a:p>
          <a:p>
            <a:r>
              <a:rPr lang="en-US" sz="2400" dirty="0"/>
              <a:t>In 3D can see presence of oblique mode and disrupted </a:t>
            </a:r>
            <a:r>
              <a:rPr lang="en-US" sz="2400" dirty="0" err="1"/>
              <a:t>plasmoid</a:t>
            </a:r>
            <a:r>
              <a:rPr lang="en-US" sz="2400" dirty="0"/>
              <a:t> formation</a:t>
            </a:r>
          </a:p>
          <a:p>
            <a:r>
              <a:rPr lang="en-US" sz="2400" dirty="0"/>
              <a:t>”Turbulence” created by interacting oblique modes (Huang and </a:t>
            </a:r>
            <a:r>
              <a:rPr lang="en-US" sz="2400" dirty="0" err="1"/>
              <a:t>Bhattachargee</a:t>
            </a:r>
            <a:r>
              <a:rPr lang="en-US" sz="2400" dirty="0"/>
              <a:t> 2016)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0C0D94-4AB3-F94A-B075-A054FE7A7B19}"/>
              </a:ext>
            </a:extLst>
          </p:cNvPr>
          <p:cNvSpPr txBox="1"/>
          <p:nvPr/>
        </p:nvSpPr>
        <p:spPr>
          <a:xfrm>
            <a:off x="2616290" y="2384840"/>
            <a:ext cx="1699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2D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3BCE15-DF70-9443-8E37-99D045D5AF51}"/>
              </a:ext>
            </a:extLst>
          </p:cNvPr>
          <p:cNvSpPr txBox="1"/>
          <p:nvPr/>
        </p:nvSpPr>
        <p:spPr>
          <a:xfrm>
            <a:off x="6705277" y="2370207"/>
            <a:ext cx="1699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3D</a:t>
            </a:r>
          </a:p>
        </p:txBody>
      </p:sp>
      <p:pic>
        <p:nvPicPr>
          <p:cNvPr id="9" name="Picture 8" descr="A picture containing text, monitor, screen, electronics&#10;&#10;Description automatically generated">
            <a:extLst>
              <a:ext uri="{FF2B5EF4-FFF2-40B4-BE49-F238E27FC236}">
                <a16:creationId xmlns:a16="http://schemas.microsoft.com/office/drawing/2014/main" id="{6541E7DE-5BD1-F041-BA6C-5BBFB9B27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31048"/>
            <a:ext cx="6199681" cy="46497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C22C54-4360-2A47-BC74-458CEC05EEA4}"/>
              </a:ext>
            </a:extLst>
          </p:cNvPr>
          <p:cNvSpPr txBox="1"/>
          <p:nvPr/>
        </p:nvSpPr>
        <p:spPr>
          <a:xfrm>
            <a:off x="8563203" y="2426899"/>
            <a:ext cx="1699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3D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930A80-76D6-A147-9812-E798FEF5A002}"/>
              </a:ext>
            </a:extLst>
          </p:cNvPr>
          <p:cNvSpPr txBox="1"/>
          <p:nvPr/>
        </p:nvSpPr>
        <p:spPr>
          <a:xfrm>
            <a:off x="2539219" y="5964702"/>
            <a:ext cx="1114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Log10(</a:t>
            </a:r>
            <a:r>
              <a:rPr lang="en-US" dirty="0" err="1">
                <a:solidFill>
                  <a:schemeClr val="bg1"/>
                </a:solidFill>
              </a:rPr>
              <a:t>Jz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315D71-FC8D-2F46-9432-6ABBDE9E90B7}"/>
              </a:ext>
            </a:extLst>
          </p:cNvPr>
          <p:cNvSpPr txBox="1"/>
          <p:nvPr/>
        </p:nvSpPr>
        <p:spPr>
          <a:xfrm>
            <a:off x="8382165" y="6008692"/>
            <a:ext cx="1114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Log10(</a:t>
            </a:r>
            <a:r>
              <a:rPr lang="en-US" dirty="0" err="1">
                <a:solidFill>
                  <a:schemeClr val="bg1"/>
                </a:solidFill>
              </a:rPr>
              <a:t>Jz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18541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7E042-CB00-B248-81D3-DCA27F39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1832"/>
            <a:ext cx="10515600" cy="1325563"/>
          </a:xfrm>
        </p:spPr>
        <p:txBody>
          <a:bodyPr/>
          <a:lstStyle/>
          <a:p>
            <a:r>
              <a:rPr lang="en-US" dirty="0"/>
              <a:t>Why 3D? </a:t>
            </a:r>
            <a:r>
              <a:rPr lang="en-US" dirty="0" err="1"/>
              <a:t>Ctnd</a:t>
            </a:r>
            <a:r>
              <a:rPr lang="en-US" dirty="0"/>
              <a:t>.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F406F-1860-E745-B239-A468461E3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040" y="997880"/>
            <a:ext cx="11314525" cy="5882929"/>
          </a:xfrm>
        </p:spPr>
        <p:txBody>
          <a:bodyPr>
            <a:normAutofit/>
          </a:bodyPr>
          <a:lstStyle/>
          <a:p>
            <a:r>
              <a:rPr lang="en-US" sz="2400" dirty="0"/>
              <a:t>In 2D efficient breakup of secondary current sheets by </a:t>
            </a:r>
            <a:r>
              <a:rPr lang="en-US" sz="2400" dirty="0" err="1"/>
              <a:t>plasmoids</a:t>
            </a:r>
            <a:endParaRPr lang="en-US" sz="2400" dirty="0"/>
          </a:p>
          <a:p>
            <a:r>
              <a:rPr lang="en-US" sz="2400" dirty="0"/>
              <a:t>In 3D can see presence of oblique mode and </a:t>
            </a:r>
            <a:r>
              <a:rPr lang="en-US" sz="2400" dirty="0" err="1"/>
              <a:t>discrupted</a:t>
            </a:r>
            <a:r>
              <a:rPr lang="en-US" sz="2400" dirty="0"/>
              <a:t> </a:t>
            </a:r>
            <a:r>
              <a:rPr lang="en-US" sz="2400" dirty="0" err="1"/>
              <a:t>plasmoid</a:t>
            </a:r>
            <a:r>
              <a:rPr lang="en-US" sz="2400" dirty="0"/>
              <a:t> formation</a:t>
            </a:r>
          </a:p>
          <a:p>
            <a:r>
              <a:rPr lang="en-US" sz="2400" dirty="0"/>
              <a:t>”Turbulence” created by interacting oblique modes (Huang and </a:t>
            </a:r>
            <a:r>
              <a:rPr lang="en-US" sz="2400" dirty="0" err="1"/>
              <a:t>Bhattachargee</a:t>
            </a:r>
            <a:r>
              <a:rPr lang="en-US" sz="2400" dirty="0"/>
              <a:t> 2016)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0E51D86-EAD5-4E4C-9C50-BF22EF52D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1424"/>
            <a:ext cx="6248766" cy="46865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3E053A1-D22A-864C-A63E-DE51E382A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8531" y="2194234"/>
            <a:ext cx="6248767" cy="46865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0C0D94-4AB3-F94A-B075-A054FE7A7B19}"/>
              </a:ext>
            </a:extLst>
          </p:cNvPr>
          <p:cNvSpPr txBox="1"/>
          <p:nvPr/>
        </p:nvSpPr>
        <p:spPr>
          <a:xfrm>
            <a:off x="2432784" y="2367275"/>
            <a:ext cx="1699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2D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3BCE15-DF70-9443-8E37-99D045D5AF51}"/>
              </a:ext>
            </a:extLst>
          </p:cNvPr>
          <p:cNvSpPr txBox="1"/>
          <p:nvPr/>
        </p:nvSpPr>
        <p:spPr>
          <a:xfrm>
            <a:off x="8188370" y="2371969"/>
            <a:ext cx="1699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3D</a:t>
            </a:r>
          </a:p>
        </p:txBody>
      </p:sp>
    </p:spTree>
    <p:extLst>
      <p:ext uri="{BB962C8B-B14F-4D97-AF65-F5344CB8AC3E}">
        <p14:creationId xmlns:p14="http://schemas.microsoft.com/office/powerpoint/2010/main" val="2270745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7E042-CB00-B248-81D3-DCA27F39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1832"/>
            <a:ext cx="10515600" cy="1325563"/>
          </a:xfrm>
        </p:spPr>
        <p:txBody>
          <a:bodyPr/>
          <a:lstStyle/>
          <a:p>
            <a:r>
              <a:rPr lang="en-US" dirty="0"/>
              <a:t>Why 3D? </a:t>
            </a:r>
            <a:r>
              <a:rPr lang="en-US" dirty="0" err="1"/>
              <a:t>Ctnd</a:t>
            </a:r>
            <a:r>
              <a:rPr lang="en-US" dirty="0"/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22617A-85E8-C844-A4E9-7D4F95BB4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684" y="1987825"/>
            <a:ext cx="6387548" cy="47906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3F0C92-F6DD-0F4C-934C-A9B0CC6FD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574" y="1908313"/>
            <a:ext cx="6599583" cy="49496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D7A2CA-8470-8842-AAD3-36F1D9F258B6}"/>
              </a:ext>
            </a:extLst>
          </p:cNvPr>
          <p:cNvSpPr txBox="1"/>
          <p:nvPr/>
        </p:nvSpPr>
        <p:spPr>
          <a:xfrm>
            <a:off x="753476" y="2471206"/>
            <a:ext cx="1699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2D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E617401-EEEF-8943-A645-FF48085FD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040" y="997880"/>
            <a:ext cx="11314525" cy="989945"/>
          </a:xfrm>
        </p:spPr>
        <p:txBody>
          <a:bodyPr>
            <a:normAutofit/>
          </a:bodyPr>
          <a:lstStyle/>
          <a:p>
            <a:r>
              <a:rPr lang="en-US" sz="2400" dirty="0"/>
              <a:t>Entangling of </a:t>
            </a:r>
            <a:r>
              <a:rPr lang="en-US" sz="2400" dirty="0" err="1"/>
              <a:t>fieldlines</a:t>
            </a:r>
            <a:r>
              <a:rPr lang="en-US" sz="2400" dirty="0"/>
              <a:t> created by interacting oblique modes (Klimchuk</a:t>
            </a:r>
            <a:r>
              <a:rPr lang="en-US" sz="2400" dirty="0">
                <a:solidFill>
                  <a:srgbClr val="FF0000"/>
                </a:solidFill>
              </a:rPr>
              <a:t> ???)</a:t>
            </a:r>
          </a:p>
          <a:p>
            <a:r>
              <a:rPr lang="en-US" sz="2400" dirty="0"/>
              <a:t>Reduces inflow into current sheet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69A477-2698-D643-9711-BC5DEC907EFC}"/>
              </a:ext>
            </a:extLst>
          </p:cNvPr>
          <p:cNvSpPr txBox="1"/>
          <p:nvPr/>
        </p:nvSpPr>
        <p:spPr>
          <a:xfrm>
            <a:off x="6915734" y="2471206"/>
            <a:ext cx="1699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3D</a:t>
            </a:r>
          </a:p>
        </p:txBody>
      </p:sp>
    </p:spTree>
    <p:extLst>
      <p:ext uri="{BB962C8B-B14F-4D97-AF65-F5344CB8AC3E}">
        <p14:creationId xmlns:p14="http://schemas.microsoft.com/office/powerpoint/2010/main" val="701053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7E042-CB00-B248-81D3-DCA27F39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1831"/>
            <a:ext cx="10515600" cy="869640"/>
          </a:xfrm>
        </p:spPr>
        <p:txBody>
          <a:bodyPr/>
          <a:lstStyle/>
          <a:p>
            <a:r>
              <a:rPr lang="en-US" dirty="0"/>
              <a:t>Why 3D? </a:t>
            </a:r>
            <a:r>
              <a:rPr lang="en-US" dirty="0" err="1"/>
              <a:t>Ctnd</a:t>
            </a:r>
            <a:r>
              <a:rPr lang="en-US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F406F-1860-E745-B239-A468461E3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366" y="603338"/>
            <a:ext cx="6555958" cy="6913567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7200" dirty="0"/>
              <a:t>Two effects on global inflow into recon. region</a:t>
            </a:r>
          </a:p>
          <a:p>
            <a:pPr lvl="1">
              <a:lnSpc>
                <a:spcPct val="120000"/>
              </a:lnSpc>
            </a:pPr>
            <a:r>
              <a:rPr lang="en-US" sz="7200" dirty="0"/>
              <a:t>Local Alfven speed</a:t>
            </a:r>
          </a:p>
          <a:p>
            <a:pPr lvl="2">
              <a:lnSpc>
                <a:spcPct val="120000"/>
              </a:lnSpc>
            </a:pPr>
            <a:r>
              <a:rPr lang="en-US" sz="7200" dirty="0"/>
              <a:t>Increased inflow with increased shear (reconnecting) field</a:t>
            </a:r>
          </a:p>
          <a:p>
            <a:pPr lvl="2">
              <a:lnSpc>
                <a:spcPct val="120000"/>
              </a:lnSpc>
            </a:pPr>
            <a:r>
              <a:rPr lang="en-US" sz="7200" dirty="0"/>
              <a:t>operates in 2D and 3D</a:t>
            </a:r>
          </a:p>
          <a:p>
            <a:pPr lvl="1">
              <a:lnSpc>
                <a:spcPct val="120000"/>
              </a:lnSpc>
            </a:pPr>
            <a:r>
              <a:rPr lang="en-US" sz="7200" dirty="0"/>
              <a:t>Entangling of inflow region by turbulence created by interacting oblique modes</a:t>
            </a:r>
          </a:p>
          <a:p>
            <a:pPr lvl="2">
              <a:lnSpc>
                <a:spcPct val="120000"/>
              </a:lnSpc>
            </a:pPr>
            <a:r>
              <a:rPr lang="en-US" sz="7200" dirty="0"/>
              <a:t>Decreased inflow with increased shear field </a:t>
            </a:r>
          </a:p>
          <a:p>
            <a:pPr lvl="2">
              <a:lnSpc>
                <a:spcPct val="120000"/>
              </a:lnSpc>
            </a:pPr>
            <a:r>
              <a:rPr lang="en-US" sz="7200" dirty="0"/>
              <a:t>Operates in 3D only</a:t>
            </a:r>
          </a:p>
          <a:p>
            <a:pPr>
              <a:lnSpc>
                <a:spcPct val="120000"/>
              </a:lnSpc>
            </a:pPr>
            <a:r>
              <a:rPr lang="en-US" sz="7200" dirty="0"/>
              <a:t>2D – efficient </a:t>
            </a:r>
            <a:r>
              <a:rPr lang="en-US" sz="7200" dirty="0" err="1"/>
              <a:t>plasmoid</a:t>
            </a:r>
            <a:r>
              <a:rPr lang="en-US" sz="7200" dirty="0"/>
              <a:t> reconnection</a:t>
            </a:r>
          </a:p>
          <a:p>
            <a:pPr lvl="1">
              <a:lnSpc>
                <a:spcPct val="120000"/>
              </a:lnSpc>
            </a:pPr>
            <a:r>
              <a:rPr lang="en-US" sz="7200" dirty="0"/>
              <a:t>Stronger gradient in inflow vs shear field</a:t>
            </a:r>
          </a:p>
          <a:p>
            <a:pPr>
              <a:lnSpc>
                <a:spcPct val="120000"/>
              </a:lnSpc>
            </a:pPr>
            <a:r>
              <a:rPr lang="en-US" sz="7200" dirty="0"/>
              <a:t>3D – </a:t>
            </a:r>
            <a:r>
              <a:rPr lang="en-US" sz="7200" dirty="0" err="1"/>
              <a:t>plasmoid</a:t>
            </a:r>
            <a:r>
              <a:rPr lang="en-US" sz="7200" dirty="0"/>
              <a:t> reconnection disrupted</a:t>
            </a:r>
          </a:p>
          <a:p>
            <a:pPr lvl="1">
              <a:lnSpc>
                <a:spcPct val="120000"/>
              </a:lnSpc>
            </a:pPr>
            <a:r>
              <a:rPr lang="en-US" sz="7200" dirty="0"/>
              <a:t>Weaker gradient in inflow vs shear field</a:t>
            </a:r>
          </a:p>
          <a:p>
            <a:pPr lvl="2">
              <a:lnSpc>
                <a:spcPct val="120000"/>
              </a:lnSpc>
            </a:pPr>
            <a:r>
              <a:rPr lang="en-US" sz="7200" dirty="0"/>
              <a:t>Due to negative effect of entanglement on inflow</a:t>
            </a:r>
          </a:p>
          <a:p>
            <a:pPr>
              <a:lnSpc>
                <a:spcPct val="120000"/>
              </a:lnSpc>
            </a:pPr>
            <a:r>
              <a:rPr lang="en-US" sz="7200" dirty="0"/>
              <a:t>Calculate Normalized reconnection rate</a:t>
            </a:r>
          </a:p>
          <a:p>
            <a:pPr lvl="1">
              <a:lnSpc>
                <a:spcPct val="120000"/>
              </a:lnSpc>
            </a:pPr>
            <a:r>
              <a:rPr lang="en-US" sz="7200" dirty="0"/>
              <a:t>Normalized inflow V</a:t>
            </a:r>
            <a:r>
              <a:rPr lang="en-US" sz="7200" baseline="-25000" dirty="0"/>
              <a:t>in</a:t>
            </a:r>
            <a:r>
              <a:rPr lang="en-US" sz="7200" dirty="0"/>
              <a:t>/V</a:t>
            </a:r>
            <a:r>
              <a:rPr lang="en-US" sz="7200" baseline="-25000" dirty="0"/>
              <a:t>A</a:t>
            </a:r>
            <a:r>
              <a:rPr lang="en-US" sz="7200" dirty="0"/>
              <a:t> </a:t>
            </a:r>
          </a:p>
          <a:p>
            <a:pPr lvl="1">
              <a:lnSpc>
                <a:spcPct val="120000"/>
              </a:lnSpc>
            </a:pPr>
            <a:r>
              <a:rPr lang="en-US" sz="7200" dirty="0"/>
              <a:t>Rate of change of normalized reconnected flux (</a:t>
            </a:r>
            <a:r>
              <a:rPr lang="en-US" sz="7200" dirty="0" err="1"/>
              <a:t>dɸ</a:t>
            </a:r>
            <a:r>
              <a:rPr lang="en-US" sz="7200" dirty="0"/>
              <a:t>/dt)</a:t>
            </a:r>
          </a:p>
          <a:p>
            <a:pPr lvl="1">
              <a:lnSpc>
                <a:spcPct val="120000"/>
              </a:lnSpc>
            </a:pPr>
            <a:r>
              <a:rPr lang="en-US" sz="7200" dirty="0"/>
              <a:t>Rate of change of normalized internal energy (heating)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51DDA5-2F88-3245-AED0-BBCBD1201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029" y="3041373"/>
            <a:ext cx="5724942" cy="381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FBB4B4-FA08-CB49-8016-5262423C4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029" y="-337930"/>
            <a:ext cx="5716659" cy="381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14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0167C6-316C-9F40-8667-B4FB98F51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423" y="1331844"/>
            <a:ext cx="6901174" cy="46007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87E042-CB00-B248-81D3-DCA27F39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1832"/>
            <a:ext cx="10515600" cy="1325563"/>
          </a:xfrm>
        </p:spPr>
        <p:txBody>
          <a:bodyPr/>
          <a:lstStyle/>
          <a:p>
            <a:r>
              <a:rPr lang="en-US" dirty="0"/>
              <a:t>Why 3D? </a:t>
            </a:r>
            <a:r>
              <a:rPr lang="en-US" dirty="0" err="1"/>
              <a:t>Ctnd</a:t>
            </a:r>
            <a:r>
              <a:rPr lang="en-US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F406F-1860-E745-B239-A468461E3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673" y="845862"/>
            <a:ext cx="5690049" cy="562451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Normalized reconnection rate, using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global normalized inflow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rate of change of internal energy (</a:t>
            </a:r>
            <a:r>
              <a:rPr lang="en-US" dirty="0" err="1"/>
              <a:t>dE</a:t>
            </a:r>
            <a:r>
              <a:rPr lang="en-US" dirty="0"/>
              <a:t>/dt)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Rate of change of reconnected magnetic flux (</a:t>
            </a:r>
            <a:r>
              <a:rPr lang="en-US" dirty="0" err="1"/>
              <a:t>dphi</a:t>
            </a:r>
            <a:r>
              <a:rPr lang="en-US" dirty="0"/>
              <a:t>/dt)</a:t>
            </a:r>
          </a:p>
          <a:p>
            <a:pPr>
              <a:lnSpc>
                <a:spcPct val="110000"/>
              </a:lnSpc>
            </a:pPr>
            <a:r>
              <a:rPr lang="en-US" dirty="0"/>
              <a:t>Compare </a:t>
            </a:r>
            <a:r>
              <a:rPr lang="en-US" dirty="0">
                <a:solidFill>
                  <a:schemeClr val="accent1"/>
                </a:solidFill>
              </a:rPr>
              <a:t>2D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3D</a:t>
            </a:r>
          </a:p>
          <a:p>
            <a:pPr>
              <a:lnSpc>
                <a:spcPct val="110000"/>
              </a:lnSpc>
            </a:pPr>
            <a:r>
              <a:rPr lang="en-US" dirty="0"/>
              <a:t>Normalization removes some of effect of the Alfven speed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Reveals the negative effect of entanglement – increases with shear</a:t>
            </a:r>
          </a:p>
          <a:p>
            <a:pPr>
              <a:lnSpc>
                <a:spcPct val="110000"/>
              </a:lnSpc>
            </a:pPr>
            <a:r>
              <a:rPr lang="en-US" dirty="0"/>
              <a:t>Decreasing reconnection rate with increasing shear (reconnecting field)</a:t>
            </a:r>
          </a:p>
          <a:p>
            <a:pPr>
              <a:lnSpc>
                <a:spcPct val="110000"/>
              </a:lnSpc>
            </a:pPr>
            <a:r>
              <a:rPr lang="en-US" dirty="0"/>
              <a:t>At low shear (relatively strong guide field), system tends to 2D result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238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AB1A8D-8390-BD49-A3FD-76431406FF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3528" y="3628314"/>
            <a:ext cx="4836072" cy="3224048"/>
          </a:xfrm>
          <a:prstGeom prst="rect">
            <a:avLst/>
          </a:prstGeom>
        </p:spPr>
      </p:pic>
      <p:pic>
        <p:nvPicPr>
          <p:cNvPr id="11" name="Sim12_hs_LS_3D_profile2_pertenv_LARS_bx_bz_fit.mp4" descr="Sim12_hs_LS_3D_profile2_pertenv_LARS_bx_bz_fit.mp4">
            <a:hlinkClick r:id="" action="ppaction://media"/>
            <a:extLst>
              <a:ext uri="{FF2B5EF4-FFF2-40B4-BE49-F238E27FC236}">
                <a16:creationId xmlns:a16="http://schemas.microsoft.com/office/drawing/2014/main" id="{3966D74A-DA20-0241-ADDC-B53839D283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13531" y="0"/>
            <a:ext cx="3778469" cy="37784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9158D1-0C3B-4D45-A7F3-C68128E46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9787" y="0"/>
            <a:ext cx="10515600" cy="675399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Back to Dynamically Evolving Coronal Sheets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DEFEA3F-CB9C-A64B-9980-7C27DE1E7E66}"/>
              </a:ext>
            </a:extLst>
          </p:cNvPr>
          <p:cNvSpPr txBox="1">
            <a:spLocks/>
          </p:cNvSpPr>
          <p:nvPr/>
        </p:nvSpPr>
        <p:spPr>
          <a:xfrm>
            <a:off x="84082" y="557048"/>
            <a:ext cx="7304689" cy="629531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/>
              <a:t>3D modified force-free Harris Current Sheet with a guide field in low beta plasma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Initial width 5 Mm </a:t>
            </a:r>
          </a:p>
          <a:p>
            <a:pPr>
              <a:lnSpc>
                <a:spcPct val="120000"/>
              </a:lnSpc>
            </a:pPr>
            <a:r>
              <a:rPr lang="en-US" dirty="0"/>
              <a:t>Lundquist number S</a:t>
            </a:r>
            <a:r>
              <a:rPr lang="en-US" baseline="-25000" dirty="0"/>
              <a:t>L </a:t>
            </a:r>
            <a:r>
              <a:rPr lang="en-US" dirty="0"/>
              <a:t>= 2.3e6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Sweet-Parker scaling for L=100 Mm is 65 km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Ideal Tearing scaling for L=100 Mm is 760 km </a:t>
            </a:r>
          </a:p>
          <a:p>
            <a:pPr>
              <a:lnSpc>
                <a:spcPct val="120000"/>
              </a:lnSpc>
            </a:pPr>
            <a:r>
              <a:rPr lang="en-US" dirty="0"/>
              <a:t>Guide field: Bz0 = 10.6 G</a:t>
            </a:r>
          </a:p>
          <a:p>
            <a:pPr>
              <a:lnSpc>
                <a:spcPct val="120000"/>
              </a:lnSpc>
            </a:pPr>
            <a:r>
              <a:rPr lang="en-US" dirty="0"/>
              <a:t>Shear (reconnecting) field: Bx0 = 7.0 G </a:t>
            </a:r>
            <a:endParaRPr lang="en-US" dirty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en-US" dirty="0"/>
              <a:t>Triply periodic – allows robust testing of simulations</a:t>
            </a:r>
          </a:p>
          <a:p>
            <a:pPr>
              <a:lnSpc>
                <a:spcPct val="120000"/>
              </a:lnSpc>
            </a:pPr>
            <a:r>
              <a:rPr lang="en-US" dirty="0"/>
              <a:t>Apply heating near +/- Ly/2 and decrease magnetic field – results in pressure increase and forces thinning</a:t>
            </a:r>
          </a:p>
          <a:p>
            <a:pPr>
              <a:lnSpc>
                <a:spcPct val="120000"/>
              </a:lnSpc>
            </a:pPr>
            <a:r>
              <a:rPr lang="en-US" dirty="0"/>
              <a:t>Initial width such that tearing instability is slow: t</a:t>
            </a:r>
            <a:r>
              <a:rPr lang="en-US" baseline="-25000" dirty="0"/>
              <a:t>growth</a:t>
            </a:r>
            <a:r>
              <a:rPr lang="en-US" dirty="0"/>
              <a:t> &gt; t</a:t>
            </a:r>
            <a:r>
              <a:rPr lang="en-US" baseline="-25000" dirty="0"/>
              <a:t>thin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7030A0"/>
                </a:solidFill>
              </a:rPr>
              <a:t>System transitions to regime where  t</a:t>
            </a:r>
            <a:r>
              <a:rPr lang="en-US" b="1" baseline="-25000" dirty="0">
                <a:solidFill>
                  <a:srgbClr val="7030A0"/>
                </a:solidFill>
              </a:rPr>
              <a:t>growth</a:t>
            </a:r>
            <a:r>
              <a:rPr lang="en-US" b="1" dirty="0">
                <a:solidFill>
                  <a:srgbClr val="7030A0"/>
                </a:solidFill>
              </a:rPr>
              <a:t> &lt; t</a:t>
            </a:r>
            <a:r>
              <a:rPr lang="en-US" b="1" baseline="-25000" dirty="0">
                <a:solidFill>
                  <a:srgbClr val="7030A0"/>
                </a:solidFill>
              </a:rPr>
              <a:t>thin</a:t>
            </a:r>
            <a:endParaRPr lang="en-US" b="1" dirty="0">
              <a:solidFill>
                <a:srgbClr val="7030A0"/>
              </a:solidFill>
            </a:endParaRPr>
          </a:p>
          <a:p>
            <a:pPr>
              <a:lnSpc>
                <a:spcPct val="120000"/>
              </a:lnSpc>
            </a:pPr>
            <a:r>
              <a:rPr lang="en-US" dirty="0"/>
              <a:t>Real corona has much higher S</a:t>
            </a:r>
            <a:r>
              <a:rPr lang="en-US" baseline="-25000" dirty="0"/>
              <a:t>L</a:t>
            </a:r>
            <a:r>
              <a:rPr lang="en-US" dirty="0"/>
              <a:t>, but relative timescales and dominant tearing mode numbers (see later) are applicable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E2F3FB-2DC4-FD45-8A19-AE435411D802}"/>
              </a:ext>
            </a:extLst>
          </p:cNvPr>
          <p:cNvSpPr/>
          <p:nvPr/>
        </p:nvSpPr>
        <p:spPr>
          <a:xfrm>
            <a:off x="7284533" y="3927333"/>
            <a:ext cx="1526508" cy="4025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20000"/>
              </a:lnSpc>
            </a:pPr>
            <a:r>
              <a:rPr lang="en-US" dirty="0"/>
              <a:t> </a:t>
            </a:r>
            <a:r>
              <a:rPr lang="en-US" sz="1400" dirty="0"/>
              <a:t>t</a:t>
            </a:r>
            <a:r>
              <a:rPr lang="en-US" sz="1400" baseline="-25000" dirty="0"/>
              <a:t>growth</a:t>
            </a:r>
            <a:r>
              <a:rPr lang="en-US" sz="1400" dirty="0"/>
              <a:t> &gt; t</a:t>
            </a:r>
            <a:r>
              <a:rPr lang="en-US" sz="1400" baseline="-25000" dirty="0"/>
              <a:t>thin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691013-A6CD-CA4E-82BF-7F0CCFF35ED4}"/>
              </a:ext>
            </a:extLst>
          </p:cNvPr>
          <p:cNvSpPr/>
          <p:nvPr/>
        </p:nvSpPr>
        <p:spPr>
          <a:xfrm>
            <a:off x="8988971" y="5691527"/>
            <a:ext cx="1513684" cy="3336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20000"/>
              </a:lnSpc>
            </a:pPr>
            <a:r>
              <a:rPr lang="en-US" sz="1400" dirty="0"/>
              <a:t> t</a:t>
            </a:r>
            <a:r>
              <a:rPr lang="en-US" sz="1400" baseline="-25000" dirty="0"/>
              <a:t>growth</a:t>
            </a:r>
            <a:r>
              <a:rPr lang="en-US" sz="1400" dirty="0"/>
              <a:t> &lt; t</a:t>
            </a:r>
            <a:r>
              <a:rPr lang="en-US" sz="1400" baseline="-25000" dirty="0"/>
              <a:t>thin</a:t>
            </a:r>
            <a:endParaRPr lang="en-US" sz="14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CACAE48-859A-8A4B-B9FE-080DA737A6D9}"/>
              </a:ext>
            </a:extLst>
          </p:cNvPr>
          <p:cNvCxnSpPr/>
          <p:nvPr/>
        </p:nvCxnSpPr>
        <p:spPr>
          <a:xfrm>
            <a:off x="8884611" y="4014952"/>
            <a:ext cx="0" cy="248044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E6A1A24C-1B3B-5744-9953-D42E9CF3727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80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521"/>
    </mc:Choice>
    <mc:Fallback xmlns="">
      <p:transition spd="slow" advTm="97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7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" objId="11"/>
        <p14:playEvt time="15316" objId="11"/>
        <p14:playEvt time="30109" objId="11"/>
        <p14:playEvt time="44904" objId="11"/>
        <p14:playEvt time="59698" objId="11"/>
        <p14:playEvt time="74492" objId="11"/>
        <p14:playEvt time="89286" objId="11"/>
        <p14:stopEvt time="97521" objId="11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thinning_Sim12_hs_LS_3D_log10_Jtot_shift_early.mp4" descr="thinning_Sim12_hs_LS_3D_log10_Jtot_shift_early.mp4">
            <a:hlinkClick r:id="" action="ppaction://media"/>
            <a:extLst>
              <a:ext uri="{FF2B5EF4-FFF2-40B4-BE49-F238E27FC236}">
                <a16:creationId xmlns:a16="http://schemas.microsoft.com/office/drawing/2014/main" id="{E94B7104-65D5-D54E-A41A-E6FBE35980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34836" y="356057"/>
            <a:ext cx="5198364" cy="3465576"/>
          </a:xfrm>
          <a:prstGeom prst="rect">
            <a:avLst/>
          </a:prstGeom>
        </p:spPr>
      </p:pic>
      <p:pic>
        <p:nvPicPr>
          <p:cNvPr id="20" name="thinning_Sim12_hs_LS_3D_by_shift_early.mp4" descr="thinning_Sim12_hs_LS_3D_by_shift_early.mp4">
            <a:hlinkClick r:id="" action="ppaction://media"/>
            <a:extLst>
              <a:ext uri="{FF2B5EF4-FFF2-40B4-BE49-F238E27FC236}">
                <a16:creationId xmlns:a16="http://schemas.microsoft.com/office/drawing/2014/main" id="{87738E98-F7AB-594B-93EC-B49E392B5D6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3468" y="362606"/>
            <a:ext cx="5197768" cy="346517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867B8A1-F5AA-D345-A0A7-7D10B0AFE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907"/>
            <a:ext cx="10515600" cy="675399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Overall Evolution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8E3DFD-BC86-5146-B235-6EB1CAC893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14664" y="3609045"/>
            <a:ext cx="4836072" cy="322404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AE1BD11-73CB-B242-9BAC-E35EB2609240}"/>
              </a:ext>
            </a:extLst>
          </p:cNvPr>
          <p:cNvSpPr/>
          <p:nvPr/>
        </p:nvSpPr>
        <p:spPr>
          <a:xfrm>
            <a:off x="7662904" y="3927333"/>
            <a:ext cx="1526508" cy="4025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20000"/>
              </a:lnSpc>
            </a:pPr>
            <a:r>
              <a:rPr lang="en-US" dirty="0"/>
              <a:t> </a:t>
            </a:r>
            <a:r>
              <a:rPr lang="en-US" sz="1400" dirty="0"/>
              <a:t>t</a:t>
            </a:r>
            <a:r>
              <a:rPr lang="en-US" sz="1400" baseline="-25000" dirty="0"/>
              <a:t>growth</a:t>
            </a:r>
            <a:r>
              <a:rPr lang="en-US" sz="1400" dirty="0"/>
              <a:t> &gt; t</a:t>
            </a:r>
            <a:r>
              <a:rPr lang="en-US" sz="1400" baseline="-25000" dirty="0"/>
              <a:t>thin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27F2CB4-B659-C640-AA76-E7DC5E1C3D7E}"/>
              </a:ext>
            </a:extLst>
          </p:cNvPr>
          <p:cNvSpPr/>
          <p:nvPr/>
        </p:nvSpPr>
        <p:spPr>
          <a:xfrm>
            <a:off x="9367342" y="5691527"/>
            <a:ext cx="1513684" cy="3336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20000"/>
              </a:lnSpc>
            </a:pPr>
            <a:r>
              <a:rPr lang="en-US" sz="1400" dirty="0"/>
              <a:t> t</a:t>
            </a:r>
            <a:r>
              <a:rPr lang="en-US" sz="1400" baseline="-25000" dirty="0"/>
              <a:t>growth</a:t>
            </a:r>
            <a:r>
              <a:rPr lang="en-US" sz="1400" dirty="0"/>
              <a:t> &lt; t</a:t>
            </a:r>
            <a:r>
              <a:rPr lang="en-US" sz="1400" baseline="-25000" dirty="0"/>
              <a:t>thin</a:t>
            </a:r>
            <a:endParaRPr lang="en-US" sz="14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D93FA79-2167-0146-8945-2067E397135F}"/>
              </a:ext>
            </a:extLst>
          </p:cNvPr>
          <p:cNvCxnSpPr/>
          <p:nvPr/>
        </p:nvCxnSpPr>
        <p:spPr>
          <a:xfrm>
            <a:off x="9262982" y="4014952"/>
            <a:ext cx="0" cy="248044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80BC9DF-FA36-DD4B-8D61-0EFDE2FA9142}"/>
              </a:ext>
            </a:extLst>
          </p:cNvPr>
          <p:cNvSpPr txBox="1">
            <a:spLocks/>
          </p:cNvSpPr>
          <p:nvPr/>
        </p:nvSpPr>
        <p:spPr>
          <a:xfrm>
            <a:off x="369518" y="3646034"/>
            <a:ext cx="7267739" cy="4955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rgbClr val="7030A0"/>
                </a:solidFill>
              </a:rPr>
              <a:t>t</a:t>
            </a:r>
            <a:r>
              <a:rPr lang="en-US" sz="2000" b="1" baseline="-25000" dirty="0">
                <a:solidFill>
                  <a:srgbClr val="7030A0"/>
                </a:solidFill>
              </a:rPr>
              <a:t>growth</a:t>
            </a:r>
            <a:r>
              <a:rPr lang="en-US" sz="2000" b="1" dirty="0">
                <a:solidFill>
                  <a:srgbClr val="7030A0"/>
                </a:solidFill>
              </a:rPr>
              <a:t> &lt; t</a:t>
            </a:r>
            <a:r>
              <a:rPr lang="en-US" sz="2000" b="1" baseline="-25000" dirty="0">
                <a:solidFill>
                  <a:srgbClr val="7030A0"/>
                </a:solidFill>
              </a:rPr>
              <a:t>thin </a:t>
            </a:r>
            <a:r>
              <a:rPr lang="en-US" sz="2000" b="1" dirty="0">
                <a:solidFill>
                  <a:srgbClr val="7030A0"/>
                </a:solidFill>
              </a:rPr>
              <a:t>at about t=500</a:t>
            </a:r>
          </a:p>
          <a:p>
            <a:pPr lvl="1">
              <a:lnSpc>
                <a:spcPct val="100000"/>
              </a:lnSpc>
            </a:pPr>
            <a:r>
              <a:rPr lang="en-US" sz="2000" b="1" dirty="0">
                <a:solidFill>
                  <a:srgbClr val="7030A0"/>
                </a:solidFill>
              </a:rPr>
              <a:t>About 5t</a:t>
            </a:r>
            <a:r>
              <a:rPr lang="en-US" sz="2000" b="1" baseline="-25000" dirty="0">
                <a:solidFill>
                  <a:srgbClr val="7030A0"/>
                </a:solidFill>
              </a:rPr>
              <a:t>growth </a:t>
            </a:r>
            <a:r>
              <a:rPr lang="en-US" sz="2000" b="1" dirty="0">
                <a:solidFill>
                  <a:srgbClr val="7030A0"/>
                </a:solidFill>
              </a:rPr>
              <a:t>later the current sheet disrupts (t=1500s)</a:t>
            </a: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2000" dirty="0"/>
              <a:t>At end of linear phase (t=1000)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Multiple parallel modes (1,0)-(4,0) dominate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Non-negligible oblique modes also present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As in static case - modes coalescence into a single large flux rope and a secondary current sheet</a:t>
            </a:r>
          </a:p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rgbClr val="7030A0"/>
                </a:solidFill>
              </a:rPr>
              <a:t>What happens in this secondary current sheet?</a:t>
            </a:r>
          </a:p>
          <a:p>
            <a:pPr lvl="1">
              <a:lnSpc>
                <a:spcPct val="120000"/>
              </a:lnSpc>
            </a:pPr>
            <a:endParaRPr lang="en-US" sz="2000" dirty="0"/>
          </a:p>
          <a:p>
            <a:pPr>
              <a:lnSpc>
                <a:spcPct val="120000"/>
              </a:lnSpc>
            </a:pPr>
            <a:endParaRPr lang="en-US" sz="25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1C0591-198C-BE43-884D-19482C835879}"/>
              </a:ext>
            </a:extLst>
          </p:cNvPr>
          <p:cNvSpPr txBox="1"/>
          <p:nvPr/>
        </p:nvSpPr>
        <p:spPr>
          <a:xfrm>
            <a:off x="1363521" y="848146"/>
            <a:ext cx="2998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Reconnected </a:t>
            </a:r>
          </a:p>
          <a:p>
            <a:r>
              <a:rPr lang="en-US" dirty="0">
                <a:solidFill>
                  <a:schemeClr val="bg1"/>
                </a:solidFill>
              </a:rPr>
              <a:t>field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7D3A67-55C8-7B49-9D9B-2695C3AD92BD}"/>
              </a:ext>
            </a:extLst>
          </p:cNvPr>
          <p:cNvSpPr txBox="1"/>
          <p:nvPr/>
        </p:nvSpPr>
        <p:spPr>
          <a:xfrm>
            <a:off x="7125418" y="800385"/>
            <a:ext cx="2998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Current </a:t>
            </a:r>
          </a:p>
          <a:p>
            <a:r>
              <a:rPr lang="en-US" dirty="0">
                <a:solidFill>
                  <a:schemeClr val="bg1"/>
                </a:solidFill>
              </a:rPr>
              <a:t>Density</a:t>
            </a:r>
          </a:p>
        </p:txBody>
      </p: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7D8AF013-4F35-9B48-B301-D01FE0EF0B5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4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53"/>
    </mc:Choice>
    <mc:Fallback xmlns="">
      <p:transition spd="slow" advTm="88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6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601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6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20"/>
        <p14:playEvt time="16605" objId="21"/>
        <p14:playEvt time="16625" objId="20"/>
        <p14:playEvt time="33209" objId="21"/>
        <p14:playEvt time="33281" objId="20"/>
        <p14:playEvt time="49837" objId="21"/>
        <p14:playEvt time="49915" objId="20"/>
        <p14:playEvt time="66466" objId="21"/>
        <p14:playEvt time="66548" objId="20"/>
        <p14:playEvt time="83099" objId="21"/>
        <p14:playEvt time="83183" objId="20"/>
        <p14:stopEvt time="88953" objId="20"/>
        <p14:stopEvt time="88953" objId="21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7E042-CB00-B248-81D3-DCA27F39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3063"/>
          </a:xfrm>
        </p:spPr>
        <p:txBody>
          <a:bodyPr>
            <a:normAutofit fontScale="90000"/>
          </a:bodyPr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F406F-1860-E745-B239-A468461E3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388" y="1114052"/>
            <a:ext cx="11627224" cy="5378823"/>
          </a:xfrm>
        </p:spPr>
        <p:txBody>
          <a:bodyPr>
            <a:normAutofit/>
          </a:bodyPr>
          <a:lstStyle/>
          <a:p>
            <a:r>
              <a:rPr lang="en-US" dirty="0"/>
              <a:t>How does reconnection suddenly ‘switch on’ (seconds to minutes) after long (hours to days) periods of energy build-up in corona?</a:t>
            </a:r>
          </a:p>
          <a:p>
            <a:pPr lvl="1"/>
            <a:r>
              <a:rPr lang="en-US" dirty="0"/>
              <a:t>Critical break-up of laminar sheets?</a:t>
            </a:r>
          </a:p>
          <a:p>
            <a:pPr lvl="1"/>
            <a:r>
              <a:rPr lang="en-US" dirty="0"/>
              <a:t>Sudden onset of turbulence (and hence faster magnetic reconnection)?</a:t>
            </a:r>
          </a:p>
          <a:p>
            <a:pPr lvl="1"/>
            <a:r>
              <a:rPr lang="en-US" dirty="0"/>
              <a:t>Ideal instability driving magnetic reconnection?</a:t>
            </a:r>
          </a:p>
          <a:p>
            <a:r>
              <a:rPr lang="en-US" dirty="0">
                <a:solidFill>
                  <a:srgbClr val="7030A0"/>
                </a:solidFill>
              </a:rPr>
              <a:t>Investigate dynamically evolving laminar sheets with respect to the development of the resistive tearing instability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Thinning as two flux systems are pushed/attracted to each other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Thinning and lengthening (think flare current sheet beneath a CME)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Shearing and twisting (Parker entanglement)</a:t>
            </a:r>
          </a:p>
        </p:txBody>
      </p:sp>
    </p:spTree>
    <p:extLst>
      <p:ext uri="{BB962C8B-B14F-4D97-AF65-F5344CB8AC3E}">
        <p14:creationId xmlns:p14="http://schemas.microsoft.com/office/powerpoint/2010/main" val="19854918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158D1-0C3B-4D45-A7F3-C68128E46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38"/>
            <a:ext cx="10515600" cy="675399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Overall Evolution</a:t>
            </a:r>
          </a:p>
        </p:txBody>
      </p:sp>
      <p:pic>
        <p:nvPicPr>
          <p:cNvPr id="8" name="thinning_Sim12_hs_LS_3D_log10_Jtot_shift.mp4" descr="thinning_Sim12_hs_LS_3D_log10_Jtot_shift.mp4">
            <a:hlinkClick r:id="" action="ppaction://media"/>
            <a:extLst>
              <a:ext uri="{FF2B5EF4-FFF2-40B4-BE49-F238E27FC236}">
                <a16:creationId xmlns:a16="http://schemas.microsoft.com/office/drawing/2014/main" id="{FC170774-D735-C840-A572-BC51B10C04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1891" y="730469"/>
            <a:ext cx="8962696" cy="597513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3BE1D37-C48E-6F4B-9BE0-6D48692E12AE}"/>
              </a:ext>
            </a:extLst>
          </p:cNvPr>
          <p:cNvSpPr txBox="1">
            <a:spLocks/>
          </p:cNvSpPr>
          <p:nvPr/>
        </p:nvSpPr>
        <p:spPr>
          <a:xfrm>
            <a:off x="-336331" y="1476748"/>
            <a:ext cx="4636482" cy="6516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</a:pPr>
            <a:r>
              <a:rPr lang="en-US" sz="2200" dirty="0"/>
              <a:t>Secondary current sheet breaks up as it is unstable to faster tearing (a new smaller width)</a:t>
            </a:r>
            <a:endParaRPr lang="en-US" sz="2500" dirty="0"/>
          </a:p>
          <a:p>
            <a:pPr lvl="1">
              <a:lnSpc>
                <a:spcPct val="120000"/>
              </a:lnSpc>
            </a:pPr>
            <a:r>
              <a:rPr lang="en-US" sz="2200" dirty="0">
                <a:solidFill>
                  <a:srgbClr val="7030A0"/>
                </a:solidFill>
              </a:rPr>
              <a:t>What ultimately determines the critical switch-on of fast reconnection</a:t>
            </a:r>
          </a:p>
          <a:p>
            <a:pPr lvl="2">
              <a:lnSpc>
                <a:spcPct val="120000"/>
              </a:lnSpc>
            </a:pPr>
            <a:r>
              <a:rPr lang="en-US" sz="2100" dirty="0">
                <a:solidFill>
                  <a:srgbClr val="7030A0"/>
                </a:solidFill>
              </a:rPr>
              <a:t>When </a:t>
            </a:r>
            <a:r>
              <a:rPr lang="en-US" sz="2100" dirty="0" err="1">
                <a:solidFill>
                  <a:srgbClr val="7030A0"/>
                </a:solidFill>
              </a:rPr>
              <a:t>t_growth</a:t>
            </a:r>
            <a:r>
              <a:rPr lang="en-US" sz="2100" dirty="0">
                <a:solidFill>
                  <a:srgbClr val="7030A0"/>
                </a:solidFill>
              </a:rPr>
              <a:t> &lt; </a:t>
            </a:r>
            <a:r>
              <a:rPr lang="en-US" sz="2100" dirty="0" err="1">
                <a:solidFill>
                  <a:srgbClr val="7030A0"/>
                </a:solidFill>
              </a:rPr>
              <a:t>t_dynamic</a:t>
            </a:r>
            <a:r>
              <a:rPr lang="en-US" sz="2100" dirty="0">
                <a:solidFill>
                  <a:srgbClr val="7030A0"/>
                </a:solidFill>
              </a:rPr>
              <a:t>?</a:t>
            </a:r>
          </a:p>
          <a:p>
            <a:pPr lvl="2">
              <a:lnSpc>
                <a:spcPct val="120000"/>
              </a:lnSpc>
            </a:pPr>
            <a:r>
              <a:rPr lang="en-US" sz="2100" dirty="0">
                <a:solidFill>
                  <a:srgbClr val="7030A0"/>
                </a:solidFill>
              </a:rPr>
              <a:t>When width reaches ideal tearing scale?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E1A34D70-B61A-0545-9542-810F819DE2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2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35"/>
    </mc:Choice>
    <mc:Fallback xmlns="">
      <p:transition spd="slow" advTm="31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4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8"/>
        <p14:playEvt time="18459" objId="8"/>
        <p14:stopEvt time="31235" objId="8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E1A34D70-B61A-0545-9542-810F819DE2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8D3E54-1FF0-EE46-937C-5205CD25C3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769" y="625903"/>
            <a:ext cx="6181632" cy="41210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72A882-491A-9E4E-B159-1D578D1F38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4971" y="614631"/>
            <a:ext cx="6148501" cy="4099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10DCC9F-9673-FD4F-93F0-5D6448C8D06E}"/>
              </a:ext>
            </a:extLst>
          </p:cNvPr>
          <p:cNvSpPr/>
          <p:nvPr/>
        </p:nvSpPr>
        <p:spPr>
          <a:xfrm>
            <a:off x="8216258" y="2812995"/>
            <a:ext cx="1513684" cy="3336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20000"/>
              </a:lnSpc>
            </a:pPr>
            <a:r>
              <a:rPr lang="en-US" sz="1400" dirty="0"/>
              <a:t> t</a:t>
            </a:r>
            <a:r>
              <a:rPr lang="en-US" sz="1400" baseline="-25000" dirty="0"/>
              <a:t>growth</a:t>
            </a:r>
            <a:r>
              <a:rPr lang="en-US" sz="1400" dirty="0"/>
              <a:t> &lt; t</a:t>
            </a:r>
            <a:r>
              <a:rPr lang="en-US" sz="1400" baseline="-25000" dirty="0"/>
              <a:t>thin</a:t>
            </a:r>
            <a:endParaRPr lang="en-US" sz="14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5A40391-F327-4047-8DCA-C6C45ED85793}"/>
              </a:ext>
            </a:extLst>
          </p:cNvPr>
          <p:cNvCxnSpPr>
            <a:cxnSpLocks/>
          </p:cNvCxnSpPr>
          <p:nvPr/>
        </p:nvCxnSpPr>
        <p:spPr>
          <a:xfrm>
            <a:off x="8335135" y="1090470"/>
            <a:ext cx="0" cy="31722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185206E-F9B8-6842-8DF3-1BB369552BC6}"/>
              </a:ext>
            </a:extLst>
          </p:cNvPr>
          <p:cNvSpPr/>
          <p:nvPr/>
        </p:nvSpPr>
        <p:spPr>
          <a:xfrm>
            <a:off x="6481450" y="1090470"/>
            <a:ext cx="1526508" cy="4025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20000"/>
              </a:lnSpc>
            </a:pPr>
            <a:r>
              <a:rPr lang="en-US" dirty="0"/>
              <a:t> </a:t>
            </a:r>
            <a:r>
              <a:rPr lang="en-US" sz="1400" dirty="0"/>
              <a:t>t</a:t>
            </a:r>
            <a:r>
              <a:rPr lang="en-US" sz="1400" baseline="-25000" dirty="0"/>
              <a:t>growth</a:t>
            </a:r>
            <a:r>
              <a:rPr lang="en-US" sz="1400" dirty="0"/>
              <a:t> &gt; t</a:t>
            </a:r>
            <a:r>
              <a:rPr lang="en-US" sz="1400" baseline="-25000" dirty="0"/>
              <a:t>thin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5F0CFF1-7115-0F49-AB37-14BF71C7B98C}"/>
                  </a:ext>
                </a:extLst>
              </p:cNvPr>
              <p:cNvSpPr txBox="1"/>
              <p:nvPr/>
            </p:nvSpPr>
            <p:spPr>
              <a:xfrm>
                <a:off x="848662" y="4769356"/>
                <a:ext cx="10784538" cy="1817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Major disruption occurs at t=1500 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Well after growth time of tearing instability becomes less than dynamic timescale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When width ~ ideal tearing width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𝞭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sz="2000" i="1" baseline="-2500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based on initial Lundquist number (~700 km)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7030A0"/>
                    </a:solidFill>
                  </a:rPr>
                  <a:t>Not sure if these two criteria aren’t operating in tandem – parameter study over thinning timescale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Need to look at the period from onset of linear phase (200-400 s) to the break-up (1500 s)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5F0CFF1-7115-0F49-AB37-14BF71C7B9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662" y="4769356"/>
                <a:ext cx="10784538" cy="1817613"/>
              </a:xfrm>
              <a:prstGeom prst="rect">
                <a:avLst/>
              </a:prstGeom>
              <a:blipFill>
                <a:blip r:embed="rId7"/>
                <a:stretch>
                  <a:fillRect l="-471" t="-2083" b="-48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itle 1">
            <a:extLst>
              <a:ext uri="{FF2B5EF4-FFF2-40B4-BE49-F238E27FC236}">
                <a16:creationId xmlns:a16="http://schemas.microsoft.com/office/drawing/2014/main" id="{1822F854-943E-854A-B855-302112B215E0}"/>
              </a:ext>
            </a:extLst>
          </p:cNvPr>
          <p:cNvSpPr txBox="1">
            <a:spLocks/>
          </p:cNvSpPr>
          <p:nvPr/>
        </p:nvSpPr>
        <p:spPr>
          <a:xfrm>
            <a:off x="676835" y="-29126"/>
            <a:ext cx="11268635" cy="1000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”Switch-on” of current sheet break-up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F93EA52-29E4-E14C-9AAC-554B846B30B6}"/>
              </a:ext>
            </a:extLst>
          </p:cNvPr>
          <p:cNvCxnSpPr>
            <a:cxnSpLocks/>
          </p:cNvCxnSpPr>
          <p:nvPr/>
        </p:nvCxnSpPr>
        <p:spPr>
          <a:xfrm>
            <a:off x="5959488" y="1090470"/>
            <a:ext cx="0" cy="31722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5955DB1-6718-3F41-B729-37A2E4953421}"/>
              </a:ext>
            </a:extLst>
          </p:cNvPr>
          <p:cNvCxnSpPr>
            <a:cxnSpLocks/>
          </p:cNvCxnSpPr>
          <p:nvPr/>
        </p:nvCxnSpPr>
        <p:spPr>
          <a:xfrm>
            <a:off x="11701382" y="1090470"/>
            <a:ext cx="0" cy="31722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FF40609-241B-8846-8896-52444481193C}"/>
              </a:ext>
            </a:extLst>
          </p:cNvPr>
          <p:cNvCxnSpPr>
            <a:cxnSpLocks/>
          </p:cNvCxnSpPr>
          <p:nvPr/>
        </p:nvCxnSpPr>
        <p:spPr>
          <a:xfrm>
            <a:off x="2588758" y="1117364"/>
            <a:ext cx="0" cy="31722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448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35"/>
    </mc:Choice>
    <mc:Fallback xmlns="">
      <p:transition spd="slow" advTm="31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8"/>
        <p14:playEvt time="18459" objId="8"/>
        <p14:stopEvt time="31235" objId="8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B016FB1-2DA3-5143-8912-D26B28C5D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9039" y="-322729"/>
            <a:ext cx="4437530" cy="44375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9158D1-0C3B-4D45-A7F3-C68128E46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6629" y="0"/>
            <a:ext cx="10515600" cy="675399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Linear growth in Thinning Sheets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DEFEA3F-CB9C-A64B-9980-7C27DE1E7E66}"/>
              </a:ext>
            </a:extLst>
          </p:cNvPr>
          <p:cNvSpPr txBox="1">
            <a:spLocks/>
          </p:cNvSpPr>
          <p:nvPr/>
        </p:nvSpPr>
        <p:spPr>
          <a:xfrm>
            <a:off x="84082" y="557048"/>
            <a:ext cx="7304689" cy="6295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lang="en-US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E6A1A24C-1B3B-5744-9953-D42E9CF372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AA60835-8633-D74F-A693-A2AAC47DDC70}"/>
              </a:ext>
            </a:extLst>
          </p:cNvPr>
          <p:cNvSpPr txBox="1">
            <a:spLocks/>
          </p:cNvSpPr>
          <p:nvPr/>
        </p:nvSpPr>
        <p:spPr>
          <a:xfrm>
            <a:off x="236482" y="709448"/>
            <a:ext cx="6460153" cy="271955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/>
              <a:t>Assume that the theoretical linear growth rate can be calculated instantaneously based on current B(t), width(t), </a:t>
            </a:r>
            <a:r>
              <a:rPr lang="en-US" dirty="0" err="1"/>
              <a:t>Va</a:t>
            </a:r>
            <a:r>
              <a:rPr lang="en-US" dirty="0"/>
              <a:t>(t)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Compare accumulated velocities in each mode based on this theoretical calculation and simulation data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7030A0"/>
                </a:solidFill>
              </a:rPr>
              <a:t>Modes in simulation appear to be growing faster in simulation than this theoretical calculation!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B79F15-D75E-3A45-8264-54FEE438AB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274" y="3429000"/>
            <a:ext cx="4323401" cy="32425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1991CD-2E6E-1347-89D4-F92663E441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7368" y="3520083"/>
            <a:ext cx="4158336" cy="31187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8AA15CE-F610-2F45-B2A1-E2427D21CE5D}"/>
              </a:ext>
            </a:extLst>
          </p:cNvPr>
          <p:cNvSpPr txBox="1"/>
          <p:nvPr/>
        </p:nvSpPr>
        <p:spPr>
          <a:xfrm>
            <a:off x="2820300" y="3495662"/>
            <a:ext cx="820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(2,0)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45F41E-F121-2443-9397-106D8F00F5DF}"/>
              </a:ext>
            </a:extLst>
          </p:cNvPr>
          <p:cNvSpPr txBox="1"/>
          <p:nvPr/>
        </p:nvSpPr>
        <p:spPr>
          <a:xfrm>
            <a:off x="6754057" y="3556258"/>
            <a:ext cx="820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(4,1)</a:t>
            </a:r>
          </a:p>
        </p:txBody>
      </p:sp>
    </p:spTree>
    <p:extLst>
      <p:ext uri="{BB962C8B-B14F-4D97-AF65-F5344CB8AC3E}">
        <p14:creationId xmlns:p14="http://schemas.microsoft.com/office/powerpoint/2010/main" val="394313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521"/>
    </mc:Choice>
    <mc:Fallback xmlns="">
      <p:transition spd="slow" advTm="97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" objId="11"/>
        <p14:playEvt time="15316" objId="11"/>
        <p14:playEvt time="30109" objId="11"/>
        <p14:playEvt time="44904" objId="11"/>
        <p14:playEvt time="59698" objId="11"/>
        <p14:playEvt time="74492" objId="11"/>
        <p14:playEvt time="89286" objId="11"/>
        <p14:stopEvt time="97521" objId="11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158D1-0C3B-4D45-A7F3-C68128E46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6629" y="0"/>
            <a:ext cx="10515600" cy="675399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Dynamically Evolving Coronal Sheets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DEFEA3F-CB9C-A64B-9980-7C27DE1E7E66}"/>
              </a:ext>
            </a:extLst>
          </p:cNvPr>
          <p:cNvSpPr txBox="1">
            <a:spLocks/>
          </p:cNvSpPr>
          <p:nvPr/>
        </p:nvSpPr>
        <p:spPr>
          <a:xfrm>
            <a:off x="84082" y="557048"/>
            <a:ext cx="7304689" cy="6295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lang="en-US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E6A1A24C-1B3B-5744-9953-D42E9CF372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AA60835-8633-D74F-A693-A2AAC47DDC70}"/>
              </a:ext>
            </a:extLst>
          </p:cNvPr>
          <p:cNvSpPr txBox="1">
            <a:spLocks/>
          </p:cNvSpPr>
          <p:nvPr/>
        </p:nvSpPr>
        <p:spPr>
          <a:xfrm>
            <a:off x="236481" y="709447"/>
            <a:ext cx="11516247" cy="5758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/>
              <a:t>For most of dominant modes see larger growth rate in sim vs linear theory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649C04-D3CD-4C4D-97A9-23A348434E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4361" y="1232446"/>
            <a:ext cx="9023278" cy="56199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686CB9-9488-1546-9ACF-75662557A2B8}"/>
              </a:ext>
            </a:extLst>
          </p:cNvPr>
          <p:cNvSpPr txBox="1"/>
          <p:nvPr/>
        </p:nvSpPr>
        <p:spPr>
          <a:xfrm>
            <a:off x="3536576" y="1492624"/>
            <a:ext cx="5452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Ratio of sim growth rate vs theory growth rate</a:t>
            </a:r>
          </a:p>
        </p:txBody>
      </p:sp>
    </p:spTree>
    <p:extLst>
      <p:ext uri="{BB962C8B-B14F-4D97-AF65-F5344CB8AC3E}">
        <p14:creationId xmlns:p14="http://schemas.microsoft.com/office/powerpoint/2010/main" val="396430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521"/>
    </mc:Choice>
    <mc:Fallback xmlns="">
      <p:transition spd="slow" advTm="97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" objId="11"/>
        <p14:playEvt time="15316" objId="11"/>
        <p14:playEvt time="30109" objId="11"/>
        <p14:playEvt time="44904" objId="11"/>
        <p14:playEvt time="59698" objId="11"/>
        <p14:playEvt time="74492" objId="11"/>
        <p14:playEvt time="89286" objId="11"/>
        <p14:stopEvt time="97521" objId="11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158D1-0C3B-4D45-A7F3-C68128E46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6629" y="0"/>
            <a:ext cx="10515600" cy="675399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Dynamically Evolving Coronal Sheets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DEFEA3F-CB9C-A64B-9980-7C27DE1E7E66}"/>
              </a:ext>
            </a:extLst>
          </p:cNvPr>
          <p:cNvSpPr txBox="1">
            <a:spLocks/>
          </p:cNvSpPr>
          <p:nvPr/>
        </p:nvSpPr>
        <p:spPr>
          <a:xfrm>
            <a:off x="84082" y="557048"/>
            <a:ext cx="7304689" cy="6295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lang="en-US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E6A1A24C-1B3B-5744-9953-D42E9CF372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AA60835-8633-D74F-A693-A2AAC47DDC70}"/>
              </a:ext>
            </a:extLst>
          </p:cNvPr>
          <p:cNvSpPr txBox="1">
            <a:spLocks/>
          </p:cNvSpPr>
          <p:nvPr/>
        </p:nvSpPr>
        <p:spPr>
          <a:xfrm>
            <a:off x="236482" y="709449"/>
            <a:ext cx="8056424" cy="244171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 err="1"/>
              <a:t>Tollman</a:t>
            </a:r>
            <a:r>
              <a:rPr lang="en-US" dirty="0"/>
              <a:t> (2018) derives theoretical growth rates in a current sheet driven by an inflow – introduce time dependence into MHD equilibrium in calculation</a:t>
            </a:r>
          </a:p>
          <a:p>
            <a:pPr>
              <a:lnSpc>
                <a:spcPct val="120000"/>
              </a:lnSpc>
            </a:pPr>
            <a:r>
              <a:rPr lang="en-US" dirty="0"/>
              <a:t>The assumption that the theoretical linear growth rate can be calculated instantaneously based on current B(t), width(t), </a:t>
            </a:r>
            <a:r>
              <a:rPr lang="en-US" dirty="0" err="1"/>
              <a:t>Va</a:t>
            </a:r>
            <a:r>
              <a:rPr lang="en-US" dirty="0"/>
              <a:t>(t) is only valid when </a:t>
            </a:r>
          </a:p>
          <a:p>
            <a:pPr lvl="1">
              <a:lnSpc>
                <a:spcPct val="120000"/>
              </a:lnSpc>
            </a:pPr>
            <a:r>
              <a:rPr lang="en-US" dirty="0" err="1"/>
              <a:t>t</a:t>
            </a:r>
            <a:r>
              <a:rPr lang="en-US" baseline="-25000" dirty="0" err="1"/>
              <a:t>growth</a:t>
            </a:r>
            <a:r>
              <a:rPr lang="en-US" dirty="0"/>
              <a:t> &lt;&lt; </a:t>
            </a:r>
            <a:r>
              <a:rPr lang="en-US" dirty="0" err="1"/>
              <a:t>t</a:t>
            </a:r>
            <a:r>
              <a:rPr lang="en-US" baseline="-25000" dirty="0" err="1"/>
              <a:t>thinning</a:t>
            </a:r>
            <a:r>
              <a:rPr lang="en-US" baseline="-25000" dirty="0"/>
              <a:t> </a:t>
            </a:r>
            <a:r>
              <a:rPr lang="en-US" dirty="0"/>
              <a:t> or </a:t>
            </a:r>
            <a:r>
              <a:rPr lang="en-US" dirty="0" err="1"/>
              <a:t>ɣ</a:t>
            </a:r>
            <a:r>
              <a:rPr lang="en-US" baseline="-25000" dirty="0" err="1"/>
              <a:t>growth</a:t>
            </a:r>
            <a:r>
              <a:rPr lang="en-US" dirty="0"/>
              <a:t> &gt;&gt; </a:t>
            </a:r>
            <a:r>
              <a:rPr lang="en-US" dirty="0" err="1"/>
              <a:t>ɣ</a:t>
            </a:r>
            <a:r>
              <a:rPr lang="en-US" baseline="-25000" dirty="0" err="1"/>
              <a:t>thinning</a:t>
            </a:r>
            <a:endParaRPr lang="en-US" baseline="-25000" dirty="0"/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3AFB9E-6D9D-004A-BB9B-272B17B8508B}"/>
              </a:ext>
            </a:extLst>
          </p:cNvPr>
          <p:cNvSpPr txBox="1"/>
          <p:nvPr/>
        </p:nvSpPr>
        <p:spPr>
          <a:xfrm>
            <a:off x="236481" y="3045068"/>
            <a:ext cx="5636781" cy="3735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For majority of linear phase, 10t</a:t>
            </a:r>
            <a:r>
              <a:rPr lang="en-US" sz="2200" baseline="-25000" dirty="0"/>
              <a:t>growth</a:t>
            </a:r>
            <a:r>
              <a:rPr lang="en-US" sz="2200" dirty="0"/>
              <a:t> ~ </a:t>
            </a:r>
            <a:r>
              <a:rPr lang="en-US" sz="2200" dirty="0" err="1"/>
              <a:t>t</a:t>
            </a:r>
            <a:r>
              <a:rPr lang="en-US" sz="2200" baseline="-25000" dirty="0" err="1"/>
              <a:t>thinning</a:t>
            </a:r>
            <a:endParaRPr lang="en-US" sz="2200" baseline="-25000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Cannot separate out time dependency in linear </a:t>
            </a:r>
            <a:r>
              <a:rPr lang="en-US" sz="2200" dirty="0" err="1"/>
              <a:t>analysisIn</a:t>
            </a:r>
            <a:endParaRPr lang="en-US" sz="2200" dirty="0"/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Positive effect on the theoretical growth 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Should explain why our sims have higher growth rate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7030A0"/>
                </a:solidFill>
              </a:rPr>
              <a:t>Need to design a thinning experiment where we don’t spend so much time in this intermediate regime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1F18DA-5338-0343-BDD9-3A617195FA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6991" y="2382102"/>
            <a:ext cx="6596153" cy="439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1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521"/>
    </mc:Choice>
    <mc:Fallback xmlns="">
      <p:transition spd="slow" advTm="97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" objId="11"/>
        <p14:playEvt time="15316" objId="11"/>
        <p14:playEvt time="30109" objId="11"/>
        <p14:playEvt time="44904" objId="11"/>
        <p14:playEvt time="59698" objId="11"/>
        <p14:playEvt time="74492" objId="11"/>
        <p14:playEvt time="89286" objId="11"/>
        <p14:stopEvt time="97521" objId="11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158D1-0C3B-4D45-A7F3-C68128E46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75399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Conclusions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DEFEA3F-CB9C-A64B-9980-7C27DE1E7E66}"/>
              </a:ext>
            </a:extLst>
          </p:cNvPr>
          <p:cNvSpPr txBox="1">
            <a:spLocks/>
          </p:cNvSpPr>
          <p:nvPr/>
        </p:nvSpPr>
        <p:spPr>
          <a:xfrm>
            <a:off x="84082" y="557048"/>
            <a:ext cx="7304689" cy="6295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lang="en-US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E6A1A24C-1B3B-5744-9953-D42E9CF372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AA60835-8633-D74F-A693-A2AAC47DDC70}"/>
              </a:ext>
            </a:extLst>
          </p:cNvPr>
          <p:cNvSpPr txBox="1">
            <a:spLocks/>
          </p:cNvSpPr>
          <p:nvPr/>
        </p:nvSpPr>
        <p:spPr>
          <a:xfrm>
            <a:off x="236482" y="709448"/>
            <a:ext cx="11610377" cy="599615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/>
              <a:t>We can complicate the neat, tidy 2.5D picture of S-P, </a:t>
            </a:r>
            <a:r>
              <a:rPr lang="en-US" dirty="0" err="1"/>
              <a:t>plasmoids</a:t>
            </a:r>
            <a:r>
              <a:rPr lang="en-US" dirty="0"/>
              <a:t>, and Hall (kinetic) effects with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3D effects – oblique modes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Dynamic forcing (thinning)</a:t>
            </a:r>
          </a:p>
          <a:p>
            <a:pPr>
              <a:lnSpc>
                <a:spcPct val="120000"/>
              </a:lnSpc>
            </a:pPr>
            <a:r>
              <a:rPr lang="en-US" dirty="0"/>
              <a:t>3D – oblique modes interact non-linearly (turbulence?) to entangle inflow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Complicates the efficient </a:t>
            </a:r>
            <a:r>
              <a:rPr lang="en-US" dirty="0" err="1"/>
              <a:t>plasmoid</a:t>
            </a:r>
            <a:r>
              <a:rPr lang="en-US" dirty="0"/>
              <a:t> evolution – slows reconnection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Note different paradigm of well known “turbulence </a:t>
            </a:r>
            <a:r>
              <a:rPr lang="en-US"/>
              <a:t>enhances S-P” studies </a:t>
            </a:r>
            <a:r>
              <a:rPr lang="en-US" dirty="0"/>
              <a:t>(</a:t>
            </a:r>
            <a:r>
              <a:rPr lang="en-US" dirty="0" err="1"/>
              <a:t>Uzdensky</a:t>
            </a:r>
            <a:r>
              <a:rPr lang="en-US" dirty="0"/>
              <a:t> et al.)</a:t>
            </a:r>
          </a:p>
          <a:p>
            <a:pPr>
              <a:lnSpc>
                <a:spcPct val="120000"/>
              </a:lnSpc>
            </a:pPr>
            <a:r>
              <a:rPr lang="en-US" dirty="0"/>
              <a:t>Thinning - what determines when the system “switches-on” reconnection?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When the width is comparable to the “ideal tearing” scaling?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After the growth timescale is  less than the dynamic timescale?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Can’t apply time-dependent linear theory to verify simulation data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When </a:t>
            </a:r>
            <a:r>
              <a:rPr lang="en-US" dirty="0" err="1"/>
              <a:t>t</a:t>
            </a:r>
            <a:r>
              <a:rPr lang="en-US" baseline="-25000" dirty="0" err="1"/>
              <a:t>growth</a:t>
            </a:r>
            <a:r>
              <a:rPr lang="en-US" dirty="0"/>
              <a:t> ~ </a:t>
            </a:r>
            <a:r>
              <a:rPr lang="en-US" dirty="0" err="1"/>
              <a:t>t</a:t>
            </a:r>
            <a:r>
              <a:rPr lang="en-US" baseline="-25000" dirty="0" err="1"/>
              <a:t>thinning</a:t>
            </a:r>
            <a:r>
              <a:rPr lang="en-US" dirty="0"/>
              <a:t> temporal region and linear phase coincide it gets complicated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rgbClr val="7030A0"/>
                </a:solidFill>
              </a:rPr>
              <a:t>Need parameter study varying thinning timescale and growth rates as well as shear</a:t>
            </a:r>
          </a:p>
          <a:p>
            <a:pPr>
              <a:lnSpc>
                <a:spcPct val="120000"/>
              </a:lnSpc>
            </a:pPr>
            <a:r>
              <a:rPr lang="en-US" dirty="0"/>
              <a:t>Other dynamic forcing to consider – lengthening, shearing</a:t>
            </a:r>
          </a:p>
          <a:p>
            <a:pPr>
              <a:lnSpc>
                <a:spcPct val="120000"/>
              </a:lnSpc>
            </a:pPr>
            <a:r>
              <a:rPr lang="en-US" dirty="0"/>
              <a:t>Reduce simplicity of boundary conditions (triply periodic) – finite length</a:t>
            </a:r>
          </a:p>
          <a:p>
            <a:pPr lvl="1">
              <a:lnSpc>
                <a:spcPct val="12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39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521"/>
    </mc:Choice>
    <mc:Fallback xmlns="">
      <p:transition spd="slow" advTm="97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" objId="11"/>
        <p14:playEvt time="15316" objId="11"/>
        <p14:playEvt time="30109" objId="11"/>
        <p14:playEvt time="44904" objId="11"/>
        <p14:playEvt time="59698" objId="11"/>
        <p14:playEvt time="74492" objId="11"/>
        <p14:playEvt time="89286" objId="11"/>
        <p14:stopEvt time="97521" objId="11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7E042-CB00-B248-81D3-DCA27F39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212" y="230654"/>
            <a:ext cx="10515600" cy="1325563"/>
          </a:xfrm>
        </p:spPr>
        <p:txBody>
          <a:bodyPr/>
          <a:lstStyle/>
          <a:p>
            <a:r>
              <a:rPr lang="en-US" dirty="0"/>
              <a:t>Quick Reminder - Sweet-Parker Reconnection</a:t>
            </a:r>
            <a:br>
              <a:rPr lang="en-US" dirty="0"/>
            </a:br>
            <a:endParaRPr lang="en-US" dirty="0"/>
          </a:p>
        </p:txBody>
      </p:sp>
      <p:pic>
        <p:nvPicPr>
          <p:cNvPr id="2050" name="Picture 2" descr="The Sweet–Parker model. The magnetic fields, B , have opposite directions above and below a thin reconnection layer. Plasma is frozen into the magnetic fields and enters the reconnection layer at the velocity V z and moves out of it at the velocity V x . ">
            <a:extLst>
              <a:ext uri="{FF2B5EF4-FFF2-40B4-BE49-F238E27FC236}">
                <a16:creationId xmlns:a16="http://schemas.microsoft.com/office/drawing/2014/main" id="{B9B4BB80-8FE1-6A4E-821A-E8D6FB5A4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0" y="2518173"/>
            <a:ext cx="60452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365E74FB-B035-C146-AA1C-01B0B0F91E7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7211" y="1114100"/>
                <a:ext cx="5768789" cy="5513246"/>
              </a:xfrm>
            </p:spPr>
            <p:txBody>
              <a:bodyPr>
                <a:normAutofit fontScale="77500" lnSpcReduction="2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dirty="0"/>
                  <a:t>Sweet-Parker reconnection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dirty="0"/>
                  <a:t>Small region where frozen-in condition is broken, connectivity changes, and lower energy state is found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dirty="0"/>
                  <a:t>Resistivity </a:t>
                </a:r>
                <a:r>
                  <a:rPr lang="en-US" dirty="0" err="1"/>
                  <a:t>η</a:t>
                </a:r>
                <a:r>
                  <a:rPr lang="en-US" dirty="0"/>
                  <a:t> (collisions) cause of flux -breaking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dirty="0"/>
                  <a:t>Consider steady state resistive MHD and use conservation laws to derive scaling</a:t>
                </a: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_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_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𝞭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den>
                        </m:f>
                      </m:e>
                      <m:sup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endParaRPr lang="en-US" dirty="0"/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𝐿𝑢𝑛𝑑𝑞𝑢𝑖𝑠𝑡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𝑛𝑢𝑚𝑏𝑒𝑟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den>
                    </m:f>
                  </m:oMath>
                </a14:m>
                <a:endParaRPr lang="en-US" dirty="0"/>
              </a:p>
              <a:p>
                <a:pPr>
                  <a:lnSpc>
                    <a:spcPct val="120000"/>
                  </a:lnSpc>
                </a:pPr>
                <a:r>
                  <a:rPr lang="en-US" dirty="0"/>
                  <a:t>For large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baseline="-2500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/>
                  <a:t> as in corona, very slow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dirty="0" err="1"/>
                  <a:t>Petcheck</a:t>
                </a:r>
                <a:r>
                  <a:rPr lang="en-US" dirty="0"/>
                  <a:t> model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dirty="0"/>
                  <a:t>Hall and Kinetic effects</a:t>
                </a: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365E74FB-B035-C146-AA1C-01B0B0F91E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7211" y="1114100"/>
                <a:ext cx="5768789" cy="5513246"/>
              </a:xfrm>
              <a:blipFill>
                <a:blip r:embed="rId3"/>
                <a:stretch>
                  <a:fillRect l="-1096" t="-690" b="-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822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7E042-CB00-B248-81D3-DCA27F39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176" y="123078"/>
            <a:ext cx="10515600" cy="724087"/>
          </a:xfrm>
        </p:spPr>
        <p:txBody>
          <a:bodyPr/>
          <a:lstStyle/>
          <a:p>
            <a:r>
              <a:rPr lang="en-US" dirty="0"/>
              <a:t>The `</a:t>
            </a:r>
            <a:r>
              <a:rPr lang="en-US" dirty="0" err="1"/>
              <a:t>plasmoid</a:t>
            </a:r>
            <a:r>
              <a:rPr lang="en-US" dirty="0"/>
              <a:t> instability`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BF406F-1860-E745-B239-A468461E39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7221" y="833718"/>
                <a:ext cx="7279344" cy="6252882"/>
              </a:xfrm>
            </p:spPr>
            <p:txBody>
              <a:bodyPr>
                <a:normAutofit fontScale="85000" lnSpcReduction="2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dirty="0"/>
                  <a:t>But reconnection is fast because ‘</a:t>
                </a:r>
                <a:r>
                  <a:rPr lang="en-US" dirty="0" err="1"/>
                  <a:t>plasmoids</a:t>
                </a:r>
                <a:r>
                  <a:rPr lang="en-US" dirty="0"/>
                  <a:t>’ right?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dirty="0"/>
                  <a:t>At very high Lundquist numbers or very large aspect ratios current sheets breaks up into </a:t>
                </a:r>
                <a:r>
                  <a:rPr lang="en-US" dirty="0" err="1"/>
                  <a:t>plasmoids</a:t>
                </a:r>
                <a:r>
                  <a:rPr lang="en-US" dirty="0"/>
                  <a:t> (Loureiro 2006)</a:t>
                </a: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~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so increases with S</a:t>
                </a:r>
                <a:r>
                  <a:rPr lang="en-US" baseline="-25000" dirty="0">
                    <a:ea typeface="Cambria Math" panose="02040503050406030204" pitchFamily="18" charset="0"/>
                  </a:rPr>
                  <a:t>L</a:t>
                </a:r>
                <a:endParaRPr lang="en-US" baseline="-25000" dirty="0"/>
              </a:p>
              <a:p>
                <a:pPr>
                  <a:lnSpc>
                    <a:spcPct val="120000"/>
                  </a:lnSpc>
                </a:pPr>
                <a:r>
                  <a:rPr lang="en-US" dirty="0"/>
                  <a:t>This is just the application of a linear instability (resistive tearing instability) to a current sheet that scales based on S-P (previous slide)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dirty="0"/>
                  <a:t>Resistive Tearing instability (see later discussion)</a:t>
                </a:r>
              </a:p>
              <a:p>
                <a:pPr lvl="1"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~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𝞭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 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  <m:r>
                      <m:rPr>
                        <m:sty m:val="p"/>
                      </m:rPr>
                      <a:rPr lang="el-GR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dirty="0"/>
                  <a:t>Plug in S-P scaling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 ~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endParaRPr lang="en-US" dirty="0"/>
              </a:p>
              <a:p>
                <a:pPr>
                  <a:lnSpc>
                    <a:spcPct val="120000"/>
                  </a:lnSpc>
                </a:pPr>
                <a:r>
                  <a:rPr lang="en-US" dirty="0"/>
                  <a:t>Get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~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r>
                          <a:rPr lang="en-US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sup>
                    </m:sSup>
                  </m:oMath>
                </a14:m>
                <a:endParaRPr lang="en-US" dirty="0"/>
              </a:p>
              <a:p>
                <a:pPr>
                  <a:lnSpc>
                    <a:spcPct val="120000"/>
                  </a:lnSpc>
                </a:pPr>
                <a:r>
                  <a:rPr lang="en-US" dirty="0"/>
                  <a:t>We’ll come back to the resistive tearing </a:t>
                </a:r>
                <a:r>
                  <a:rPr lang="en-US" dirty="0" err="1"/>
                  <a:t>instablity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BF406F-1860-E745-B239-A468461E39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7221" y="833718"/>
                <a:ext cx="7279344" cy="6252882"/>
              </a:xfrm>
              <a:blipFill>
                <a:blip r:embed="rId2"/>
                <a:stretch>
                  <a:fillRect l="-1045" t="-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>
            <a:extLst>
              <a:ext uri="{FF2B5EF4-FFF2-40B4-BE49-F238E27FC236}">
                <a16:creationId xmlns:a16="http://schemas.microsoft.com/office/drawing/2014/main" id="{F339C5D7-F3A7-6044-B5B2-6AD06EF59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259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887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7E042-CB00-B248-81D3-DCA27F39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10515600" cy="1325563"/>
          </a:xfrm>
        </p:spPr>
        <p:txBody>
          <a:bodyPr/>
          <a:lstStyle/>
          <a:p>
            <a:r>
              <a:rPr lang="en-US" dirty="0"/>
              <a:t>2D Reconnection Phase Diagram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8655C43-3D9C-E542-B2F4-F2359112F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956" y="981635"/>
            <a:ext cx="6148979" cy="578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8E9CE7-2391-554A-A11D-8DECB2AF5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065" y="1226436"/>
            <a:ext cx="5844988" cy="5066787"/>
          </a:xfrm>
        </p:spPr>
        <p:txBody>
          <a:bodyPr>
            <a:normAutofit/>
          </a:bodyPr>
          <a:lstStyle/>
          <a:p>
            <a:r>
              <a:rPr lang="en-US" dirty="0" err="1"/>
              <a:t>Cassack</a:t>
            </a:r>
            <a:r>
              <a:rPr lang="en-US" dirty="0"/>
              <a:t> and Drake (2013)</a:t>
            </a:r>
          </a:p>
          <a:p>
            <a:r>
              <a:rPr lang="en-US" dirty="0"/>
              <a:t>Corona likely collision-less reconnection (kinetic effects)</a:t>
            </a:r>
          </a:p>
          <a:p>
            <a:r>
              <a:rPr lang="en-US" dirty="0">
                <a:solidFill>
                  <a:srgbClr val="7030A0"/>
                </a:solidFill>
              </a:rPr>
              <a:t>Note - this is 2.5D only (see 3D later)</a:t>
            </a:r>
          </a:p>
          <a:p>
            <a:r>
              <a:rPr lang="en-US" dirty="0">
                <a:solidFill>
                  <a:srgbClr val="7030A0"/>
                </a:solidFill>
              </a:rPr>
              <a:t>What about the onset of reconnection in dynamically evolving sheets?</a:t>
            </a:r>
          </a:p>
          <a:p>
            <a:r>
              <a:rPr lang="en-US" dirty="0"/>
              <a:t>Operate under paradigm where current sheets are being dynamically forced (sheared, thinned, lengthened)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C73A274-717B-FE47-BCEE-0B96B4F2B954}"/>
              </a:ext>
            </a:extLst>
          </p:cNvPr>
          <p:cNvSpPr/>
          <p:nvPr/>
        </p:nvSpPr>
        <p:spPr>
          <a:xfrm>
            <a:off x="9144001" y="2931459"/>
            <a:ext cx="457200" cy="49754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71F8891-F4F8-B141-9907-F8937F9DF636}"/>
              </a:ext>
            </a:extLst>
          </p:cNvPr>
          <p:cNvSpPr/>
          <p:nvPr/>
        </p:nvSpPr>
        <p:spPr>
          <a:xfrm>
            <a:off x="8686801" y="484094"/>
            <a:ext cx="457200" cy="49754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12BC3D-0E75-BB45-B322-1AF9ADBDB225}"/>
              </a:ext>
            </a:extLst>
          </p:cNvPr>
          <p:cNvSpPr txBox="1"/>
          <p:nvPr/>
        </p:nvSpPr>
        <p:spPr>
          <a:xfrm>
            <a:off x="9265024" y="484094"/>
            <a:ext cx="1331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Corona</a:t>
            </a:r>
          </a:p>
        </p:txBody>
      </p:sp>
    </p:spTree>
    <p:extLst>
      <p:ext uri="{BB962C8B-B14F-4D97-AF65-F5344CB8AC3E}">
        <p14:creationId xmlns:p14="http://schemas.microsoft.com/office/powerpoint/2010/main" val="3723333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7E042-CB00-B248-81D3-DCA27F39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94416"/>
            <a:ext cx="10515600" cy="890338"/>
          </a:xfrm>
        </p:spPr>
        <p:txBody>
          <a:bodyPr/>
          <a:lstStyle/>
          <a:p>
            <a:r>
              <a:rPr lang="en-US" dirty="0"/>
              <a:t>Tearing Instability (Furth, Killeen, Rosenbluth)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BF406F-1860-E745-B239-A468461E39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70965" y="745101"/>
                <a:ext cx="11667564" cy="2849871"/>
              </a:xfrm>
            </p:spPr>
            <p:txBody>
              <a:bodyPr>
                <a:normAutofit fontScale="77500" lnSpcReduction="2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600" dirty="0"/>
                  <a:t>Interface between magnetic field of opposite direction (current sheet of width 𝞭)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sz="2600" dirty="0"/>
                  <a:t>E.g., By = By0.tanh(x/ 𝞭)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600" dirty="0"/>
                  <a:t>Unstable for finite resistivity, breaking of connectivity and transition to lower energy system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600" dirty="0"/>
                  <a:t>Consider linear perturbations to MHD equilibrium with wavenumber k = (</a:t>
                </a:r>
                <a:r>
                  <a:rPr lang="en-US" sz="2600" dirty="0" err="1"/>
                  <a:t>ky,kz</a:t>
                </a:r>
                <a:r>
                  <a:rPr lang="en-US" sz="2600" dirty="0"/>
                  <a:t>)~(</a:t>
                </a:r>
                <a:r>
                  <a:rPr lang="en-US" sz="2600" dirty="0" err="1"/>
                  <a:t>m,n</a:t>
                </a:r>
                <a:r>
                  <a:rPr lang="en-US" sz="2600" dirty="0"/>
                  <a:t>)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600" dirty="0"/>
                  <a:t>In 2D Resonant surface is at x=0</a:t>
                </a: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~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r>
                          <a:rPr lang="en-US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𝞭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 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  <m:r>
                      <m:rPr>
                        <m:sty m:val="p"/>
                      </m:rPr>
                      <a:rPr lang="el-GR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BF406F-1860-E745-B239-A468461E39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70965" y="745101"/>
                <a:ext cx="11667564" cy="2849871"/>
              </a:xfrm>
              <a:blipFill>
                <a:blip r:embed="rId2"/>
                <a:stretch>
                  <a:fillRect l="-543" t="-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 descr="Figure">
            <a:extLst>
              <a:ext uri="{FF2B5EF4-FFF2-40B4-BE49-F238E27FC236}">
                <a16:creationId xmlns:a16="http://schemas.microsoft.com/office/drawing/2014/main" id="{6ACE2CB4-5B44-0345-A6C4-3CB5BDD91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808" y="3770761"/>
            <a:ext cx="7275465" cy="297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355D4E9-0F28-F94C-838A-7695A2D009E5}"/>
              </a:ext>
            </a:extLst>
          </p:cNvPr>
          <p:cNvSpPr txBox="1">
            <a:spLocks/>
          </p:cNvSpPr>
          <p:nvPr/>
        </p:nvSpPr>
        <p:spPr>
          <a:xfrm>
            <a:off x="385482" y="4046488"/>
            <a:ext cx="11102788" cy="2751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DE0BE2-F1A4-2A40-9FC4-47BEBB080F3A}"/>
              </a:ext>
            </a:extLst>
          </p:cNvPr>
          <p:cNvSpPr txBox="1"/>
          <p:nvPr/>
        </p:nvSpPr>
        <p:spPr>
          <a:xfrm>
            <a:off x="703730" y="3388657"/>
            <a:ext cx="451538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7030A0"/>
                </a:solidFill>
              </a:rPr>
              <a:t>Consider 3D evolution with a guide field </a:t>
            </a:r>
            <a:r>
              <a:rPr lang="en-US" sz="2200" dirty="0" err="1">
                <a:solidFill>
                  <a:srgbClr val="7030A0"/>
                </a:solidFill>
              </a:rPr>
              <a:t>Bz</a:t>
            </a:r>
            <a:endParaRPr lang="en-US" sz="2200" dirty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Resonant surfaces at </a:t>
            </a:r>
            <a:r>
              <a:rPr lang="en-US" sz="2200" dirty="0" err="1"/>
              <a:t>k.B</a:t>
            </a:r>
            <a:r>
              <a:rPr lang="en-US" sz="2200" dirty="0"/>
              <a:t>=0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Not just at x=0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Parallel modes (</a:t>
            </a:r>
            <a:r>
              <a:rPr lang="en-US" sz="2200" dirty="0" err="1"/>
              <a:t>kz,n</a:t>
            </a:r>
            <a:r>
              <a:rPr lang="en-US" sz="2200" dirty="0"/>
              <a:t>=0) </a:t>
            </a:r>
            <a:r>
              <a:rPr lang="en-US" sz="2200" dirty="0" err="1"/>
              <a:t>plasmoids</a:t>
            </a: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Oblique modes (</a:t>
            </a:r>
            <a:r>
              <a:rPr lang="en-US" sz="2200" dirty="0" err="1"/>
              <a:t>kz,n</a:t>
            </a:r>
            <a:r>
              <a:rPr lang="en-US" sz="2200" dirty="0"/>
              <a:t>&gt;0) are titled flux ropes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7030A0"/>
                </a:solidFill>
              </a:rPr>
              <a:t>What is role of oblique modes in 3D?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018688-0837-B748-A3FC-9E6AB69EDDFE}"/>
              </a:ext>
            </a:extLst>
          </p:cNvPr>
          <p:cNvSpPr txBox="1"/>
          <p:nvPr/>
        </p:nvSpPr>
        <p:spPr>
          <a:xfrm>
            <a:off x="7490012" y="5943600"/>
            <a:ext cx="2017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Baalrud</a:t>
            </a:r>
            <a:r>
              <a:rPr lang="en-US" dirty="0"/>
              <a:t> (2012)</a:t>
            </a:r>
          </a:p>
        </p:txBody>
      </p:sp>
    </p:spTree>
    <p:extLst>
      <p:ext uri="{BB962C8B-B14F-4D97-AF65-F5344CB8AC3E}">
        <p14:creationId xmlns:p14="http://schemas.microsoft.com/office/powerpoint/2010/main" val="1911698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7E042-CB00-B248-81D3-DCA27F39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72757"/>
            <a:ext cx="10515600" cy="1325563"/>
          </a:xfrm>
        </p:spPr>
        <p:txBody>
          <a:bodyPr/>
          <a:lstStyle/>
          <a:p>
            <a:r>
              <a:rPr lang="en-US" dirty="0"/>
              <a:t>Tearing Instability in thinning sheets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BF406F-1860-E745-B239-A468461E39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0318" y="965013"/>
                <a:ext cx="11654117" cy="5892988"/>
              </a:xfrm>
            </p:spPr>
            <p:txBody>
              <a:bodyPr>
                <a:normAutofit fontScale="77500" lnSpcReduction="2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dirty="0"/>
                  <a:t>Recall that </a:t>
                </a:r>
                <a:r>
                  <a:rPr lang="en-US" dirty="0" err="1"/>
                  <a:t>plasmoid</a:t>
                </a:r>
                <a:r>
                  <a:rPr lang="en-US" dirty="0"/>
                  <a:t> instability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growth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rate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~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r>
                          <a:rPr lang="en-US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sup>
                    </m:sSup>
                  </m:oMath>
                </a14:m>
                <a:endParaRPr lang="en-US" dirty="0"/>
              </a:p>
              <a:p>
                <a:pPr>
                  <a:lnSpc>
                    <a:spcPct val="120000"/>
                  </a:lnSpc>
                </a:pPr>
                <a:r>
                  <a:rPr lang="en-US" dirty="0"/>
                  <a:t>The idea of an instability with growth rate that grows with increasing S</a:t>
                </a:r>
                <a:r>
                  <a:rPr lang="en-US" baseline="-25000" dirty="0"/>
                  <a:t>L </a:t>
                </a:r>
                <a:r>
                  <a:rPr lang="en-US" dirty="0"/>
                  <a:t>is problematic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dirty="0"/>
                  <a:t>Pucci and </a:t>
                </a:r>
                <a:r>
                  <a:rPr lang="en-US" dirty="0" err="1"/>
                  <a:t>Velli</a:t>
                </a:r>
                <a:r>
                  <a:rPr lang="en-US" dirty="0"/>
                  <a:t> (2014) argue against the realization of a current sheet with S-P scaling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𝞭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i="1" baseline="-2500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dirty="0"/>
                  <a:t> 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dirty="0"/>
                  <a:t>The current sheet will break-up via tearing instability on “fast” timescales, so could never reach such small widths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dirty="0"/>
                  <a:t>”ideal” or ”fast” growth at aspect ratios of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𝞭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dirty="0"/>
                  <a:t> before width reaches scaling of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𝞭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i="1" baseline="-2500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dirty="0"/>
                  <a:t> 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dirty="0"/>
                  <a:t>What does this mean for the corona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</m:sSup>
                  </m:oMath>
                </a14:m>
                <a:r>
                  <a:rPr lang="en-US" b="0" dirty="0"/>
                  <a:t>? Length L=10 Mm, fast break-up at widths of 1 km </a:t>
                </a:r>
                <a:endParaRPr lang="en-US" dirty="0"/>
              </a:p>
              <a:p>
                <a:pPr>
                  <a:lnSpc>
                    <a:spcPct val="120000"/>
                  </a:lnSpc>
                </a:pPr>
                <a:r>
                  <a:rPr lang="en-US" b="0" dirty="0">
                    <a:solidFill>
                      <a:srgbClr val="7030A0"/>
                    </a:solidFill>
                  </a:rPr>
                  <a:t>Onset of tearing instability in thinning current sheets in the corona could occur above kinetic scales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dirty="0">
                    <a:solidFill>
                      <a:srgbClr val="7030A0"/>
                    </a:solidFill>
                  </a:rPr>
                  <a:t>Study the onset of critical break-up of dynamically evolving current sheets in the corona, using MHD simulations (fluid, not kinetic)</a:t>
                </a:r>
                <a:endParaRPr lang="en-US" b="0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BF406F-1860-E745-B239-A468461E39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0318" y="965013"/>
                <a:ext cx="11654117" cy="5892988"/>
              </a:xfrm>
              <a:blipFill>
                <a:blip r:embed="rId2"/>
                <a:stretch>
                  <a:fillRect l="-544" r="-2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4756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7E042-CB00-B248-81D3-DCA27F39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435" y="-181527"/>
            <a:ext cx="11268635" cy="1325563"/>
          </a:xfrm>
        </p:spPr>
        <p:txBody>
          <a:bodyPr/>
          <a:lstStyle/>
          <a:p>
            <a:r>
              <a:rPr lang="en-US" dirty="0"/>
              <a:t>Validating the Numerical Code with static setup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ACE22F-0EA1-8F4A-910C-44E283C045D3}"/>
              </a:ext>
            </a:extLst>
          </p:cNvPr>
          <p:cNvSpPr txBox="1"/>
          <p:nvPr/>
        </p:nvSpPr>
        <p:spPr>
          <a:xfrm>
            <a:off x="8998225" y="875645"/>
            <a:ext cx="1878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Accumulated V</a:t>
            </a:r>
          </a:p>
          <a:p>
            <a:r>
              <a:rPr lang="en-US" dirty="0">
                <a:solidFill>
                  <a:schemeClr val="bg1"/>
                </a:solidFill>
              </a:rPr>
              <a:t>Linear Theory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163665-F1FE-F141-ACA6-39B61F06486B}"/>
              </a:ext>
            </a:extLst>
          </p:cNvPr>
          <p:cNvSpPr txBox="1"/>
          <p:nvPr/>
        </p:nvSpPr>
        <p:spPr>
          <a:xfrm>
            <a:off x="8998226" y="3985935"/>
            <a:ext cx="1878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Accumulated V</a:t>
            </a:r>
          </a:p>
          <a:p>
            <a:r>
              <a:rPr lang="en-US" dirty="0">
                <a:solidFill>
                  <a:schemeClr val="bg1"/>
                </a:solidFill>
              </a:rPr>
              <a:t>Simulation Data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164F1E1F-47C3-5440-8F06-9D29FB87BC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7491" y="722467"/>
                <a:ext cx="6814348" cy="6135533"/>
              </a:xfrm>
            </p:spPr>
            <p:txBody>
              <a:bodyPr>
                <a:normAutofit fontScale="55000" lnSpcReduction="20000"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sz="4200" dirty="0"/>
                  <a:t>Non-linear </a:t>
                </a:r>
                <a:r>
                  <a:rPr lang="en-US" sz="4200" dirty="0" err="1"/>
                  <a:t>Visco</a:t>
                </a:r>
                <a:r>
                  <a:rPr lang="en-US" sz="4200" dirty="0"/>
                  <a:t>-Resistive MHD equations 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4200" dirty="0" err="1"/>
                  <a:t>Lagrangian</a:t>
                </a:r>
                <a:r>
                  <a:rPr lang="en-US" sz="4200" dirty="0"/>
                  <a:t>-Remap 3D code (LaRe3D)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4200" dirty="0"/>
                  <a:t>Shock-capturing that works well in low β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4200" dirty="0"/>
                  <a:t>Do our best at Coronal conditions 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sz="4200" dirty="0"/>
                  <a:t>S</a:t>
                </a:r>
                <a:r>
                  <a:rPr lang="en-US" sz="4200" baseline="-25000" dirty="0"/>
                  <a:t>L</a:t>
                </a:r>
                <a:r>
                  <a:rPr lang="en-US" sz="4200" dirty="0"/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2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4200" i="1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sz="4200">
                        <a:latin typeface="Cambria Math" panose="02040503050406030204" pitchFamily="18" charset="0"/>
                      </a:rPr>
                      <m:t> , </m:t>
                    </m:r>
                    <m:r>
                      <m:rPr>
                        <m:sty m:val="p"/>
                      </m:rPr>
                      <a:rPr lang="el-GR" sz="4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β</m:t>
                    </m:r>
                    <m:r>
                      <a:rPr lang="en-US" sz="4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=0.01</m:t>
                    </m:r>
                  </m:oMath>
                </a14:m>
                <a:r>
                  <a:rPr lang="en-US" sz="4200" dirty="0">
                    <a:highlight>
                      <a:srgbClr val="FF0000"/>
                    </a:highlight>
                  </a:rPr>
                  <a:t> </a:t>
                </a:r>
                <a:endParaRPr lang="en-US" sz="4200" dirty="0"/>
              </a:p>
              <a:p>
                <a:pPr lvl="1">
                  <a:lnSpc>
                    <a:spcPct val="110000"/>
                  </a:lnSpc>
                </a:pPr>
                <a:r>
                  <a:rPr lang="en-US" sz="4200" dirty="0" err="1"/>
                  <a:t>Lundqist</a:t>
                </a:r>
                <a:r>
                  <a:rPr lang="en-US" sz="4200" dirty="0"/>
                  <a:t> number is much smaller than in corona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sz="4200" dirty="0"/>
                  <a:t>Ratio of relevant timescales is comparable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4600" dirty="0"/>
                  <a:t>Simple triply periodic box (~100 Mm) with 3D force-free current sheet with guide field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4200" dirty="0"/>
                  <a:t>Seed simulation with linear combination of low amplitude Fourier modes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4200" dirty="0"/>
                  <a:t>Allow system to evolve from linear to non-linear phase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4200" dirty="0"/>
                  <a:t>Can calculate linear modes of tearing instability of this system and validate the simulation data</a:t>
                </a:r>
              </a:p>
              <a:p>
                <a:pPr>
                  <a:lnSpc>
                    <a:spcPct val="110000"/>
                  </a:lnSpc>
                </a:pPr>
                <a:endParaRPr lang="en-US" sz="4200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164F1E1F-47C3-5440-8F06-9D29FB87BC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7491" y="722467"/>
                <a:ext cx="6814348" cy="6135533"/>
              </a:xfrm>
              <a:blipFill>
                <a:blip r:embed="rId2"/>
                <a:stretch>
                  <a:fillRect l="-1301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8AB0FAAE-01FA-8C40-A2FE-58210AD7E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4894" y="775447"/>
            <a:ext cx="5307106" cy="530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72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D3E2EEA-80CD-0C4C-ACA0-BB2C0575D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7455" y="121442"/>
            <a:ext cx="3737115" cy="37371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608197C-BA9B-3249-A018-B97F9EED9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4291" y="3142604"/>
            <a:ext cx="4552950" cy="3414713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B2CDFE5-7A09-9543-9168-48E266829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729" y="875645"/>
            <a:ext cx="7963726" cy="245814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Fourier decompose outflow to look at power (velocity) in each allowable mode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Compare instantaneous growth rate (below) and 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dirty="0"/>
              <a:t>accumulated velocities (right) of each allowed mode between simulation and theory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ACE22F-0EA1-8F4A-910C-44E283C045D3}"/>
              </a:ext>
            </a:extLst>
          </p:cNvPr>
          <p:cNvSpPr txBox="1"/>
          <p:nvPr/>
        </p:nvSpPr>
        <p:spPr>
          <a:xfrm>
            <a:off x="8998225" y="875645"/>
            <a:ext cx="1878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Accumulated V</a:t>
            </a:r>
          </a:p>
          <a:p>
            <a:r>
              <a:rPr lang="en-US" dirty="0">
                <a:solidFill>
                  <a:schemeClr val="bg1"/>
                </a:solidFill>
              </a:rPr>
              <a:t>Linear Theory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163665-F1FE-F141-ACA6-39B61F06486B}"/>
              </a:ext>
            </a:extLst>
          </p:cNvPr>
          <p:cNvSpPr txBox="1"/>
          <p:nvPr/>
        </p:nvSpPr>
        <p:spPr>
          <a:xfrm>
            <a:off x="8998226" y="3985935"/>
            <a:ext cx="1878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Accumulated V</a:t>
            </a:r>
          </a:p>
          <a:p>
            <a:r>
              <a:rPr lang="en-US" dirty="0">
                <a:solidFill>
                  <a:schemeClr val="bg1"/>
                </a:solidFill>
              </a:rPr>
              <a:t>Simulation Data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552D71-0346-D440-9277-78B4BE8D8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3205" y="3133537"/>
            <a:ext cx="4552951" cy="341471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C128A16-7899-3F41-B6FE-0443E41D5DFE}"/>
              </a:ext>
            </a:extLst>
          </p:cNvPr>
          <p:cNvSpPr txBox="1"/>
          <p:nvPr/>
        </p:nvSpPr>
        <p:spPr>
          <a:xfrm>
            <a:off x="1768475" y="6363585"/>
            <a:ext cx="1290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 (s)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6A10E9-9B28-7143-8C4B-14F4313966BD}"/>
              </a:ext>
            </a:extLst>
          </p:cNvPr>
          <p:cNvSpPr txBox="1"/>
          <p:nvPr/>
        </p:nvSpPr>
        <p:spPr>
          <a:xfrm>
            <a:off x="5975831" y="6326650"/>
            <a:ext cx="1290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 (s)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5652A1F-F1C9-F94D-9106-C558A02E9E52}"/>
              </a:ext>
            </a:extLst>
          </p:cNvPr>
          <p:cNvCxnSpPr/>
          <p:nvPr/>
        </p:nvCxnSpPr>
        <p:spPr>
          <a:xfrm>
            <a:off x="964096" y="5162159"/>
            <a:ext cx="142005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FFB3246-E086-724A-8416-959739FCD622}"/>
              </a:ext>
            </a:extLst>
          </p:cNvPr>
          <p:cNvCxnSpPr>
            <a:cxnSpLocks/>
          </p:cNvCxnSpPr>
          <p:nvPr/>
        </p:nvCxnSpPr>
        <p:spPr>
          <a:xfrm flipV="1">
            <a:off x="987289" y="4989443"/>
            <a:ext cx="0" cy="32511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18CFBCA-5E97-2B40-BCE2-2289EB5E2ADA}"/>
              </a:ext>
            </a:extLst>
          </p:cNvPr>
          <p:cNvCxnSpPr>
            <a:cxnSpLocks/>
          </p:cNvCxnSpPr>
          <p:nvPr/>
        </p:nvCxnSpPr>
        <p:spPr>
          <a:xfrm flipV="1">
            <a:off x="2384149" y="4999601"/>
            <a:ext cx="0" cy="32511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8029904-7CE3-E243-B270-EDFDF5F8F905}"/>
              </a:ext>
            </a:extLst>
          </p:cNvPr>
          <p:cNvSpPr txBox="1"/>
          <p:nvPr/>
        </p:nvSpPr>
        <p:spPr>
          <a:xfrm>
            <a:off x="987289" y="5162159"/>
            <a:ext cx="1676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Linear phase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6C4E233-5A38-B14B-86F7-D3B2495182DE}"/>
              </a:ext>
            </a:extLst>
          </p:cNvPr>
          <p:cNvCxnSpPr>
            <a:cxnSpLocks/>
          </p:cNvCxnSpPr>
          <p:nvPr/>
        </p:nvCxnSpPr>
        <p:spPr>
          <a:xfrm flipV="1">
            <a:off x="5297766" y="4957177"/>
            <a:ext cx="0" cy="32511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0B6BCA0-74DF-CE4E-A790-2C0F65827C14}"/>
              </a:ext>
            </a:extLst>
          </p:cNvPr>
          <p:cNvCxnSpPr>
            <a:cxnSpLocks/>
          </p:cNvCxnSpPr>
          <p:nvPr/>
        </p:nvCxnSpPr>
        <p:spPr>
          <a:xfrm flipV="1">
            <a:off x="6217547" y="4957177"/>
            <a:ext cx="0" cy="32511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9FF6D804-B0F2-2547-8DF3-7BE8D26CBC4F}"/>
              </a:ext>
            </a:extLst>
          </p:cNvPr>
          <p:cNvSpPr txBox="1"/>
          <p:nvPr/>
        </p:nvSpPr>
        <p:spPr>
          <a:xfrm>
            <a:off x="5356777" y="5110389"/>
            <a:ext cx="1676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Linear </a:t>
            </a:r>
          </a:p>
          <a:p>
            <a:r>
              <a:rPr lang="en-US" dirty="0"/>
              <a:t>phase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705480D-9A8A-6A4E-A802-A7F70267286D}"/>
              </a:ext>
            </a:extLst>
          </p:cNvPr>
          <p:cNvCxnSpPr>
            <a:cxnSpLocks/>
          </p:cNvCxnSpPr>
          <p:nvPr/>
        </p:nvCxnSpPr>
        <p:spPr>
          <a:xfrm>
            <a:off x="5297766" y="5119735"/>
            <a:ext cx="91978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95CF953-1ED3-F54C-A849-396875A2AF66}"/>
              </a:ext>
            </a:extLst>
          </p:cNvPr>
          <p:cNvSpPr txBox="1"/>
          <p:nvPr/>
        </p:nvSpPr>
        <p:spPr>
          <a:xfrm>
            <a:off x="579504" y="3259210"/>
            <a:ext cx="3134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Growth Rate for (1,0) Mode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AB94613-6ECF-814F-907A-F32243EC7990}"/>
              </a:ext>
            </a:extLst>
          </p:cNvPr>
          <p:cNvSpPr txBox="1"/>
          <p:nvPr/>
        </p:nvSpPr>
        <p:spPr>
          <a:xfrm>
            <a:off x="4814120" y="3244334"/>
            <a:ext cx="3134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Growth Rate for (2,0) Mode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C14536C2-6530-E046-B80A-18B257C67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435" y="-181527"/>
            <a:ext cx="11268635" cy="1057171"/>
          </a:xfrm>
        </p:spPr>
        <p:txBody>
          <a:bodyPr/>
          <a:lstStyle/>
          <a:p>
            <a:r>
              <a:rPr lang="en-US" dirty="0"/>
              <a:t>Validating the Numerical Code with static setup</a:t>
            </a:r>
          </a:p>
        </p:txBody>
      </p:sp>
      <p:pic>
        <p:nvPicPr>
          <p:cNvPr id="6" name="Picture 5" descr="Chart, bar chart, histogram&#10;&#10;Description automatically generated">
            <a:extLst>
              <a:ext uri="{FF2B5EF4-FFF2-40B4-BE49-F238E27FC236}">
                <a16:creationId xmlns:a16="http://schemas.microsoft.com/office/drawing/2014/main" id="{66E64218-F1EA-3E45-9D68-ED9D74D7D1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4534" y="3315722"/>
            <a:ext cx="3770036" cy="377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8867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0F50B40A3CFA479FEB6720A0F760B5" ma:contentTypeVersion="2" ma:contentTypeDescription="Create a new document." ma:contentTypeScope="" ma:versionID="329f9d3540ab99236d92f14a7f4d2442">
  <xsd:schema xmlns:xsd="http://www.w3.org/2001/XMLSchema" xmlns:xs="http://www.w3.org/2001/XMLSchema" xmlns:p="http://schemas.microsoft.com/office/2006/metadata/properties" xmlns:ns2="ea1aa9fc-445f-45f7-896f-d22a734e3c2b" targetNamespace="http://schemas.microsoft.com/office/2006/metadata/properties" ma:root="true" ma:fieldsID="3e722318e56823e24aec05894f1fe0ce" ns2:_="">
    <xsd:import namespace="ea1aa9fc-445f-45f7-896f-d22a734e3c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1aa9fc-445f-45f7-896f-d22a734e3c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7392769-D3BF-486B-AEF3-F27FDA3A2E80}"/>
</file>

<file path=customXml/itemProps2.xml><?xml version="1.0" encoding="utf-8"?>
<ds:datastoreItem xmlns:ds="http://schemas.openxmlformats.org/officeDocument/2006/customXml" ds:itemID="{3D4B1396-DD52-49F4-9EA1-ABE2F4784C00}"/>
</file>

<file path=customXml/itemProps3.xml><?xml version="1.0" encoding="utf-8"?>
<ds:datastoreItem xmlns:ds="http://schemas.openxmlformats.org/officeDocument/2006/customXml" ds:itemID="{6B91037C-6505-415A-BE8E-8BF8997867E7}"/>
</file>

<file path=docProps/app.xml><?xml version="1.0" encoding="utf-8"?>
<Properties xmlns="http://schemas.openxmlformats.org/officeDocument/2006/extended-properties" xmlns:vt="http://schemas.openxmlformats.org/officeDocument/2006/docPropsVTypes">
  <TotalTime>10121</TotalTime>
  <Words>2191</Words>
  <Application>Microsoft Macintosh PowerPoint</Application>
  <PresentationFormat>Widescreen</PresentationFormat>
  <Paragraphs>252</Paragraphs>
  <Slides>25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Office Theme</vt:lpstr>
      <vt:lpstr>Onset of Reconnection in Dynamically Evolving Coronal Current Sheets</vt:lpstr>
      <vt:lpstr>Motivation</vt:lpstr>
      <vt:lpstr>Quick Reminder - Sweet-Parker Reconnection </vt:lpstr>
      <vt:lpstr>The `plasmoid instability`</vt:lpstr>
      <vt:lpstr>2D Reconnection Phase Diagram</vt:lpstr>
      <vt:lpstr>Tearing Instability (Furth, Killeen, Rosenbluth)</vt:lpstr>
      <vt:lpstr>Tearing Instability in thinning sheets</vt:lpstr>
      <vt:lpstr>Validating the Numerical Code with static setup</vt:lpstr>
      <vt:lpstr>Validating the Numerical Code with static setup</vt:lpstr>
      <vt:lpstr>Why 3D? </vt:lpstr>
      <vt:lpstr>Why 3D? </vt:lpstr>
      <vt:lpstr>Why 3D? </vt:lpstr>
      <vt:lpstr>Why 3D? Ctnd.  </vt:lpstr>
      <vt:lpstr>Why 3D? Ctnd.  </vt:lpstr>
      <vt:lpstr>Why 3D? Ctnd.</vt:lpstr>
      <vt:lpstr>Why 3D? Ctnd.</vt:lpstr>
      <vt:lpstr>Why 3D? Ctnd.</vt:lpstr>
      <vt:lpstr>Back to Dynamically Evolving Coronal Sheets</vt:lpstr>
      <vt:lpstr>Overall Evolution</vt:lpstr>
      <vt:lpstr>Overall Evolution</vt:lpstr>
      <vt:lpstr>PowerPoint Presentation</vt:lpstr>
      <vt:lpstr>Linear growth in Thinning Sheets</vt:lpstr>
      <vt:lpstr>Dynamically Evolving Coronal Sheets</vt:lpstr>
      <vt:lpstr>Dynamically Evolving Coronal Sheets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Onset of Reconnection in Dynamically Evolving Coronal Current Sheets</dc:title>
  <dc:creator>Leake, James E. (GSFC-6710)</dc:creator>
  <cp:lastModifiedBy>Leake, James E. (GSFC-6710)</cp:lastModifiedBy>
  <cp:revision>44</cp:revision>
  <dcterms:created xsi:type="dcterms:W3CDTF">2022-03-15T14:38:45Z</dcterms:created>
  <dcterms:modified xsi:type="dcterms:W3CDTF">2022-03-23T17:30:25Z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0x010100390F50B40A3CFA479FEB6720A0F760B5</vt:lpwstr>
  </property>
</Properties>
</file>