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9" r:id="rId2"/>
    <p:sldId id="262" r:id="rId3"/>
    <p:sldId id="302" r:id="rId4"/>
    <p:sldId id="304" r:id="rId5"/>
    <p:sldId id="300" r:id="rId6"/>
    <p:sldId id="309" r:id="rId7"/>
    <p:sldId id="305" r:id="rId8"/>
    <p:sldId id="307" r:id="rId9"/>
    <p:sldId id="267" r:id="rId10"/>
    <p:sldId id="286" r:id="rId11"/>
    <p:sldId id="268" r:id="rId12"/>
    <p:sldId id="296" r:id="rId13"/>
    <p:sldId id="280" r:id="rId14"/>
    <p:sldId id="269" r:id="rId15"/>
    <p:sldId id="297" r:id="rId16"/>
    <p:sldId id="283" r:id="rId17"/>
    <p:sldId id="281" r:id="rId18"/>
    <p:sldId id="291" r:id="rId19"/>
    <p:sldId id="284" r:id="rId20"/>
    <p:sldId id="287" r:id="rId21"/>
    <p:sldId id="270" r:id="rId22"/>
    <p:sldId id="298" r:id="rId23"/>
    <p:sldId id="275" r:id="rId24"/>
    <p:sldId id="294" r:id="rId25"/>
    <p:sldId id="282" r:id="rId26"/>
    <p:sldId id="293" r:id="rId27"/>
    <p:sldId id="2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7"/>
    <p:restoredTop sz="94830"/>
  </p:normalViewPr>
  <p:slideViewPr>
    <p:cSldViewPr snapToGrid="0">
      <p:cViewPr>
        <p:scale>
          <a:sx n="120" d="100"/>
          <a:sy n="120" d="100"/>
        </p:scale>
        <p:origin x="1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6A8B9-E111-0C46-A16C-5FF75EA325D7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E007-8606-5343-B769-8C01603D5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1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0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7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42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904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8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79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551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95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2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100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37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818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588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106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766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844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413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102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649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26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33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8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1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6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873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757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59B54-B7E0-324E-B611-DD501A5D9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9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AAFA-AC4A-D525-B714-856C49F0A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98BA2-9D77-3E49-1C1D-788912E0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5BBB1-C342-9840-0A03-4E6E9A51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D20E7-0442-9810-37B8-697DFE8C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F6C85-FC7F-3A1F-6270-5CDA64C3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7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F7E0-71DE-B5A2-49A9-803386518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2DB9C-512D-3A84-B947-21F985F19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23AE-C30E-D3BA-78E5-156826BC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B2146-A7B8-0F45-B59E-18763B39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0A951-D79E-EBD9-456D-A6F491D5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6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F529C-A233-351B-9C79-D2CAF23FC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8BA6E-B423-DAEE-97BB-42C6C55D9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E959B-8BB7-17D9-477B-2879B484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0045-2ED2-E231-C524-FF3D2C58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D6088-D359-7342-BA61-58A44423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1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9B3E-DEA3-D549-FE4E-FA3A75AC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27A9-9C1A-D34A-1696-FDEB4A692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E28A1-B652-F2DB-2258-F5EE4AF7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500F-9E1C-4433-EBCA-5756789C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41643-9EFA-382F-2459-64415E2E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745D-BFEE-90BC-BC24-AF1C3B83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067CA-028B-D3FE-A5CC-7BB4ADE1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45E1F-FAA0-F5FC-136F-F901717F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67E3B-8488-A98B-5A0D-797DF929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A0D45-86B2-39F8-BC8D-D55BB336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5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2768-B7F3-B39F-7528-1BE46327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A528-31B4-5D1C-36F6-DDB6B40BF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C47C3-71A6-0301-FC67-AF9A482E5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A9B1-46D5-FE7C-7DFB-07006521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83DAA-9487-91BC-335E-AC6F6338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799BB-AF6F-CEED-17CB-4E1FA04C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0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31DE-E17E-6061-C6A1-0D9C3A8B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228E-9C83-58CD-D863-C702FABCB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0B51-673F-9B32-ED1F-E8915DD2E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F4FBE-B377-5D3D-5F68-424EF361A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C9416-C323-B008-2C8C-0BA3042E3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AB347-E7BA-3B11-2B5B-8A7DDE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86E833-2BB2-3E20-A363-DBA8785D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7930D-767A-5798-2216-53366893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ED29-E694-F067-1B36-2AFFFF22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3265E-E4B5-853A-F963-EDF5032F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3773C-FD78-A10C-4D66-BCCF0302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5A899-989C-4143-289B-1B47FB4C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7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BF984-3EE0-2B2A-9BF0-A97B91F9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0AFC0-AC5A-5257-80AF-6260D7F9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84277-A06A-01BE-1F44-3406D3B4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1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B0A3C-2B6B-E22C-D226-F918007C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0E21-5BBF-050B-A156-05D38B05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5A321-4687-270F-15E1-66F54A6AF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98868-DA24-E471-8D0F-C4601FFB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6E3AA-5B06-50F7-6508-9BF498BA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DFCDB-C02F-8E75-5955-CA03FCB4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3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4737-4A12-6DD0-A0AE-7875EDE76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D2360-EF1E-A04C-669E-DC27B9411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52BDF-2B66-526D-0637-7C4AA60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847B1-4FDE-EEFF-138F-5FC41115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D3269-FCA7-2244-F893-D341EE6A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4079F-3658-CB0F-BB08-7C91AEC6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8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1B815-9786-B850-AC08-FC54899C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D0693-6AB8-16BE-D20D-C21500139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1F0F1-8D23-CEBB-816E-16279B297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1858-6C0B-AE40-938B-1DAFAE5EE8AF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768AE-CE4E-B30A-D8BE-997D6695F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F0DDE-7F5C-D762-CAAA-2D19D060B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39F9-7DBD-1647-B5AD-38B96C2DF4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3.mp4"/><Relationship Id="rId7" Type="http://schemas.openxmlformats.org/officeDocument/2006/relationships/image" Target="../media/image2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3.mp4"/><Relationship Id="rId7" Type="http://schemas.openxmlformats.org/officeDocument/2006/relationships/image" Target="../media/image2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5.mp4"/><Relationship Id="rId7" Type="http://schemas.openxmlformats.org/officeDocument/2006/relationships/image" Target="../media/image2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5.mp4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1" y="239808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003166A-29A4-BD46-809C-2C7F548805F8}"/>
              </a:ext>
            </a:extLst>
          </p:cNvPr>
          <p:cNvSpPr/>
          <p:nvPr/>
        </p:nvSpPr>
        <p:spPr>
          <a:xfrm>
            <a:off x="2722749" y="21121"/>
            <a:ext cx="6746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</a:rPr>
              <a:t>The Onset of Magnetic Reconnection in Dynamically Evolving Current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/>
              </a:rPr>
              <a:t>Sheets in the Solar Corona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48FC2-04AC-B54A-9AB8-4CDE3189DA96}"/>
              </a:ext>
            </a:extLst>
          </p:cNvPr>
          <p:cNvSpPr/>
          <p:nvPr/>
        </p:nvSpPr>
        <p:spPr>
          <a:xfrm>
            <a:off x="1369940" y="2416197"/>
            <a:ext cx="94521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 Leake [1]</a:t>
            </a:r>
          </a:p>
          <a:p>
            <a:pPr algn="ctr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Lars Daldorff [2]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James Klimchuk [1] </a:t>
            </a:r>
          </a:p>
          <a:p>
            <a:pPr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NASA Goddard Space Flight Center</a:t>
            </a:r>
          </a:p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2. Catholic University of America</a:t>
            </a: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JL was funded by:</a:t>
            </a: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NASA Heliophysics Innovation Fund</a:t>
            </a: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NASA Living With a Star</a:t>
            </a:r>
          </a:p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latin typeface="Calibri" panose="020F0502020204030204"/>
              </a:rPr>
              <a:t>NASA Internal Scientist Funding Model </a:t>
            </a:r>
          </a:p>
          <a:p>
            <a:pPr algn="ctr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NASA Goddard Space Flight Center – Planeta.com">
            <a:extLst>
              <a:ext uri="{FF2B5EF4-FFF2-40B4-BE49-F238E27FC236}">
                <a16:creationId xmlns:a16="http://schemas.microsoft.com/office/drawing/2014/main" id="{D8DD749D-2606-7244-BF93-6B299B600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6" y="212966"/>
            <a:ext cx="2432325" cy="18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ED9DFC-4CC3-ECAE-4B13-FDB79C061D0E}"/>
              </a:ext>
            </a:extLst>
          </p:cNvPr>
          <p:cNvSpPr/>
          <p:nvPr/>
        </p:nvSpPr>
        <p:spPr>
          <a:xfrm>
            <a:off x="184649" y="5599093"/>
            <a:ext cx="11822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 from Magnetic Reconnection Workshop, Japan, June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Calibri" panose="020F0502020204030204"/>
              </a:rPr>
              <a:t>Intro slides added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87451C-974A-7062-8169-005907CA63D0}"/>
              </a:ext>
            </a:extLst>
          </p:cNvPr>
          <p:cNvSpPr txBox="1">
            <a:spLocks/>
          </p:cNvSpPr>
          <p:nvPr/>
        </p:nvSpPr>
        <p:spPr>
          <a:xfrm>
            <a:off x="122395" y="675629"/>
            <a:ext cx="5880410" cy="5632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</a:rPr>
              <a:t>Is shear a ‘switch-on’ parameter? </a:t>
            </a:r>
            <a:r>
              <a:rPr lang="en-US" sz="2000" dirty="0" err="1">
                <a:solidFill>
                  <a:srgbClr val="FFFF00"/>
                </a:solidFill>
              </a:rPr>
              <a:t>Leake</a:t>
            </a:r>
            <a:r>
              <a:rPr lang="en-US" sz="2000" dirty="0">
                <a:solidFill>
                  <a:srgbClr val="FFFF00"/>
                </a:solidFill>
              </a:rPr>
              <a:t> et al. (2020)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Visco</a:t>
            </a:r>
            <a:r>
              <a:rPr lang="en-US" sz="2000" dirty="0">
                <a:solidFill>
                  <a:schemeClr val="bg1"/>
                </a:solidFill>
              </a:rPr>
              <a:t>-res. MHD simulations -  Lare3D (Arber 2001)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Modified force-free CS In a coronal plasma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Modified to -&gt; 0 at +/- Ly/2 to allow for triply-periodic BCs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Lx=50 Mm a = 0.5 Mm - Lundquist number (S</a:t>
            </a:r>
            <a:r>
              <a:rPr lang="en-US" sz="2000" baseline="-25000" dirty="0">
                <a:solidFill>
                  <a:schemeClr val="bg1"/>
                </a:solidFill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) 10</a:t>
            </a:r>
            <a:r>
              <a:rPr lang="en-US" sz="2000" baseline="30000" dirty="0">
                <a:solidFill>
                  <a:schemeClr val="bg1"/>
                </a:solidFill>
              </a:rPr>
              <a:t>6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See later for discussion of realistic solar values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Follow linear and non-linear stages of 3D Tearing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parallel (n=0) and oblique (n&gt;0) modes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Strong guide field B</a:t>
            </a:r>
            <a:r>
              <a:rPr lang="en-US" sz="2000" baseline="-25000" dirty="0">
                <a:solidFill>
                  <a:schemeClr val="bg1"/>
                </a:solidFill>
              </a:rPr>
              <a:t>z,0 </a:t>
            </a:r>
            <a:r>
              <a:rPr lang="en-US" sz="2000" dirty="0">
                <a:solidFill>
                  <a:schemeClr val="bg1"/>
                </a:solidFill>
              </a:rPr>
              <a:t>= 10 G</a:t>
            </a:r>
            <a:r>
              <a:rPr lang="en-US" sz="2000" dirty="0">
                <a:solidFill>
                  <a:srgbClr val="FFFF00"/>
                </a:solidFill>
              </a:rPr>
              <a:t>, shear field B</a:t>
            </a:r>
            <a:r>
              <a:rPr lang="en-US" sz="2000" baseline="-25000" dirty="0">
                <a:solidFill>
                  <a:srgbClr val="FFFF00"/>
                </a:solidFill>
              </a:rPr>
              <a:t>x,0 </a:t>
            </a:r>
            <a:r>
              <a:rPr lang="en-US" sz="2000" dirty="0">
                <a:solidFill>
                  <a:srgbClr val="FFFF00"/>
                </a:solidFill>
              </a:rPr>
              <a:t>=2-&gt;7 G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Also vary length Lx: 20 Mm-&gt; 100 Mm</a:t>
            </a:r>
          </a:p>
          <a:p>
            <a:r>
              <a:rPr lang="en-US" sz="2000" dirty="0">
                <a:solidFill>
                  <a:srgbClr val="FFFF00"/>
                </a:solidFill>
              </a:rPr>
              <a:t>Dependence on energy release during non-linear phase depends on both shear and length of the sheet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58" y="-81056"/>
            <a:ext cx="11133083" cy="91404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 Simple Static Study of Magnetic Shear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F1556-19D4-2676-283C-52660E44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94" y="1747040"/>
            <a:ext cx="6136110" cy="38699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A07C57-3F56-8BD0-0B47-BF695E242D4E}"/>
              </a:ext>
            </a:extLst>
          </p:cNvPr>
          <p:cNvSpPr txBox="1"/>
          <p:nvPr/>
        </p:nvSpPr>
        <p:spPr>
          <a:xfrm>
            <a:off x="6839414" y="13777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Good match between sims and linear theory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0DD20A-BDA2-2239-BA8C-FB827745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43" y="2605954"/>
            <a:ext cx="3321790" cy="6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8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creenshot, colorfulness, plot&#10;&#10;Description automatically generated">
            <a:extLst>
              <a:ext uri="{FF2B5EF4-FFF2-40B4-BE49-F238E27FC236}">
                <a16:creationId xmlns:a16="http://schemas.microsoft.com/office/drawing/2014/main" id="{6298A6A8-725D-2877-0027-0C7D6E4A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6858000" cy="457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67" y="393085"/>
            <a:ext cx="11603804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‘Long-Sheet’ Simulations: </a:t>
            </a:r>
            <a:r>
              <a:rPr lang="en-US" sz="4400" dirty="0">
                <a:solidFill>
                  <a:schemeClr val="bg1"/>
                </a:solidFill>
              </a:rPr>
              <a:t>Dominant mode </a:t>
            </a:r>
            <a:r>
              <a:rPr lang="en-US" sz="4400" dirty="0" err="1">
                <a:solidFill>
                  <a:schemeClr val="bg1"/>
                </a:solidFill>
              </a:rPr>
              <a:t>ƛ</a:t>
            </a:r>
            <a:r>
              <a:rPr lang="en-US" sz="4400" dirty="0">
                <a:solidFill>
                  <a:schemeClr val="bg1"/>
                </a:solidFill>
              </a:rPr>
              <a:t> &lt; L</a:t>
            </a:r>
            <a:r>
              <a:rPr lang="en-US" sz="4400" baseline="-25000" dirty="0">
                <a:solidFill>
                  <a:schemeClr val="bg1"/>
                </a:solidFill>
              </a:rPr>
              <a:t>x</a:t>
            </a:r>
            <a:br>
              <a:rPr lang="en-US" sz="4400" baseline="-250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9799B-F7D0-5A40-2FC7-7DB0BA30B8BE}"/>
              </a:ext>
            </a:extLst>
          </p:cNvPr>
          <p:cNvSpPr txBox="1">
            <a:spLocks/>
          </p:cNvSpPr>
          <p:nvPr/>
        </p:nvSpPr>
        <p:spPr>
          <a:xfrm>
            <a:off x="320567" y="739499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9" name="Picture 8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722E3FBD-81AA-903B-73E1-05B6EB33B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6" y="818323"/>
            <a:ext cx="4617494" cy="2885934"/>
          </a:xfrm>
          <a:prstGeom prst="rect">
            <a:avLst/>
          </a:prstGeom>
        </p:spPr>
      </p:pic>
      <p:pic>
        <p:nvPicPr>
          <p:cNvPr id="11" name="Picture 10" descr="A picture containing text, screenshot, display, colorfulness&#10;&#10;Description automatically generated">
            <a:extLst>
              <a:ext uri="{FF2B5EF4-FFF2-40B4-BE49-F238E27FC236}">
                <a16:creationId xmlns:a16="http://schemas.microsoft.com/office/drawing/2014/main" id="{9DA08DDE-3D9A-B0A2-A148-2F44BEDFC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16" y="3791663"/>
            <a:ext cx="4617494" cy="28859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2A2427-89A1-085C-23A2-6CC761293C33}"/>
              </a:ext>
            </a:extLst>
          </p:cNvPr>
          <p:cNvSpPr txBox="1"/>
          <p:nvPr/>
        </p:nvSpPr>
        <p:spPr>
          <a:xfrm>
            <a:off x="1196898" y="1479395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4C75B-9993-78BB-F5ED-2432246BDC43}"/>
              </a:ext>
            </a:extLst>
          </p:cNvPr>
          <p:cNvSpPr txBox="1"/>
          <p:nvPr/>
        </p:nvSpPr>
        <p:spPr>
          <a:xfrm>
            <a:off x="1118839" y="423103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6A545-05ED-E796-069B-E8B9C1F6F626}"/>
              </a:ext>
            </a:extLst>
          </p:cNvPr>
          <p:cNvSpPr txBox="1"/>
          <p:nvPr/>
        </p:nvSpPr>
        <p:spPr>
          <a:xfrm>
            <a:off x="4804763" y="5616042"/>
            <a:ext cx="730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Higher m (4,0) mode dominates linear phase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Coalescence of flux tubes of (dominates energy release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Only difference between high and low shear is presence of oblique modes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2C07F6-752B-5734-CF10-3431470CCD0F}"/>
              </a:ext>
            </a:extLst>
          </p:cNvPr>
          <p:cNvCxnSpPr>
            <a:cxnSpLocks/>
          </p:cNvCxnSpPr>
          <p:nvPr/>
        </p:nvCxnSpPr>
        <p:spPr>
          <a:xfrm flipV="1">
            <a:off x="1416204" y="4050671"/>
            <a:ext cx="4133378" cy="206783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02BE88-E8B0-77B7-7C94-08AFCEE4CBC7}"/>
              </a:ext>
            </a:extLst>
          </p:cNvPr>
          <p:cNvCxnSpPr>
            <a:cxnSpLocks/>
          </p:cNvCxnSpPr>
          <p:nvPr/>
        </p:nvCxnSpPr>
        <p:spPr>
          <a:xfrm flipV="1">
            <a:off x="1375317" y="2459421"/>
            <a:ext cx="4174265" cy="70009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5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ap, diagram, screenshot&#10;&#10;Description automatically generated">
            <a:extLst>
              <a:ext uri="{FF2B5EF4-FFF2-40B4-BE49-F238E27FC236}">
                <a16:creationId xmlns:a16="http://schemas.microsoft.com/office/drawing/2014/main" id="{EAB97BB6-B1FE-AC08-1643-DFA38D064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6858000" cy="457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67" y="393085"/>
            <a:ext cx="11603804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‘Long-Sheet’ Simulations: </a:t>
            </a:r>
            <a:r>
              <a:rPr lang="en-US" sz="4400" dirty="0">
                <a:solidFill>
                  <a:schemeClr val="bg1"/>
                </a:solidFill>
              </a:rPr>
              <a:t>Dominant mode </a:t>
            </a:r>
            <a:r>
              <a:rPr lang="en-US" sz="4400" dirty="0" err="1">
                <a:solidFill>
                  <a:schemeClr val="bg1"/>
                </a:solidFill>
              </a:rPr>
              <a:t>ƛ</a:t>
            </a:r>
            <a:r>
              <a:rPr lang="en-US" sz="4400" dirty="0">
                <a:solidFill>
                  <a:schemeClr val="bg1"/>
                </a:solidFill>
              </a:rPr>
              <a:t> &lt; L</a:t>
            </a:r>
            <a:r>
              <a:rPr lang="en-US" sz="4400" baseline="-25000" dirty="0">
                <a:solidFill>
                  <a:schemeClr val="bg1"/>
                </a:solidFill>
              </a:rPr>
              <a:t>x</a:t>
            </a:r>
            <a:br>
              <a:rPr lang="en-US" sz="4400" baseline="-250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9799B-F7D0-5A40-2FC7-7DB0BA30B8BE}"/>
              </a:ext>
            </a:extLst>
          </p:cNvPr>
          <p:cNvSpPr txBox="1">
            <a:spLocks/>
          </p:cNvSpPr>
          <p:nvPr/>
        </p:nvSpPr>
        <p:spPr>
          <a:xfrm>
            <a:off x="320567" y="739499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9" name="Picture 8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722E3FBD-81AA-903B-73E1-05B6EB33B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6" y="818323"/>
            <a:ext cx="4617494" cy="2885934"/>
          </a:xfrm>
          <a:prstGeom prst="rect">
            <a:avLst/>
          </a:prstGeom>
        </p:spPr>
      </p:pic>
      <p:pic>
        <p:nvPicPr>
          <p:cNvPr id="11" name="Picture 10" descr="A picture containing text, screenshot, display, colorfulness&#10;&#10;Description automatically generated">
            <a:extLst>
              <a:ext uri="{FF2B5EF4-FFF2-40B4-BE49-F238E27FC236}">
                <a16:creationId xmlns:a16="http://schemas.microsoft.com/office/drawing/2014/main" id="{9DA08DDE-3D9A-B0A2-A148-2F44BEDFC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16" y="3791663"/>
            <a:ext cx="4617494" cy="28859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2A2427-89A1-085C-23A2-6CC761293C33}"/>
              </a:ext>
            </a:extLst>
          </p:cNvPr>
          <p:cNvSpPr txBox="1"/>
          <p:nvPr/>
        </p:nvSpPr>
        <p:spPr>
          <a:xfrm>
            <a:off x="1196898" y="1479395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4C75B-9993-78BB-F5ED-2432246BDC43}"/>
              </a:ext>
            </a:extLst>
          </p:cNvPr>
          <p:cNvSpPr txBox="1"/>
          <p:nvPr/>
        </p:nvSpPr>
        <p:spPr>
          <a:xfrm>
            <a:off x="1118839" y="423103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54F1D8-B792-248D-10B8-D11782CE31C3}"/>
              </a:ext>
            </a:extLst>
          </p:cNvPr>
          <p:cNvCxnSpPr>
            <a:cxnSpLocks/>
          </p:cNvCxnSpPr>
          <p:nvPr/>
        </p:nvCxnSpPr>
        <p:spPr>
          <a:xfrm flipV="1">
            <a:off x="1375317" y="2459421"/>
            <a:ext cx="4174265" cy="70009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2C07F6-752B-5734-CF10-3431470CCD0F}"/>
              </a:ext>
            </a:extLst>
          </p:cNvPr>
          <p:cNvCxnSpPr>
            <a:cxnSpLocks/>
          </p:cNvCxnSpPr>
          <p:nvPr/>
        </p:nvCxnSpPr>
        <p:spPr>
          <a:xfrm flipV="1">
            <a:off x="1416204" y="4050671"/>
            <a:ext cx="4133378" cy="206783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EBEED1E-EE73-244D-4F0C-340779201A5D}"/>
              </a:ext>
            </a:extLst>
          </p:cNvPr>
          <p:cNvSpPr txBox="1"/>
          <p:nvPr/>
        </p:nvSpPr>
        <p:spPr>
          <a:xfrm>
            <a:off x="4804763" y="5616042"/>
            <a:ext cx="730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Higher m (4,0) mode dominates linear phase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Coalescence of flux tubes of (dominates energy release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Only difference between high and low shear is presence of oblique modes </a:t>
            </a:r>
          </a:p>
        </p:txBody>
      </p:sp>
    </p:spTree>
    <p:extLst>
      <p:ext uri="{BB962C8B-B14F-4D97-AF65-F5344CB8AC3E}">
        <p14:creationId xmlns:p14="http://schemas.microsoft.com/office/powerpoint/2010/main" val="130624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map, diagram, screenshot&#10;&#10;Description automatically generated">
            <a:extLst>
              <a:ext uri="{FF2B5EF4-FFF2-40B4-BE49-F238E27FC236}">
                <a16:creationId xmlns:a16="http://schemas.microsoft.com/office/drawing/2014/main" id="{591FCF75-07C9-4593-A664-2705223CB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6858000" cy="457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67" y="393085"/>
            <a:ext cx="11603804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‘Long-Sheet’ Simulations: </a:t>
            </a:r>
            <a:r>
              <a:rPr lang="en-US" sz="4400" dirty="0">
                <a:solidFill>
                  <a:schemeClr val="bg1"/>
                </a:solidFill>
              </a:rPr>
              <a:t>Dominant mode </a:t>
            </a:r>
            <a:r>
              <a:rPr lang="en-US" sz="4400" dirty="0" err="1">
                <a:solidFill>
                  <a:schemeClr val="bg1"/>
                </a:solidFill>
              </a:rPr>
              <a:t>ƛ</a:t>
            </a:r>
            <a:r>
              <a:rPr lang="en-US" sz="4400" dirty="0">
                <a:solidFill>
                  <a:schemeClr val="bg1"/>
                </a:solidFill>
              </a:rPr>
              <a:t> &lt; L</a:t>
            </a:r>
            <a:r>
              <a:rPr lang="en-US" sz="4400" baseline="-25000" dirty="0">
                <a:solidFill>
                  <a:schemeClr val="bg1"/>
                </a:solidFill>
              </a:rPr>
              <a:t>x</a:t>
            </a:r>
            <a:br>
              <a:rPr lang="en-US" sz="4400" baseline="-250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9799B-F7D0-5A40-2FC7-7DB0BA30B8BE}"/>
              </a:ext>
            </a:extLst>
          </p:cNvPr>
          <p:cNvSpPr txBox="1">
            <a:spLocks/>
          </p:cNvSpPr>
          <p:nvPr/>
        </p:nvSpPr>
        <p:spPr>
          <a:xfrm>
            <a:off x="320567" y="739499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9" name="Picture 8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722E3FBD-81AA-903B-73E1-05B6EB33B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6" y="818323"/>
            <a:ext cx="4617494" cy="2885934"/>
          </a:xfrm>
          <a:prstGeom prst="rect">
            <a:avLst/>
          </a:prstGeom>
        </p:spPr>
      </p:pic>
      <p:pic>
        <p:nvPicPr>
          <p:cNvPr id="11" name="Picture 10" descr="A picture containing text, screenshot, display, colorfulness&#10;&#10;Description automatically generated">
            <a:extLst>
              <a:ext uri="{FF2B5EF4-FFF2-40B4-BE49-F238E27FC236}">
                <a16:creationId xmlns:a16="http://schemas.microsoft.com/office/drawing/2014/main" id="{9DA08DDE-3D9A-B0A2-A148-2F44BEDFC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16" y="3791663"/>
            <a:ext cx="4617494" cy="28859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2A2427-89A1-085C-23A2-6CC761293C33}"/>
              </a:ext>
            </a:extLst>
          </p:cNvPr>
          <p:cNvSpPr txBox="1"/>
          <p:nvPr/>
        </p:nvSpPr>
        <p:spPr>
          <a:xfrm>
            <a:off x="1196898" y="1479395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4C75B-9993-78BB-F5ED-2432246BDC43}"/>
              </a:ext>
            </a:extLst>
          </p:cNvPr>
          <p:cNvSpPr txBox="1"/>
          <p:nvPr/>
        </p:nvSpPr>
        <p:spPr>
          <a:xfrm>
            <a:off x="1118839" y="423103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2B327-AA93-3A32-0A2C-77BF30DCE1BF}"/>
              </a:ext>
            </a:extLst>
          </p:cNvPr>
          <p:cNvSpPr/>
          <p:nvPr/>
        </p:nvSpPr>
        <p:spPr>
          <a:xfrm>
            <a:off x="1743306" y="739499"/>
            <a:ext cx="8515815" cy="5796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DDF68-DC7D-4D3B-2264-9A9E63F14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792" y="925928"/>
            <a:ext cx="6451600" cy="4233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2A551-39F3-1B1B-6700-B4CDCFCE8233}"/>
              </a:ext>
            </a:extLst>
          </p:cNvPr>
          <p:cNvSpPr txBox="1"/>
          <p:nvPr/>
        </p:nvSpPr>
        <p:spPr>
          <a:xfrm>
            <a:off x="2425149" y="5117660"/>
            <a:ext cx="709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Long sheet regime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Energy release dominate by coalescence of higher m parallel modes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Weak dependence on shear - no ‘switch-on’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2E790-F758-10FD-190A-A8835E086DE2}"/>
              </a:ext>
            </a:extLst>
          </p:cNvPr>
          <p:cNvSpPr txBox="1"/>
          <p:nvPr/>
        </p:nvSpPr>
        <p:spPr>
          <a:xfrm>
            <a:off x="4569028" y="1328156"/>
            <a:ext cx="178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shear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D39FB-85A6-E294-B8AB-35E4A22176B7}"/>
              </a:ext>
            </a:extLst>
          </p:cNvPr>
          <p:cNvSpPr txBox="1"/>
          <p:nvPr/>
        </p:nvSpPr>
        <p:spPr>
          <a:xfrm>
            <a:off x="4616171" y="2263734"/>
            <a:ext cx="609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Low shear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F231B-7E4C-991F-1517-6DE3E6E83D56}"/>
              </a:ext>
            </a:extLst>
          </p:cNvPr>
          <p:cNvSpPr txBox="1"/>
          <p:nvPr/>
        </p:nvSpPr>
        <p:spPr>
          <a:xfrm>
            <a:off x="4616171" y="1795945"/>
            <a:ext cx="178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Med shear</a:t>
            </a:r>
          </a:p>
        </p:txBody>
      </p:sp>
    </p:spTree>
    <p:extLst>
      <p:ext uri="{BB962C8B-B14F-4D97-AF65-F5344CB8AC3E}">
        <p14:creationId xmlns:p14="http://schemas.microsoft.com/office/powerpoint/2010/main" val="385071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creenshot, colorfulness, plot&#10;&#10;Description automatically generated">
            <a:extLst>
              <a:ext uri="{FF2B5EF4-FFF2-40B4-BE49-F238E27FC236}">
                <a16:creationId xmlns:a16="http://schemas.microsoft.com/office/drawing/2014/main" id="{CF7DC0FA-F793-CBBF-CF24-E4136B34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6858000" cy="457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24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Short-Sheet Simulations: </a:t>
            </a:r>
            <a:r>
              <a:rPr lang="en-US" sz="4400" dirty="0">
                <a:solidFill>
                  <a:schemeClr val="bg1"/>
                </a:solidFill>
              </a:rPr>
              <a:t>Dominant modes </a:t>
            </a:r>
            <a:r>
              <a:rPr lang="en-US" sz="4400" dirty="0" err="1">
                <a:solidFill>
                  <a:schemeClr val="bg1"/>
                </a:solidFill>
              </a:rPr>
              <a:t>ƛ</a:t>
            </a:r>
            <a:r>
              <a:rPr lang="en-US" sz="4400" dirty="0">
                <a:solidFill>
                  <a:schemeClr val="bg1"/>
                </a:solidFill>
              </a:rPr>
              <a:t> &gt; L</a:t>
            </a:r>
            <a:r>
              <a:rPr lang="en-US" sz="4400" baseline="-25000" dirty="0">
                <a:solidFill>
                  <a:schemeClr val="bg1"/>
                </a:solidFill>
              </a:rPr>
              <a:t>x</a:t>
            </a:r>
            <a:br>
              <a:rPr lang="en-US" sz="4400" baseline="-250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9799B-F7D0-5A40-2FC7-7DB0BA30B8BE}"/>
              </a:ext>
            </a:extLst>
          </p:cNvPr>
          <p:cNvSpPr txBox="1">
            <a:spLocks/>
          </p:cNvSpPr>
          <p:nvPr/>
        </p:nvSpPr>
        <p:spPr>
          <a:xfrm>
            <a:off x="320567" y="7805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9" name="Picture 8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15F7D597-4A8E-A7E1-35AB-091FFDC7C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1" y="816556"/>
            <a:ext cx="4685926" cy="2928704"/>
          </a:xfrm>
          <a:prstGeom prst="rect">
            <a:avLst/>
          </a:prstGeom>
        </p:spPr>
      </p:pic>
      <p:pic>
        <p:nvPicPr>
          <p:cNvPr id="11" name="Picture 10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2ACA8F1B-E9AD-9748-0474-40581994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21" y="3817367"/>
            <a:ext cx="4685926" cy="2928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BCCE7-91DE-6D34-4B7D-A3375F52CB5B}"/>
              </a:ext>
            </a:extLst>
          </p:cNvPr>
          <p:cNvSpPr txBox="1"/>
          <p:nvPr/>
        </p:nvSpPr>
        <p:spPr>
          <a:xfrm>
            <a:off x="2728332" y="132327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24470-D849-5BE2-966A-E9A6ABAC74BF}"/>
              </a:ext>
            </a:extLst>
          </p:cNvPr>
          <p:cNvSpPr txBox="1"/>
          <p:nvPr/>
        </p:nvSpPr>
        <p:spPr>
          <a:xfrm>
            <a:off x="2650273" y="4074921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90539F-6E6E-8F40-75BD-015EBC67812A}"/>
              </a:ext>
            </a:extLst>
          </p:cNvPr>
          <p:cNvSpPr txBox="1">
            <a:spLocks/>
          </p:cNvSpPr>
          <p:nvPr/>
        </p:nvSpPr>
        <p:spPr>
          <a:xfrm>
            <a:off x="472967" y="9329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59B962-00CB-B8DA-63B3-3FDFD8BB6061}"/>
              </a:ext>
            </a:extLst>
          </p:cNvPr>
          <p:cNvSpPr txBox="1">
            <a:spLocks/>
          </p:cNvSpPr>
          <p:nvPr/>
        </p:nvSpPr>
        <p:spPr>
          <a:xfrm>
            <a:off x="625367" y="10853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D03606-67BF-AB14-91C4-EAFC55EFF869}"/>
              </a:ext>
            </a:extLst>
          </p:cNvPr>
          <p:cNvCxnSpPr>
            <a:cxnSpLocks/>
          </p:cNvCxnSpPr>
          <p:nvPr/>
        </p:nvCxnSpPr>
        <p:spPr>
          <a:xfrm flipV="1">
            <a:off x="838200" y="2511972"/>
            <a:ext cx="4742793" cy="52866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77221E-BFB9-70CC-6C25-64FAA8252ED2}"/>
              </a:ext>
            </a:extLst>
          </p:cNvPr>
          <p:cNvSpPr txBox="1"/>
          <p:nvPr/>
        </p:nvSpPr>
        <p:spPr>
          <a:xfrm>
            <a:off x="5158893" y="100226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shear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154A28-3F6A-454D-452C-5C1FCAB2141E}"/>
              </a:ext>
            </a:extLst>
          </p:cNvPr>
          <p:cNvSpPr txBox="1"/>
          <p:nvPr/>
        </p:nvSpPr>
        <p:spPr>
          <a:xfrm>
            <a:off x="4812712" y="5659431"/>
            <a:ext cx="690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(1,0) and (1,1) dominate – no coalescence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interaction of  parallel and oblique provides ‘turbulent’ energy release</a:t>
            </a:r>
          </a:p>
        </p:txBody>
      </p:sp>
    </p:spTree>
    <p:extLst>
      <p:ext uri="{BB962C8B-B14F-4D97-AF65-F5344CB8AC3E}">
        <p14:creationId xmlns:p14="http://schemas.microsoft.com/office/powerpoint/2010/main" val="78129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9754F73C-FC77-40E8-19A8-AF7D54FDA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6858000" cy="457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24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Short-Sheet Simulations: </a:t>
            </a:r>
            <a:r>
              <a:rPr lang="en-US" sz="4400" dirty="0">
                <a:solidFill>
                  <a:schemeClr val="bg1"/>
                </a:solidFill>
              </a:rPr>
              <a:t>Dominant modes </a:t>
            </a:r>
            <a:r>
              <a:rPr lang="en-US" sz="4400" dirty="0" err="1">
                <a:solidFill>
                  <a:schemeClr val="bg1"/>
                </a:solidFill>
              </a:rPr>
              <a:t>ƛ</a:t>
            </a:r>
            <a:r>
              <a:rPr lang="en-US" sz="4400" dirty="0">
                <a:solidFill>
                  <a:schemeClr val="bg1"/>
                </a:solidFill>
              </a:rPr>
              <a:t> &gt; L</a:t>
            </a:r>
            <a:r>
              <a:rPr lang="en-US" sz="4400" baseline="-25000" dirty="0">
                <a:solidFill>
                  <a:schemeClr val="bg1"/>
                </a:solidFill>
              </a:rPr>
              <a:t>x</a:t>
            </a:r>
            <a:br>
              <a:rPr lang="en-US" sz="4400" baseline="-250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9799B-F7D0-5A40-2FC7-7DB0BA30B8BE}"/>
              </a:ext>
            </a:extLst>
          </p:cNvPr>
          <p:cNvSpPr txBox="1">
            <a:spLocks/>
          </p:cNvSpPr>
          <p:nvPr/>
        </p:nvSpPr>
        <p:spPr>
          <a:xfrm>
            <a:off x="320567" y="7805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9" name="Picture 8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15F7D597-4A8E-A7E1-35AB-091FFDC7C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1" y="816556"/>
            <a:ext cx="4685926" cy="2928704"/>
          </a:xfrm>
          <a:prstGeom prst="rect">
            <a:avLst/>
          </a:prstGeom>
        </p:spPr>
      </p:pic>
      <p:pic>
        <p:nvPicPr>
          <p:cNvPr id="11" name="Picture 10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2ACA8F1B-E9AD-9748-0474-40581994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21" y="3817367"/>
            <a:ext cx="4685926" cy="2928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BCCE7-91DE-6D34-4B7D-A3375F52CB5B}"/>
              </a:ext>
            </a:extLst>
          </p:cNvPr>
          <p:cNvSpPr txBox="1"/>
          <p:nvPr/>
        </p:nvSpPr>
        <p:spPr>
          <a:xfrm>
            <a:off x="2728332" y="132327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24470-D849-5BE2-966A-E9A6ABAC74BF}"/>
              </a:ext>
            </a:extLst>
          </p:cNvPr>
          <p:cNvSpPr txBox="1"/>
          <p:nvPr/>
        </p:nvSpPr>
        <p:spPr>
          <a:xfrm>
            <a:off x="2650273" y="4074921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90539F-6E6E-8F40-75BD-015EBC67812A}"/>
              </a:ext>
            </a:extLst>
          </p:cNvPr>
          <p:cNvSpPr txBox="1">
            <a:spLocks/>
          </p:cNvSpPr>
          <p:nvPr/>
        </p:nvSpPr>
        <p:spPr>
          <a:xfrm>
            <a:off x="472967" y="9329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59B962-00CB-B8DA-63B3-3FDFD8BB6061}"/>
              </a:ext>
            </a:extLst>
          </p:cNvPr>
          <p:cNvSpPr txBox="1">
            <a:spLocks/>
          </p:cNvSpPr>
          <p:nvPr/>
        </p:nvSpPr>
        <p:spPr>
          <a:xfrm>
            <a:off x="625367" y="10853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D03606-67BF-AB14-91C4-EAFC55EFF869}"/>
              </a:ext>
            </a:extLst>
          </p:cNvPr>
          <p:cNvCxnSpPr>
            <a:cxnSpLocks/>
          </p:cNvCxnSpPr>
          <p:nvPr/>
        </p:nvCxnSpPr>
        <p:spPr>
          <a:xfrm flipV="1">
            <a:off x="838200" y="2511972"/>
            <a:ext cx="4742793" cy="52866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77221E-BFB9-70CC-6C25-64FAA8252ED2}"/>
              </a:ext>
            </a:extLst>
          </p:cNvPr>
          <p:cNvSpPr txBox="1"/>
          <p:nvPr/>
        </p:nvSpPr>
        <p:spPr>
          <a:xfrm>
            <a:off x="5158893" y="100226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shear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154A28-3F6A-454D-452C-5C1FCAB2141E}"/>
              </a:ext>
            </a:extLst>
          </p:cNvPr>
          <p:cNvSpPr txBox="1"/>
          <p:nvPr/>
        </p:nvSpPr>
        <p:spPr>
          <a:xfrm>
            <a:off x="4812712" y="5659431"/>
            <a:ext cx="690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(1,0) and (1,1) dominate – no coalescence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interaction of  parallel and oblique provides ‘turbulent’ energy release</a:t>
            </a:r>
          </a:p>
        </p:txBody>
      </p:sp>
    </p:spTree>
    <p:extLst>
      <p:ext uri="{BB962C8B-B14F-4D97-AF65-F5344CB8AC3E}">
        <p14:creationId xmlns:p14="http://schemas.microsoft.com/office/powerpoint/2010/main" val="212472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7E4D4252-6D8B-8CCF-F6C2-6D19ED9B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6858000" cy="457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24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Short-Sheet Simulations: </a:t>
            </a:r>
            <a:r>
              <a:rPr lang="en-US" sz="4400" dirty="0">
                <a:solidFill>
                  <a:schemeClr val="bg1"/>
                </a:solidFill>
              </a:rPr>
              <a:t>Dominant modes </a:t>
            </a:r>
            <a:r>
              <a:rPr lang="en-US" sz="4400" dirty="0" err="1">
                <a:solidFill>
                  <a:schemeClr val="bg1"/>
                </a:solidFill>
              </a:rPr>
              <a:t>ƛ</a:t>
            </a:r>
            <a:r>
              <a:rPr lang="en-US" sz="4400" dirty="0">
                <a:solidFill>
                  <a:schemeClr val="bg1"/>
                </a:solidFill>
              </a:rPr>
              <a:t> &gt; L</a:t>
            </a:r>
            <a:r>
              <a:rPr lang="en-US" sz="4400" baseline="-25000" dirty="0">
                <a:solidFill>
                  <a:schemeClr val="bg1"/>
                </a:solidFill>
              </a:rPr>
              <a:t>x</a:t>
            </a:r>
            <a:br>
              <a:rPr lang="en-US" sz="4400" baseline="-250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9799B-F7D0-5A40-2FC7-7DB0BA30B8BE}"/>
              </a:ext>
            </a:extLst>
          </p:cNvPr>
          <p:cNvSpPr txBox="1">
            <a:spLocks/>
          </p:cNvSpPr>
          <p:nvPr/>
        </p:nvSpPr>
        <p:spPr>
          <a:xfrm>
            <a:off x="320567" y="7805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9" name="Picture 8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15F7D597-4A8E-A7E1-35AB-091FFDC7C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1" y="816556"/>
            <a:ext cx="4685926" cy="2928704"/>
          </a:xfrm>
          <a:prstGeom prst="rect">
            <a:avLst/>
          </a:prstGeom>
        </p:spPr>
      </p:pic>
      <p:pic>
        <p:nvPicPr>
          <p:cNvPr id="11" name="Picture 10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2ACA8F1B-E9AD-9748-0474-40581994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21" y="3817367"/>
            <a:ext cx="4685926" cy="2928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BCCE7-91DE-6D34-4B7D-A3375F52CB5B}"/>
              </a:ext>
            </a:extLst>
          </p:cNvPr>
          <p:cNvSpPr txBox="1"/>
          <p:nvPr/>
        </p:nvSpPr>
        <p:spPr>
          <a:xfrm>
            <a:off x="2728332" y="132327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24470-D849-5BE2-966A-E9A6ABAC74BF}"/>
              </a:ext>
            </a:extLst>
          </p:cNvPr>
          <p:cNvSpPr txBox="1"/>
          <p:nvPr/>
        </p:nvSpPr>
        <p:spPr>
          <a:xfrm>
            <a:off x="2650273" y="4074921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90539F-6E6E-8F40-75BD-015EBC67812A}"/>
              </a:ext>
            </a:extLst>
          </p:cNvPr>
          <p:cNvSpPr txBox="1">
            <a:spLocks/>
          </p:cNvSpPr>
          <p:nvPr/>
        </p:nvSpPr>
        <p:spPr>
          <a:xfrm>
            <a:off x="472967" y="9329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59B962-00CB-B8DA-63B3-3FDFD8BB6061}"/>
              </a:ext>
            </a:extLst>
          </p:cNvPr>
          <p:cNvSpPr txBox="1">
            <a:spLocks/>
          </p:cNvSpPr>
          <p:nvPr/>
        </p:nvSpPr>
        <p:spPr>
          <a:xfrm>
            <a:off x="625367" y="10853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D03606-67BF-AB14-91C4-EAFC55EFF869}"/>
              </a:ext>
            </a:extLst>
          </p:cNvPr>
          <p:cNvCxnSpPr>
            <a:cxnSpLocks/>
          </p:cNvCxnSpPr>
          <p:nvPr/>
        </p:nvCxnSpPr>
        <p:spPr>
          <a:xfrm flipV="1">
            <a:off x="838200" y="4238045"/>
            <a:ext cx="4664103" cy="190036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E20504-7A3B-AB8E-3D32-AD9BB8F31588}"/>
              </a:ext>
            </a:extLst>
          </p:cNvPr>
          <p:cNvSpPr txBox="1"/>
          <p:nvPr/>
        </p:nvSpPr>
        <p:spPr>
          <a:xfrm>
            <a:off x="4876747" y="5609924"/>
            <a:ext cx="690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(1,0) dominates – no coalescence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No oblique modes to interact with – low energy release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D4B45-56FD-60F7-0A27-0D612DD32D02}"/>
              </a:ext>
            </a:extLst>
          </p:cNvPr>
          <p:cNvSpPr txBox="1"/>
          <p:nvPr/>
        </p:nvSpPr>
        <p:spPr>
          <a:xfrm>
            <a:off x="5158893" y="100226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shear</a:t>
            </a:r>
          </a:p>
        </p:txBody>
      </p:sp>
    </p:spTree>
    <p:extLst>
      <p:ext uri="{BB962C8B-B14F-4D97-AF65-F5344CB8AC3E}">
        <p14:creationId xmlns:p14="http://schemas.microsoft.com/office/powerpoint/2010/main" val="87926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B0DC2C04-6622-BD53-FC8C-0A568827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6858000" cy="457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24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Short-Sheet Simulations: </a:t>
            </a:r>
            <a:r>
              <a:rPr lang="en-US" sz="4400" dirty="0">
                <a:solidFill>
                  <a:schemeClr val="bg1"/>
                </a:solidFill>
              </a:rPr>
              <a:t>Dominant modes </a:t>
            </a:r>
            <a:r>
              <a:rPr lang="en-US" sz="4400" dirty="0" err="1">
                <a:solidFill>
                  <a:schemeClr val="bg1"/>
                </a:solidFill>
              </a:rPr>
              <a:t>ƛ</a:t>
            </a:r>
            <a:r>
              <a:rPr lang="en-US" sz="4400" dirty="0">
                <a:solidFill>
                  <a:schemeClr val="bg1"/>
                </a:solidFill>
              </a:rPr>
              <a:t> &gt; L</a:t>
            </a:r>
            <a:r>
              <a:rPr lang="en-US" sz="4400" baseline="-25000" dirty="0">
                <a:solidFill>
                  <a:schemeClr val="bg1"/>
                </a:solidFill>
              </a:rPr>
              <a:t>x</a:t>
            </a:r>
            <a:br>
              <a:rPr lang="en-US" sz="4400" baseline="-250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9799B-F7D0-5A40-2FC7-7DB0BA30B8BE}"/>
              </a:ext>
            </a:extLst>
          </p:cNvPr>
          <p:cNvSpPr txBox="1">
            <a:spLocks/>
          </p:cNvSpPr>
          <p:nvPr/>
        </p:nvSpPr>
        <p:spPr>
          <a:xfrm>
            <a:off x="320567" y="7805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9" name="Picture 8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15F7D597-4A8E-A7E1-35AB-091FFDC7C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1" y="816556"/>
            <a:ext cx="4685926" cy="2928704"/>
          </a:xfrm>
          <a:prstGeom prst="rect">
            <a:avLst/>
          </a:prstGeom>
        </p:spPr>
      </p:pic>
      <p:pic>
        <p:nvPicPr>
          <p:cNvPr id="11" name="Picture 10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2ACA8F1B-E9AD-9748-0474-40581994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21" y="3817367"/>
            <a:ext cx="4685926" cy="2928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BCCE7-91DE-6D34-4B7D-A3375F52CB5B}"/>
              </a:ext>
            </a:extLst>
          </p:cNvPr>
          <p:cNvSpPr txBox="1"/>
          <p:nvPr/>
        </p:nvSpPr>
        <p:spPr>
          <a:xfrm>
            <a:off x="2728332" y="132327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24470-D849-5BE2-966A-E9A6ABAC74BF}"/>
              </a:ext>
            </a:extLst>
          </p:cNvPr>
          <p:cNvSpPr txBox="1"/>
          <p:nvPr/>
        </p:nvSpPr>
        <p:spPr>
          <a:xfrm>
            <a:off x="2650273" y="4074921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90539F-6E6E-8F40-75BD-015EBC67812A}"/>
              </a:ext>
            </a:extLst>
          </p:cNvPr>
          <p:cNvSpPr txBox="1">
            <a:spLocks/>
          </p:cNvSpPr>
          <p:nvPr/>
        </p:nvSpPr>
        <p:spPr>
          <a:xfrm>
            <a:off x="472967" y="9329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59B962-00CB-B8DA-63B3-3FDFD8BB6061}"/>
              </a:ext>
            </a:extLst>
          </p:cNvPr>
          <p:cNvSpPr txBox="1">
            <a:spLocks/>
          </p:cNvSpPr>
          <p:nvPr/>
        </p:nvSpPr>
        <p:spPr>
          <a:xfrm>
            <a:off x="625367" y="1085303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D50FA-6CC7-2CC8-7200-381B2AB6E17D}"/>
              </a:ext>
            </a:extLst>
          </p:cNvPr>
          <p:cNvSpPr/>
          <p:nvPr/>
        </p:nvSpPr>
        <p:spPr>
          <a:xfrm>
            <a:off x="1773141" y="811907"/>
            <a:ext cx="8469602" cy="5898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48FCD6-22E1-8DD4-7E7E-A6DFB00E9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784" y="1043038"/>
            <a:ext cx="6400800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95C7DD-859F-CC4E-C1A9-D222C7707C36}"/>
              </a:ext>
            </a:extLst>
          </p:cNvPr>
          <p:cNvSpPr txBox="1"/>
          <p:nvPr/>
        </p:nvSpPr>
        <p:spPr>
          <a:xfrm>
            <a:off x="1949257" y="5229945"/>
            <a:ext cx="7880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Short sheet regime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No coalescence of parallel modes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Only high shear has strong oblique modes which create ‘turbulent’ behavior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Strong dependence on shear - possible ‘switch-on’?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Does this translate to dynamically evolving sheets?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53693-942E-B37E-31D7-A58D9E695E6A}"/>
              </a:ext>
            </a:extLst>
          </p:cNvPr>
          <p:cNvSpPr txBox="1"/>
          <p:nvPr/>
        </p:nvSpPr>
        <p:spPr>
          <a:xfrm>
            <a:off x="4396794" y="1802745"/>
            <a:ext cx="178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High shear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C443D8-268B-D256-9ADC-C3B6EA0EBDF3}"/>
              </a:ext>
            </a:extLst>
          </p:cNvPr>
          <p:cNvSpPr txBox="1"/>
          <p:nvPr/>
        </p:nvSpPr>
        <p:spPr>
          <a:xfrm>
            <a:off x="4379551" y="3040633"/>
            <a:ext cx="609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Low shear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23875B-14CF-03CA-4E7C-F5F5DCB52485}"/>
              </a:ext>
            </a:extLst>
          </p:cNvPr>
          <p:cNvSpPr txBox="1"/>
          <p:nvPr/>
        </p:nvSpPr>
        <p:spPr>
          <a:xfrm>
            <a:off x="4396794" y="2381880"/>
            <a:ext cx="178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Med shear</a:t>
            </a:r>
          </a:p>
        </p:txBody>
      </p:sp>
    </p:spTree>
    <p:extLst>
      <p:ext uri="{BB962C8B-B14F-4D97-AF65-F5344CB8AC3E}">
        <p14:creationId xmlns:p14="http://schemas.microsoft.com/office/powerpoint/2010/main" val="4240240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B06A8C2-F519-E45F-503F-6D296DB6BAF4}"/>
              </a:ext>
            </a:extLst>
          </p:cNvPr>
          <p:cNvSpPr/>
          <p:nvPr/>
        </p:nvSpPr>
        <p:spPr>
          <a:xfrm>
            <a:off x="3436883" y="2403174"/>
            <a:ext cx="1208690" cy="253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0B2909-E8ED-A479-5C76-34D2C3A4C3FE}"/>
              </a:ext>
            </a:extLst>
          </p:cNvPr>
          <p:cNvSpPr/>
          <p:nvPr/>
        </p:nvSpPr>
        <p:spPr>
          <a:xfrm>
            <a:off x="3972910" y="3816725"/>
            <a:ext cx="956271" cy="305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60CE09-342E-63D2-2862-C5BF0A301C51}"/>
              </a:ext>
            </a:extLst>
          </p:cNvPr>
          <p:cNvSpPr/>
          <p:nvPr/>
        </p:nvSpPr>
        <p:spPr>
          <a:xfrm>
            <a:off x="1400346" y="3092669"/>
            <a:ext cx="1694866" cy="33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02F29D-986D-B1FD-86A7-7960A1113349}"/>
              </a:ext>
            </a:extLst>
          </p:cNvPr>
          <p:cNvSpPr/>
          <p:nvPr/>
        </p:nvSpPr>
        <p:spPr>
          <a:xfrm>
            <a:off x="630620" y="1947185"/>
            <a:ext cx="769725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Dynamic Evolution of Coronal Current-Sheets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F57CC-9CCA-37F1-0E33-7A087FCD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1" y="739499"/>
            <a:ext cx="5615394" cy="4230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F46C2C8-396E-9067-D75A-4B275467E8F3}"/>
              </a:ext>
            </a:extLst>
          </p:cNvPr>
          <p:cNvGrpSpPr/>
          <p:nvPr/>
        </p:nvGrpSpPr>
        <p:grpSpPr>
          <a:xfrm>
            <a:off x="10026869" y="3773222"/>
            <a:ext cx="2070537" cy="2936795"/>
            <a:chOff x="5698645" y="1018476"/>
            <a:chExt cx="2255892" cy="483091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789A39-121A-549A-D9E3-CFACB14C9F05}"/>
                </a:ext>
              </a:extLst>
            </p:cNvPr>
            <p:cNvSpPr/>
            <p:nvPr/>
          </p:nvSpPr>
          <p:spPr>
            <a:xfrm>
              <a:off x="5698645" y="1018476"/>
              <a:ext cx="2255892" cy="48309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200B0C-5FFF-D04C-6861-ADD186A14CEF}"/>
                </a:ext>
              </a:extLst>
            </p:cNvPr>
            <p:cNvGrpSpPr/>
            <p:nvPr/>
          </p:nvGrpSpPr>
          <p:grpSpPr>
            <a:xfrm>
              <a:off x="5893026" y="1263804"/>
              <a:ext cx="1754832" cy="3987062"/>
              <a:chOff x="1691139" y="304800"/>
              <a:chExt cx="1754832" cy="398706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7C3921-CC4A-610B-BFB0-E7B27D57E5AE}"/>
                  </a:ext>
                </a:extLst>
              </p:cNvPr>
              <p:cNvSpPr txBox="1"/>
              <p:nvPr/>
            </p:nvSpPr>
            <p:spPr>
              <a:xfrm>
                <a:off x="1691139" y="3733800"/>
                <a:ext cx="1512047" cy="558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L</a:t>
                </a:r>
                <a:r>
                  <a:rPr lang="en-US" baseline="-25000" dirty="0" err="1"/>
                  <a:t>sheet</a:t>
                </a:r>
                <a:r>
                  <a:rPr lang="en-US" dirty="0"/>
                  <a:t> ~ d ~ 100 km</a:t>
                </a:r>
              </a:p>
              <a:p>
                <a:r>
                  <a:rPr lang="en-US" dirty="0"/>
                  <a:t>Thickness ~ 10 km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82271C-164B-C415-A6B6-AF6533766C21}"/>
                  </a:ext>
                </a:extLst>
              </p:cNvPr>
              <p:cNvSpPr txBox="1"/>
              <p:nvPr/>
            </p:nvSpPr>
            <p:spPr>
              <a:xfrm>
                <a:off x="1729611" y="304800"/>
                <a:ext cx="16952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Coronal Heating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CFD387F-B4A1-3733-E41B-195534639ED8}"/>
                  </a:ext>
                </a:extLst>
              </p:cNvPr>
              <p:cNvGrpSpPr/>
              <p:nvPr/>
            </p:nvGrpSpPr>
            <p:grpSpPr>
              <a:xfrm>
                <a:off x="1845771" y="990600"/>
                <a:ext cx="1600200" cy="2661064"/>
                <a:chOff x="1676400" y="1143000"/>
                <a:chExt cx="1963783" cy="3125629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79FFF973-5761-5F65-F289-81471B954B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117" t="16667" r="44249" b="44444"/>
                <a:stretch/>
              </p:blipFill>
              <p:spPr>
                <a:xfrm>
                  <a:off x="1676400" y="1143000"/>
                  <a:ext cx="1963783" cy="3124200"/>
                </a:xfrm>
                <a:prstGeom prst="rect">
                  <a:avLst/>
                </a:prstGeom>
              </p:spPr>
            </p:pic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C9012AA6-C5FC-35B4-4787-F8A775E46BA2}"/>
                    </a:ext>
                  </a:extLst>
                </p:cNvPr>
                <p:cNvCxnSpPr/>
                <p:nvPr/>
              </p:nvCxnSpPr>
              <p:spPr bwMode="auto">
                <a:xfrm>
                  <a:off x="2362200" y="4267200"/>
                  <a:ext cx="609600" cy="1429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</p:cxnSp>
          </p:grpSp>
        </p:grp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A4BE70-B821-95D1-453F-A67A8CF37D3B}"/>
              </a:ext>
            </a:extLst>
          </p:cNvPr>
          <p:cNvCxnSpPr>
            <a:cxnSpLocks/>
          </p:cNvCxnSpPr>
          <p:nvPr/>
        </p:nvCxnSpPr>
        <p:spPr>
          <a:xfrm flipV="1">
            <a:off x="4645573" y="2575034"/>
            <a:ext cx="1933903" cy="24952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80F37-825F-6F98-3D51-B82D026C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" y="928485"/>
            <a:ext cx="4984826" cy="578153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Pucci and </a:t>
            </a:r>
            <a:r>
              <a:rPr lang="en-US" sz="2000" dirty="0" err="1">
                <a:solidFill>
                  <a:schemeClr val="bg1"/>
                </a:solidFill>
              </a:rPr>
              <a:t>Velli</a:t>
            </a:r>
            <a:r>
              <a:rPr lang="en-US" sz="2000" dirty="0">
                <a:solidFill>
                  <a:schemeClr val="bg1"/>
                </a:solidFill>
              </a:rPr>
              <a:t> (2014+) – tearing instability is ideal (‘fast’) at a = Sa</a:t>
            </a:r>
            <a:r>
              <a:rPr lang="en-US" sz="2000" baseline="30000" dirty="0">
                <a:solidFill>
                  <a:schemeClr val="bg1"/>
                </a:solidFill>
              </a:rPr>
              <a:t>(-1/3)</a:t>
            </a:r>
            <a:r>
              <a:rPr lang="en-US" sz="2000" dirty="0">
                <a:solidFill>
                  <a:schemeClr val="bg1"/>
                </a:solidFill>
              </a:rPr>
              <a:t>L &gt;&gt; S-P scale</a:t>
            </a:r>
          </a:p>
          <a:p>
            <a:r>
              <a:rPr lang="en-US" sz="2000" dirty="0">
                <a:solidFill>
                  <a:srgbClr val="FFFF00"/>
                </a:solidFill>
              </a:rPr>
              <a:t>Look at dynamic thinning of current sheet</a:t>
            </a:r>
          </a:p>
          <a:p>
            <a:pPr lvl="1"/>
            <a:r>
              <a:rPr lang="en-US" sz="2000" dirty="0" err="1"/>
              <a:t>τ</a:t>
            </a:r>
            <a:r>
              <a:rPr lang="en-US" sz="2000" baseline="-25000" dirty="0" err="1"/>
              <a:t>growth</a:t>
            </a:r>
            <a:r>
              <a:rPr lang="en-US" sz="2000" baseline="-25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decreases as sheet thins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Predict : system disrupts after </a:t>
            </a:r>
            <a:r>
              <a:rPr lang="en-US" sz="2000" dirty="0" err="1"/>
              <a:t>τ</a:t>
            </a:r>
            <a:r>
              <a:rPr lang="en-US" sz="2000" baseline="-25000" dirty="0" err="1"/>
              <a:t>growth</a:t>
            </a:r>
            <a:r>
              <a:rPr lang="en-US" sz="2000" baseline="-25000" dirty="0"/>
              <a:t> ~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τ</a:t>
            </a:r>
            <a:r>
              <a:rPr lang="en-US" sz="2000" baseline="-25000" dirty="0" err="1">
                <a:solidFill>
                  <a:srgbClr val="FF0000"/>
                </a:solidFill>
              </a:rPr>
              <a:t>thin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What about real solar values?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When </a:t>
            </a:r>
            <a:r>
              <a:rPr lang="en-US" sz="2000" dirty="0" err="1"/>
              <a:t>τ</a:t>
            </a:r>
            <a:r>
              <a:rPr lang="en-US" sz="2000" baseline="-25000" dirty="0" err="1"/>
              <a:t>growth</a:t>
            </a:r>
            <a:r>
              <a:rPr lang="en-US" sz="2000" baseline="-25000" dirty="0"/>
              <a:t> </a:t>
            </a:r>
            <a:r>
              <a:rPr lang="en-US" sz="2000" dirty="0"/>
              <a:t>~  0.1</a:t>
            </a:r>
            <a:r>
              <a:rPr lang="en-US" sz="2000" dirty="0">
                <a:solidFill>
                  <a:srgbClr val="FF0000"/>
                </a:solidFill>
              </a:rPr>
              <a:t>τ</a:t>
            </a:r>
            <a:r>
              <a:rPr lang="en-US" sz="2000" baseline="-25000" dirty="0">
                <a:solidFill>
                  <a:srgbClr val="FF0000"/>
                </a:solidFill>
              </a:rPr>
              <a:t>thin</a:t>
            </a:r>
            <a:r>
              <a:rPr lang="en-US" sz="2000" baseline="-25000" dirty="0">
                <a:solidFill>
                  <a:schemeClr val="bg1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a = 2km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 = 2e9 -&gt; ideal tearing occurs at 80m </a:t>
            </a:r>
          </a:p>
          <a:p>
            <a:pPr lvl="1"/>
            <a:r>
              <a:rPr lang="en-US" sz="2000" dirty="0" err="1">
                <a:solidFill>
                  <a:schemeClr val="bg1"/>
                </a:solidFill>
              </a:rPr>
              <a:t>ƛ</a:t>
            </a:r>
            <a:r>
              <a:rPr lang="en-US" sz="2000" baseline="-25000" dirty="0" err="1">
                <a:solidFill>
                  <a:schemeClr val="bg1"/>
                </a:solidFill>
              </a:rPr>
              <a:t>max</a:t>
            </a:r>
            <a:r>
              <a:rPr lang="en-US" sz="2000" baseline="-25000" dirty="0">
                <a:solidFill>
                  <a:schemeClr val="bg1"/>
                </a:solidFill>
              </a:rPr>
              <a:t> </a:t>
            </a:r>
            <a:r>
              <a:rPr lang="en-US" sz="2000" baseline="0" dirty="0">
                <a:solidFill>
                  <a:schemeClr val="bg1"/>
                </a:solidFill>
              </a:rPr>
              <a:t>= 2π</a:t>
            </a:r>
            <a:r>
              <a:rPr lang="en-US" sz="2000" baseline="0" dirty="0" err="1">
                <a:solidFill>
                  <a:schemeClr val="bg1"/>
                </a:solidFill>
              </a:rPr>
              <a:t>aD</a:t>
            </a:r>
            <a:r>
              <a:rPr lang="en-US" sz="2000" baseline="30000" dirty="0">
                <a:solidFill>
                  <a:schemeClr val="bg1"/>
                </a:solidFill>
              </a:rPr>
              <a:t>(1/4) </a:t>
            </a:r>
            <a:r>
              <a:rPr lang="en-US" sz="2000" dirty="0">
                <a:solidFill>
                  <a:schemeClr val="bg1"/>
                </a:solidFill>
              </a:rPr>
              <a:t>~ 3 Mm ~ 30L  – </a:t>
            </a:r>
            <a:r>
              <a:rPr lang="en-US" sz="2000" dirty="0" err="1">
                <a:solidFill>
                  <a:srgbClr val="0070C0"/>
                </a:solidFill>
              </a:rPr>
              <a:t>m</a:t>
            </a:r>
            <a:r>
              <a:rPr lang="en-US" sz="2000" baseline="-25000" dirty="0" err="1">
                <a:solidFill>
                  <a:srgbClr val="0070C0"/>
                </a:solidFill>
              </a:rPr>
              <a:t>max</a:t>
            </a:r>
            <a:r>
              <a:rPr lang="en-US" sz="2000" dirty="0">
                <a:solidFill>
                  <a:srgbClr val="0070C0"/>
                </a:solidFill>
              </a:rPr>
              <a:t> = 1</a:t>
            </a:r>
          </a:p>
          <a:p>
            <a:r>
              <a:rPr lang="en-US" sz="2000" dirty="0">
                <a:solidFill>
                  <a:srgbClr val="FFFF00"/>
                </a:solidFill>
              </a:rPr>
              <a:t>Realistic thinning coronal current sheets will be unstable in the ‘short-sheet’ regime and at thicknesses much larger than S-P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Does this play out in our  non-linear simulations?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If we are in short-sheet regime is shear still a possible switch-on parameter?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9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19BF45-AD0D-2A18-7A6E-6AF82CF22C51}"/>
              </a:ext>
            </a:extLst>
          </p:cNvPr>
          <p:cNvSpPr/>
          <p:nvPr/>
        </p:nvSpPr>
        <p:spPr>
          <a:xfrm>
            <a:off x="546538" y="2238703"/>
            <a:ext cx="5391807" cy="10825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9AE39A-93FA-44A6-20C3-90FAA211BC26}"/>
              </a:ext>
            </a:extLst>
          </p:cNvPr>
          <p:cNvSpPr txBox="1">
            <a:spLocks/>
          </p:cNvSpPr>
          <p:nvPr/>
        </p:nvSpPr>
        <p:spPr>
          <a:xfrm>
            <a:off x="165922" y="819472"/>
            <a:ext cx="5930078" cy="5890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Same current sheet as in static study but much fatter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At +/-L</a:t>
            </a:r>
            <a:r>
              <a:rPr lang="en-US" sz="2000" baseline="-25000" dirty="0">
                <a:solidFill>
                  <a:schemeClr val="bg1"/>
                </a:solidFill>
              </a:rPr>
              <a:t>y</a:t>
            </a:r>
            <a:r>
              <a:rPr lang="en-US" sz="2000" dirty="0">
                <a:solidFill>
                  <a:schemeClr val="bg1"/>
                </a:solidFill>
              </a:rPr>
              <a:t>/2 heat plasma to increase gas pressure to drive slow inflow - Sheet thins ~ self-similarly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Tolman (2018) –phases of relative </a:t>
            </a:r>
            <a:r>
              <a:rPr lang="en-US" sz="2000" dirty="0" err="1">
                <a:solidFill>
                  <a:schemeClr val="bg1"/>
                </a:solidFill>
              </a:rPr>
              <a:t>timecales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/>
              <a:t>Phase 1: </a:t>
            </a:r>
            <a:r>
              <a:rPr lang="en-US" sz="2000" dirty="0" err="1"/>
              <a:t>τ</a:t>
            </a:r>
            <a:r>
              <a:rPr lang="en-US" sz="2000" baseline="-25000" dirty="0" err="1"/>
              <a:t>growth</a:t>
            </a:r>
            <a:r>
              <a:rPr lang="en-US" sz="2000" baseline="-25000" dirty="0"/>
              <a:t> </a:t>
            </a:r>
            <a:r>
              <a:rPr lang="en-US" sz="2000" dirty="0"/>
              <a:t>&gt;&gt;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τ</a:t>
            </a:r>
            <a:r>
              <a:rPr lang="en-US" sz="2000" baseline="-25000" dirty="0" err="1">
                <a:solidFill>
                  <a:srgbClr val="FF0000"/>
                </a:solidFill>
              </a:rPr>
              <a:t>thin</a:t>
            </a:r>
            <a:r>
              <a:rPr lang="en-US" sz="2000" baseline="-25000" dirty="0">
                <a:solidFill>
                  <a:srgbClr val="FF0000"/>
                </a:solidFill>
              </a:rPr>
              <a:t>  </a:t>
            </a:r>
            <a:r>
              <a:rPr lang="en-US" sz="2000" dirty="0"/>
              <a:t>ideal evolution</a:t>
            </a:r>
          </a:p>
          <a:p>
            <a:pPr lvl="1"/>
            <a:r>
              <a:rPr lang="en-US" sz="2000" dirty="0"/>
              <a:t>Phase 2: </a:t>
            </a:r>
            <a:r>
              <a:rPr lang="en-US" sz="2000" dirty="0" err="1"/>
              <a:t>τ</a:t>
            </a:r>
            <a:r>
              <a:rPr lang="en-US" sz="2000" baseline="-25000" dirty="0" err="1"/>
              <a:t>growth</a:t>
            </a:r>
            <a:r>
              <a:rPr lang="en-US" sz="2000" baseline="-25000" dirty="0"/>
              <a:t> </a:t>
            </a:r>
            <a:r>
              <a:rPr lang="en-US" sz="2000" dirty="0"/>
              <a:t>~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τ</a:t>
            </a:r>
            <a:r>
              <a:rPr lang="en-US" sz="2000" baseline="-25000" dirty="0" err="1">
                <a:solidFill>
                  <a:srgbClr val="FF0000"/>
                </a:solidFill>
              </a:rPr>
              <a:t>thin</a:t>
            </a:r>
            <a:r>
              <a:rPr lang="en-US" sz="2000" baseline="-25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confluence of timescales</a:t>
            </a:r>
          </a:p>
          <a:p>
            <a:pPr lvl="1"/>
            <a:r>
              <a:rPr lang="en-US" sz="2000" dirty="0"/>
              <a:t>Phase 3: </a:t>
            </a:r>
            <a:r>
              <a:rPr lang="en-US" sz="2000" dirty="0" err="1"/>
              <a:t>τ</a:t>
            </a:r>
            <a:r>
              <a:rPr lang="en-US" sz="2000" baseline="-25000" dirty="0" err="1"/>
              <a:t>growth</a:t>
            </a:r>
            <a:r>
              <a:rPr lang="en-US" sz="2000" baseline="-25000" dirty="0"/>
              <a:t> </a:t>
            </a:r>
            <a:r>
              <a:rPr lang="en-US" sz="2000" dirty="0"/>
              <a:t>&lt;&lt;  </a:t>
            </a:r>
            <a:r>
              <a:rPr lang="en-US" sz="2000" dirty="0" err="1">
                <a:solidFill>
                  <a:srgbClr val="FF0000"/>
                </a:solidFill>
              </a:rPr>
              <a:t>τ</a:t>
            </a:r>
            <a:r>
              <a:rPr lang="en-US" sz="2000" baseline="-25000" dirty="0" err="1">
                <a:solidFill>
                  <a:srgbClr val="FF0000"/>
                </a:solidFill>
              </a:rPr>
              <a:t>thin</a:t>
            </a:r>
            <a:r>
              <a:rPr lang="en-US" sz="2000" baseline="-25000" dirty="0"/>
              <a:t> </a:t>
            </a:r>
            <a:r>
              <a:rPr lang="en-US" sz="2000" dirty="0"/>
              <a:t>behaves like static sheet</a:t>
            </a:r>
          </a:p>
          <a:p>
            <a:r>
              <a:rPr lang="en-US" sz="2000" dirty="0">
                <a:solidFill>
                  <a:schemeClr val="bg1"/>
                </a:solidFill>
              </a:rPr>
              <a:t>Good match of growth rates sim vs. theory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Current sheet breaks in phase 3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Current sheet is static and short-sheet – so do we see strong shear dependence as in static sims?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High shear – interaction of (1,0) and (1,1) – large energy release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Low shear – (1,0) saturates – little energy release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MHD Sims of Dynamic Evolution of Current-Sheets</a:t>
            </a:r>
          </a:p>
        </p:txBody>
      </p:sp>
      <p:pic>
        <p:nvPicPr>
          <p:cNvPr id="12" name="Sim12_hs_LS_2D_profile2_pertenv_fatter_ramp1_extend3_bx_bz_jz_fit.mp4">
            <a:hlinkClick r:id="" action="ppaction://media"/>
            <a:extLst>
              <a:ext uri="{FF2B5EF4-FFF2-40B4-BE49-F238E27FC236}">
                <a16:creationId xmlns:a16="http://schemas.microsoft.com/office/drawing/2014/main" id="{86F6FC0B-E8CC-D6FD-FDE4-DA9D96CCB4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1" y="1506772"/>
            <a:ext cx="6010192" cy="40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7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80F37-825F-6F98-3D51-B82D026C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929"/>
            <a:ext cx="10515600" cy="592951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Coronal reconnection often invoked as the energy release responsible for heating of corona, as well as driver/trigger of explosive energy release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Not continuous but sporadic - requires switch-on parameter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Driven at large (Mm) &amp; slow (min-</a:t>
            </a:r>
            <a:r>
              <a:rPr lang="en-US" dirty="0" err="1">
                <a:solidFill>
                  <a:schemeClr val="bg1"/>
                </a:solidFill>
              </a:rPr>
              <a:t>hrs</a:t>
            </a:r>
            <a:r>
              <a:rPr lang="en-US" dirty="0">
                <a:solidFill>
                  <a:schemeClr val="bg1"/>
                </a:solidFill>
              </a:rPr>
              <a:t>) scales but reconnect fast (s) at small scales (m-km)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Need to build up magnetic energy before reconnection onset to power heating and explosive phenomena</a:t>
            </a:r>
          </a:p>
          <a:p>
            <a:r>
              <a:rPr lang="en-US" sz="2400" dirty="0">
                <a:solidFill>
                  <a:schemeClr val="bg1"/>
                </a:solidFill>
              </a:rPr>
              <a:t>Detailed understanding of magnetic reconnection involve kinetic physics, and the corona is collision-less (low resistivity, highly conductive)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Assume onset of reconnection (energy release) is at fluid scales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Look for </a:t>
            </a:r>
            <a:r>
              <a:rPr lang="en-US" sz="2000" dirty="0" err="1">
                <a:solidFill>
                  <a:srgbClr val="FFFF00"/>
                </a:solidFill>
              </a:rPr>
              <a:t>paramaters</a:t>
            </a:r>
            <a:r>
              <a:rPr lang="en-US" sz="2000" dirty="0">
                <a:solidFill>
                  <a:srgbClr val="FFFF00"/>
                </a:solidFill>
              </a:rPr>
              <a:t> that could be `switch-on’ </a:t>
            </a:r>
          </a:p>
          <a:p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8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90333ACD-0160-FB6D-123A-B99686A0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31" y="1776248"/>
            <a:ext cx="5797769" cy="38651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AC99BA2-F566-1637-FD87-417F42F12B09}"/>
              </a:ext>
            </a:extLst>
          </p:cNvPr>
          <p:cNvSpPr/>
          <p:nvPr/>
        </p:nvSpPr>
        <p:spPr>
          <a:xfrm>
            <a:off x="546538" y="2238703"/>
            <a:ext cx="5391807" cy="10825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MHD Sims of Dynamic Evolution of Current-Sheets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887FEE-C55F-45FD-1654-C2492BEF3500}"/>
              </a:ext>
            </a:extLst>
          </p:cNvPr>
          <p:cNvCxnSpPr/>
          <p:nvPr/>
        </p:nvCxnSpPr>
        <p:spPr>
          <a:xfrm>
            <a:off x="8134184" y="2759103"/>
            <a:ext cx="0" cy="2464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A89D99-26DB-1966-7F5F-BC02D1F7A5B4}"/>
              </a:ext>
            </a:extLst>
          </p:cNvPr>
          <p:cNvCxnSpPr/>
          <p:nvPr/>
        </p:nvCxnSpPr>
        <p:spPr>
          <a:xfrm>
            <a:off x="7244963" y="2759103"/>
            <a:ext cx="0" cy="2464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EA3255-15DC-8EA8-E303-6C9596EF779E}"/>
              </a:ext>
            </a:extLst>
          </p:cNvPr>
          <p:cNvSpPr txBox="1"/>
          <p:nvPr/>
        </p:nvSpPr>
        <p:spPr>
          <a:xfrm>
            <a:off x="8253453" y="4055165"/>
            <a:ext cx="115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4A400C-4E02-43FB-41EB-CED15A604744}"/>
              </a:ext>
            </a:extLst>
          </p:cNvPr>
          <p:cNvCxnSpPr>
            <a:cxnSpLocks/>
          </p:cNvCxnSpPr>
          <p:nvPr/>
        </p:nvCxnSpPr>
        <p:spPr>
          <a:xfrm>
            <a:off x="10004066" y="2210463"/>
            <a:ext cx="0" cy="3013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78B4B6-7078-06F3-8678-46C1C920DDA5}"/>
              </a:ext>
            </a:extLst>
          </p:cNvPr>
          <p:cNvSpPr txBox="1"/>
          <p:nvPr/>
        </p:nvSpPr>
        <p:spPr>
          <a:xfrm>
            <a:off x="9988163" y="2948877"/>
            <a:ext cx="115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Linear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69A7DD-42F1-1604-7ECA-593FC56FBA11}"/>
              </a:ext>
            </a:extLst>
          </p:cNvPr>
          <p:cNvSpPr txBox="1"/>
          <p:nvPr/>
        </p:nvSpPr>
        <p:spPr>
          <a:xfrm>
            <a:off x="7193284" y="3622223"/>
            <a:ext cx="115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7A4AE2-0D6E-9B33-76B7-C9E8167C6CA3}"/>
              </a:ext>
            </a:extLst>
          </p:cNvPr>
          <p:cNvSpPr txBox="1">
            <a:spLocks/>
          </p:cNvSpPr>
          <p:nvPr/>
        </p:nvSpPr>
        <p:spPr>
          <a:xfrm>
            <a:off x="165922" y="819472"/>
            <a:ext cx="5930078" cy="5890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Same current sheet as in static study but much fatter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At +/-L</a:t>
            </a:r>
            <a:r>
              <a:rPr lang="en-US" sz="2000" baseline="-25000" dirty="0">
                <a:solidFill>
                  <a:schemeClr val="bg1"/>
                </a:solidFill>
              </a:rPr>
              <a:t>y</a:t>
            </a:r>
            <a:r>
              <a:rPr lang="en-US" sz="2000" dirty="0">
                <a:solidFill>
                  <a:schemeClr val="bg1"/>
                </a:solidFill>
              </a:rPr>
              <a:t>/2 heat plasma to increase gas pressure to drive slow inflow - Sheet thins ~ self-similarly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Tolman (2018) –phases of relative </a:t>
            </a:r>
            <a:r>
              <a:rPr lang="en-US" sz="2000" dirty="0" err="1">
                <a:solidFill>
                  <a:schemeClr val="bg1"/>
                </a:solidFill>
              </a:rPr>
              <a:t>timecales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/>
              <a:t>Phase 1: </a:t>
            </a:r>
            <a:r>
              <a:rPr lang="en-US" sz="2000" dirty="0" err="1"/>
              <a:t>τ</a:t>
            </a:r>
            <a:r>
              <a:rPr lang="en-US" sz="2000" baseline="-25000" dirty="0" err="1"/>
              <a:t>growth</a:t>
            </a:r>
            <a:r>
              <a:rPr lang="en-US" sz="2000" baseline="-25000" dirty="0"/>
              <a:t> </a:t>
            </a:r>
            <a:r>
              <a:rPr lang="en-US" sz="2000" dirty="0"/>
              <a:t>&gt;&gt;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τ</a:t>
            </a:r>
            <a:r>
              <a:rPr lang="en-US" sz="2000" baseline="-25000" dirty="0" err="1">
                <a:solidFill>
                  <a:srgbClr val="FF0000"/>
                </a:solidFill>
              </a:rPr>
              <a:t>thin</a:t>
            </a:r>
            <a:r>
              <a:rPr lang="en-US" sz="2000" baseline="-25000" dirty="0">
                <a:solidFill>
                  <a:srgbClr val="FF0000"/>
                </a:solidFill>
              </a:rPr>
              <a:t>  </a:t>
            </a:r>
            <a:r>
              <a:rPr lang="en-US" sz="2000" dirty="0"/>
              <a:t>ideal evolution</a:t>
            </a:r>
          </a:p>
          <a:p>
            <a:pPr lvl="1"/>
            <a:r>
              <a:rPr lang="en-US" sz="2000" dirty="0"/>
              <a:t>Phase 2: </a:t>
            </a:r>
            <a:r>
              <a:rPr lang="en-US" sz="2000" dirty="0" err="1"/>
              <a:t>τ</a:t>
            </a:r>
            <a:r>
              <a:rPr lang="en-US" sz="2000" baseline="-25000" dirty="0" err="1"/>
              <a:t>growth</a:t>
            </a:r>
            <a:r>
              <a:rPr lang="en-US" sz="2000" baseline="-25000" dirty="0"/>
              <a:t> </a:t>
            </a:r>
            <a:r>
              <a:rPr lang="en-US" sz="2000" dirty="0"/>
              <a:t>~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τ</a:t>
            </a:r>
            <a:r>
              <a:rPr lang="en-US" sz="2000" baseline="-25000" dirty="0" err="1">
                <a:solidFill>
                  <a:srgbClr val="FF0000"/>
                </a:solidFill>
              </a:rPr>
              <a:t>thin</a:t>
            </a:r>
            <a:r>
              <a:rPr lang="en-US" sz="2000" baseline="-25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confluence of timescales</a:t>
            </a:r>
          </a:p>
          <a:p>
            <a:pPr lvl="1"/>
            <a:r>
              <a:rPr lang="en-US" sz="2000" dirty="0"/>
              <a:t>Phase 3: </a:t>
            </a:r>
            <a:r>
              <a:rPr lang="en-US" sz="2000" dirty="0" err="1"/>
              <a:t>τ</a:t>
            </a:r>
            <a:r>
              <a:rPr lang="en-US" sz="2000" baseline="-25000" dirty="0" err="1"/>
              <a:t>growth</a:t>
            </a:r>
            <a:r>
              <a:rPr lang="en-US" sz="2000" baseline="-25000" dirty="0"/>
              <a:t> </a:t>
            </a:r>
            <a:r>
              <a:rPr lang="en-US" sz="2000" dirty="0"/>
              <a:t>&lt;&lt;  </a:t>
            </a:r>
            <a:r>
              <a:rPr lang="en-US" sz="2000" dirty="0" err="1">
                <a:solidFill>
                  <a:srgbClr val="FF0000"/>
                </a:solidFill>
              </a:rPr>
              <a:t>τ</a:t>
            </a:r>
            <a:r>
              <a:rPr lang="en-US" sz="2000" baseline="-25000" dirty="0" err="1">
                <a:solidFill>
                  <a:srgbClr val="FF0000"/>
                </a:solidFill>
              </a:rPr>
              <a:t>thin</a:t>
            </a:r>
            <a:r>
              <a:rPr lang="en-US" sz="2000" baseline="-25000" dirty="0"/>
              <a:t> </a:t>
            </a:r>
            <a:r>
              <a:rPr lang="en-US" sz="2000" dirty="0"/>
              <a:t>behaves like static sheet</a:t>
            </a:r>
          </a:p>
          <a:p>
            <a:r>
              <a:rPr lang="en-US" sz="2000" dirty="0">
                <a:solidFill>
                  <a:schemeClr val="bg1"/>
                </a:solidFill>
              </a:rPr>
              <a:t>Good match of growth rates sim vs. theory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Current sheet breaks in phase 3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Current sheet is static and short-sheet – so do we see strong shear dependence as in static sims?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High shear – interaction of (1,0) and (1,1) – large energy release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Low shear – (1,0) saturates – little energy release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41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(2D) Dynamic Simulations of Reconnection Onset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9FF158-E38F-8DE0-BEF1-80AB3769C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96" y="659506"/>
            <a:ext cx="5190892" cy="566896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Onset occurs when </a:t>
            </a:r>
            <a:r>
              <a:rPr lang="en-US" sz="1800" dirty="0" err="1">
                <a:solidFill>
                  <a:srgbClr val="FFFF00"/>
                </a:solidFill>
              </a:rPr>
              <a:t>τ</a:t>
            </a:r>
            <a:r>
              <a:rPr lang="en-US" sz="1800" baseline="-25000" dirty="0" err="1">
                <a:solidFill>
                  <a:srgbClr val="FFFF00"/>
                </a:solidFill>
              </a:rPr>
              <a:t>growth</a:t>
            </a:r>
            <a:r>
              <a:rPr lang="en-US" sz="1800" baseline="-25000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&lt;  </a:t>
            </a:r>
            <a:r>
              <a:rPr lang="en-US" sz="1800" dirty="0" err="1">
                <a:solidFill>
                  <a:srgbClr val="FFFF00"/>
                </a:solidFill>
              </a:rPr>
              <a:t>τ</a:t>
            </a:r>
            <a:r>
              <a:rPr lang="en-US" sz="1800" baseline="-25000" dirty="0" err="1">
                <a:solidFill>
                  <a:srgbClr val="FFFF00"/>
                </a:solidFill>
              </a:rPr>
              <a:t>thin</a:t>
            </a:r>
            <a:r>
              <a:rPr lang="en-US" sz="1800" baseline="-25000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in phase 3</a:t>
            </a:r>
          </a:p>
          <a:p>
            <a:r>
              <a:rPr lang="en-US" sz="1800" dirty="0">
                <a:solidFill>
                  <a:schemeClr val="bg1"/>
                </a:solidFill>
              </a:rPr>
              <a:t>Expected to behave like short-sheet (m=1)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High shear – (1,0) and (1,1) interact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Low – no oblique modes -little energy release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Both high and low shear behave like ‘long-sheet’</a:t>
            </a:r>
          </a:p>
          <a:p>
            <a:r>
              <a:rPr lang="en-US" sz="1800" dirty="0">
                <a:solidFill>
                  <a:srgbClr val="FFFF00"/>
                </a:solidFill>
              </a:rPr>
              <a:t>Coalescence dominates – no shear dependence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Energy injected into higher m modes in NL stage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Sim12_hs_LS_2D_profile2_pertenv_fatter_ramp1_extend3_log10_J_shift.mp4">
            <a:hlinkClick r:id="" action="ppaction://media"/>
            <a:extLst>
              <a:ext uri="{FF2B5EF4-FFF2-40B4-BE49-F238E27FC236}">
                <a16:creationId xmlns:a16="http://schemas.microsoft.com/office/drawing/2014/main" id="{C711BF61-F04A-774E-CE67-FF3D650CCD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4068" y="776414"/>
            <a:ext cx="6591315" cy="4394210"/>
          </a:xfrm>
          <a:prstGeom prst="rect">
            <a:avLst/>
          </a:prstGeom>
        </p:spPr>
      </p:pic>
      <p:pic>
        <p:nvPicPr>
          <p:cNvPr id="6" name="Sim12_hs_LS_2D_profile2_pertenv_fatter_ramp1_extend3_sim_growth_2D.mp4">
            <a:hlinkClick r:id="" action="ppaction://media"/>
            <a:extLst>
              <a:ext uri="{FF2B5EF4-FFF2-40B4-BE49-F238E27FC236}">
                <a16:creationId xmlns:a16="http://schemas.microsoft.com/office/drawing/2014/main" id="{2332FFEA-BE06-0DAB-42B0-DCFA1899E2B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6896" y="5170623"/>
            <a:ext cx="3848488" cy="1539395"/>
          </a:xfrm>
          <a:prstGeom prst="rect">
            <a:avLst/>
          </a:prstGeom>
        </p:spPr>
      </p:pic>
      <p:pic>
        <p:nvPicPr>
          <p:cNvPr id="11" name="Picture 10" descr="A picture containing screenshot, text, line, plot&#10;&#10;Description automatically generated">
            <a:extLst>
              <a:ext uri="{FF2B5EF4-FFF2-40B4-BE49-F238E27FC236}">
                <a16:creationId xmlns:a16="http://schemas.microsoft.com/office/drawing/2014/main" id="{B77FD6E2-8A0B-E1A2-BF20-78DA1E2A6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220" y="3095701"/>
            <a:ext cx="5084421" cy="367750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2730AC-6220-7E10-944E-96B04EB43562}"/>
              </a:ext>
            </a:extLst>
          </p:cNvPr>
          <p:cNvCxnSpPr>
            <a:cxnSpLocks/>
          </p:cNvCxnSpPr>
          <p:nvPr/>
        </p:nvCxnSpPr>
        <p:spPr>
          <a:xfrm>
            <a:off x="2121627" y="3840480"/>
            <a:ext cx="0" cy="256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0129F1-15D0-CEE9-308D-A0F3D76CEA2B}"/>
              </a:ext>
            </a:extLst>
          </p:cNvPr>
          <p:cNvCxnSpPr>
            <a:cxnSpLocks/>
          </p:cNvCxnSpPr>
          <p:nvPr/>
        </p:nvCxnSpPr>
        <p:spPr>
          <a:xfrm>
            <a:off x="3587452" y="3840480"/>
            <a:ext cx="0" cy="256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1B4262-16B3-C2A9-40B7-13477BD5F1C4}"/>
              </a:ext>
            </a:extLst>
          </p:cNvPr>
          <p:cNvCxnSpPr>
            <a:cxnSpLocks/>
          </p:cNvCxnSpPr>
          <p:nvPr/>
        </p:nvCxnSpPr>
        <p:spPr>
          <a:xfrm>
            <a:off x="1449920" y="3840480"/>
            <a:ext cx="0" cy="256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0387D9-3FE2-C039-73CA-C623342040C0}"/>
              </a:ext>
            </a:extLst>
          </p:cNvPr>
          <p:cNvSpPr txBox="1"/>
          <p:nvPr/>
        </p:nvSpPr>
        <p:spPr>
          <a:xfrm>
            <a:off x="2140229" y="4351650"/>
            <a:ext cx="115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6608E-FDEA-2EF0-01BE-83D621C111CF}"/>
              </a:ext>
            </a:extLst>
          </p:cNvPr>
          <p:cNvSpPr txBox="1"/>
          <p:nvPr/>
        </p:nvSpPr>
        <p:spPr>
          <a:xfrm>
            <a:off x="3542383" y="3705319"/>
            <a:ext cx="115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Linear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C97A1-846B-1E43-14A2-224BE3A8697A}"/>
              </a:ext>
            </a:extLst>
          </p:cNvPr>
          <p:cNvSpPr txBox="1"/>
          <p:nvPr/>
        </p:nvSpPr>
        <p:spPr>
          <a:xfrm>
            <a:off x="1379685" y="4351650"/>
            <a:ext cx="97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26A7C-CF44-E086-A6B5-D9F2F849CEA2}"/>
              </a:ext>
            </a:extLst>
          </p:cNvPr>
          <p:cNvSpPr txBox="1"/>
          <p:nvPr/>
        </p:nvSpPr>
        <p:spPr>
          <a:xfrm>
            <a:off x="5427507" y="854928"/>
            <a:ext cx="167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High/Low shear</a:t>
            </a:r>
          </a:p>
        </p:txBody>
      </p:sp>
    </p:spTree>
    <p:extLst>
      <p:ext uri="{BB962C8B-B14F-4D97-AF65-F5344CB8AC3E}">
        <p14:creationId xmlns:p14="http://schemas.microsoft.com/office/powerpoint/2010/main" val="3551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6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(2D) Dynamic Simulations of Reconnection Onset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9FF158-E38F-8DE0-BEF1-80AB3769C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96" y="659506"/>
            <a:ext cx="5190892" cy="566896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Onset occurs when </a:t>
            </a:r>
            <a:r>
              <a:rPr lang="en-US" sz="1800" dirty="0" err="1">
                <a:solidFill>
                  <a:srgbClr val="FFFF00"/>
                </a:solidFill>
              </a:rPr>
              <a:t>τ</a:t>
            </a:r>
            <a:r>
              <a:rPr lang="en-US" sz="1800" baseline="-25000" dirty="0" err="1">
                <a:solidFill>
                  <a:srgbClr val="FFFF00"/>
                </a:solidFill>
              </a:rPr>
              <a:t>growth</a:t>
            </a:r>
            <a:r>
              <a:rPr lang="en-US" sz="1800" baseline="-25000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&lt;  </a:t>
            </a:r>
            <a:r>
              <a:rPr lang="en-US" sz="1800" dirty="0" err="1">
                <a:solidFill>
                  <a:srgbClr val="FFFF00"/>
                </a:solidFill>
              </a:rPr>
              <a:t>τ</a:t>
            </a:r>
            <a:r>
              <a:rPr lang="en-US" sz="1800" baseline="-25000" dirty="0" err="1">
                <a:solidFill>
                  <a:srgbClr val="FFFF00"/>
                </a:solidFill>
              </a:rPr>
              <a:t>thin</a:t>
            </a:r>
            <a:r>
              <a:rPr lang="en-US" sz="1800" baseline="-25000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in phase 3</a:t>
            </a:r>
          </a:p>
          <a:p>
            <a:r>
              <a:rPr lang="en-US" sz="1800" dirty="0">
                <a:solidFill>
                  <a:schemeClr val="bg1"/>
                </a:solidFill>
              </a:rPr>
              <a:t>Expected to behave like short-sheet (m=1)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High shear – (1,0) and (1,1) interact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Low – no oblique modes -little energy release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Both high and low shear behave like ‘long-sheet’</a:t>
            </a:r>
          </a:p>
          <a:p>
            <a:r>
              <a:rPr lang="en-US" sz="1800" dirty="0">
                <a:solidFill>
                  <a:schemeClr val="bg1"/>
                </a:solidFill>
              </a:rPr>
              <a:t>Energy injected into higher m modes in NL stage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Coalescence dominates – no shear dependence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Sim12_hs_LS_2D_profile2_pertenv_fatter_ramp1_extend3_log10_J_shift.mp4">
            <a:hlinkClick r:id="" action="ppaction://media"/>
            <a:extLst>
              <a:ext uri="{FF2B5EF4-FFF2-40B4-BE49-F238E27FC236}">
                <a16:creationId xmlns:a16="http://schemas.microsoft.com/office/drawing/2014/main" id="{C711BF61-F04A-774E-CE67-FF3D650CCD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4068" y="776414"/>
            <a:ext cx="6591315" cy="4394210"/>
          </a:xfrm>
          <a:prstGeom prst="rect">
            <a:avLst/>
          </a:prstGeom>
        </p:spPr>
      </p:pic>
      <p:pic>
        <p:nvPicPr>
          <p:cNvPr id="6" name="Sim12_hs_LS_2D_profile2_pertenv_fatter_ramp1_extend3_sim_growth_2D.mp4">
            <a:hlinkClick r:id="" action="ppaction://media"/>
            <a:extLst>
              <a:ext uri="{FF2B5EF4-FFF2-40B4-BE49-F238E27FC236}">
                <a16:creationId xmlns:a16="http://schemas.microsoft.com/office/drawing/2014/main" id="{2332FFEA-BE06-0DAB-42B0-DCFA1899E2B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6896" y="5170623"/>
            <a:ext cx="3848488" cy="15393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0387D9-3FE2-C039-73CA-C623342040C0}"/>
              </a:ext>
            </a:extLst>
          </p:cNvPr>
          <p:cNvSpPr txBox="1"/>
          <p:nvPr/>
        </p:nvSpPr>
        <p:spPr>
          <a:xfrm>
            <a:off x="2038185" y="4341333"/>
            <a:ext cx="115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6608E-FDEA-2EF0-01BE-83D621C111CF}"/>
              </a:ext>
            </a:extLst>
          </p:cNvPr>
          <p:cNvSpPr txBox="1"/>
          <p:nvPr/>
        </p:nvSpPr>
        <p:spPr>
          <a:xfrm>
            <a:off x="3215890" y="3798175"/>
            <a:ext cx="115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Linear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C97A1-846B-1E43-14A2-224BE3A8697A}"/>
              </a:ext>
            </a:extLst>
          </p:cNvPr>
          <p:cNvSpPr txBox="1"/>
          <p:nvPr/>
        </p:nvSpPr>
        <p:spPr>
          <a:xfrm>
            <a:off x="1217880" y="4341334"/>
            <a:ext cx="97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26A7C-CF44-E086-A6B5-D9F2F849CEA2}"/>
              </a:ext>
            </a:extLst>
          </p:cNvPr>
          <p:cNvSpPr txBox="1"/>
          <p:nvPr/>
        </p:nvSpPr>
        <p:spPr>
          <a:xfrm>
            <a:off x="5427508" y="854927"/>
            <a:ext cx="140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shear</a:t>
            </a:r>
          </a:p>
        </p:txBody>
      </p:sp>
      <p:pic>
        <p:nvPicPr>
          <p:cNvPr id="11" name="Picture 10" descr="A picture containing screenshot, text, line, plot&#10;&#10;Description automatically generated">
            <a:extLst>
              <a:ext uri="{FF2B5EF4-FFF2-40B4-BE49-F238E27FC236}">
                <a16:creationId xmlns:a16="http://schemas.microsoft.com/office/drawing/2014/main" id="{B77FD6E2-8A0B-E1A2-BF20-78DA1E2A6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239" y="727537"/>
            <a:ext cx="7359133" cy="53227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ABE33C-EC3A-5D63-789D-660EB8D443C5}"/>
              </a:ext>
            </a:extLst>
          </p:cNvPr>
          <p:cNvSpPr txBox="1"/>
          <p:nvPr/>
        </p:nvSpPr>
        <p:spPr>
          <a:xfrm>
            <a:off x="2771254" y="1537426"/>
            <a:ext cx="319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(2,0) losing power</a:t>
            </a:r>
          </a:p>
          <a:p>
            <a:r>
              <a:rPr lang="en-US" dirty="0"/>
              <a:t>(3,0), (4,0) gaining power</a:t>
            </a:r>
          </a:p>
          <a:p>
            <a:r>
              <a:rPr lang="en-US" dirty="0"/>
              <a:t>Moves system to ‘LONG-SHEET’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AFC757-03CA-B59D-FE7C-49263894B5C2}"/>
              </a:ext>
            </a:extLst>
          </p:cNvPr>
          <p:cNvCxnSpPr>
            <a:cxnSpLocks/>
          </p:cNvCxnSpPr>
          <p:nvPr/>
        </p:nvCxnSpPr>
        <p:spPr>
          <a:xfrm>
            <a:off x="3025516" y="2915573"/>
            <a:ext cx="0" cy="256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3BF652-1A24-0925-CB09-83BDF65E1E81}"/>
              </a:ext>
            </a:extLst>
          </p:cNvPr>
          <p:cNvCxnSpPr>
            <a:cxnSpLocks/>
          </p:cNvCxnSpPr>
          <p:nvPr/>
        </p:nvCxnSpPr>
        <p:spPr>
          <a:xfrm>
            <a:off x="5006347" y="2897791"/>
            <a:ext cx="0" cy="256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9412A6-A1C2-226E-A533-B8E3546A7B30}"/>
              </a:ext>
            </a:extLst>
          </p:cNvPr>
          <p:cNvCxnSpPr>
            <a:cxnSpLocks/>
          </p:cNvCxnSpPr>
          <p:nvPr/>
        </p:nvCxnSpPr>
        <p:spPr>
          <a:xfrm>
            <a:off x="1996457" y="2915573"/>
            <a:ext cx="0" cy="256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049EDD-4F7F-4AA7-661F-AD18D526E1B0}"/>
              </a:ext>
            </a:extLst>
          </p:cNvPr>
          <p:cNvSpPr txBox="1"/>
          <p:nvPr/>
        </p:nvSpPr>
        <p:spPr>
          <a:xfrm>
            <a:off x="3005625" y="3437133"/>
            <a:ext cx="115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A6F78-FBD9-D32D-1F32-8667691D6CFF}"/>
              </a:ext>
            </a:extLst>
          </p:cNvPr>
          <p:cNvSpPr txBox="1"/>
          <p:nvPr/>
        </p:nvSpPr>
        <p:spPr>
          <a:xfrm>
            <a:off x="5119553" y="4737555"/>
            <a:ext cx="115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Linear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25A3DE-1564-FEBD-4A98-CA9E552A48A0}"/>
              </a:ext>
            </a:extLst>
          </p:cNvPr>
          <p:cNvSpPr txBox="1"/>
          <p:nvPr/>
        </p:nvSpPr>
        <p:spPr>
          <a:xfrm>
            <a:off x="1926222" y="3426743"/>
            <a:ext cx="97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1876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6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80F37-825F-6F98-3D51-B82D026C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48" y="252195"/>
            <a:ext cx="11758439" cy="5946299"/>
          </a:xfrm>
        </p:spPr>
        <p:txBody>
          <a:bodyPr>
            <a:no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Thinning current sheets break up after reaching thickness when  </a:t>
            </a:r>
            <a:r>
              <a:rPr lang="en-US" sz="2400" dirty="0" err="1">
                <a:solidFill>
                  <a:srgbClr val="FFFF00"/>
                </a:solidFill>
              </a:rPr>
              <a:t>τ</a:t>
            </a:r>
            <a:r>
              <a:rPr lang="en-US" sz="2400" baseline="-25000" dirty="0" err="1">
                <a:solidFill>
                  <a:srgbClr val="FFFF00"/>
                </a:solidFill>
              </a:rPr>
              <a:t>growth</a:t>
            </a:r>
            <a:r>
              <a:rPr lang="en-US" sz="2400" baseline="-250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&lt;  </a:t>
            </a:r>
            <a:r>
              <a:rPr lang="en-US" sz="2400" dirty="0" err="1">
                <a:solidFill>
                  <a:srgbClr val="FFFF00"/>
                </a:solidFill>
              </a:rPr>
              <a:t>τ</a:t>
            </a:r>
            <a:r>
              <a:rPr lang="en-US" sz="2400" baseline="-25000" dirty="0" err="1">
                <a:solidFill>
                  <a:srgbClr val="FFFF00"/>
                </a:solidFill>
              </a:rPr>
              <a:t>thin</a:t>
            </a:r>
            <a:r>
              <a:rPr lang="en-US" sz="2400" baseline="-25000" dirty="0">
                <a:solidFill>
                  <a:srgbClr val="FFFF00"/>
                </a:solidFill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For real solar values this is well above the ideal tearing thickness and hence above S-P scale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Thickness at reconnection onset depends on thing rate a= (</a:t>
            </a:r>
            <a:r>
              <a:rPr lang="en-US" sz="2400" dirty="0" err="1">
                <a:solidFill>
                  <a:schemeClr val="bg1"/>
                </a:solidFill>
              </a:rPr>
              <a:t>τ</a:t>
            </a:r>
            <a:r>
              <a:rPr lang="en-US" sz="2400" baseline="-25000" dirty="0" err="1">
                <a:solidFill>
                  <a:schemeClr val="bg1"/>
                </a:solidFill>
              </a:rPr>
              <a:t>thin</a:t>
            </a:r>
            <a:r>
              <a:rPr lang="en-US" sz="2400" baseline="0" dirty="0">
                <a:solidFill>
                  <a:schemeClr val="bg1"/>
                </a:solidFill>
              </a:rPr>
              <a:t>)</a:t>
            </a:r>
            <a:r>
              <a:rPr lang="en-US" sz="2400" baseline="30000" dirty="0">
                <a:solidFill>
                  <a:schemeClr val="bg1"/>
                </a:solidFill>
              </a:rPr>
              <a:t>(2/3)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baseline="30000" dirty="0">
                <a:solidFill>
                  <a:schemeClr val="bg1"/>
                </a:solidFill>
              </a:rPr>
              <a:t>(1/3)</a:t>
            </a:r>
            <a:r>
              <a:rPr lang="en-US" sz="2400" dirty="0" err="1">
                <a:solidFill>
                  <a:schemeClr val="bg1"/>
                </a:solidFill>
              </a:rPr>
              <a:t>Va</a:t>
            </a:r>
            <a:r>
              <a:rPr lang="en-US" sz="2400" baseline="30000" dirty="0">
                <a:solidFill>
                  <a:schemeClr val="bg1"/>
                </a:solidFill>
              </a:rPr>
              <a:t>(1/3)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For these simulations - should be in ‘short-sheet’ regime  where dominant mode has m=1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Expect strong dependence on shear (switch-on?)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Unfortunately, this framework from static sims does not translate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Energy pumped into higher m modes during non-linear phase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System behaves more like ‘long-sheet’ – coalescence dominates energy release – weak dependence on shear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Robust result over multiple simulations</a:t>
            </a:r>
          </a:p>
          <a:p>
            <a:pPr marL="0" indent="0">
              <a:buNone/>
            </a:pPr>
            <a:r>
              <a:rPr lang="en-US" sz="2400" u="sng" dirty="0">
                <a:solidFill>
                  <a:schemeClr val="bg1"/>
                </a:solidFill>
              </a:rPr>
              <a:t>What next?</a:t>
            </a:r>
          </a:p>
          <a:p>
            <a:r>
              <a:rPr lang="en-US" sz="2400" dirty="0">
                <a:solidFill>
                  <a:schemeClr val="bg1"/>
                </a:solidFill>
              </a:rPr>
              <a:t>Shearing current sheets will also drive thinning – look at them together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Include investigation into the loss of equilibrium criterion from Klimchuk talk</a:t>
            </a:r>
          </a:p>
          <a:p>
            <a:r>
              <a:rPr lang="en-US" sz="2400" dirty="0">
                <a:solidFill>
                  <a:schemeClr val="bg1"/>
                </a:solidFill>
              </a:rPr>
              <a:t>Effect of line-tying (</a:t>
            </a:r>
            <a:r>
              <a:rPr lang="en-US" sz="2400" dirty="0" err="1">
                <a:solidFill>
                  <a:schemeClr val="bg1"/>
                </a:solidFill>
              </a:rPr>
              <a:t>Daldorff</a:t>
            </a:r>
            <a:r>
              <a:rPr lang="en-US" sz="2400" dirty="0">
                <a:solidFill>
                  <a:schemeClr val="bg1"/>
                </a:solidFill>
              </a:rPr>
              <a:t> talk next)</a:t>
            </a:r>
          </a:p>
        </p:txBody>
      </p:sp>
    </p:spTree>
    <p:extLst>
      <p:ext uri="{BB962C8B-B14F-4D97-AF65-F5344CB8AC3E}">
        <p14:creationId xmlns:p14="http://schemas.microsoft.com/office/powerpoint/2010/main" val="247557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371" y="1129290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18DD4C-DED6-64D2-DF82-D5226D25D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SPARE SLIDES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02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wshear_3D_log10_J_shift.mp4">
            <a:hlinkClick r:id="" action="ppaction://media"/>
            <a:extLst>
              <a:ext uri="{FF2B5EF4-FFF2-40B4-BE49-F238E27FC236}">
                <a16:creationId xmlns:a16="http://schemas.microsoft.com/office/drawing/2014/main" id="{17CE1877-F885-1BCF-C1C6-A7F76AE4CF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9199" y="1371600"/>
            <a:ext cx="6858000" cy="457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67" y="393085"/>
            <a:ext cx="11603804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‘Long-Sheet’ Simulations: </a:t>
            </a:r>
            <a:r>
              <a:rPr lang="en-US" sz="4400" dirty="0">
                <a:solidFill>
                  <a:schemeClr val="bg1"/>
                </a:solidFill>
              </a:rPr>
              <a:t>Dominant mode </a:t>
            </a:r>
            <a:r>
              <a:rPr lang="en-US" sz="4400" dirty="0" err="1">
                <a:solidFill>
                  <a:schemeClr val="bg1"/>
                </a:solidFill>
              </a:rPr>
              <a:t>ƛ</a:t>
            </a:r>
            <a:r>
              <a:rPr lang="en-US" sz="4400" dirty="0">
                <a:solidFill>
                  <a:schemeClr val="bg1"/>
                </a:solidFill>
              </a:rPr>
              <a:t> &lt; L</a:t>
            </a:r>
            <a:r>
              <a:rPr lang="en-US" sz="4400" baseline="-25000" dirty="0">
                <a:solidFill>
                  <a:schemeClr val="bg1"/>
                </a:solidFill>
              </a:rPr>
              <a:t>x</a:t>
            </a:r>
            <a:br>
              <a:rPr lang="en-US" sz="4400" baseline="-250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9799B-F7D0-5A40-2FC7-7DB0BA30B8BE}"/>
              </a:ext>
            </a:extLst>
          </p:cNvPr>
          <p:cNvSpPr txBox="1">
            <a:spLocks/>
          </p:cNvSpPr>
          <p:nvPr/>
        </p:nvSpPr>
        <p:spPr>
          <a:xfrm>
            <a:off x="320567" y="739499"/>
            <a:ext cx="5775433" cy="592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9" name="Picture 8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722E3FBD-81AA-903B-73E1-05B6EB33B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6" y="818323"/>
            <a:ext cx="4617494" cy="2885934"/>
          </a:xfrm>
          <a:prstGeom prst="rect">
            <a:avLst/>
          </a:prstGeom>
        </p:spPr>
      </p:pic>
      <p:pic>
        <p:nvPicPr>
          <p:cNvPr id="11" name="Picture 10" descr="A picture containing text, screenshot, display, colorfulness&#10;&#10;Description automatically generated">
            <a:extLst>
              <a:ext uri="{FF2B5EF4-FFF2-40B4-BE49-F238E27FC236}">
                <a16:creationId xmlns:a16="http://schemas.microsoft.com/office/drawing/2014/main" id="{9DA08DDE-3D9A-B0A2-A148-2F44BEDFC8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16" y="3791663"/>
            <a:ext cx="4617494" cy="28859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2A2427-89A1-085C-23A2-6CC761293C33}"/>
              </a:ext>
            </a:extLst>
          </p:cNvPr>
          <p:cNvSpPr txBox="1"/>
          <p:nvPr/>
        </p:nvSpPr>
        <p:spPr>
          <a:xfrm>
            <a:off x="1196898" y="1479395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shear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44C75B-9993-78BB-F5ED-2432246BDC43}"/>
              </a:ext>
            </a:extLst>
          </p:cNvPr>
          <p:cNvSpPr txBox="1"/>
          <p:nvPr/>
        </p:nvSpPr>
        <p:spPr>
          <a:xfrm>
            <a:off x="1118839" y="4231038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 shear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54F1D8-B792-248D-10B8-D11782CE31C3}"/>
              </a:ext>
            </a:extLst>
          </p:cNvPr>
          <p:cNvCxnSpPr>
            <a:cxnSpLocks/>
          </p:cNvCxnSpPr>
          <p:nvPr/>
        </p:nvCxnSpPr>
        <p:spPr>
          <a:xfrm flipV="1">
            <a:off x="1566407" y="4255186"/>
            <a:ext cx="3857248" cy="186331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B33FC3-BF4A-5BB3-9BA6-B326D89329B7}"/>
              </a:ext>
            </a:extLst>
          </p:cNvPr>
          <p:cNvSpPr txBox="1"/>
          <p:nvPr/>
        </p:nvSpPr>
        <p:spPr>
          <a:xfrm>
            <a:off x="4965112" y="5959287"/>
            <a:ext cx="690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(4,0) mode dominates linear phase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Coalescence of flux tubes dominates energy release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EFB30-C6C4-C79D-591E-72F03E2C1A6F}"/>
              </a:ext>
            </a:extLst>
          </p:cNvPr>
          <p:cNvSpPr txBox="1"/>
          <p:nvPr/>
        </p:nvSpPr>
        <p:spPr>
          <a:xfrm>
            <a:off x="5159168" y="1410726"/>
            <a:ext cx="171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shear</a:t>
            </a:r>
          </a:p>
        </p:txBody>
      </p:sp>
    </p:spTree>
    <p:extLst>
      <p:ext uri="{BB962C8B-B14F-4D97-AF65-F5344CB8AC3E}">
        <p14:creationId xmlns:p14="http://schemas.microsoft.com/office/powerpoint/2010/main" val="7634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Dynamic Simulations of Reconnection Onset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9FF158-E38F-8DE0-BEF1-80AB3769C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96" y="659506"/>
            <a:ext cx="5190892" cy="566896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Onset occurs when </a:t>
            </a:r>
            <a:r>
              <a:rPr lang="en-US" sz="1800" dirty="0" err="1">
                <a:solidFill>
                  <a:srgbClr val="FFFF00"/>
                </a:solidFill>
              </a:rPr>
              <a:t>τ</a:t>
            </a:r>
            <a:r>
              <a:rPr lang="en-US" sz="1800" baseline="-25000" dirty="0" err="1">
                <a:solidFill>
                  <a:srgbClr val="FFFF00"/>
                </a:solidFill>
              </a:rPr>
              <a:t>growth</a:t>
            </a:r>
            <a:r>
              <a:rPr lang="en-US" sz="1800" baseline="-25000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&lt;  </a:t>
            </a:r>
            <a:r>
              <a:rPr lang="en-US" sz="1800" dirty="0" err="1">
                <a:solidFill>
                  <a:srgbClr val="FFFF00"/>
                </a:solidFill>
              </a:rPr>
              <a:t>τ</a:t>
            </a:r>
            <a:r>
              <a:rPr lang="en-US" sz="1800" baseline="-25000" dirty="0" err="1">
                <a:solidFill>
                  <a:srgbClr val="FFFF00"/>
                </a:solidFill>
              </a:rPr>
              <a:t>thin</a:t>
            </a:r>
            <a:r>
              <a:rPr lang="en-US" sz="1800" baseline="-25000" dirty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in phase 3</a:t>
            </a:r>
          </a:p>
          <a:p>
            <a:r>
              <a:rPr lang="en-US" sz="1800" dirty="0">
                <a:solidFill>
                  <a:schemeClr val="bg1"/>
                </a:solidFill>
              </a:rPr>
              <a:t>Onset occurs in phase 3 ~ static</a:t>
            </a:r>
            <a:r>
              <a:rPr lang="en-US" sz="1800" baseline="-25000" dirty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Expected to behave like short-sheet (m=1)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High shear – (1,0) and (1,1) interact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Low – no oblique modes -little energy release</a:t>
            </a:r>
          </a:p>
          <a:p>
            <a:r>
              <a:rPr lang="en-US" sz="1800" dirty="0">
                <a:solidFill>
                  <a:schemeClr val="bg1"/>
                </a:solidFill>
              </a:rPr>
              <a:t>Both high and low shear behave like ‘long-sheet’</a:t>
            </a:r>
          </a:p>
          <a:p>
            <a:r>
              <a:rPr lang="en-US" sz="1800" dirty="0">
                <a:solidFill>
                  <a:schemeClr val="bg1"/>
                </a:solidFill>
              </a:rPr>
              <a:t>Energy injected into higher m modes in NL stage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Coalescence dominates – no shear dependence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Sim12_hs_LS_2D_profile2_pertenv_fatter_ramp1_extend3_sim_growth_2D.mp4">
            <a:hlinkClick r:id="" action="ppaction://media"/>
            <a:extLst>
              <a:ext uri="{FF2B5EF4-FFF2-40B4-BE49-F238E27FC236}">
                <a16:creationId xmlns:a16="http://schemas.microsoft.com/office/drawing/2014/main" id="{2332FFEA-BE06-0DAB-42B0-DCFA1899E2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6896" y="5170623"/>
            <a:ext cx="3848488" cy="1539395"/>
          </a:xfrm>
          <a:prstGeom prst="rect">
            <a:avLst/>
          </a:prstGeom>
        </p:spPr>
      </p:pic>
      <p:pic>
        <p:nvPicPr>
          <p:cNvPr id="11" name="Picture 10" descr="A picture containing screenshot, text, line, plot&#10;&#10;Description automatically generated">
            <a:extLst>
              <a:ext uri="{FF2B5EF4-FFF2-40B4-BE49-F238E27FC236}">
                <a16:creationId xmlns:a16="http://schemas.microsoft.com/office/drawing/2014/main" id="{B77FD6E2-8A0B-E1A2-BF20-78DA1E2A65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220" y="3429000"/>
            <a:ext cx="4623611" cy="334420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2730AC-6220-7E10-944E-96B04EB43562}"/>
              </a:ext>
            </a:extLst>
          </p:cNvPr>
          <p:cNvCxnSpPr>
            <a:cxnSpLocks/>
          </p:cNvCxnSpPr>
          <p:nvPr/>
        </p:nvCxnSpPr>
        <p:spPr>
          <a:xfrm>
            <a:off x="1963972" y="3840480"/>
            <a:ext cx="0" cy="256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0129F1-15D0-CEE9-308D-A0F3D76CEA2B}"/>
              </a:ext>
            </a:extLst>
          </p:cNvPr>
          <p:cNvCxnSpPr>
            <a:cxnSpLocks/>
          </p:cNvCxnSpPr>
          <p:nvPr/>
        </p:nvCxnSpPr>
        <p:spPr>
          <a:xfrm>
            <a:off x="3293165" y="3840480"/>
            <a:ext cx="0" cy="256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1B4262-16B3-C2A9-40B7-13477BD5F1C4}"/>
              </a:ext>
            </a:extLst>
          </p:cNvPr>
          <p:cNvCxnSpPr>
            <a:cxnSpLocks/>
          </p:cNvCxnSpPr>
          <p:nvPr/>
        </p:nvCxnSpPr>
        <p:spPr>
          <a:xfrm>
            <a:off x="1313290" y="3840480"/>
            <a:ext cx="0" cy="2562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0387D9-3FE2-C039-73CA-C623342040C0}"/>
              </a:ext>
            </a:extLst>
          </p:cNvPr>
          <p:cNvSpPr txBox="1"/>
          <p:nvPr/>
        </p:nvSpPr>
        <p:spPr>
          <a:xfrm>
            <a:off x="2038185" y="4341333"/>
            <a:ext cx="115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6608E-FDEA-2EF0-01BE-83D621C111CF}"/>
              </a:ext>
            </a:extLst>
          </p:cNvPr>
          <p:cNvSpPr txBox="1"/>
          <p:nvPr/>
        </p:nvSpPr>
        <p:spPr>
          <a:xfrm>
            <a:off x="3215890" y="3798175"/>
            <a:ext cx="115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 Linear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C97A1-846B-1E43-14A2-224BE3A8697A}"/>
              </a:ext>
            </a:extLst>
          </p:cNvPr>
          <p:cNvSpPr txBox="1"/>
          <p:nvPr/>
        </p:nvSpPr>
        <p:spPr>
          <a:xfrm>
            <a:off x="1217880" y="4341334"/>
            <a:ext cx="972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Phase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26A7C-CF44-E086-A6B5-D9F2F849CEA2}"/>
              </a:ext>
            </a:extLst>
          </p:cNvPr>
          <p:cNvSpPr txBox="1"/>
          <p:nvPr/>
        </p:nvSpPr>
        <p:spPr>
          <a:xfrm>
            <a:off x="5427508" y="854927"/>
            <a:ext cx="140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shear</a:t>
            </a:r>
          </a:p>
        </p:txBody>
      </p:sp>
      <p:pic>
        <p:nvPicPr>
          <p:cNvPr id="7" name="Sim12_ws_LS_3D_profile2_pertenv_fatter_ramp1_extend3_NEW.mp4">
            <a:hlinkClick r:id="" action="ppaction://media"/>
            <a:extLst>
              <a:ext uri="{FF2B5EF4-FFF2-40B4-BE49-F238E27FC236}">
                <a16:creationId xmlns:a16="http://schemas.microsoft.com/office/drawing/2014/main" id="{0DBD1B96-2D58-D539-0373-66195565BE0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88548" y="777240"/>
            <a:ext cx="6592824" cy="43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3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(2D) Dynamic Simulations of Reconnection Onset</a:t>
            </a:r>
          </a:p>
        </p:txBody>
      </p:sp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FA6DB1F5-664B-ACB6-977A-23F4E0159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49455"/>
              </p:ext>
            </p:extLst>
          </p:nvPr>
        </p:nvGraphicFramePr>
        <p:xfrm>
          <a:off x="2121023" y="747364"/>
          <a:ext cx="8347279" cy="573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9736">
                  <a:extLst>
                    <a:ext uri="{9D8B030D-6E8A-4147-A177-3AD203B41FA5}">
                      <a16:colId xmlns:a16="http://schemas.microsoft.com/office/drawing/2014/main" val="3917762470"/>
                    </a:ext>
                  </a:extLst>
                </a:gridCol>
                <a:gridCol w="2937543">
                  <a:extLst>
                    <a:ext uri="{9D8B030D-6E8A-4147-A177-3AD203B41FA5}">
                      <a16:colId xmlns:a16="http://schemas.microsoft.com/office/drawing/2014/main" val="2471511981"/>
                    </a:ext>
                  </a:extLst>
                </a:gridCol>
              </a:tblGrid>
              <a:tr h="509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270974"/>
                  </a:ext>
                </a:extLst>
              </a:tr>
              <a:tr h="509402">
                <a:tc>
                  <a:txBody>
                    <a:bodyPr/>
                    <a:lstStyle/>
                    <a:p>
                      <a:r>
                        <a:rPr lang="en-US" sz="1600" dirty="0"/>
                        <a:t>Length 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229793"/>
                  </a:ext>
                </a:extLst>
              </a:tr>
              <a:tr h="509402">
                <a:tc>
                  <a:txBody>
                    <a:bodyPr/>
                    <a:lstStyle/>
                    <a:p>
                      <a:r>
                        <a:rPr lang="en-US" sz="1600" dirty="0"/>
                        <a:t>Thinning timescale (s) </a:t>
                      </a:r>
                      <a:r>
                        <a:rPr lang="en-US" sz="1600" dirty="0" err="1"/>
                        <a:t>tau_thin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483569"/>
                  </a:ext>
                </a:extLst>
              </a:tr>
              <a:tr h="509402">
                <a:tc>
                  <a:txBody>
                    <a:bodyPr/>
                    <a:lstStyle/>
                    <a:p>
                      <a:r>
                        <a:rPr lang="en-US" sz="1600" dirty="0"/>
                        <a:t>Diffusivity (m</a:t>
                      </a:r>
                      <a:r>
                        <a:rPr lang="en-US" sz="1600" baseline="30000" dirty="0"/>
                        <a:t>2</a:t>
                      </a:r>
                      <a:r>
                        <a:rPr lang="en-US" sz="1600" dirty="0"/>
                        <a:t>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135480"/>
                  </a:ext>
                </a:extLst>
              </a:tr>
              <a:tr h="509402">
                <a:tc>
                  <a:txBody>
                    <a:bodyPr/>
                    <a:lstStyle/>
                    <a:p>
                      <a:r>
                        <a:rPr lang="en-US" dirty="0"/>
                        <a:t>Alfven speed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1e6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440115"/>
                  </a:ext>
                </a:extLst>
              </a:tr>
              <a:tr h="1273506">
                <a:tc>
                  <a:txBody>
                    <a:bodyPr/>
                    <a:lstStyle/>
                    <a:p>
                      <a:r>
                        <a:rPr lang="en-US" dirty="0"/>
                        <a:t>Thickness a when </a:t>
                      </a:r>
                      <a:r>
                        <a:rPr lang="en-US" dirty="0" err="1"/>
                        <a:t>τ</a:t>
                      </a:r>
                      <a:r>
                        <a:rPr lang="en-US" baseline="-25000" dirty="0" err="1"/>
                        <a:t>g</a:t>
                      </a:r>
                      <a:r>
                        <a:rPr lang="en-US" dirty="0"/>
                        <a:t>=0.1τ</a:t>
                      </a:r>
                      <a:r>
                        <a:rPr lang="en-US" baseline="-25000" dirty="0"/>
                        <a:t>thin</a:t>
                      </a:r>
                      <a:r>
                        <a:rPr lang="en-US" dirty="0"/>
                        <a:t> a= (0.1τ</a:t>
                      </a:r>
                      <a:r>
                        <a:rPr lang="en-US" baseline="-25000" dirty="0"/>
                        <a:t>thin</a:t>
                      </a:r>
                      <a:r>
                        <a:rPr lang="en-US" baseline="0" dirty="0"/>
                        <a:t>)</a:t>
                      </a:r>
                      <a:r>
                        <a:rPr lang="en-US" baseline="30000" dirty="0"/>
                        <a:t>(2/3)</a:t>
                      </a:r>
                      <a:r>
                        <a:rPr lang="en-US" dirty="0"/>
                        <a:t>D</a:t>
                      </a:r>
                      <a:r>
                        <a:rPr lang="en-US" baseline="30000" dirty="0"/>
                        <a:t>(1/3)</a:t>
                      </a:r>
                      <a:r>
                        <a:rPr lang="en-US" dirty="0" err="1"/>
                        <a:t>Va</a:t>
                      </a:r>
                      <a:r>
                        <a:rPr lang="en-US" baseline="30000" dirty="0"/>
                        <a:t>(1/3)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 km &gt;&gt; ideal tearing a (below)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466680"/>
                  </a:ext>
                </a:extLst>
              </a:tr>
              <a:tr h="509402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r>
                        <a:rPr lang="en-US" baseline="-25000" dirty="0"/>
                        <a:t>a</a:t>
                      </a:r>
                      <a:r>
                        <a:rPr lang="en-US" dirty="0"/>
                        <a:t> = </a:t>
                      </a:r>
                      <a:r>
                        <a:rPr lang="en-US" dirty="0" err="1"/>
                        <a:t>a.Va</a:t>
                      </a:r>
                      <a:r>
                        <a:rPr lang="en-US" dirty="0"/>
                        <a:t>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2e9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621448"/>
                  </a:ext>
                </a:extLst>
              </a:tr>
              <a:tr h="509402">
                <a:tc>
                  <a:txBody>
                    <a:bodyPr/>
                    <a:lstStyle/>
                    <a:p>
                      <a:r>
                        <a:rPr lang="en-US" dirty="0"/>
                        <a:t>Ideal tearing a = S</a:t>
                      </a:r>
                      <a:r>
                        <a:rPr lang="en-US" baseline="-25000" dirty="0"/>
                        <a:t>a</a:t>
                      </a:r>
                      <a:r>
                        <a:rPr lang="en-US" baseline="30000" dirty="0"/>
                        <a:t>(-1/3)</a:t>
                      </a:r>
                      <a:r>
                        <a:rPr lang="en-US" dirty="0"/>
                        <a:t>L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05570"/>
                  </a:ext>
                </a:extLst>
              </a:tr>
              <a:tr h="89145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ƛ</a:t>
                      </a:r>
                      <a:r>
                        <a:rPr lang="en-US" baseline="-25000" dirty="0" err="1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= 2π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(1/4)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 Mm ~ 30 L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‘Short-sheet’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2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79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BFD422-DB84-3973-FA3E-2B7D6093FB28}"/>
              </a:ext>
            </a:extLst>
          </p:cNvPr>
          <p:cNvSpPr/>
          <p:nvPr/>
        </p:nvSpPr>
        <p:spPr>
          <a:xfrm>
            <a:off x="2291255" y="579514"/>
            <a:ext cx="7441324" cy="6278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49DBD8C-14B2-D791-EA42-C8C49D87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Context (Ji et al. review 2022)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BBFFA-620C-ED38-8D30-85B808E29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869" y="579514"/>
            <a:ext cx="6999886" cy="6319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0D45DA-110E-723F-5F0B-E2FB35AE262D}"/>
              </a:ext>
            </a:extLst>
          </p:cNvPr>
          <p:cNvSpPr txBox="1"/>
          <p:nvPr/>
        </p:nvSpPr>
        <p:spPr>
          <a:xfrm>
            <a:off x="8145151" y="6214403"/>
            <a:ext cx="2070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Normzliaed</a:t>
            </a:r>
            <a:r>
              <a:rPr lang="en-US" sz="2000" dirty="0"/>
              <a:t> System 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72CB8-7933-00BA-D385-9CD122DB3B7F}"/>
              </a:ext>
            </a:extLst>
          </p:cNvPr>
          <p:cNvSpPr txBox="1"/>
          <p:nvPr/>
        </p:nvSpPr>
        <p:spPr>
          <a:xfrm>
            <a:off x="1045776" y="3010871"/>
            <a:ext cx="2070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Lundquist number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L.Va</a:t>
            </a:r>
            <a:r>
              <a:rPr lang="en-US" sz="2000" dirty="0">
                <a:solidFill>
                  <a:schemeClr val="bg1"/>
                </a:solidFill>
              </a:rPr>
              <a:t>/D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A885C-5FD7-D400-3989-496AE21D6F2E}"/>
              </a:ext>
            </a:extLst>
          </p:cNvPr>
          <p:cNvSpPr txBox="1"/>
          <p:nvPr/>
        </p:nvSpPr>
        <p:spPr>
          <a:xfrm>
            <a:off x="4922874" y="1772146"/>
            <a:ext cx="17969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Corona</a:t>
            </a:r>
          </a:p>
        </p:txBody>
      </p:sp>
    </p:spTree>
    <p:extLst>
      <p:ext uri="{BB962C8B-B14F-4D97-AF65-F5344CB8AC3E}">
        <p14:creationId xmlns:p14="http://schemas.microsoft.com/office/powerpoint/2010/main" val="212007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BFD422-DB84-3973-FA3E-2B7D6093FB28}"/>
              </a:ext>
            </a:extLst>
          </p:cNvPr>
          <p:cNvSpPr/>
          <p:nvPr/>
        </p:nvSpPr>
        <p:spPr>
          <a:xfrm>
            <a:off x="2291255" y="579514"/>
            <a:ext cx="7441324" cy="6278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49DBD8C-14B2-D791-EA42-C8C49D87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Context (Ji et al. review 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1AE46-6B89-A80B-868E-93FE70354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32" y="579514"/>
            <a:ext cx="7360447" cy="6039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53C6AD-C750-ACC1-7CC5-4B3F2141E01A}"/>
              </a:ext>
            </a:extLst>
          </p:cNvPr>
          <p:cNvSpPr txBox="1"/>
          <p:nvPr/>
        </p:nvSpPr>
        <p:spPr>
          <a:xfrm>
            <a:off x="2913321" y="818707"/>
            <a:ext cx="171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 ATMOSPHERE</a:t>
            </a:r>
          </a:p>
        </p:txBody>
      </p:sp>
    </p:spTree>
    <p:extLst>
      <p:ext uri="{BB962C8B-B14F-4D97-AF65-F5344CB8AC3E}">
        <p14:creationId xmlns:p14="http://schemas.microsoft.com/office/powerpoint/2010/main" val="128376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9B28CCE-D38A-2E7B-B90A-3A47B8216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98" y="628886"/>
            <a:ext cx="11109404" cy="62291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49DBD8C-14B2-D791-EA42-C8C49D87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Reconnection in Fluid Regime</a:t>
            </a:r>
          </a:p>
        </p:txBody>
      </p:sp>
    </p:spTree>
    <p:extLst>
      <p:ext uri="{BB962C8B-B14F-4D97-AF65-F5344CB8AC3E}">
        <p14:creationId xmlns:p14="http://schemas.microsoft.com/office/powerpoint/2010/main" val="157690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49DBD8C-14B2-D791-EA42-C8C49D87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Reconnection in Fluid Regime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33AA2-4B79-42E6-1FEB-1673BD5C6A2B}"/>
              </a:ext>
            </a:extLst>
          </p:cNvPr>
          <p:cNvSpPr txBox="1"/>
          <p:nvPr/>
        </p:nvSpPr>
        <p:spPr>
          <a:xfrm>
            <a:off x="350874" y="1041989"/>
            <a:ext cx="50398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about </a:t>
            </a:r>
            <a:r>
              <a:rPr lang="en-US" sz="2400" dirty="0" err="1">
                <a:solidFill>
                  <a:schemeClr val="bg1"/>
                </a:solidFill>
              </a:rPr>
              <a:t>Petchek</a:t>
            </a:r>
            <a:r>
              <a:rPr lang="en-US" sz="2400" dirty="0">
                <a:solidFill>
                  <a:schemeClr val="bg1"/>
                </a:solidFill>
              </a:rPr>
              <a:t>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Is a a solution to MHD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Requires spontaneous setup of flows without external forcing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Anomalous and localized resistivity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Requires Hall terms (decoupling of electrons and ions to lead to faster reconnection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ÈReconnection geometry based on the Petschek model. The shaded region... |  Download Scientific Diagram">
            <a:extLst>
              <a:ext uri="{FF2B5EF4-FFF2-40B4-BE49-F238E27FC236}">
                <a16:creationId xmlns:a16="http://schemas.microsoft.com/office/drawing/2014/main" id="{E58569CF-B9B1-83D3-5309-225BA9257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69" y="862371"/>
            <a:ext cx="6060263" cy="33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1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49DBD8C-14B2-D791-EA42-C8C49D87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Reconnection in Fluid Regime – </a:t>
            </a:r>
            <a:r>
              <a:rPr lang="en-US" dirty="0" err="1">
                <a:solidFill>
                  <a:schemeClr val="bg1"/>
                </a:solidFill>
              </a:rPr>
              <a:t>plasmoids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AE9E-9583-0371-E0A6-A112EA97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19" y="780504"/>
            <a:ext cx="5726181" cy="575852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Loureiro et al. (2007), </a:t>
            </a:r>
            <a:r>
              <a:rPr lang="en-US" sz="2000" dirty="0" err="1">
                <a:solidFill>
                  <a:schemeClr val="bg1"/>
                </a:solidFill>
              </a:rPr>
              <a:t>Takima</a:t>
            </a:r>
            <a:r>
              <a:rPr lang="en-US" sz="2000" dirty="0">
                <a:solidFill>
                  <a:schemeClr val="bg1"/>
                </a:solidFill>
              </a:rPr>
              <a:t> and Shibata (1997)</a:t>
            </a:r>
          </a:p>
          <a:p>
            <a:r>
              <a:rPr lang="en-US" sz="2000" dirty="0">
                <a:solidFill>
                  <a:schemeClr val="bg1"/>
                </a:solidFill>
              </a:rPr>
              <a:t>Once aspect ratio of a current sheet is large enough (once S is large enough)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System breaks up into multiple X-lines – </a:t>
            </a:r>
            <a:r>
              <a:rPr lang="en-US" sz="2000" dirty="0" err="1">
                <a:solidFill>
                  <a:srgbClr val="FFFF00"/>
                </a:solidFill>
              </a:rPr>
              <a:t>plasmoids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τV</a:t>
            </a:r>
            <a:r>
              <a:rPr lang="en-US" sz="2000" baseline="-25000" dirty="0">
                <a:solidFill>
                  <a:srgbClr val="FFFF00"/>
                </a:solidFill>
              </a:rPr>
              <a:t>a</a:t>
            </a:r>
            <a:r>
              <a:rPr lang="en-US" sz="2000" dirty="0">
                <a:solidFill>
                  <a:srgbClr val="FFFF00"/>
                </a:solidFill>
              </a:rPr>
              <a:t>~S</a:t>
            </a:r>
            <a:r>
              <a:rPr lang="en-US" sz="2000" baseline="30000" dirty="0">
                <a:solidFill>
                  <a:srgbClr val="FFFF00"/>
                </a:solidFill>
              </a:rPr>
              <a:t>1/4   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err="1">
                <a:solidFill>
                  <a:srgbClr val="FFFF00"/>
                </a:solidFill>
              </a:rPr>
              <a:t>kL</a:t>
            </a:r>
            <a:r>
              <a:rPr lang="en-US" sz="2000" dirty="0">
                <a:solidFill>
                  <a:srgbClr val="FFFF00"/>
                </a:solidFill>
              </a:rPr>
              <a:t> ~ S</a:t>
            </a:r>
            <a:r>
              <a:rPr lang="en-US" sz="2000" baseline="30000" dirty="0">
                <a:solidFill>
                  <a:srgbClr val="FFFF00"/>
                </a:solidFill>
              </a:rPr>
              <a:t>3/8</a:t>
            </a:r>
          </a:p>
          <a:p>
            <a:r>
              <a:rPr lang="en-US" sz="2000" dirty="0">
                <a:solidFill>
                  <a:schemeClr val="bg1"/>
                </a:solidFill>
              </a:rPr>
              <a:t>Pucci and </a:t>
            </a:r>
            <a:r>
              <a:rPr lang="en-US" sz="2000" dirty="0" err="1">
                <a:solidFill>
                  <a:schemeClr val="bg1"/>
                </a:solidFill>
              </a:rPr>
              <a:t>Velli</a:t>
            </a:r>
            <a:r>
              <a:rPr lang="en-US" sz="2000" dirty="0">
                <a:solidFill>
                  <a:schemeClr val="bg1"/>
                </a:solidFill>
              </a:rPr>
              <a:t>  (2014)- this scaling is just the </a:t>
            </a:r>
            <a:r>
              <a:rPr lang="en-US" sz="2000" dirty="0">
                <a:solidFill>
                  <a:srgbClr val="FFFF00"/>
                </a:solidFill>
              </a:rPr>
              <a:t>linear tearing instability of a current sheet </a:t>
            </a:r>
            <a:r>
              <a:rPr lang="en-US" sz="2000" dirty="0">
                <a:solidFill>
                  <a:schemeClr val="bg1"/>
                </a:solidFill>
              </a:rPr>
              <a:t>applied to a current sheet undergoing S-P reconnection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Infinite growth rate for infinite S</a:t>
            </a:r>
          </a:p>
          <a:p>
            <a:r>
              <a:rPr lang="en-US" sz="2000" dirty="0">
                <a:solidFill>
                  <a:schemeClr val="bg1"/>
                </a:solidFill>
              </a:rPr>
              <a:t>Imagine have fat sheet thinning in time</a:t>
            </a:r>
          </a:p>
          <a:p>
            <a:r>
              <a:rPr lang="en-US" sz="2000" dirty="0">
                <a:solidFill>
                  <a:schemeClr val="bg1"/>
                </a:solidFill>
              </a:rPr>
              <a:t>Argue that S-P scaling a/L ~ S</a:t>
            </a:r>
            <a:r>
              <a:rPr lang="en-US" sz="2000" baseline="30000" dirty="0">
                <a:solidFill>
                  <a:schemeClr val="bg1"/>
                </a:solidFill>
              </a:rPr>
              <a:t>-1/2 </a:t>
            </a:r>
            <a:r>
              <a:rPr lang="en-US" sz="2000" dirty="0">
                <a:solidFill>
                  <a:schemeClr val="bg1"/>
                </a:solidFill>
              </a:rPr>
              <a:t>sheets will never form as the tearing instability will be fast enough to disrupt the CS before you reach those thicknesses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a/L ~ S</a:t>
            </a:r>
            <a:r>
              <a:rPr lang="en-US" sz="2000" baseline="30000" dirty="0">
                <a:solidFill>
                  <a:srgbClr val="FFFF00"/>
                </a:solidFill>
              </a:rPr>
              <a:t>-1/3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Out-of-plane current density at different times shows fractal-like... |  Download Scientific Diagram">
            <a:extLst>
              <a:ext uri="{FF2B5EF4-FFF2-40B4-BE49-F238E27FC236}">
                <a16:creationId xmlns:a16="http://schemas.microsoft.com/office/drawing/2014/main" id="{553C5EE9-E881-3A1A-246C-C1A84D24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16" y="893135"/>
            <a:ext cx="5760806" cy="291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87ACC-D183-4892-E9D8-8934E9503B95}"/>
              </a:ext>
            </a:extLst>
          </p:cNvPr>
          <p:cNvSpPr txBox="1"/>
          <p:nvPr/>
        </p:nvSpPr>
        <p:spPr>
          <a:xfrm>
            <a:off x="8091377" y="3855419"/>
            <a:ext cx="315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Huang et al. (2013)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EB262-E707-A69C-7408-C659ADC26704}"/>
              </a:ext>
            </a:extLst>
          </p:cNvPr>
          <p:cNvSpPr txBox="1"/>
          <p:nvPr/>
        </p:nvSpPr>
        <p:spPr>
          <a:xfrm>
            <a:off x="6290016" y="4881747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Reconnection onset (breakup via tearing instability) occurs at scales larger than S-P scaling and hence larger than kinetic scales </a:t>
            </a:r>
          </a:p>
        </p:txBody>
      </p:sp>
    </p:spTree>
    <p:extLst>
      <p:ext uri="{BB962C8B-B14F-4D97-AF65-F5344CB8AC3E}">
        <p14:creationId xmlns:p14="http://schemas.microsoft.com/office/powerpoint/2010/main" val="46345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7B134D-EEDA-C948-F633-03792F2D5BD3}"/>
              </a:ext>
            </a:extLst>
          </p:cNvPr>
          <p:cNvSpPr/>
          <p:nvPr/>
        </p:nvSpPr>
        <p:spPr>
          <a:xfrm>
            <a:off x="5901070" y="1117466"/>
            <a:ext cx="6202016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49DBD8C-14B2-D791-EA42-C8C49D87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982"/>
            <a:ext cx="10515600" cy="431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Potential ‘onset’ criteria?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6DB9-445F-0E48-B780-6DAE9FB53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24" y="739499"/>
            <a:ext cx="5595046" cy="583070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NB: Achieving fast reconnection is mostly solved by looking at kinetic physics at small scales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However, onset in corona appears to be at fluid scales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Q: What is switch-on parameter of coronal CSs?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Shear – </a:t>
            </a:r>
            <a:r>
              <a:rPr lang="en-US" sz="2000" dirty="0" err="1">
                <a:solidFill>
                  <a:schemeClr val="bg1"/>
                </a:solidFill>
              </a:rPr>
              <a:t>Dalburg</a:t>
            </a:r>
            <a:r>
              <a:rPr lang="en-US" sz="2000" dirty="0">
                <a:solidFill>
                  <a:schemeClr val="bg1"/>
                </a:solidFill>
              </a:rPr>
              <a:t> and Klimchuk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Thickness – Pucci and </a:t>
            </a:r>
            <a:r>
              <a:rPr lang="en-US" sz="2000" dirty="0" err="1">
                <a:solidFill>
                  <a:schemeClr val="bg1"/>
                </a:solidFill>
              </a:rPr>
              <a:t>Velli</a:t>
            </a:r>
            <a:r>
              <a:rPr lang="en-US" sz="2000" dirty="0">
                <a:solidFill>
                  <a:schemeClr val="bg1"/>
                </a:solidFill>
              </a:rPr>
              <a:t> (2014)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Onset of turbulence? </a:t>
            </a:r>
            <a:r>
              <a:rPr lang="en-US" sz="2000" dirty="0" err="1">
                <a:solidFill>
                  <a:schemeClr val="bg1"/>
                </a:solidFill>
              </a:rPr>
              <a:t>Vishniac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Lazarian</a:t>
            </a:r>
            <a:r>
              <a:rPr lang="en-US" sz="2000" dirty="0">
                <a:solidFill>
                  <a:schemeClr val="bg1"/>
                </a:solidFill>
              </a:rPr>
              <a:t> paper show that turbulence speeds up S-P reconnection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Idealized static simulations (</a:t>
            </a:r>
            <a:r>
              <a:rPr lang="en-US" sz="2000" dirty="0" err="1">
                <a:solidFill>
                  <a:schemeClr val="bg1"/>
                </a:solidFill>
              </a:rPr>
              <a:t>Leake</a:t>
            </a:r>
            <a:r>
              <a:rPr lang="en-US" sz="2000" dirty="0">
                <a:solidFill>
                  <a:schemeClr val="bg1"/>
                </a:solidFill>
              </a:rPr>
              <a:t> at al. 2020): magnetic shear could be a `switch-on’ in `short-sheet’ regime (described later)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Goal 1: Investigate the onset of reconnection in dynamically thinning sheets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Goal 2: Investigate whether magnetic shear result of </a:t>
            </a:r>
            <a:r>
              <a:rPr lang="en-US" sz="2000" dirty="0" err="1">
                <a:solidFill>
                  <a:srgbClr val="FFFF00"/>
                </a:solidFill>
              </a:rPr>
              <a:t>Leake</a:t>
            </a:r>
            <a:r>
              <a:rPr lang="en-US" sz="2000" dirty="0">
                <a:solidFill>
                  <a:srgbClr val="FFFF00"/>
                </a:solidFill>
              </a:rPr>
              <a:t> et al. 2020 translates to dynamically thinning sheets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44317-7374-08B4-2916-2A7B72882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286" y="1117466"/>
            <a:ext cx="64008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18D605-22CE-B15D-F36A-24E1C9D2A51E}"/>
              </a:ext>
            </a:extLst>
          </p:cNvPr>
          <p:cNvSpPr txBox="1"/>
          <p:nvPr/>
        </p:nvSpPr>
        <p:spPr>
          <a:xfrm>
            <a:off x="7607826" y="1860206"/>
            <a:ext cx="178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High shear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03302-A4FA-B7EE-3A6B-29AB0C3891C0}"/>
              </a:ext>
            </a:extLst>
          </p:cNvPr>
          <p:cNvSpPr txBox="1"/>
          <p:nvPr/>
        </p:nvSpPr>
        <p:spPr>
          <a:xfrm>
            <a:off x="7607826" y="3086218"/>
            <a:ext cx="609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Low shear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60606-1C92-33B6-D605-850C6A2A34BC}"/>
              </a:ext>
            </a:extLst>
          </p:cNvPr>
          <p:cNvSpPr txBox="1"/>
          <p:nvPr/>
        </p:nvSpPr>
        <p:spPr>
          <a:xfrm>
            <a:off x="7607826" y="2467692"/>
            <a:ext cx="178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Med shear</a:t>
            </a:r>
          </a:p>
        </p:txBody>
      </p:sp>
    </p:spTree>
    <p:extLst>
      <p:ext uri="{BB962C8B-B14F-4D97-AF65-F5344CB8AC3E}">
        <p14:creationId xmlns:p14="http://schemas.microsoft.com/office/powerpoint/2010/main" val="216563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4A475E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6C6B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BCA1F4-20CE-A54D-BAB3-313B2C75FC2A}"/>
              </a:ext>
            </a:extLst>
          </p:cNvPr>
          <p:cNvCxnSpPr/>
          <p:nvPr/>
        </p:nvCxnSpPr>
        <p:spPr>
          <a:xfrm>
            <a:off x="708454" y="659506"/>
            <a:ext cx="107750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01C063-995F-6843-7F11-6F060582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58" y="-81056"/>
            <a:ext cx="11133083" cy="91404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 Simple Static Study of Magnetic Shear</a:t>
            </a:r>
          </a:p>
        </p:txBody>
      </p:sp>
      <p:pic>
        <p:nvPicPr>
          <p:cNvPr id="3" name="Picture 2" descr="A picture containing text, screenshot, colorfulness, diagram&#10;&#10;Description automatically generated">
            <a:extLst>
              <a:ext uri="{FF2B5EF4-FFF2-40B4-BE49-F238E27FC236}">
                <a16:creationId xmlns:a16="http://schemas.microsoft.com/office/drawing/2014/main" id="{B8E04C5C-EBDE-A3C9-6BC8-0DB6EA818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927" y="3304583"/>
            <a:ext cx="5590049" cy="3493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8268F4-9FEE-80D0-0FBC-2131C16A3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843" y="2605954"/>
            <a:ext cx="3321790" cy="613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8A1DF-C6B4-E071-64C0-9F02C935D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927" y="867461"/>
            <a:ext cx="5590049" cy="24371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5CB6F-25D4-CF68-5045-F0CEFF4A4A8A}"/>
              </a:ext>
            </a:extLst>
          </p:cNvPr>
          <p:cNvSpPr txBox="1"/>
          <p:nvPr/>
        </p:nvSpPr>
        <p:spPr>
          <a:xfrm>
            <a:off x="8543134" y="2698496"/>
            <a:ext cx="194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Baalrud</a:t>
            </a:r>
            <a:r>
              <a:rPr lang="en-US" dirty="0"/>
              <a:t> (2016)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DDDF4-44D6-3909-6352-B2DADBA3147A}"/>
              </a:ext>
            </a:extLst>
          </p:cNvPr>
          <p:cNvSpPr txBox="1"/>
          <p:nvPr/>
        </p:nvSpPr>
        <p:spPr>
          <a:xfrm>
            <a:off x="7086941" y="2683453"/>
            <a:ext cx="219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BEF48-A5AF-4956-8643-139F3067DE19}"/>
              </a:ext>
            </a:extLst>
          </p:cNvPr>
          <p:cNvSpPr txBox="1"/>
          <p:nvPr/>
        </p:nvSpPr>
        <p:spPr>
          <a:xfrm>
            <a:off x="7131172" y="2764687"/>
            <a:ext cx="219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7A4B0-55BF-2652-AD9E-BFE001C2E0B8}"/>
              </a:ext>
            </a:extLst>
          </p:cNvPr>
          <p:cNvSpPr txBox="1"/>
          <p:nvPr/>
        </p:nvSpPr>
        <p:spPr>
          <a:xfrm>
            <a:off x="6603633" y="2198072"/>
            <a:ext cx="219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7F3F6-3D24-1FD3-9E8C-5884B6BFD365}"/>
              </a:ext>
            </a:extLst>
          </p:cNvPr>
          <p:cNvSpPr txBox="1"/>
          <p:nvPr/>
        </p:nvSpPr>
        <p:spPr>
          <a:xfrm>
            <a:off x="7815661" y="2949353"/>
            <a:ext cx="219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C77FA-C9A4-8DDB-1E96-3C1433EF6B49}"/>
              </a:ext>
            </a:extLst>
          </p:cNvPr>
          <p:cNvSpPr txBox="1"/>
          <p:nvPr/>
        </p:nvSpPr>
        <p:spPr>
          <a:xfrm>
            <a:off x="10428357" y="3065413"/>
            <a:ext cx="423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8D942A-A782-E992-2669-6EDD8E71A17F}"/>
              </a:ext>
            </a:extLst>
          </p:cNvPr>
          <p:cNvSpPr txBox="1"/>
          <p:nvPr/>
        </p:nvSpPr>
        <p:spPr>
          <a:xfrm>
            <a:off x="10949815" y="2751328"/>
            <a:ext cx="219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745E72-253C-7618-F206-E496CF4085B6}"/>
              </a:ext>
            </a:extLst>
          </p:cNvPr>
          <p:cNvSpPr/>
          <p:nvPr/>
        </p:nvSpPr>
        <p:spPr>
          <a:xfrm>
            <a:off x="8311013" y="3318685"/>
            <a:ext cx="1276451" cy="26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92D441-43F7-F861-6C38-D2175521A318}"/>
              </a:ext>
            </a:extLst>
          </p:cNvPr>
          <p:cNvSpPr txBox="1"/>
          <p:nvPr/>
        </p:nvSpPr>
        <p:spPr>
          <a:xfrm>
            <a:off x="7018215" y="3704492"/>
            <a:ext cx="206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Leake</a:t>
            </a:r>
            <a:r>
              <a:rPr lang="en-US" dirty="0">
                <a:solidFill>
                  <a:schemeClr val="bg1"/>
                </a:solidFill>
              </a:rPr>
              <a:t> et al. (2020)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7A3635-69E8-4C33-A234-93D236A2221C}"/>
              </a:ext>
            </a:extLst>
          </p:cNvPr>
          <p:cNvCxnSpPr>
            <a:cxnSpLocks/>
          </p:cNvCxnSpPr>
          <p:nvPr/>
        </p:nvCxnSpPr>
        <p:spPr>
          <a:xfrm flipV="1">
            <a:off x="4968956" y="4162097"/>
            <a:ext cx="1484396" cy="53648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FEB1C54-BC70-9A7F-005C-F83A491165AB}"/>
              </a:ext>
            </a:extLst>
          </p:cNvPr>
          <p:cNvSpPr txBox="1">
            <a:spLocks/>
          </p:cNvSpPr>
          <p:nvPr/>
        </p:nvSpPr>
        <p:spPr>
          <a:xfrm>
            <a:off x="122395" y="675629"/>
            <a:ext cx="5880410" cy="5632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FF00"/>
                </a:solidFill>
              </a:rPr>
              <a:t>Is shear a ‘switch-on’ parameter? </a:t>
            </a:r>
            <a:r>
              <a:rPr lang="en-US" sz="2000" dirty="0" err="1">
                <a:solidFill>
                  <a:srgbClr val="FFFF00"/>
                </a:solidFill>
              </a:rPr>
              <a:t>Leake</a:t>
            </a:r>
            <a:r>
              <a:rPr lang="en-US" sz="2000" dirty="0">
                <a:solidFill>
                  <a:srgbClr val="FFFF00"/>
                </a:solidFill>
              </a:rPr>
              <a:t> et al. (2020)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Visco</a:t>
            </a:r>
            <a:r>
              <a:rPr lang="en-US" sz="2000" dirty="0">
                <a:solidFill>
                  <a:schemeClr val="bg1"/>
                </a:solidFill>
              </a:rPr>
              <a:t>-res. MHD simulations -  Lare3D (Arber 2001)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Modified force-free CS In a coronal plasma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Modified to -&gt; 0 at +/- Ly/2 to allow for triply-periodic BCs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Lx=50 Mm a = 0.5 Mm - Lundquist number (S</a:t>
            </a:r>
            <a:r>
              <a:rPr lang="en-US" sz="2000" baseline="-25000" dirty="0">
                <a:solidFill>
                  <a:schemeClr val="bg1"/>
                </a:solidFill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) 10</a:t>
            </a:r>
            <a:r>
              <a:rPr lang="en-US" sz="2000" baseline="30000" dirty="0">
                <a:solidFill>
                  <a:schemeClr val="bg1"/>
                </a:solidFill>
              </a:rPr>
              <a:t>5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See later for discussion of realistic solar values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Follow linear and non-linear stages of 3D Tearing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parallel (n=0) and oblique (n&gt;0) modes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Strong guide field B</a:t>
            </a:r>
            <a:r>
              <a:rPr lang="en-US" sz="2000" baseline="-25000" dirty="0">
                <a:solidFill>
                  <a:schemeClr val="bg1"/>
                </a:solidFill>
              </a:rPr>
              <a:t>z,0 </a:t>
            </a:r>
            <a:r>
              <a:rPr lang="en-US" sz="2000" dirty="0">
                <a:solidFill>
                  <a:schemeClr val="bg1"/>
                </a:solidFill>
              </a:rPr>
              <a:t>= 10 G</a:t>
            </a:r>
            <a:r>
              <a:rPr lang="en-US" sz="2000" dirty="0">
                <a:solidFill>
                  <a:srgbClr val="FFFF00"/>
                </a:solidFill>
              </a:rPr>
              <a:t>, shear field B</a:t>
            </a:r>
            <a:r>
              <a:rPr lang="en-US" sz="2000" baseline="-25000" dirty="0">
                <a:solidFill>
                  <a:srgbClr val="FFFF00"/>
                </a:solidFill>
              </a:rPr>
              <a:t>x,0 </a:t>
            </a:r>
            <a:r>
              <a:rPr lang="en-US" sz="2000" dirty="0">
                <a:solidFill>
                  <a:srgbClr val="FFFF00"/>
                </a:solidFill>
              </a:rPr>
              <a:t>=2-&gt;7 G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Also vary length Lx: 20 Mm-&gt; 100 Mm</a:t>
            </a:r>
          </a:p>
          <a:p>
            <a:r>
              <a:rPr lang="en-US" sz="2000" dirty="0">
                <a:solidFill>
                  <a:srgbClr val="FFFF00"/>
                </a:solidFill>
              </a:rPr>
              <a:t>Dependence on energy release during non-linear phase depends on both shear and length of the sheet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4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44114</TotalTime>
  <Words>2167</Words>
  <Application>Microsoft Macintosh PowerPoint</Application>
  <PresentationFormat>Widescreen</PresentationFormat>
  <Paragraphs>355</Paragraphs>
  <Slides>27</Slides>
  <Notes>27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Motivation</vt:lpstr>
      <vt:lpstr>Context (Ji et al. review 2022)</vt:lpstr>
      <vt:lpstr>Context (Ji et al. review 2022)</vt:lpstr>
      <vt:lpstr>Reconnection in Fluid Regime</vt:lpstr>
      <vt:lpstr>Reconnection in Fluid Regime</vt:lpstr>
      <vt:lpstr>Reconnection in Fluid Regime – plasmoids?</vt:lpstr>
      <vt:lpstr>Potential ‘onset’ criteria?</vt:lpstr>
      <vt:lpstr>A Simple Static Study of Magnetic Shear</vt:lpstr>
      <vt:lpstr>A Simple Static Study of Magnetic Shear</vt:lpstr>
      <vt:lpstr>‘Long-Sheet’ Simulations: Dominant mode ƛ &lt; Lx </vt:lpstr>
      <vt:lpstr>‘Long-Sheet’ Simulations: Dominant mode ƛ &lt; Lx </vt:lpstr>
      <vt:lpstr>‘Long-Sheet’ Simulations: Dominant mode ƛ &lt; Lx </vt:lpstr>
      <vt:lpstr>Short-Sheet Simulations: Dominant modes ƛ &gt; Lx </vt:lpstr>
      <vt:lpstr>Short-Sheet Simulations: Dominant modes ƛ &gt; Lx </vt:lpstr>
      <vt:lpstr>Short-Sheet Simulations: Dominant modes ƛ &gt; Lx </vt:lpstr>
      <vt:lpstr>Short-Sheet Simulations: Dominant modes ƛ &gt; Lx </vt:lpstr>
      <vt:lpstr>Dynamic Evolution of Coronal Current-Sheets</vt:lpstr>
      <vt:lpstr>MHD Sims of Dynamic Evolution of Current-Sheets</vt:lpstr>
      <vt:lpstr>MHD Sims of Dynamic Evolution of Current-Sheets</vt:lpstr>
      <vt:lpstr>(2D) Dynamic Simulations of Reconnection Onset</vt:lpstr>
      <vt:lpstr>(2D) Dynamic Simulations of Reconnection Onset</vt:lpstr>
      <vt:lpstr>Conclusions</vt:lpstr>
      <vt:lpstr>Conclusions</vt:lpstr>
      <vt:lpstr>‘Long-Sheet’ Simulations: Dominant mode ƛ &lt; Lx </vt:lpstr>
      <vt:lpstr>Dynamic Simulations of Reconnection Onset</vt:lpstr>
      <vt:lpstr>(2D) Dynamic Simulations of Reconnection Onset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Currents in the Solar Corona</dc:title>
  <dc:creator>Leake, James E. (GSFC-6710)</dc:creator>
  <cp:lastModifiedBy>Leake, James E. (GSFC-6710)</cp:lastModifiedBy>
  <cp:revision>462</cp:revision>
  <dcterms:created xsi:type="dcterms:W3CDTF">2023-05-08T12:54:48Z</dcterms:created>
  <dcterms:modified xsi:type="dcterms:W3CDTF">2023-07-12T11:28:58Z</dcterms:modified>
</cp:coreProperties>
</file>