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5" r:id="rId4"/>
    <p:sldId id="264" r:id="rId5"/>
    <p:sldId id="298" r:id="rId6"/>
    <p:sldId id="267" r:id="rId7"/>
    <p:sldId id="266" r:id="rId8"/>
    <p:sldId id="310" r:id="rId9"/>
    <p:sldId id="272" r:id="rId10"/>
    <p:sldId id="302" r:id="rId11"/>
    <p:sldId id="304" r:id="rId12"/>
    <p:sldId id="28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6"/>
    <p:restoredTop sz="83723"/>
  </p:normalViewPr>
  <p:slideViewPr>
    <p:cSldViewPr snapToGrid="0" snapToObjects="1" showGuides="1">
      <p:cViewPr varScale="1">
        <p:scale>
          <a:sx n="89" d="100"/>
          <a:sy n="89" d="100"/>
        </p:scale>
        <p:origin x="2032" y="176"/>
      </p:cViewPr>
      <p:guideLst>
        <p:guide orient="horz" pos="1440"/>
        <p:guide pos="3816"/>
      </p:guideLst>
    </p:cSldViewPr>
  </p:slideViewPr>
  <p:outlineViewPr>
    <p:cViewPr>
      <p:scale>
        <a:sx n="33" d="100"/>
        <a:sy n="33" d="100"/>
      </p:scale>
      <p:origin x="0" y="-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8FFA-BCC8-FC49-B029-1306433E5690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92609-0BC6-EC46-8183-B0F59C690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5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Loop could correspond to any of the loops between the green arrows. STEREO resolution is 2.2 Mm. For f=1 </a:t>
            </a:r>
            <a:r>
              <a:rPr lang="en-US" dirty="0" err="1"/>
              <a:t>Dmin</a:t>
            </a:r>
            <a:r>
              <a:rPr lang="en-US" dirty="0"/>
              <a:t> is below that. </a:t>
            </a:r>
          </a:p>
          <a:p>
            <a:br>
              <a:rPr lang="en-US" dirty="0"/>
            </a:br>
            <a:r>
              <a:rPr lang="en-US" dirty="0"/>
              <a:t>Consistent by a result from West et al 2014, who found by comparing data from the two STEREO spacecraft that the loops can be considered circular in nature.  </a:t>
            </a:r>
          </a:p>
          <a:p>
            <a:r>
              <a:rPr lang="en-US" dirty="0"/>
              <a:t>Their uncertainties were rather large too, though, because of the resolution.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0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" dirty="0"/>
              <a:t>Malanushenko</a:t>
            </a:r>
            <a:r>
              <a:rPr lang="nl" baseline="30000" dirty="0"/>
              <a:t> </a:t>
            </a:r>
            <a:r>
              <a:rPr lang="nl" dirty="0"/>
              <a:t>&amp; Schrijver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– loop dimension along the line of sight</a:t>
            </a:r>
          </a:p>
          <a:p>
            <a:r>
              <a:rPr lang="en-US" dirty="0"/>
              <a:t>I – intensity of the loop</a:t>
            </a:r>
          </a:p>
          <a:p>
            <a:r>
              <a:rPr lang="en-US" dirty="0"/>
              <a:t>G – the contribution function</a:t>
            </a:r>
          </a:p>
          <a:p>
            <a:r>
              <a:rPr lang="en-US" dirty="0"/>
              <a:t>A – ion abundance</a:t>
            </a:r>
          </a:p>
          <a:p>
            <a:r>
              <a:rPr lang="en-US" dirty="0"/>
              <a:t>F – volume filling factor</a:t>
            </a:r>
          </a:p>
          <a:p>
            <a:r>
              <a:rPr lang="en-US" dirty="0"/>
              <a:t>Leaving out factors of 4/pi, angle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7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Mg VII 630K</a:t>
            </a:r>
          </a:p>
          <a:p>
            <a:r>
              <a:rPr lang="en-US" dirty="0"/>
              <a:t>Fe XIII 500K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bars from counting stats, fitting, est. uncertainties on atomic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92609-0BC6-EC46-8183-B0F59C690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F0F9-C5DB-5D45-B5FC-971716365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79681-B984-7344-8E2A-D3D475976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190AE-B520-164B-8832-B8A583AB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BE9C3-B00D-6F4E-A2C3-E6253B2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B0CF-9EBB-E844-A0D7-33A22C49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45C0-3F32-E740-B367-6900AFF2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2569A-074A-4546-9C50-E9C5096C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F7E8-8DD1-CC43-9733-9EB27AA3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4EAF-8996-DD48-A2A7-B203D20D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EC03-6D97-E84A-B064-1F5668D3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53255-7D88-754D-9FCD-A15105B41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6464E-E2E4-124B-B8E8-3FDF2248F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8C39A-02F1-D64D-BFE2-933CFE28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D547-3F71-DC47-8ABD-4D6334FA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83C7-25A0-D948-934A-FFC02B61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DAD8-0C2F-8740-B8CE-2318DFF9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F4F5-D5B7-264E-854D-4B38D8B70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F9F2-C62A-DE4F-B3C0-93C0A986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4DF1-6498-C941-8721-C421317F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08F0-39A8-3541-8723-929A6BB8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9149-55BB-4144-A9FA-B7C21167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914C5-FFAC-1442-8344-6D8D0464F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57AE-C316-9642-83F0-1C41E960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7BAD-8E68-4043-BF76-4053F701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43AB0-A3F9-F44B-BD51-EBBA9C4A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BFB1-B48A-074A-B873-185D9B77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3F7B0-119E-B243-B763-FB02689E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5BD5-1B96-7949-83B0-71922DE4A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C003D-4AB9-3149-8FBE-D8A1249E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35508-7B72-9448-B3F5-B68641BB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5410-9B8D-B740-A6CE-8FF38C44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6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8143-8B19-E740-A2E6-D85181C8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04D31-42E1-FD4C-AFA9-49DC9011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65DF-4CAF-3448-832C-0C54A11DB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4CD9F-E4DD-1844-A06C-61ACE086B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03403-307E-5848-AEDE-A4E19ECD2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420A6-0ECE-3948-A0D2-BDD2BB7C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CED4F-F9A5-E54C-A7A2-F09D75BF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2A427-5F94-A748-B99F-0D45EBC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4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9274-C463-DE4C-997F-C1D8BACE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1BC0C-0D73-E749-AD7F-575B9445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ADDB5-5422-BC42-A302-EEFB0166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03999-DB79-2D49-B386-95C9D4ED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83A16-9166-FF4A-A304-FC2E51D8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B6EAB-9D04-6249-B33A-B3A13869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3462-B1DC-C741-993B-C34B357A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1593-18AA-A74D-B662-AAE3CD66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0867-CB63-D844-BBE2-B53AD97E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2B0CE-A53F-EE40-A3AF-937CEA32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9ECDF-AB0A-1D44-A57F-835E1F48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523A3-00F5-9349-AB37-35FD055B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B4208-E3DE-AF41-A72C-27B0A156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3354-05B3-A14B-AEA4-4FF2E51D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A4FAF-CE6B-7642-936E-B7DD18DB9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0E027-E32D-684C-8527-A55B7AE58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2414B-ED74-484F-80B6-1FA23514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8419-801C-F34B-ACFF-6E073A3F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09A71-693E-E44B-BCB3-E3BC22F8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B7713-90CF-4248-8DA3-3C76C7E5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C2EDA-0746-6E47-8347-C1EB72A5E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4A0AE-5349-5442-87F4-12C7F78ED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8ACC-6890-F946-B0A4-9442AA70DFB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586D5-D96F-3C46-911F-1640EDAE5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DF527-78C4-0545-BC83-7B6F780AB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A1AB-DF5F-EA44-9F3A-A169213D2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8456-13B3-3245-B39D-97EB4CDB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6759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Constraints on the Expansion of Active Region Loops Along the Line of Sight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C3F23-E0EE-AE49-8A33-AF756B7A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57916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5800" i="1" dirty="0"/>
              <a:t>or</a:t>
            </a:r>
          </a:p>
          <a:p>
            <a:endParaRPr lang="en-US" sz="4000" i="1" dirty="0"/>
          </a:p>
          <a:p>
            <a:r>
              <a:rPr lang="en-US" sz="4000" b="1" dirty="0">
                <a:latin typeface="+mj-lt"/>
              </a:rPr>
              <a:t> </a:t>
            </a:r>
            <a:r>
              <a:rPr lang="en-US" sz="5700" b="1" dirty="0">
                <a:latin typeface="+mj-lt"/>
              </a:rPr>
              <a:t>Are Coronal Loops Really Cylindrical?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7D8FC-84D1-B547-9DC2-98C8B09DEA18}"/>
              </a:ext>
            </a:extLst>
          </p:cNvPr>
          <p:cNvSpPr txBox="1"/>
          <p:nvPr/>
        </p:nvSpPr>
        <p:spPr>
          <a:xfrm>
            <a:off x="5164045" y="6261241"/>
            <a:ext cx="713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T. Kucera, P. Young, J. Klimchuk &amp;  C. </a:t>
            </a:r>
            <a:r>
              <a:rPr lang="en-US" sz="2400" dirty="0" err="1"/>
              <a:t>DeForest</a:t>
            </a:r>
            <a:r>
              <a:rPr lang="en-US" sz="2400" dirty="0"/>
              <a:t>, </a:t>
            </a:r>
            <a:r>
              <a:rPr lang="en-US" sz="2400" i="1" dirty="0"/>
              <a:t>ApJ</a:t>
            </a:r>
            <a:r>
              <a:rPr lang="en-US" sz="2400" dirty="0"/>
              <a:t>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13B09-25F5-C24F-B80A-A21B5996C700}"/>
              </a:ext>
            </a:extLst>
          </p:cNvPr>
          <p:cNvSpPr txBox="1"/>
          <p:nvPr/>
        </p:nvSpPr>
        <p:spPr>
          <a:xfrm>
            <a:off x="4843606" y="4338151"/>
            <a:ext cx="2504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Terry Kucera</a:t>
            </a:r>
          </a:p>
          <a:p>
            <a:pPr algn="ctr"/>
            <a:r>
              <a:rPr lang="en-US" sz="3600" dirty="0"/>
              <a:t>Code 671</a:t>
            </a:r>
          </a:p>
        </p:txBody>
      </p:sp>
    </p:spTree>
    <p:extLst>
      <p:ext uri="{BB962C8B-B14F-4D97-AF65-F5344CB8AC3E}">
        <p14:creationId xmlns:p14="http://schemas.microsoft.com/office/powerpoint/2010/main" val="135351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A3F9-45C2-4949-9C0E-8BCBA90F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Aspect Ratio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633975-CBE7-F449-BE46-3733B622C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4382"/>
          <a:stretch/>
        </p:blipFill>
        <p:spPr>
          <a:xfrm>
            <a:off x="455582" y="1690688"/>
            <a:ext cx="4659343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D2341-C124-C640-A0D2-E3DD2F13922B}"/>
              </a:ext>
            </a:extLst>
          </p:cNvPr>
          <p:cNvSpPr txBox="1"/>
          <p:nvPr/>
        </p:nvSpPr>
        <p:spPr>
          <a:xfrm>
            <a:off x="5499390" y="1690688"/>
            <a:ext cx="55882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</a:t>
            </a:r>
            <a:r>
              <a:rPr lang="en-US" sz="2800" baseline="-25000" dirty="0" err="1"/>
              <a:t>min</a:t>
            </a:r>
            <a:r>
              <a:rPr lang="en-US" sz="2800" baseline="-25000" dirty="0"/>
              <a:t> </a:t>
            </a:r>
            <a:r>
              <a:rPr lang="en-US" sz="2800" dirty="0"/>
              <a:t>– Minimum loop width along </a:t>
            </a:r>
          </a:p>
          <a:p>
            <a:r>
              <a:rPr lang="en-US" sz="2800" dirty="0"/>
              <a:t>	the line of sight (assuming f=1)</a:t>
            </a:r>
          </a:p>
          <a:p>
            <a:r>
              <a:rPr lang="en-US" sz="2800" dirty="0"/>
              <a:t>W – loop width in plane of the sky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59B33F-02FF-0340-9D05-7A43BCFE1260}"/>
              </a:ext>
            </a:extLst>
          </p:cNvPr>
          <p:cNvSpPr/>
          <p:nvPr/>
        </p:nvSpPr>
        <p:spPr>
          <a:xfrm>
            <a:off x="8586675" y="5842154"/>
            <a:ext cx="1959606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AEE9B3-E16C-944E-BE8E-4D2033EDF9B6}"/>
              </a:ext>
            </a:extLst>
          </p:cNvPr>
          <p:cNvSpPr/>
          <p:nvPr/>
        </p:nvSpPr>
        <p:spPr>
          <a:xfrm>
            <a:off x="9040513" y="4722550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3297DB-3171-324F-B297-9EABA4D47746}"/>
              </a:ext>
            </a:extLst>
          </p:cNvPr>
          <p:cNvSpPr/>
          <p:nvPr/>
        </p:nvSpPr>
        <p:spPr>
          <a:xfrm>
            <a:off x="9284310" y="3335071"/>
            <a:ext cx="477204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EB0FE5-626C-5D49-B9BD-D6D9F9CEA078}"/>
              </a:ext>
            </a:extLst>
          </p:cNvPr>
          <p:cNvGrpSpPr/>
          <p:nvPr/>
        </p:nvGrpSpPr>
        <p:grpSpPr>
          <a:xfrm>
            <a:off x="6611734" y="4976514"/>
            <a:ext cx="394073" cy="379248"/>
            <a:chOff x="1318367" y="4805071"/>
            <a:chExt cx="394073" cy="37924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08D9DB4-4B9B-A842-99F6-F636869DE979}"/>
                </a:ext>
              </a:extLst>
            </p:cNvPr>
            <p:cNvSpPr/>
            <p:nvPr/>
          </p:nvSpPr>
          <p:spPr>
            <a:xfrm>
              <a:off x="1318367" y="4805071"/>
              <a:ext cx="374754" cy="374754"/>
            </a:xfrm>
            <a:custGeom>
              <a:avLst/>
              <a:gdLst>
                <a:gd name="connsiteX0" fmla="*/ 374754 w 374754"/>
                <a:gd name="connsiteY0" fmla="*/ 0 h 374754"/>
                <a:gd name="connsiteX1" fmla="*/ 0 w 374754"/>
                <a:gd name="connsiteY1" fmla="*/ 179882 h 374754"/>
                <a:gd name="connsiteX2" fmla="*/ 344773 w 374754"/>
                <a:gd name="connsiteY2" fmla="*/ 374754 h 374754"/>
                <a:gd name="connsiteX3" fmla="*/ 344773 w 374754"/>
                <a:gd name="connsiteY3" fmla="*/ 374754 h 3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4" h="374754">
                  <a:moveTo>
                    <a:pt x="374754" y="0"/>
                  </a:moveTo>
                  <a:lnTo>
                    <a:pt x="0" y="179882"/>
                  </a:lnTo>
                  <a:lnTo>
                    <a:pt x="344773" y="374754"/>
                  </a:lnTo>
                  <a:lnTo>
                    <a:pt x="344773" y="3747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BDC9338-3941-8641-A267-292320D22994}"/>
                </a:ext>
              </a:extLst>
            </p:cNvPr>
            <p:cNvSpPr/>
            <p:nvPr/>
          </p:nvSpPr>
          <p:spPr>
            <a:xfrm rot="4571524">
              <a:off x="1382779" y="4854658"/>
              <a:ext cx="346989" cy="312333"/>
            </a:xfrm>
            <a:prstGeom prst="arc">
              <a:avLst>
                <a:gd name="adj1" fmla="val 13665039"/>
                <a:gd name="adj2" fmla="val 211764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244465-F8FE-1A4A-AEE3-7BD01F8B7FD6}"/>
              </a:ext>
            </a:extLst>
          </p:cNvPr>
          <p:cNvCxnSpPr/>
          <p:nvPr/>
        </p:nvCxnSpPr>
        <p:spPr>
          <a:xfrm>
            <a:off x="7336758" y="5163677"/>
            <a:ext cx="829098" cy="0"/>
          </a:xfrm>
          <a:prstGeom prst="straightConnector1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778C0A-10A0-8C47-A1B1-C0FF0FE0314C}"/>
              </a:ext>
            </a:extLst>
          </p:cNvPr>
          <p:cNvCxnSpPr>
            <a:cxnSpLocks/>
          </p:cNvCxnSpPr>
          <p:nvPr/>
        </p:nvCxnSpPr>
        <p:spPr>
          <a:xfrm>
            <a:off x="9037981" y="5209428"/>
            <a:ext cx="9194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5E580D-4CFE-224D-916F-02108A46B5E6}"/>
              </a:ext>
            </a:extLst>
          </p:cNvPr>
          <p:cNvCxnSpPr>
            <a:cxnSpLocks/>
          </p:cNvCxnSpPr>
          <p:nvPr/>
        </p:nvCxnSpPr>
        <p:spPr>
          <a:xfrm>
            <a:off x="9497713" y="4722285"/>
            <a:ext cx="0" cy="9144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A57927-A984-5D42-8DA9-05E985B52895}"/>
              </a:ext>
            </a:extLst>
          </p:cNvPr>
          <p:cNvSpPr txBox="1"/>
          <p:nvPr/>
        </p:nvSpPr>
        <p:spPr>
          <a:xfrm rot="10800000" flipV="1">
            <a:off x="10450434" y="4840512"/>
            <a:ext cx="38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E755C-F74F-6A45-B73A-7E159B5A9400}"/>
              </a:ext>
            </a:extLst>
          </p:cNvPr>
          <p:cNvSpPr txBox="1"/>
          <p:nvPr/>
        </p:nvSpPr>
        <p:spPr>
          <a:xfrm rot="10800000" flipH="1" flipV="1">
            <a:off x="9807851" y="4194180"/>
            <a:ext cx="37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32DBC5-DF50-2E4C-B807-3D23E09EC67D}"/>
              </a:ext>
            </a:extLst>
          </p:cNvPr>
          <p:cNvCxnSpPr>
            <a:cxnSpLocks/>
          </p:cNvCxnSpPr>
          <p:nvPr/>
        </p:nvCxnSpPr>
        <p:spPr>
          <a:xfrm>
            <a:off x="9512001" y="3324167"/>
            <a:ext cx="0" cy="9144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3073D5-F651-0543-A29B-E8756E1A63C0}"/>
              </a:ext>
            </a:extLst>
          </p:cNvPr>
          <p:cNvCxnSpPr>
            <a:cxnSpLocks/>
          </p:cNvCxnSpPr>
          <p:nvPr/>
        </p:nvCxnSpPr>
        <p:spPr>
          <a:xfrm>
            <a:off x="9566478" y="5842154"/>
            <a:ext cx="0" cy="9144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9E9590-D60E-8B47-A158-81933AD5DEAC}"/>
              </a:ext>
            </a:extLst>
          </p:cNvPr>
          <p:cNvCxnSpPr>
            <a:cxnSpLocks/>
            <a:endCxn id="7" idx="6"/>
          </p:cNvCxnSpPr>
          <p:nvPr/>
        </p:nvCxnSpPr>
        <p:spPr>
          <a:xfrm>
            <a:off x="9284310" y="3792271"/>
            <a:ext cx="4772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4A2B1-AA81-1A4E-AD2A-7C7F48ACF322}"/>
              </a:ext>
            </a:extLst>
          </p:cNvPr>
          <p:cNvCxnSpPr>
            <a:cxnSpLocks/>
            <a:endCxn id="5" idx="6"/>
          </p:cNvCxnSpPr>
          <p:nvPr/>
        </p:nvCxnSpPr>
        <p:spPr>
          <a:xfrm>
            <a:off x="8586675" y="6299354"/>
            <a:ext cx="19596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24DFA63-7156-7E40-BE15-106DFA0AF326}"/>
              </a:ext>
            </a:extLst>
          </p:cNvPr>
          <p:cNvCxnSpPr>
            <a:stCxn id="20" idx="1"/>
          </p:cNvCxnSpPr>
          <p:nvPr/>
        </p:nvCxnSpPr>
        <p:spPr>
          <a:xfrm rot="10800000" flipV="1">
            <a:off x="9497713" y="4517345"/>
            <a:ext cx="310138" cy="125477"/>
          </a:xfrm>
          <a:prstGeom prst="curvedConnector3">
            <a:avLst>
              <a:gd name="adj1" fmla="val 77641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DD4856E-E87F-C143-A0F1-A0FF03373ACD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10035233" y="5163678"/>
            <a:ext cx="415201" cy="321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E69AA0-2E91-8C4B-B326-72B6EB651593}"/>
              </a:ext>
            </a:extLst>
          </p:cNvPr>
          <p:cNvSpPr txBox="1"/>
          <p:nvPr/>
        </p:nvSpPr>
        <p:spPr>
          <a:xfrm>
            <a:off x="10765668" y="3455517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D/W&lt;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B87FD-E7D7-D542-9085-0627FB7666A3}"/>
              </a:ext>
            </a:extLst>
          </p:cNvPr>
          <p:cNvSpPr txBox="1"/>
          <p:nvPr/>
        </p:nvSpPr>
        <p:spPr>
          <a:xfrm>
            <a:off x="10880473" y="4926356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D/W =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5B7667-C027-7846-9A58-D5B747FE1A3A}"/>
              </a:ext>
            </a:extLst>
          </p:cNvPr>
          <p:cNvSpPr txBox="1"/>
          <p:nvPr/>
        </p:nvSpPr>
        <p:spPr>
          <a:xfrm>
            <a:off x="10879419" y="604202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D/W&gt; 1</a:t>
            </a:r>
          </a:p>
        </p:txBody>
      </p:sp>
    </p:spTree>
    <p:extLst>
      <p:ext uri="{BB962C8B-B14F-4D97-AF65-F5344CB8AC3E}">
        <p14:creationId xmlns:p14="http://schemas.microsoft.com/office/powerpoint/2010/main" val="211419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5195-00FE-D64C-89C3-D1616DD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Loop width also constrained by STEREO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13754-DC21-FC47-ADAD-D5DEE0024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28" r="14107"/>
          <a:stretch/>
        </p:blipFill>
        <p:spPr>
          <a:xfrm>
            <a:off x="3514726" y="2306172"/>
            <a:ext cx="4414838" cy="43761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77034-04A5-124A-955E-7F00E88A9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6" r="17947"/>
          <a:stretch/>
        </p:blipFill>
        <p:spPr>
          <a:xfrm>
            <a:off x="7929564" y="2291884"/>
            <a:ext cx="4000500" cy="4382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60AC0-8D6F-7B4F-BDD0-CA9D8D558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0767"/>
            <a:ext cx="3863608" cy="30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BE70-B935-794B-A0DA-F25FCF3B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9934-0376-634F-998C-69850FA1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10515600" cy="4351338"/>
          </a:xfrm>
        </p:spPr>
        <p:txBody>
          <a:bodyPr/>
          <a:lstStyle/>
          <a:p>
            <a:r>
              <a:rPr lang="en-US" dirty="0"/>
              <a:t>The results are generally consistent with circular cross sections but also with aspect ratios as large as 2 or 3.</a:t>
            </a:r>
          </a:p>
          <a:p>
            <a:r>
              <a:rPr lang="en-US" dirty="0"/>
              <a:t>No clear evidence of systematic expansion.</a:t>
            </a:r>
          </a:p>
        </p:txBody>
      </p:sp>
    </p:spTree>
    <p:extLst>
      <p:ext uri="{BB962C8B-B14F-4D97-AF65-F5344CB8AC3E}">
        <p14:creationId xmlns:p14="http://schemas.microsoft.com/office/powerpoint/2010/main" val="156494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67D7-34CA-2943-B8F0-FBCCB161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improve the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1048-BD67-E448-AF96-DF1246A1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2033443"/>
            <a:ext cx="10515600" cy="4351338"/>
          </a:xfrm>
        </p:spPr>
        <p:txBody>
          <a:bodyPr/>
          <a:lstStyle/>
          <a:p>
            <a:r>
              <a:rPr lang="en-US" dirty="0"/>
              <a:t>Higher signal to noise</a:t>
            </a:r>
          </a:p>
          <a:p>
            <a:r>
              <a:rPr lang="en-US" dirty="0">
                <a:solidFill>
                  <a:schemeClr val="accent1"/>
                </a:solidFill>
              </a:rPr>
              <a:t>Higher resolution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Better to pick out small loop structures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Better for background selection (although interpretation of structures is still an issue)</a:t>
            </a:r>
          </a:p>
          <a:p>
            <a:r>
              <a:rPr lang="en-US" dirty="0"/>
              <a:t>Better radiometric calibration</a:t>
            </a:r>
          </a:p>
          <a:p>
            <a:pPr lvl="1"/>
            <a:r>
              <a:rPr lang="en-US" dirty="0"/>
              <a:t>More rocket </a:t>
            </a:r>
            <a:r>
              <a:rPr lang="en-US" dirty="0" err="1"/>
              <a:t>underflights</a:t>
            </a:r>
            <a:endParaRPr lang="en-US" dirty="0"/>
          </a:p>
          <a:p>
            <a:pPr lvl="1"/>
            <a:r>
              <a:rPr lang="en-US" dirty="0"/>
              <a:t>High quality reference spectra from laboratory sources</a:t>
            </a:r>
          </a:p>
          <a:p>
            <a:r>
              <a:rPr lang="en-US" dirty="0">
                <a:solidFill>
                  <a:schemeClr val="accent1"/>
                </a:solidFill>
              </a:rPr>
              <a:t>Better atomic data</a:t>
            </a:r>
          </a:p>
        </p:txBody>
      </p:sp>
    </p:spTree>
    <p:extLst>
      <p:ext uri="{BB962C8B-B14F-4D97-AF65-F5344CB8AC3E}">
        <p14:creationId xmlns:p14="http://schemas.microsoft.com/office/powerpoint/2010/main" val="7130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0892-56CA-5346-901C-0D0375A2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Coronal loops give the impression of being cylindrical, but are they?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B110E-74F0-0849-AED9-0B9E91ACD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9896" y="1332880"/>
            <a:ext cx="7955624" cy="5682589"/>
          </a:xfrm>
        </p:spPr>
      </p:pic>
    </p:spTree>
    <p:extLst>
      <p:ext uri="{BB962C8B-B14F-4D97-AF65-F5344CB8AC3E}">
        <p14:creationId xmlns:p14="http://schemas.microsoft.com/office/powerpoint/2010/main" val="402410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C07AA1-F753-4144-9C6C-D3981F468A15}"/>
              </a:ext>
            </a:extLst>
          </p:cNvPr>
          <p:cNvGrpSpPr/>
          <p:nvPr/>
        </p:nvGrpSpPr>
        <p:grpSpPr>
          <a:xfrm rot="1043455">
            <a:off x="8171862" y="1414404"/>
            <a:ext cx="3407549" cy="5370238"/>
            <a:chOff x="6205730" y="671270"/>
            <a:chExt cx="3524008" cy="50060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CED15E-B221-8047-8AA9-141081BDC439}"/>
                </a:ext>
              </a:extLst>
            </p:cNvPr>
            <p:cNvSpPr txBox="1"/>
            <p:nvPr/>
          </p:nvSpPr>
          <p:spPr>
            <a:xfrm>
              <a:off x="7005269" y="4301596"/>
              <a:ext cx="162749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Point of view 1 </a:t>
              </a:r>
            </a:p>
            <a:p>
              <a:r>
                <a:rPr lang="en-US" dirty="0"/>
                <a:t>(edge on)</a:t>
              </a:r>
            </a:p>
          </p:txBody>
        </p:sp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0C85FE83-F9F0-184D-9C88-D0711AF8D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81" r="21145"/>
            <a:stretch/>
          </p:blipFill>
          <p:spPr>
            <a:xfrm>
              <a:off x="6205730" y="671270"/>
              <a:ext cx="3232670" cy="500605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829007-1787-6947-A6F4-83F1CBEE2B84}"/>
                </a:ext>
              </a:extLst>
            </p:cNvPr>
            <p:cNvSpPr/>
            <p:nvPr/>
          </p:nvSpPr>
          <p:spPr>
            <a:xfrm>
              <a:off x="8102242" y="3753867"/>
              <a:ext cx="162749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C8070A-CFC9-254B-A1AB-AB8C19551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0579"/>
          <a:stretch/>
        </p:blipFill>
        <p:spPr>
          <a:xfrm>
            <a:off x="5648033" y="1223151"/>
            <a:ext cx="2067217" cy="52697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77545-6F55-B34C-84FB-EBECF2A4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might be hard to tell if loops had strongly asymmetric cross sections, because they could affect visibility of the loops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6FEEFC-347D-674D-B687-514AA62C9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13" y="2018209"/>
            <a:ext cx="3657600" cy="3594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49DD1-110C-6545-B018-3A675A73A5DF}"/>
              </a:ext>
            </a:extLst>
          </p:cNvPr>
          <p:cNvSpPr txBox="1">
            <a:spLocks/>
          </p:cNvSpPr>
          <p:nvPr/>
        </p:nvSpPr>
        <p:spPr>
          <a:xfrm>
            <a:off x="800100" y="5667631"/>
            <a:ext cx="10515600" cy="10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With spectroscopy we should be able to constrain the expansion of the loops </a:t>
            </a:r>
            <a:r>
              <a:rPr lang="en-US" i="1" dirty="0"/>
              <a:t>into</a:t>
            </a:r>
            <a:r>
              <a:rPr lang="en-US" dirty="0"/>
              <a:t> the plan of the sky.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0DB975-C7F2-8145-8F3A-35F4175A060D}"/>
              </a:ext>
            </a:extLst>
          </p:cNvPr>
          <p:cNvCxnSpPr>
            <a:cxnSpLocks/>
          </p:cNvCxnSpPr>
          <p:nvPr/>
        </p:nvCxnSpPr>
        <p:spPr>
          <a:xfrm flipV="1">
            <a:off x="1336636" y="4721543"/>
            <a:ext cx="360659" cy="226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A799C2-E730-6746-8145-5C713CB7EF44}"/>
              </a:ext>
            </a:extLst>
          </p:cNvPr>
          <p:cNvSpPr txBox="1"/>
          <p:nvPr/>
        </p:nvSpPr>
        <p:spPr>
          <a:xfrm>
            <a:off x="675459" y="4858554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POV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32C3D-E3C4-D04C-AAB1-422D3637DD28}"/>
              </a:ext>
            </a:extLst>
          </p:cNvPr>
          <p:cNvSpPr txBox="1"/>
          <p:nvPr/>
        </p:nvSpPr>
        <p:spPr>
          <a:xfrm>
            <a:off x="2416844" y="4645798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POV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5812AD-AE25-724E-8410-B05A405B7AF6}"/>
              </a:ext>
            </a:extLst>
          </p:cNvPr>
          <p:cNvCxnSpPr>
            <a:cxnSpLocks/>
          </p:cNvCxnSpPr>
          <p:nvPr/>
        </p:nvCxnSpPr>
        <p:spPr>
          <a:xfrm flipH="1" flipV="1">
            <a:off x="1990433" y="4559888"/>
            <a:ext cx="397955" cy="171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FF3893-6D99-C745-BF1B-F19D451DC491}"/>
              </a:ext>
            </a:extLst>
          </p:cNvPr>
          <p:cNvSpPr txBox="1"/>
          <p:nvPr/>
        </p:nvSpPr>
        <p:spPr>
          <a:xfrm>
            <a:off x="10300564" y="4335518"/>
            <a:ext cx="162749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Point of view 2 </a:t>
            </a:r>
          </a:p>
          <a:p>
            <a:r>
              <a:rPr lang="en-US" dirty="0"/>
              <a:t>(perpendicular </a:t>
            </a:r>
          </a:p>
          <a:p>
            <a:r>
              <a:rPr lang="en-US" dirty="0"/>
              <a:t>point of view)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8B109-FC37-A548-9C14-A72A5255759F}"/>
              </a:ext>
            </a:extLst>
          </p:cNvPr>
          <p:cNvSpPr txBox="1"/>
          <p:nvPr/>
        </p:nvSpPr>
        <p:spPr>
          <a:xfrm>
            <a:off x="6990432" y="4390690"/>
            <a:ext cx="10814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Point of view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30D2E-3E66-784F-B874-71DDF518B5A5}"/>
              </a:ext>
            </a:extLst>
          </p:cNvPr>
          <p:cNvSpPr txBox="1"/>
          <p:nvPr/>
        </p:nvSpPr>
        <p:spPr>
          <a:xfrm>
            <a:off x="7442767" y="5167660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chemeClr val="accent1"/>
                </a:solidFill>
              </a:rPr>
              <a:t>Footpoint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BC929-1CFB-0D41-A97B-C52C0C5A0293}"/>
              </a:ext>
            </a:extLst>
          </p:cNvPr>
          <p:cNvSpPr txBox="1"/>
          <p:nvPr/>
        </p:nvSpPr>
        <p:spPr>
          <a:xfrm>
            <a:off x="7319517" y="1788310"/>
            <a:ext cx="6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</a:rPr>
              <a:t>Apex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71C08D2F-5992-7D49-922F-079871069D94}"/>
              </a:ext>
            </a:extLst>
          </p:cNvPr>
          <p:cNvCxnSpPr>
            <a:cxnSpLocks noChangeAspect="1"/>
            <a:stCxn id="13" idx="1"/>
          </p:cNvCxnSpPr>
          <p:nvPr/>
        </p:nvCxnSpPr>
        <p:spPr>
          <a:xfrm rot="10800000">
            <a:off x="6872289" y="5037021"/>
            <a:ext cx="570479" cy="330694"/>
          </a:xfrm>
          <a:prstGeom prst="curvedConnector3">
            <a:avLst>
              <a:gd name="adj1" fmla="val 92576"/>
            </a:avLst>
          </a:prstGeom>
          <a:ln w="57150">
            <a:headEnd w="lg" len="lg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A0F78DB-DAFA-204E-956D-736A617DA0F5}"/>
              </a:ext>
            </a:extLst>
          </p:cNvPr>
          <p:cNvCxnSpPr/>
          <p:nvPr/>
        </p:nvCxnSpPr>
        <p:spPr>
          <a:xfrm flipV="1">
            <a:off x="8661625" y="5202558"/>
            <a:ext cx="453800" cy="167396"/>
          </a:xfrm>
          <a:prstGeom prst="curvedConnector3">
            <a:avLst>
              <a:gd name="adj1" fmla="val 84632"/>
            </a:avLst>
          </a:prstGeom>
          <a:ln w="57150"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BCD57F7C-E511-F648-9F48-F2BA472567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81641" y="1988364"/>
            <a:ext cx="619274" cy="297635"/>
          </a:xfrm>
          <a:prstGeom prst="curvedConnector3">
            <a:avLst>
              <a:gd name="adj1" fmla="val 84607"/>
            </a:avLst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09954DC3-E63E-BE45-994B-7831D89F9E8E}"/>
              </a:ext>
            </a:extLst>
          </p:cNvPr>
          <p:cNvCxnSpPr>
            <a:stCxn id="18" idx="3"/>
          </p:cNvCxnSpPr>
          <p:nvPr/>
        </p:nvCxnSpPr>
        <p:spPr>
          <a:xfrm>
            <a:off x="8011886" y="1988365"/>
            <a:ext cx="1560298" cy="200055"/>
          </a:xfrm>
          <a:prstGeom prst="curvedConnector3">
            <a:avLst>
              <a:gd name="adj1" fmla="val 102195"/>
            </a:avLst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65BC-525A-6044-87E9-CA9B1487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Typical geometrical analysis, assumes that loop is cylindrical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AB7D-F747-C64E-830B-DBA8BF83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4453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I  = A G(</a:t>
            </a:r>
            <a:r>
              <a:rPr lang="en-US" sz="4400" dirty="0" err="1"/>
              <a:t>n</a:t>
            </a:r>
            <a:r>
              <a:rPr lang="en-US" sz="4400" baseline="-25000" dirty="0" err="1"/>
              <a:t>e</a:t>
            </a:r>
            <a:r>
              <a:rPr lang="en-US" sz="4400" dirty="0" err="1"/>
              <a:t>,T</a:t>
            </a:r>
            <a:r>
              <a:rPr lang="en-US" sz="4400" dirty="0"/>
              <a:t>) ∫ n</a:t>
            </a:r>
            <a:r>
              <a:rPr lang="en-US" sz="4400" baseline="-25000" dirty="0"/>
              <a:t>e</a:t>
            </a:r>
            <a:r>
              <a:rPr lang="en-US" sz="4400" baseline="30000" dirty="0"/>
              <a:t>2 </a:t>
            </a:r>
            <a:r>
              <a:rPr lang="en-US" sz="4400" dirty="0"/>
              <a:t>dL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    = A G(</a:t>
            </a:r>
            <a:r>
              <a:rPr lang="en-US" sz="4400" dirty="0" err="1"/>
              <a:t>n</a:t>
            </a:r>
            <a:r>
              <a:rPr lang="en-US" sz="4400" baseline="-25000" dirty="0" err="1"/>
              <a:t>e</a:t>
            </a:r>
            <a:r>
              <a:rPr lang="en-US" sz="4400" dirty="0" err="1"/>
              <a:t>,T</a:t>
            </a:r>
            <a:r>
              <a:rPr lang="en-US" sz="4400" dirty="0"/>
              <a:t>) n</a:t>
            </a:r>
            <a:r>
              <a:rPr lang="en-US" sz="4400" baseline="-25000" dirty="0"/>
              <a:t>e</a:t>
            </a:r>
            <a:r>
              <a:rPr lang="en-US" sz="4400" baseline="30000" dirty="0"/>
              <a:t>2 </a:t>
            </a:r>
            <a:r>
              <a:rPr lang="en-US" sz="4400" dirty="0"/>
              <a:t>D f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f = I/(A G(</a:t>
            </a:r>
            <a:r>
              <a:rPr lang="en-US" sz="4400" dirty="0" err="1"/>
              <a:t>n</a:t>
            </a:r>
            <a:r>
              <a:rPr lang="en-US" sz="4400" baseline="-25000" dirty="0" err="1"/>
              <a:t>e</a:t>
            </a:r>
            <a:r>
              <a:rPr lang="en-US" sz="4400" dirty="0" err="1"/>
              <a:t>,T</a:t>
            </a:r>
            <a:r>
              <a:rPr lang="en-US" sz="4400" dirty="0"/>
              <a:t>) n</a:t>
            </a:r>
            <a:r>
              <a:rPr lang="en-US" sz="4400" baseline="-25000" dirty="0"/>
              <a:t>e</a:t>
            </a:r>
            <a:r>
              <a:rPr lang="en-US" sz="4400" baseline="30000" dirty="0"/>
              <a:t>2  </a:t>
            </a:r>
            <a:r>
              <a:rPr lang="en-US" sz="4400" dirty="0"/>
              <a:t>D)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1FE283-9FBD-BA48-9000-4F4138E92B99}"/>
              </a:ext>
            </a:extLst>
          </p:cNvPr>
          <p:cNvGrpSpPr/>
          <p:nvPr/>
        </p:nvGrpSpPr>
        <p:grpSpPr>
          <a:xfrm rot="19051543">
            <a:off x="7018878" y="1642502"/>
            <a:ext cx="2820134" cy="3975652"/>
            <a:chOff x="7020558" y="1828243"/>
            <a:chExt cx="2820134" cy="3975652"/>
          </a:xfrm>
        </p:grpSpPr>
        <p:sp>
          <p:nvSpPr>
            <p:cNvPr id="4" name="Can 3">
              <a:extLst>
                <a:ext uri="{FF2B5EF4-FFF2-40B4-BE49-F238E27FC236}">
                  <a16:creationId xmlns:a16="http://schemas.microsoft.com/office/drawing/2014/main" id="{84CC6A72-7379-DA47-A54A-21C724077082}"/>
                </a:ext>
              </a:extLst>
            </p:cNvPr>
            <p:cNvSpPr/>
            <p:nvPr/>
          </p:nvSpPr>
          <p:spPr>
            <a:xfrm rot="2552755">
              <a:off x="8110331" y="1828243"/>
              <a:ext cx="695739" cy="397565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C5DC5AB-D912-0D49-BD4D-5CD3272A8647}"/>
                </a:ext>
              </a:extLst>
            </p:cNvPr>
            <p:cNvSpPr/>
            <p:nvPr/>
          </p:nvSpPr>
          <p:spPr>
            <a:xfrm>
              <a:off x="7187757" y="2467841"/>
              <a:ext cx="2345635" cy="2643808"/>
            </a:xfrm>
            <a:custGeom>
              <a:avLst/>
              <a:gdLst>
                <a:gd name="connsiteX0" fmla="*/ 2345635 w 2345635"/>
                <a:gd name="connsiteY0" fmla="*/ 0 h 2643808"/>
                <a:gd name="connsiteX1" fmla="*/ 2166730 w 2345635"/>
                <a:gd name="connsiteY1" fmla="*/ 218660 h 2643808"/>
                <a:gd name="connsiteX2" fmla="*/ 2166730 w 2345635"/>
                <a:gd name="connsiteY2" fmla="*/ 218660 h 2643808"/>
                <a:gd name="connsiteX3" fmla="*/ 2067339 w 2345635"/>
                <a:gd name="connsiteY3" fmla="*/ 556591 h 2643808"/>
                <a:gd name="connsiteX4" fmla="*/ 1928191 w 2345635"/>
                <a:gd name="connsiteY4" fmla="*/ 675860 h 2643808"/>
                <a:gd name="connsiteX5" fmla="*/ 1808922 w 2345635"/>
                <a:gd name="connsiteY5" fmla="*/ 834887 h 2643808"/>
                <a:gd name="connsiteX6" fmla="*/ 1550504 w 2345635"/>
                <a:gd name="connsiteY6" fmla="*/ 1172817 h 2643808"/>
                <a:gd name="connsiteX7" fmla="*/ 1510748 w 2345635"/>
                <a:gd name="connsiteY7" fmla="*/ 1292087 h 2643808"/>
                <a:gd name="connsiteX8" fmla="*/ 1172817 w 2345635"/>
                <a:gd name="connsiteY8" fmla="*/ 1590260 h 2643808"/>
                <a:gd name="connsiteX9" fmla="*/ 1053548 w 2345635"/>
                <a:gd name="connsiteY9" fmla="*/ 1789043 h 2643808"/>
                <a:gd name="connsiteX10" fmla="*/ 795130 w 2345635"/>
                <a:gd name="connsiteY10" fmla="*/ 2007704 h 2643808"/>
                <a:gd name="connsiteX11" fmla="*/ 477078 w 2345635"/>
                <a:gd name="connsiteY11" fmla="*/ 2266121 h 2643808"/>
                <a:gd name="connsiteX12" fmla="*/ 298174 w 2345635"/>
                <a:gd name="connsiteY12" fmla="*/ 2445026 h 2643808"/>
                <a:gd name="connsiteX13" fmla="*/ 178904 w 2345635"/>
                <a:gd name="connsiteY13" fmla="*/ 2584173 h 2643808"/>
                <a:gd name="connsiteX14" fmla="*/ 0 w 2345635"/>
                <a:gd name="connsiteY14" fmla="*/ 2643808 h 2643808"/>
                <a:gd name="connsiteX15" fmla="*/ 0 w 2345635"/>
                <a:gd name="connsiteY15" fmla="*/ 2643808 h 264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45635" h="2643808">
                  <a:moveTo>
                    <a:pt x="2345635" y="0"/>
                  </a:moveTo>
                  <a:lnTo>
                    <a:pt x="2166730" y="218660"/>
                  </a:lnTo>
                  <a:lnTo>
                    <a:pt x="2166730" y="218660"/>
                  </a:lnTo>
                  <a:cubicBezTo>
                    <a:pt x="2150165" y="274982"/>
                    <a:pt x="2107095" y="480391"/>
                    <a:pt x="2067339" y="556591"/>
                  </a:cubicBezTo>
                  <a:cubicBezTo>
                    <a:pt x="2027583" y="632791"/>
                    <a:pt x="1971260" y="629477"/>
                    <a:pt x="1928191" y="675860"/>
                  </a:cubicBezTo>
                  <a:cubicBezTo>
                    <a:pt x="1885122" y="722243"/>
                    <a:pt x="1808922" y="834887"/>
                    <a:pt x="1808922" y="834887"/>
                  </a:cubicBezTo>
                  <a:cubicBezTo>
                    <a:pt x="1745974" y="917713"/>
                    <a:pt x="1600200" y="1096617"/>
                    <a:pt x="1550504" y="1172817"/>
                  </a:cubicBezTo>
                  <a:cubicBezTo>
                    <a:pt x="1500808" y="1249017"/>
                    <a:pt x="1573696" y="1222513"/>
                    <a:pt x="1510748" y="1292087"/>
                  </a:cubicBezTo>
                  <a:cubicBezTo>
                    <a:pt x="1447800" y="1361661"/>
                    <a:pt x="1249017" y="1507434"/>
                    <a:pt x="1172817" y="1590260"/>
                  </a:cubicBezTo>
                  <a:cubicBezTo>
                    <a:pt x="1096617" y="1673086"/>
                    <a:pt x="1116496" y="1719469"/>
                    <a:pt x="1053548" y="1789043"/>
                  </a:cubicBezTo>
                  <a:cubicBezTo>
                    <a:pt x="990600" y="1858617"/>
                    <a:pt x="891208" y="1928191"/>
                    <a:pt x="795130" y="2007704"/>
                  </a:cubicBezTo>
                  <a:cubicBezTo>
                    <a:pt x="699052" y="2087217"/>
                    <a:pt x="559904" y="2193234"/>
                    <a:pt x="477078" y="2266121"/>
                  </a:cubicBezTo>
                  <a:cubicBezTo>
                    <a:pt x="394252" y="2339008"/>
                    <a:pt x="347870" y="2392017"/>
                    <a:pt x="298174" y="2445026"/>
                  </a:cubicBezTo>
                  <a:cubicBezTo>
                    <a:pt x="248478" y="2498035"/>
                    <a:pt x="228600" y="2551043"/>
                    <a:pt x="178904" y="2584173"/>
                  </a:cubicBezTo>
                  <a:cubicBezTo>
                    <a:pt x="129208" y="2617303"/>
                    <a:pt x="0" y="2643808"/>
                    <a:pt x="0" y="2643808"/>
                  </a:cubicBezTo>
                  <a:lnTo>
                    <a:pt x="0" y="264380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92A85EA-747D-464F-97A9-00E883BC98F4}"/>
                </a:ext>
              </a:extLst>
            </p:cNvPr>
            <p:cNvSpPr/>
            <p:nvPr/>
          </p:nvSpPr>
          <p:spPr>
            <a:xfrm>
              <a:off x="7098305" y="2407351"/>
              <a:ext cx="2405270" cy="2764788"/>
            </a:xfrm>
            <a:custGeom>
              <a:avLst/>
              <a:gdLst>
                <a:gd name="connsiteX0" fmla="*/ 2405270 w 2405270"/>
                <a:gd name="connsiteY0" fmla="*/ 0 h 2764788"/>
                <a:gd name="connsiteX1" fmla="*/ 2087217 w 2405270"/>
                <a:gd name="connsiteY1" fmla="*/ 318052 h 2764788"/>
                <a:gd name="connsiteX2" fmla="*/ 1908313 w 2405270"/>
                <a:gd name="connsiteY2" fmla="*/ 675861 h 2764788"/>
                <a:gd name="connsiteX3" fmla="*/ 1530626 w 2405270"/>
                <a:gd name="connsiteY3" fmla="*/ 1033669 h 2764788"/>
                <a:gd name="connsiteX4" fmla="*/ 1331844 w 2405270"/>
                <a:gd name="connsiteY4" fmla="*/ 1411356 h 2764788"/>
                <a:gd name="connsiteX5" fmla="*/ 1013791 w 2405270"/>
                <a:gd name="connsiteY5" fmla="*/ 1669774 h 2764788"/>
                <a:gd name="connsiteX6" fmla="*/ 894522 w 2405270"/>
                <a:gd name="connsiteY6" fmla="*/ 1769165 h 2764788"/>
                <a:gd name="connsiteX7" fmla="*/ 636104 w 2405270"/>
                <a:gd name="connsiteY7" fmla="*/ 2087217 h 2764788"/>
                <a:gd name="connsiteX8" fmla="*/ 99391 w 2405270"/>
                <a:gd name="connsiteY8" fmla="*/ 2484782 h 2764788"/>
                <a:gd name="connsiteX9" fmla="*/ 19878 w 2405270"/>
                <a:gd name="connsiteY9" fmla="*/ 2723322 h 2764788"/>
                <a:gd name="connsiteX10" fmla="*/ 0 w 2405270"/>
                <a:gd name="connsiteY10" fmla="*/ 2763078 h 27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5270" h="2764788">
                  <a:moveTo>
                    <a:pt x="2405270" y="0"/>
                  </a:moveTo>
                  <a:cubicBezTo>
                    <a:pt x="2287656" y="102704"/>
                    <a:pt x="2170043" y="205409"/>
                    <a:pt x="2087217" y="318052"/>
                  </a:cubicBezTo>
                  <a:cubicBezTo>
                    <a:pt x="2004391" y="430695"/>
                    <a:pt x="2001078" y="556592"/>
                    <a:pt x="1908313" y="675861"/>
                  </a:cubicBezTo>
                  <a:cubicBezTo>
                    <a:pt x="1815548" y="795131"/>
                    <a:pt x="1626704" y="911087"/>
                    <a:pt x="1530626" y="1033669"/>
                  </a:cubicBezTo>
                  <a:cubicBezTo>
                    <a:pt x="1434548" y="1156251"/>
                    <a:pt x="1417983" y="1305339"/>
                    <a:pt x="1331844" y="1411356"/>
                  </a:cubicBezTo>
                  <a:cubicBezTo>
                    <a:pt x="1245705" y="1517373"/>
                    <a:pt x="1013791" y="1669774"/>
                    <a:pt x="1013791" y="1669774"/>
                  </a:cubicBezTo>
                  <a:cubicBezTo>
                    <a:pt x="940904" y="1729409"/>
                    <a:pt x="957470" y="1699591"/>
                    <a:pt x="894522" y="1769165"/>
                  </a:cubicBezTo>
                  <a:cubicBezTo>
                    <a:pt x="831574" y="1838739"/>
                    <a:pt x="768626" y="1967948"/>
                    <a:pt x="636104" y="2087217"/>
                  </a:cubicBezTo>
                  <a:cubicBezTo>
                    <a:pt x="503582" y="2206486"/>
                    <a:pt x="202095" y="2378764"/>
                    <a:pt x="99391" y="2484782"/>
                  </a:cubicBezTo>
                  <a:cubicBezTo>
                    <a:pt x="-3313" y="2590800"/>
                    <a:pt x="36443" y="2676939"/>
                    <a:pt x="19878" y="2723322"/>
                  </a:cubicBezTo>
                  <a:cubicBezTo>
                    <a:pt x="3313" y="2769705"/>
                    <a:pt x="1656" y="2766391"/>
                    <a:pt x="0" y="276307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122A311-0F78-5D4F-A8D3-96CAE3AF09F3}"/>
                </a:ext>
              </a:extLst>
            </p:cNvPr>
            <p:cNvSpPr/>
            <p:nvPr/>
          </p:nvSpPr>
          <p:spPr>
            <a:xfrm>
              <a:off x="7250705" y="2559751"/>
              <a:ext cx="2405270" cy="2764788"/>
            </a:xfrm>
            <a:custGeom>
              <a:avLst/>
              <a:gdLst>
                <a:gd name="connsiteX0" fmla="*/ 2405270 w 2405270"/>
                <a:gd name="connsiteY0" fmla="*/ 0 h 2764788"/>
                <a:gd name="connsiteX1" fmla="*/ 2087217 w 2405270"/>
                <a:gd name="connsiteY1" fmla="*/ 318052 h 2764788"/>
                <a:gd name="connsiteX2" fmla="*/ 1908313 w 2405270"/>
                <a:gd name="connsiteY2" fmla="*/ 675861 h 2764788"/>
                <a:gd name="connsiteX3" fmla="*/ 1530626 w 2405270"/>
                <a:gd name="connsiteY3" fmla="*/ 1033669 h 2764788"/>
                <a:gd name="connsiteX4" fmla="*/ 1331844 w 2405270"/>
                <a:gd name="connsiteY4" fmla="*/ 1411356 h 2764788"/>
                <a:gd name="connsiteX5" fmla="*/ 1013791 w 2405270"/>
                <a:gd name="connsiteY5" fmla="*/ 1669774 h 2764788"/>
                <a:gd name="connsiteX6" fmla="*/ 894522 w 2405270"/>
                <a:gd name="connsiteY6" fmla="*/ 1769165 h 2764788"/>
                <a:gd name="connsiteX7" fmla="*/ 636104 w 2405270"/>
                <a:gd name="connsiteY7" fmla="*/ 2087217 h 2764788"/>
                <a:gd name="connsiteX8" fmla="*/ 99391 w 2405270"/>
                <a:gd name="connsiteY8" fmla="*/ 2484782 h 2764788"/>
                <a:gd name="connsiteX9" fmla="*/ 19878 w 2405270"/>
                <a:gd name="connsiteY9" fmla="*/ 2723322 h 2764788"/>
                <a:gd name="connsiteX10" fmla="*/ 0 w 2405270"/>
                <a:gd name="connsiteY10" fmla="*/ 2763078 h 27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5270" h="2764788">
                  <a:moveTo>
                    <a:pt x="2405270" y="0"/>
                  </a:moveTo>
                  <a:cubicBezTo>
                    <a:pt x="2287656" y="102704"/>
                    <a:pt x="2170043" y="205409"/>
                    <a:pt x="2087217" y="318052"/>
                  </a:cubicBezTo>
                  <a:cubicBezTo>
                    <a:pt x="2004391" y="430695"/>
                    <a:pt x="2001078" y="556592"/>
                    <a:pt x="1908313" y="675861"/>
                  </a:cubicBezTo>
                  <a:cubicBezTo>
                    <a:pt x="1815548" y="795131"/>
                    <a:pt x="1626704" y="911087"/>
                    <a:pt x="1530626" y="1033669"/>
                  </a:cubicBezTo>
                  <a:cubicBezTo>
                    <a:pt x="1434548" y="1156251"/>
                    <a:pt x="1417983" y="1305339"/>
                    <a:pt x="1331844" y="1411356"/>
                  </a:cubicBezTo>
                  <a:cubicBezTo>
                    <a:pt x="1245705" y="1517373"/>
                    <a:pt x="1013791" y="1669774"/>
                    <a:pt x="1013791" y="1669774"/>
                  </a:cubicBezTo>
                  <a:cubicBezTo>
                    <a:pt x="940904" y="1729409"/>
                    <a:pt x="957470" y="1699591"/>
                    <a:pt x="894522" y="1769165"/>
                  </a:cubicBezTo>
                  <a:cubicBezTo>
                    <a:pt x="831574" y="1838739"/>
                    <a:pt x="768626" y="1967948"/>
                    <a:pt x="636104" y="2087217"/>
                  </a:cubicBezTo>
                  <a:cubicBezTo>
                    <a:pt x="503582" y="2206486"/>
                    <a:pt x="202095" y="2378764"/>
                    <a:pt x="99391" y="2484782"/>
                  </a:cubicBezTo>
                  <a:cubicBezTo>
                    <a:pt x="-3313" y="2590800"/>
                    <a:pt x="36443" y="2676939"/>
                    <a:pt x="19878" y="2723322"/>
                  </a:cubicBezTo>
                  <a:cubicBezTo>
                    <a:pt x="3313" y="2769705"/>
                    <a:pt x="1656" y="2766391"/>
                    <a:pt x="0" y="276307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3BCB9D0-73FA-A14C-A31D-B33D71B8D7BE}"/>
                </a:ext>
              </a:extLst>
            </p:cNvPr>
            <p:cNvSpPr/>
            <p:nvPr/>
          </p:nvSpPr>
          <p:spPr>
            <a:xfrm>
              <a:off x="7098305" y="2559751"/>
              <a:ext cx="2405270" cy="2764788"/>
            </a:xfrm>
            <a:custGeom>
              <a:avLst/>
              <a:gdLst>
                <a:gd name="connsiteX0" fmla="*/ 2405270 w 2405270"/>
                <a:gd name="connsiteY0" fmla="*/ 0 h 2764788"/>
                <a:gd name="connsiteX1" fmla="*/ 2087217 w 2405270"/>
                <a:gd name="connsiteY1" fmla="*/ 318052 h 2764788"/>
                <a:gd name="connsiteX2" fmla="*/ 1908313 w 2405270"/>
                <a:gd name="connsiteY2" fmla="*/ 675861 h 2764788"/>
                <a:gd name="connsiteX3" fmla="*/ 1530626 w 2405270"/>
                <a:gd name="connsiteY3" fmla="*/ 1033669 h 2764788"/>
                <a:gd name="connsiteX4" fmla="*/ 1331844 w 2405270"/>
                <a:gd name="connsiteY4" fmla="*/ 1411356 h 2764788"/>
                <a:gd name="connsiteX5" fmla="*/ 1013791 w 2405270"/>
                <a:gd name="connsiteY5" fmla="*/ 1669774 h 2764788"/>
                <a:gd name="connsiteX6" fmla="*/ 894522 w 2405270"/>
                <a:gd name="connsiteY6" fmla="*/ 1769165 h 2764788"/>
                <a:gd name="connsiteX7" fmla="*/ 636104 w 2405270"/>
                <a:gd name="connsiteY7" fmla="*/ 2087217 h 2764788"/>
                <a:gd name="connsiteX8" fmla="*/ 99391 w 2405270"/>
                <a:gd name="connsiteY8" fmla="*/ 2484782 h 2764788"/>
                <a:gd name="connsiteX9" fmla="*/ 19878 w 2405270"/>
                <a:gd name="connsiteY9" fmla="*/ 2723322 h 2764788"/>
                <a:gd name="connsiteX10" fmla="*/ 0 w 2405270"/>
                <a:gd name="connsiteY10" fmla="*/ 2763078 h 27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5270" h="2764788">
                  <a:moveTo>
                    <a:pt x="2405270" y="0"/>
                  </a:moveTo>
                  <a:cubicBezTo>
                    <a:pt x="2287656" y="102704"/>
                    <a:pt x="2170043" y="205409"/>
                    <a:pt x="2087217" y="318052"/>
                  </a:cubicBezTo>
                  <a:cubicBezTo>
                    <a:pt x="2004391" y="430695"/>
                    <a:pt x="2001078" y="556592"/>
                    <a:pt x="1908313" y="675861"/>
                  </a:cubicBezTo>
                  <a:cubicBezTo>
                    <a:pt x="1815548" y="795131"/>
                    <a:pt x="1626704" y="911087"/>
                    <a:pt x="1530626" y="1033669"/>
                  </a:cubicBezTo>
                  <a:cubicBezTo>
                    <a:pt x="1434548" y="1156251"/>
                    <a:pt x="1417983" y="1305339"/>
                    <a:pt x="1331844" y="1411356"/>
                  </a:cubicBezTo>
                  <a:cubicBezTo>
                    <a:pt x="1245705" y="1517373"/>
                    <a:pt x="1013791" y="1669774"/>
                    <a:pt x="1013791" y="1669774"/>
                  </a:cubicBezTo>
                  <a:cubicBezTo>
                    <a:pt x="940904" y="1729409"/>
                    <a:pt x="957470" y="1699591"/>
                    <a:pt x="894522" y="1769165"/>
                  </a:cubicBezTo>
                  <a:cubicBezTo>
                    <a:pt x="831574" y="1838739"/>
                    <a:pt x="768626" y="1967948"/>
                    <a:pt x="636104" y="2087217"/>
                  </a:cubicBezTo>
                  <a:cubicBezTo>
                    <a:pt x="503582" y="2206486"/>
                    <a:pt x="202095" y="2378764"/>
                    <a:pt x="99391" y="2484782"/>
                  </a:cubicBezTo>
                  <a:cubicBezTo>
                    <a:pt x="-3313" y="2590800"/>
                    <a:pt x="36443" y="2676939"/>
                    <a:pt x="19878" y="2723322"/>
                  </a:cubicBezTo>
                  <a:cubicBezTo>
                    <a:pt x="3313" y="2769705"/>
                    <a:pt x="1656" y="2766391"/>
                    <a:pt x="0" y="276307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85F548F-E0DD-E748-846D-A1B5717D353D}"/>
                </a:ext>
              </a:extLst>
            </p:cNvPr>
            <p:cNvSpPr/>
            <p:nvPr/>
          </p:nvSpPr>
          <p:spPr>
            <a:xfrm>
              <a:off x="7050375" y="2368495"/>
              <a:ext cx="2405270" cy="2584174"/>
            </a:xfrm>
            <a:custGeom>
              <a:avLst/>
              <a:gdLst>
                <a:gd name="connsiteX0" fmla="*/ 0 w 2405270"/>
                <a:gd name="connsiteY0" fmla="*/ 2584174 h 2584174"/>
                <a:gd name="connsiteX1" fmla="*/ 298174 w 2405270"/>
                <a:gd name="connsiteY1" fmla="*/ 2365513 h 2584174"/>
                <a:gd name="connsiteX2" fmla="*/ 556591 w 2405270"/>
                <a:gd name="connsiteY2" fmla="*/ 1948069 h 2584174"/>
                <a:gd name="connsiteX3" fmla="*/ 914400 w 2405270"/>
                <a:gd name="connsiteY3" fmla="*/ 1729408 h 2584174"/>
                <a:gd name="connsiteX4" fmla="*/ 1212574 w 2405270"/>
                <a:gd name="connsiteY4" fmla="*/ 1212574 h 2584174"/>
                <a:gd name="connsiteX5" fmla="*/ 1729409 w 2405270"/>
                <a:gd name="connsiteY5" fmla="*/ 695739 h 2584174"/>
                <a:gd name="connsiteX6" fmla="*/ 2027583 w 2405270"/>
                <a:gd name="connsiteY6" fmla="*/ 258417 h 2584174"/>
                <a:gd name="connsiteX7" fmla="*/ 2405270 w 2405270"/>
                <a:gd name="connsiteY7" fmla="*/ 0 h 25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270" h="2584174">
                  <a:moveTo>
                    <a:pt x="0" y="2584174"/>
                  </a:moveTo>
                  <a:cubicBezTo>
                    <a:pt x="102704" y="2527852"/>
                    <a:pt x="205409" y="2471530"/>
                    <a:pt x="298174" y="2365513"/>
                  </a:cubicBezTo>
                  <a:cubicBezTo>
                    <a:pt x="390939" y="2259496"/>
                    <a:pt x="453887" y="2054087"/>
                    <a:pt x="556591" y="1948069"/>
                  </a:cubicBezTo>
                  <a:cubicBezTo>
                    <a:pt x="659295" y="1842051"/>
                    <a:pt x="805070" y="1851990"/>
                    <a:pt x="914400" y="1729408"/>
                  </a:cubicBezTo>
                  <a:cubicBezTo>
                    <a:pt x="1023730" y="1606826"/>
                    <a:pt x="1076739" y="1384852"/>
                    <a:pt x="1212574" y="1212574"/>
                  </a:cubicBezTo>
                  <a:cubicBezTo>
                    <a:pt x="1348409" y="1040296"/>
                    <a:pt x="1593574" y="854765"/>
                    <a:pt x="1729409" y="695739"/>
                  </a:cubicBezTo>
                  <a:cubicBezTo>
                    <a:pt x="1865244" y="536713"/>
                    <a:pt x="1914940" y="374373"/>
                    <a:pt x="2027583" y="258417"/>
                  </a:cubicBezTo>
                  <a:cubicBezTo>
                    <a:pt x="2140226" y="142461"/>
                    <a:pt x="2272748" y="71230"/>
                    <a:pt x="2405270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5D3C86E-1A9F-F644-8609-9EBA207B49BF}"/>
                </a:ext>
              </a:extLst>
            </p:cNvPr>
            <p:cNvSpPr/>
            <p:nvPr/>
          </p:nvSpPr>
          <p:spPr>
            <a:xfrm>
              <a:off x="7360919" y="2695751"/>
              <a:ext cx="2405270" cy="2584174"/>
            </a:xfrm>
            <a:custGeom>
              <a:avLst/>
              <a:gdLst>
                <a:gd name="connsiteX0" fmla="*/ 0 w 2405270"/>
                <a:gd name="connsiteY0" fmla="*/ 2584174 h 2584174"/>
                <a:gd name="connsiteX1" fmla="*/ 298174 w 2405270"/>
                <a:gd name="connsiteY1" fmla="*/ 2365513 h 2584174"/>
                <a:gd name="connsiteX2" fmla="*/ 556591 w 2405270"/>
                <a:gd name="connsiteY2" fmla="*/ 1948069 h 2584174"/>
                <a:gd name="connsiteX3" fmla="*/ 914400 w 2405270"/>
                <a:gd name="connsiteY3" fmla="*/ 1729408 h 2584174"/>
                <a:gd name="connsiteX4" fmla="*/ 1212574 w 2405270"/>
                <a:gd name="connsiteY4" fmla="*/ 1212574 h 2584174"/>
                <a:gd name="connsiteX5" fmla="*/ 1729409 w 2405270"/>
                <a:gd name="connsiteY5" fmla="*/ 695739 h 2584174"/>
                <a:gd name="connsiteX6" fmla="*/ 2027583 w 2405270"/>
                <a:gd name="connsiteY6" fmla="*/ 258417 h 2584174"/>
                <a:gd name="connsiteX7" fmla="*/ 2405270 w 2405270"/>
                <a:gd name="connsiteY7" fmla="*/ 0 h 25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270" h="2584174">
                  <a:moveTo>
                    <a:pt x="0" y="2584174"/>
                  </a:moveTo>
                  <a:cubicBezTo>
                    <a:pt x="102704" y="2527852"/>
                    <a:pt x="205409" y="2471530"/>
                    <a:pt x="298174" y="2365513"/>
                  </a:cubicBezTo>
                  <a:cubicBezTo>
                    <a:pt x="390939" y="2259496"/>
                    <a:pt x="453887" y="2054087"/>
                    <a:pt x="556591" y="1948069"/>
                  </a:cubicBezTo>
                  <a:cubicBezTo>
                    <a:pt x="659295" y="1842051"/>
                    <a:pt x="805070" y="1851990"/>
                    <a:pt x="914400" y="1729408"/>
                  </a:cubicBezTo>
                  <a:cubicBezTo>
                    <a:pt x="1023730" y="1606826"/>
                    <a:pt x="1076739" y="1384852"/>
                    <a:pt x="1212574" y="1212574"/>
                  </a:cubicBezTo>
                  <a:cubicBezTo>
                    <a:pt x="1348409" y="1040296"/>
                    <a:pt x="1593574" y="854765"/>
                    <a:pt x="1729409" y="695739"/>
                  </a:cubicBezTo>
                  <a:cubicBezTo>
                    <a:pt x="1865244" y="536713"/>
                    <a:pt x="1914940" y="374373"/>
                    <a:pt x="2027583" y="258417"/>
                  </a:cubicBezTo>
                  <a:cubicBezTo>
                    <a:pt x="2140226" y="142461"/>
                    <a:pt x="2272748" y="71230"/>
                    <a:pt x="2405270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BA576F-73E7-9B45-91EE-9DD04EE539EF}"/>
                </a:ext>
              </a:extLst>
            </p:cNvPr>
            <p:cNvSpPr/>
            <p:nvPr/>
          </p:nvSpPr>
          <p:spPr>
            <a:xfrm rot="203975">
              <a:off x="7435422" y="2657776"/>
              <a:ext cx="2405270" cy="2584174"/>
            </a:xfrm>
            <a:custGeom>
              <a:avLst/>
              <a:gdLst>
                <a:gd name="connsiteX0" fmla="*/ 0 w 2405270"/>
                <a:gd name="connsiteY0" fmla="*/ 2584174 h 2584174"/>
                <a:gd name="connsiteX1" fmla="*/ 298174 w 2405270"/>
                <a:gd name="connsiteY1" fmla="*/ 2365513 h 2584174"/>
                <a:gd name="connsiteX2" fmla="*/ 556591 w 2405270"/>
                <a:gd name="connsiteY2" fmla="*/ 1948069 h 2584174"/>
                <a:gd name="connsiteX3" fmla="*/ 914400 w 2405270"/>
                <a:gd name="connsiteY3" fmla="*/ 1729408 h 2584174"/>
                <a:gd name="connsiteX4" fmla="*/ 1212574 w 2405270"/>
                <a:gd name="connsiteY4" fmla="*/ 1212574 h 2584174"/>
                <a:gd name="connsiteX5" fmla="*/ 1729409 w 2405270"/>
                <a:gd name="connsiteY5" fmla="*/ 695739 h 2584174"/>
                <a:gd name="connsiteX6" fmla="*/ 2027583 w 2405270"/>
                <a:gd name="connsiteY6" fmla="*/ 258417 h 2584174"/>
                <a:gd name="connsiteX7" fmla="*/ 2405270 w 2405270"/>
                <a:gd name="connsiteY7" fmla="*/ 0 h 25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270" h="2584174">
                  <a:moveTo>
                    <a:pt x="0" y="2584174"/>
                  </a:moveTo>
                  <a:cubicBezTo>
                    <a:pt x="102704" y="2527852"/>
                    <a:pt x="205409" y="2471530"/>
                    <a:pt x="298174" y="2365513"/>
                  </a:cubicBezTo>
                  <a:cubicBezTo>
                    <a:pt x="390939" y="2259496"/>
                    <a:pt x="453887" y="2054087"/>
                    <a:pt x="556591" y="1948069"/>
                  </a:cubicBezTo>
                  <a:cubicBezTo>
                    <a:pt x="659295" y="1842051"/>
                    <a:pt x="805070" y="1851990"/>
                    <a:pt x="914400" y="1729408"/>
                  </a:cubicBezTo>
                  <a:cubicBezTo>
                    <a:pt x="1023730" y="1606826"/>
                    <a:pt x="1076739" y="1384852"/>
                    <a:pt x="1212574" y="1212574"/>
                  </a:cubicBezTo>
                  <a:cubicBezTo>
                    <a:pt x="1348409" y="1040296"/>
                    <a:pt x="1593574" y="854765"/>
                    <a:pt x="1729409" y="695739"/>
                  </a:cubicBezTo>
                  <a:cubicBezTo>
                    <a:pt x="1865244" y="536713"/>
                    <a:pt x="1914940" y="374373"/>
                    <a:pt x="2027583" y="258417"/>
                  </a:cubicBezTo>
                  <a:cubicBezTo>
                    <a:pt x="2140226" y="142461"/>
                    <a:pt x="2272748" y="71230"/>
                    <a:pt x="2405270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2B01FB1-A7CB-6941-B76D-0BB785D2444F}"/>
                </a:ext>
              </a:extLst>
            </p:cNvPr>
            <p:cNvSpPr/>
            <p:nvPr/>
          </p:nvSpPr>
          <p:spPr>
            <a:xfrm>
              <a:off x="7020558" y="2254951"/>
              <a:ext cx="2403768" cy="2730088"/>
            </a:xfrm>
            <a:custGeom>
              <a:avLst/>
              <a:gdLst>
                <a:gd name="connsiteX0" fmla="*/ 2403768 w 2403768"/>
                <a:gd name="connsiteY0" fmla="*/ 0 h 2730088"/>
                <a:gd name="connsiteX1" fmla="*/ 2304377 w 2403768"/>
                <a:gd name="connsiteY1" fmla="*/ 298174 h 2730088"/>
                <a:gd name="connsiteX2" fmla="*/ 2244742 w 2403768"/>
                <a:gd name="connsiteY2" fmla="*/ 357809 h 2730088"/>
                <a:gd name="connsiteX3" fmla="*/ 1986325 w 2403768"/>
                <a:gd name="connsiteY3" fmla="*/ 576470 h 2730088"/>
                <a:gd name="connsiteX4" fmla="*/ 1708029 w 2403768"/>
                <a:gd name="connsiteY4" fmla="*/ 735496 h 2730088"/>
                <a:gd name="connsiteX5" fmla="*/ 1588759 w 2403768"/>
                <a:gd name="connsiteY5" fmla="*/ 894522 h 2730088"/>
                <a:gd name="connsiteX6" fmla="*/ 1449611 w 2403768"/>
                <a:gd name="connsiteY6" fmla="*/ 1113183 h 2730088"/>
                <a:gd name="connsiteX7" fmla="*/ 1310464 w 2403768"/>
                <a:gd name="connsiteY7" fmla="*/ 1391478 h 2730088"/>
                <a:gd name="connsiteX8" fmla="*/ 992411 w 2403768"/>
                <a:gd name="connsiteY8" fmla="*/ 1689652 h 2730088"/>
                <a:gd name="connsiteX9" fmla="*/ 773751 w 2403768"/>
                <a:gd name="connsiteY9" fmla="*/ 1868557 h 2730088"/>
                <a:gd name="connsiteX10" fmla="*/ 614725 w 2403768"/>
                <a:gd name="connsiteY10" fmla="*/ 2027583 h 2730088"/>
                <a:gd name="connsiteX11" fmla="*/ 435820 w 2403768"/>
                <a:gd name="connsiteY11" fmla="*/ 2365513 h 2730088"/>
                <a:gd name="connsiteX12" fmla="*/ 38255 w 2403768"/>
                <a:gd name="connsiteY12" fmla="*/ 2703444 h 2730088"/>
                <a:gd name="connsiteX13" fmla="*/ 38255 w 2403768"/>
                <a:gd name="connsiteY13" fmla="*/ 2683565 h 273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3768" h="2730088">
                  <a:moveTo>
                    <a:pt x="2403768" y="0"/>
                  </a:moveTo>
                  <a:lnTo>
                    <a:pt x="2304377" y="298174"/>
                  </a:lnTo>
                  <a:cubicBezTo>
                    <a:pt x="2277873" y="357809"/>
                    <a:pt x="2297751" y="311426"/>
                    <a:pt x="2244742" y="357809"/>
                  </a:cubicBezTo>
                  <a:cubicBezTo>
                    <a:pt x="2191733" y="404192"/>
                    <a:pt x="2075777" y="513522"/>
                    <a:pt x="1986325" y="576470"/>
                  </a:cubicBezTo>
                  <a:cubicBezTo>
                    <a:pt x="1896873" y="639418"/>
                    <a:pt x="1774290" y="682487"/>
                    <a:pt x="1708029" y="735496"/>
                  </a:cubicBezTo>
                  <a:cubicBezTo>
                    <a:pt x="1641768" y="788505"/>
                    <a:pt x="1631829" y="831574"/>
                    <a:pt x="1588759" y="894522"/>
                  </a:cubicBezTo>
                  <a:cubicBezTo>
                    <a:pt x="1545689" y="957470"/>
                    <a:pt x="1495993" y="1030357"/>
                    <a:pt x="1449611" y="1113183"/>
                  </a:cubicBezTo>
                  <a:cubicBezTo>
                    <a:pt x="1403228" y="1196009"/>
                    <a:pt x="1386664" y="1295400"/>
                    <a:pt x="1310464" y="1391478"/>
                  </a:cubicBezTo>
                  <a:cubicBezTo>
                    <a:pt x="1234264" y="1487556"/>
                    <a:pt x="1081863" y="1610139"/>
                    <a:pt x="992411" y="1689652"/>
                  </a:cubicBezTo>
                  <a:cubicBezTo>
                    <a:pt x="902959" y="1769165"/>
                    <a:pt x="836699" y="1812235"/>
                    <a:pt x="773751" y="1868557"/>
                  </a:cubicBezTo>
                  <a:cubicBezTo>
                    <a:pt x="710803" y="1924879"/>
                    <a:pt x="671047" y="1944757"/>
                    <a:pt x="614725" y="2027583"/>
                  </a:cubicBezTo>
                  <a:cubicBezTo>
                    <a:pt x="558403" y="2110409"/>
                    <a:pt x="531898" y="2252870"/>
                    <a:pt x="435820" y="2365513"/>
                  </a:cubicBezTo>
                  <a:cubicBezTo>
                    <a:pt x="339742" y="2478156"/>
                    <a:pt x="104516" y="2650435"/>
                    <a:pt x="38255" y="2703444"/>
                  </a:cubicBezTo>
                  <a:cubicBezTo>
                    <a:pt x="-28006" y="2756453"/>
                    <a:pt x="5124" y="2720009"/>
                    <a:pt x="38255" y="268356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8289B7-8F07-FF47-8802-8E578E4F12C4}"/>
              </a:ext>
            </a:extLst>
          </p:cNvPr>
          <p:cNvGrpSpPr/>
          <p:nvPr/>
        </p:nvGrpSpPr>
        <p:grpSpPr>
          <a:xfrm>
            <a:off x="6344765" y="3036148"/>
            <a:ext cx="394073" cy="379248"/>
            <a:chOff x="1318367" y="4805071"/>
            <a:chExt cx="394073" cy="379248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149AC6C-CA7A-0745-9ACA-746A00C07B4A}"/>
                </a:ext>
              </a:extLst>
            </p:cNvPr>
            <p:cNvSpPr/>
            <p:nvPr/>
          </p:nvSpPr>
          <p:spPr>
            <a:xfrm>
              <a:off x="1318367" y="4805071"/>
              <a:ext cx="374754" cy="374754"/>
            </a:xfrm>
            <a:custGeom>
              <a:avLst/>
              <a:gdLst>
                <a:gd name="connsiteX0" fmla="*/ 374754 w 374754"/>
                <a:gd name="connsiteY0" fmla="*/ 0 h 374754"/>
                <a:gd name="connsiteX1" fmla="*/ 0 w 374754"/>
                <a:gd name="connsiteY1" fmla="*/ 179882 h 374754"/>
                <a:gd name="connsiteX2" fmla="*/ 344773 w 374754"/>
                <a:gd name="connsiteY2" fmla="*/ 374754 h 374754"/>
                <a:gd name="connsiteX3" fmla="*/ 344773 w 374754"/>
                <a:gd name="connsiteY3" fmla="*/ 374754 h 3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4" h="374754">
                  <a:moveTo>
                    <a:pt x="374754" y="0"/>
                  </a:moveTo>
                  <a:lnTo>
                    <a:pt x="0" y="179882"/>
                  </a:lnTo>
                  <a:lnTo>
                    <a:pt x="344773" y="374754"/>
                  </a:lnTo>
                  <a:lnTo>
                    <a:pt x="344773" y="3747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4A367B4-6841-DC4E-82DA-CE1A49BA637D}"/>
                </a:ext>
              </a:extLst>
            </p:cNvPr>
            <p:cNvSpPr/>
            <p:nvPr/>
          </p:nvSpPr>
          <p:spPr>
            <a:xfrm rot="4571524">
              <a:off x="1382779" y="4854658"/>
              <a:ext cx="346989" cy="312333"/>
            </a:xfrm>
            <a:prstGeom prst="arc">
              <a:avLst>
                <a:gd name="adj1" fmla="val 13665039"/>
                <a:gd name="adj2" fmla="val 211764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E68A96-01F3-A94F-A7FF-C175014E9EBA}"/>
              </a:ext>
            </a:extLst>
          </p:cNvPr>
          <p:cNvCxnSpPr/>
          <p:nvPr/>
        </p:nvCxnSpPr>
        <p:spPr>
          <a:xfrm>
            <a:off x="7011035" y="3234267"/>
            <a:ext cx="829098" cy="0"/>
          </a:xfrm>
          <a:prstGeom prst="straightConnector1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C6D9E1-B546-2D45-AD00-7A934CB74139}"/>
              </a:ext>
            </a:extLst>
          </p:cNvPr>
          <p:cNvCxnSpPr>
            <a:cxnSpLocks/>
          </p:cNvCxnSpPr>
          <p:nvPr/>
        </p:nvCxnSpPr>
        <p:spPr>
          <a:xfrm flipH="1">
            <a:off x="8120273" y="3036148"/>
            <a:ext cx="700709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23CEF2-92B6-0D4A-9CFB-2CD5FE7F6910}"/>
              </a:ext>
            </a:extLst>
          </p:cNvPr>
          <p:cNvSpPr txBox="1"/>
          <p:nvPr/>
        </p:nvSpPr>
        <p:spPr>
          <a:xfrm>
            <a:off x="8943835" y="274376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C4179F-270C-F145-8313-5C65EF1DDCA9}"/>
              </a:ext>
            </a:extLst>
          </p:cNvPr>
          <p:cNvSpPr/>
          <p:nvPr/>
        </p:nvSpPr>
        <p:spPr>
          <a:xfrm>
            <a:off x="4616287" y="2840114"/>
            <a:ext cx="899490" cy="9768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ED133-9E87-0F44-90FA-84541FC5C0B0}"/>
              </a:ext>
            </a:extLst>
          </p:cNvPr>
          <p:cNvSpPr txBox="1"/>
          <p:nvPr/>
        </p:nvSpPr>
        <p:spPr>
          <a:xfrm>
            <a:off x="9313373" y="4545009"/>
            <a:ext cx="251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 – depth along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line of sight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 – fraction of plasma emitting</a:t>
            </a:r>
          </a:p>
        </p:txBody>
      </p:sp>
    </p:spTree>
    <p:extLst>
      <p:ext uri="{BB962C8B-B14F-4D97-AF65-F5344CB8AC3E}">
        <p14:creationId xmlns:p14="http://schemas.microsoft.com/office/powerpoint/2010/main" val="17545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28B195B-AC19-5C43-8FF9-4ECF56C21CC0}"/>
              </a:ext>
            </a:extLst>
          </p:cNvPr>
          <p:cNvGrpSpPr/>
          <p:nvPr/>
        </p:nvGrpSpPr>
        <p:grpSpPr>
          <a:xfrm rot="538709">
            <a:off x="8202576" y="2155588"/>
            <a:ext cx="2033514" cy="3405845"/>
            <a:chOff x="8969873" y="1658925"/>
            <a:chExt cx="2033514" cy="3405845"/>
          </a:xfrm>
        </p:grpSpPr>
        <p:sp>
          <p:nvSpPr>
            <p:cNvPr id="22" name="Isosceles Triangle 12">
              <a:extLst>
                <a:ext uri="{FF2B5EF4-FFF2-40B4-BE49-F238E27FC236}">
                  <a16:creationId xmlns:a16="http://schemas.microsoft.com/office/drawing/2014/main" id="{C025496A-8522-654B-BB45-E8642F97E032}"/>
                </a:ext>
              </a:extLst>
            </p:cNvPr>
            <p:cNvSpPr/>
            <p:nvPr/>
          </p:nvSpPr>
          <p:spPr>
            <a:xfrm rot="10243564">
              <a:off x="8969873" y="1658925"/>
              <a:ext cx="2033514" cy="333161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0000">
                    <a:alpha val="62000"/>
                  </a:srgbClr>
                </a:gs>
                <a:gs pos="50000">
                  <a:schemeClr val="accent1">
                    <a:lumMod val="20000"/>
                    <a:lumOff val="80000"/>
                    <a:alpha val="62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58BBCB-A691-D249-ACB7-F21C53B09DAC}"/>
                </a:ext>
              </a:extLst>
            </p:cNvPr>
            <p:cNvSpPr/>
            <p:nvPr/>
          </p:nvSpPr>
          <p:spPr>
            <a:xfrm rot="20948163">
              <a:off x="9935059" y="4735772"/>
              <a:ext cx="601013" cy="328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6365BC-525A-6044-87E9-CA9B1487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Geometrical Analysis of a Non-Cylindrical Loop to get a limit on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AB7D-F747-C64E-830B-DBA8BF83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498515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I  = A G(</a:t>
            </a:r>
            <a:r>
              <a:rPr lang="en-US" sz="4400" dirty="0" err="1"/>
              <a:t>n</a:t>
            </a:r>
            <a:r>
              <a:rPr lang="en-US" sz="4400" baseline="-25000" dirty="0" err="1"/>
              <a:t>e</a:t>
            </a:r>
            <a:r>
              <a:rPr lang="en-US" sz="4400" dirty="0" err="1"/>
              <a:t>,T</a:t>
            </a:r>
            <a:r>
              <a:rPr lang="en-US" sz="4400" dirty="0"/>
              <a:t>) ∫ n</a:t>
            </a:r>
            <a:r>
              <a:rPr lang="en-US" sz="4400" baseline="-25000" dirty="0"/>
              <a:t>e</a:t>
            </a:r>
            <a:r>
              <a:rPr lang="en-US" sz="4400" baseline="30000" dirty="0"/>
              <a:t>2 </a:t>
            </a:r>
            <a:r>
              <a:rPr lang="en-US" sz="4400" dirty="0"/>
              <a:t>dL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    = A G(</a:t>
            </a:r>
            <a:r>
              <a:rPr lang="en-US" sz="4400" dirty="0" err="1"/>
              <a:t>n</a:t>
            </a:r>
            <a:r>
              <a:rPr lang="en-US" sz="4400" baseline="-25000" dirty="0" err="1"/>
              <a:t>e</a:t>
            </a:r>
            <a:r>
              <a:rPr lang="en-US" sz="4400" dirty="0" err="1"/>
              <a:t>,T</a:t>
            </a:r>
            <a:r>
              <a:rPr lang="en-US" sz="4400" dirty="0"/>
              <a:t>) n</a:t>
            </a:r>
            <a:r>
              <a:rPr lang="en-US" sz="4400" baseline="-25000" dirty="0"/>
              <a:t>e</a:t>
            </a:r>
            <a:r>
              <a:rPr lang="en-US" sz="4400" baseline="30000" dirty="0"/>
              <a:t>2 </a:t>
            </a:r>
            <a:r>
              <a:rPr lang="en-US" sz="4400" dirty="0"/>
              <a:t>D f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D= I/(A G(</a:t>
            </a:r>
            <a:r>
              <a:rPr lang="en-US" sz="4400" dirty="0" err="1"/>
              <a:t>n</a:t>
            </a:r>
            <a:r>
              <a:rPr lang="en-US" sz="4400" baseline="-25000" dirty="0" err="1"/>
              <a:t>e</a:t>
            </a:r>
            <a:r>
              <a:rPr lang="en-US" sz="4400" dirty="0" err="1"/>
              <a:t>,T</a:t>
            </a:r>
            <a:r>
              <a:rPr lang="en-US" sz="4400" dirty="0"/>
              <a:t>) n</a:t>
            </a:r>
            <a:r>
              <a:rPr lang="en-US" sz="4400" baseline="-25000" dirty="0"/>
              <a:t>e</a:t>
            </a:r>
            <a:r>
              <a:rPr lang="en-US" sz="4400" baseline="30000" dirty="0"/>
              <a:t>2  </a:t>
            </a:r>
            <a:r>
              <a:rPr lang="en-US" sz="4400" dirty="0"/>
              <a:t>f 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8289B7-8F07-FF47-8802-8E578E4F12C4}"/>
              </a:ext>
            </a:extLst>
          </p:cNvPr>
          <p:cNvGrpSpPr/>
          <p:nvPr/>
        </p:nvGrpSpPr>
        <p:grpSpPr>
          <a:xfrm>
            <a:off x="6344765" y="3036148"/>
            <a:ext cx="394073" cy="379248"/>
            <a:chOff x="1318367" y="4805071"/>
            <a:chExt cx="394073" cy="379248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149AC6C-CA7A-0745-9ACA-746A00C07B4A}"/>
                </a:ext>
              </a:extLst>
            </p:cNvPr>
            <p:cNvSpPr/>
            <p:nvPr/>
          </p:nvSpPr>
          <p:spPr>
            <a:xfrm>
              <a:off x="1318367" y="4805071"/>
              <a:ext cx="374754" cy="374754"/>
            </a:xfrm>
            <a:custGeom>
              <a:avLst/>
              <a:gdLst>
                <a:gd name="connsiteX0" fmla="*/ 374754 w 374754"/>
                <a:gd name="connsiteY0" fmla="*/ 0 h 374754"/>
                <a:gd name="connsiteX1" fmla="*/ 0 w 374754"/>
                <a:gd name="connsiteY1" fmla="*/ 179882 h 374754"/>
                <a:gd name="connsiteX2" fmla="*/ 344773 w 374754"/>
                <a:gd name="connsiteY2" fmla="*/ 374754 h 374754"/>
                <a:gd name="connsiteX3" fmla="*/ 344773 w 374754"/>
                <a:gd name="connsiteY3" fmla="*/ 374754 h 3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754" h="374754">
                  <a:moveTo>
                    <a:pt x="374754" y="0"/>
                  </a:moveTo>
                  <a:lnTo>
                    <a:pt x="0" y="179882"/>
                  </a:lnTo>
                  <a:lnTo>
                    <a:pt x="344773" y="374754"/>
                  </a:lnTo>
                  <a:lnTo>
                    <a:pt x="344773" y="3747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4A367B4-6841-DC4E-82DA-CE1A49BA637D}"/>
                </a:ext>
              </a:extLst>
            </p:cNvPr>
            <p:cNvSpPr/>
            <p:nvPr/>
          </p:nvSpPr>
          <p:spPr>
            <a:xfrm rot="4571524">
              <a:off x="1382779" y="4854658"/>
              <a:ext cx="346989" cy="312333"/>
            </a:xfrm>
            <a:prstGeom prst="arc">
              <a:avLst>
                <a:gd name="adj1" fmla="val 13665039"/>
                <a:gd name="adj2" fmla="val 211764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E68A96-01F3-A94F-A7FF-C175014E9EBA}"/>
              </a:ext>
            </a:extLst>
          </p:cNvPr>
          <p:cNvCxnSpPr/>
          <p:nvPr/>
        </p:nvCxnSpPr>
        <p:spPr>
          <a:xfrm>
            <a:off x="7011035" y="3234267"/>
            <a:ext cx="829098" cy="0"/>
          </a:xfrm>
          <a:prstGeom prst="straightConnector1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23CEF2-92B6-0D4A-9CFB-2CD5FE7F6910}"/>
              </a:ext>
            </a:extLst>
          </p:cNvPr>
          <p:cNvSpPr txBox="1"/>
          <p:nvPr/>
        </p:nvSpPr>
        <p:spPr>
          <a:xfrm>
            <a:off x="10029886" y="274376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C6D9E1-B546-2D45-AD00-7A934CB74139}"/>
              </a:ext>
            </a:extLst>
          </p:cNvPr>
          <p:cNvCxnSpPr>
            <a:cxnSpLocks/>
          </p:cNvCxnSpPr>
          <p:nvPr/>
        </p:nvCxnSpPr>
        <p:spPr>
          <a:xfrm flipH="1">
            <a:off x="8443912" y="3036147"/>
            <a:ext cx="1557398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nut 26">
            <a:extLst>
              <a:ext uri="{FF2B5EF4-FFF2-40B4-BE49-F238E27FC236}">
                <a16:creationId xmlns:a16="http://schemas.microsoft.com/office/drawing/2014/main" id="{B8054D85-C3A5-104A-9C88-845E07E8BB8C}"/>
              </a:ext>
            </a:extLst>
          </p:cNvPr>
          <p:cNvSpPr/>
          <p:nvPr/>
        </p:nvSpPr>
        <p:spPr>
          <a:xfrm>
            <a:off x="4997546" y="4321675"/>
            <a:ext cx="514639" cy="920959"/>
          </a:xfrm>
          <a:prstGeom prst="donut">
            <a:avLst>
              <a:gd name="adj" fmla="val 72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155760-EB07-3947-9EA5-62553BF4910C}"/>
              </a:ext>
            </a:extLst>
          </p:cNvPr>
          <p:cNvCxnSpPr>
            <a:cxnSpLocks/>
          </p:cNvCxnSpPr>
          <p:nvPr/>
        </p:nvCxnSpPr>
        <p:spPr>
          <a:xfrm>
            <a:off x="5221829" y="5175948"/>
            <a:ext cx="710207" cy="599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FBF97E4-991F-8F4C-AD18-E493787C05D6}"/>
              </a:ext>
            </a:extLst>
          </p:cNvPr>
          <p:cNvSpPr txBox="1"/>
          <p:nvPr/>
        </p:nvSpPr>
        <p:spPr>
          <a:xfrm>
            <a:off x="4338995" y="5752524"/>
            <a:ext cx="4761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</a:rPr>
              <a:t>Assume f = constant</a:t>
            </a:r>
          </a:p>
        </p:txBody>
      </p:sp>
    </p:spTree>
    <p:extLst>
      <p:ext uri="{BB962C8B-B14F-4D97-AF65-F5344CB8AC3E}">
        <p14:creationId xmlns:p14="http://schemas.microsoft.com/office/powerpoint/2010/main" val="419156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35FBDCC-7339-E841-AEEB-7819ED0C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analyzed two loops observed by </a:t>
            </a:r>
            <a:r>
              <a:rPr lang="en-US" i="1" dirty="0"/>
              <a:t>Hinode</a:t>
            </a:r>
            <a:r>
              <a:rPr lang="en-US" dirty="0"/>
              <a:t>/EIS on </a:t>
            </a:r>
            <a:br>
              <a:rPr lang="en-US" dirty="0"/>
            </a:br>
            <a:r>
              <a:rPr lang="en-US" dirty="0"/>
              <a:t>6-Feb-2011, AR11150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B8AEF-3A95-AC40-8653-9F3F74224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1676" y="1350310"/>
            <a:ext cx="7710766" cy="550769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9EFDF-C432-4943-9E56-F130812F51DF}"/>
              </a:ext>
            </a:extLst>
          </p:cNvPr>
          <p:cNvSpPr txBox="1"/>
          <p:nvPr/>
        </p:nvSpPr>
        <p:spPr>
          <a:xfrm>
            <a:off x="4043363" y="1733552"/>
            <a:ext cx="38576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Fe VIII 186.6 </a:t>
            </a:r>
            <a:r>
              <a:rPr lang="en-US" sz="2000" b="1" dirty="0" err="1"/>
              <a:t>Å</a:t>
            </a:r>
            <a:r>
              <a:rPr lang="en-US" sz="2000" b="1" dirty="0"/>
              <a:t>   Log T(MK) =5.7</a:t>
            </a:r>
          </a:p>
        </p:txBody>
      </p:sp>
    </p:spTree>
    <p:extLst>
      <p:ext uri="{BB962C8B-B14F-4D97-AF65-F5344CB8AC3E}">
        <p14:creationId xmlns:p14="http://schemas.microsoft.com/office/powerpoint/2010/main" val="396461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EC90-9835-7C4F-9FC1-FB745341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3113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i="1" dirty="0"/>
              <a:t>Hinode</a:t>
            </a:r>
            <a:r>
              <a:rPr lang="en-US" sz="4000" dirty="0"/>
              <a:t>/EIS observations allow us to determine intensity, temperature and electron density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E482D-A1EF-F34C-A406-23EB40DEEB09}"/>
              </a:ext>
            </a:extLst>
          </p:cNvPr>
          <p:cNvSpPr/>
          <p:nvPr/>
        </p:nvSpPr>
        <p:spPr>
          <a:xfrm>
            <a:off x="699247" y="1559859"/>
            <a:ext cx="9814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Ion	  </a:t>
            </a:r>
            <a:r>
              <a:rPr lang="en-US" sz="2000" dirty="0" err="1">
                <a:effectLst/>
                <a:latin typeface="Helvetica" pitchFamily="2" charset="0"/>
              </a:rPr>
              <a:t>λ</a:t>
            </a:r>
            <a:r>
              <a:rPr lang="en-US" sz="2000" dirty="0">
                <a:effectLst/>
                <a:latin typeface="Helvetica" pitchFamily="2" charset="0"/>
              </a:rPr>
              <a:t> (</a:t>
            </a:r>
            <a:r>
              <a:rPr lang="en-US" sz="2000" dirty="0" err="1">
                <a:effectLst/>
                <a:latin typeface="Helvetica" pitchFamily="2" charset="0"/>
              </a:rPr>
              <a:t>Å</a:t>
            </a:r>
            <a:r>
              <a:rPr lang="en-US" sz="2000" dirty="0">
                <a:effectLst/>
                <a:latin typeface="Helvetica" pitchFamily="2" charset="0"/>
              </a:rPr>
              <a:t>)	         Log T (K)</a:t>
            </a:r>
          </a:p>
          <a:p>
            <a:endParaRPr lang="en-US" sz="2000" dirty="0">
              <a:effectLst/>
              <a:latin typeface="Helvetica" pitchFamily="2" charset="0"/>
            </a:endParaRPr>
          </a:p>
          <a:p>
            <a:r>
              <a:rPr lang="en-US" sz="2000" dirty="0">
                <a:effectLst/>
                <a:latin typeface="Helvetica" pitchFamily="2" charset="0"/>
              </a:rPr>
              <a:t>O V 	  248.46 	5.4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Mg V 	  276.58 	5.5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Mg VI 	  269.00 	5.7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Mg VII 	  278.40 	5.8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Mg VII 	  280.74 	5.8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Fe VIII 	  186.60 	5.7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Fe X 	  184.54 	6.0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Fe XI 	  188.22 	6.1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Fe XII 	  195.12 	6.2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Si VII 	  275.36 	5.8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Si VII 	  278.45 	5.8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Si VII 	  275.36 	5.8 	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Si X 	  261.06 	6.1 	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F23BF-7546-8E40-A1C8-236B0B8CEF0D}"/>
              </a:ext>
            </a:extLst>
          </p:cNvPr>
          <p:cNvCxnSpPr/>
          <p:nvPr/>
        </p:nvCxnSpPr>
        <p:spPr>
          <a:xfrm>
            <a:off x="748555" y="2026024"/>
            <a:ext cx="6028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62ED7-2DEF-9645-AFC1-122184060052}"/>
              </a:ext>
            </a:extLst>
          </p:cNvPr>
          <p:cNvGrpSpPr/>
          <p:nvPr/>
        </p:nvGrpSpPr>
        <p:grpSpPr>
          <a:xfrm>
            <a:off x="4239491" y="3200406"/>
            <a:ext cx="2238813" cy="581921"/>
            <a:chOff x="4239491" y="3200406"/>
            <a:chExt cx="2238813" cy="5819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DCC7CC-DD32-AE44-B699-BF402F5691D8}"/>
                </a:ext>
              </a:extLst>
            </p:cNvPr>
            <p:cNvSpPr txBox="1"/>
            <p:nvPr/>
          </p:nvSpPr>
          <p:spPr>
            <a:xfrm>
              <a:off x="4665244" y="3267096"/>
              <a:ext cx="1813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n</a:t>
              </a:r>
              <a:r>
                <a:rPr lang="en-US" sz="2400" baseline="-25000" dirty="0">
                  <a:solidFill>
                    <a:schemeClr val="accent1"/>
                  </a:solidFill>
                </a:rPr>
                <a:t>e</a:t>
              </a:r>
              <a:r>
                <a:rPr lang="en-US" sz="2400" dirty="0">
                  <a:solidFill>
                    <a:schemeClr val="accent1"/>
                  </a:solidFill>
                </a:rPr>
                <a:t> Diagnostic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3A2461C-ACC9-2440-BC0A-D4B4876481A6}"/>
                </a:ext>
              </a:extLst>
            </p:cNvPr>
            <p:cNvSpPr/>
            <p:nvPr/>
          </p:nvSpPr>
          <p:spPr>
            <a:xfrm rot="10800000">
              <a:off x="4239491" y="3200406"/>
              <a:ext cx="415636" cy="581921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C1E53-7321-3B42-AD07-28342E8B05AE}"/>
              </a:ext>
            </a:extLst>
          </p:cNvPr>
          <p:cNvGrpSpPr/>
          <p:nvPr/>
        </p:nvGrpSpPr>
        <p:grpSpPr>
          <a:xfrm>
            <a:off x="4043363" y="2257423"/>
            <a:ext cx="5380244" cy="3871861"/>
            <a:chOff x="3617610" y="549552"/>
            <a:chExt cx="5380244" cy="38718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8ED2D5-43C9-3641-A422-8DEA3E870F40}"/>
                </a:ext>
              </a:extLst>
            </p:cNvPr>
            <p:cNvSpPr txBox="1"/>
            <p:nvPr/>
          </p:nvSpPr>
          <p:spPr>
            <a:xfrm>
              <a:off x="4655127" y="2285427"/>
              <a:ext cx="4342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Peak Temperature Determination</a:t>
              </a: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5918791E-621B-6243-AC1F-ED97D7FE462E}"/>
                </a:ext>
              </a:extLst>
            </p:cNvPr>
            <p:cNvSpPr/>
            <p:nvPr/>
          </p:nvSpPr>
          <p:spPr>
            <a:xfrm rot="10800000">
              <a:off x="3617610" y="549552"/>
              <a:ext cx="1037517" cy="3871861"/>
            </a:xfrm>
            <a:prstGeom prst="leftBrace">
              <a:avLst>
                <a:gd name="adj1" fmla="val 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0FEECD-BFC8-6E43-91CF-30B4D8B9AFE5}"/>
              </a:ext>
            </a:extLst>
          </p:cNvPr>
          <p:cNvSpPr txBox="1"/>
          <p:nvPr/>
        </p:nvSpPr>
        <p:spPr>
          <a:xfrm>
            <a:off x="6478304" y="5229805"/>
            <a:ext cx="5128279" cy="8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For A and G(</a:t>
            </a:r>
            <a:r>
              <a:rPr lang="en-US" sz="2400" dirty="0" err="1">
                <a:solidFill>
                  <a:schemeClr val="accent1"/>
                </a:solidFill>
              </a:rPr>
              <a:t>n</a:t>
            </a:r>
            <a:r>
              <a:rPr lang="en-US" sz="2400" baseline="-25000" dirty="0" err="1">
                <a:solidFill>
                  <a:schemeClr val="accent1"/>
                </a:solidFill>
              </a:rPr>
              <a:t>e</a:t>
            </a:r>
            <a:r>
              <a:rPr lang="en-US" sz="2400" dirty="0" err="1">
                <a:solidFill>
                  <a:schemeClr val="accent1"/>
                </a:solidFill>
              </a:rPr>
              <a:t>,T</a:t>
            </a:r>
            <a:r>
              <a:rPr lang="en-US" sz="2400" dirty="0">
                <a:solidFill>
                  <a:schemeClr val="accent1"/>
                </a:solidFill>
              </a:rPr>
              <a:t>) we used the Chianti atomic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46504-5B68-E541-921E-77759DFB6EB8}"/>
              </a:ext>
            </a:extLst>
          </p:cNvPr>
          <p:cNvSpPr txBox="1"/>
          <p:nvPr/>
        </p:nvSpPr>
        <p:spPr>
          <a:xfrm>
            <a:off x="7111122" y="1826534"/>
            <a:ext cx="44954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D= I/(A G(</a:t>
            </a:r>
            <a:r>
              <a:rPr lang="en-US" sz="4000" dirty="0" err="1"/>
              <a:t>n</a:t>
            </a:r>
            <a:r>
              <a:rPr lang="en-US" sz="4000" baseline="-25000" dirty="0" err="1"/>
              <a:t>e</a:t>
            </a:r>
            <a:r>
              <a:rPr lang="en-US" sz="4000" dirty="0" err="1"/>
              <a:t>,T</a:t>
            </a:r>
            <a:r>
              <a:rPr lang="en-US" sz="4000" dirty="0"/>
              <a:t>) n</a:t>
            </a:r>
            <a:r>
              <a:rPr lang="en-US" sz="4000" baseline="-25000" dirty="0"/>
              <a:t>e</a:t>
            </a:r>
            <a:r>
              <a:rPr lang="en-US" sz="4000" baseline="30000" dirty="0"/>
              <a:t>2  </a:t>
            </a:r>
            <a:r>
              <a:rPr lang="en-US" sz="4000" dirty="0"/>
              <a:t>f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4E81DB-9630-5243-B5BF-506FC3514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" y="1524000"/>
            <a:ext cx="6951269" cy="4965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70CEB-D425-304A-8C43-C3DA56F44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28" r="28011"/>
          <a:stretch/>
        </p:blipFill>
        <p:spPr>
          <a:xfrm>
            <a:off x="5541296" y="1519232"/>
            <a:ext cx="3657600" cy="496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F6909-CC4B-3F4D-9FB6-D051EE83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analyzed the loop at different locations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36E6D-1FDB-5F47-8BB0-D24CC9FF6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" y="1524000"/>
            <a:ext cx="6951269" cy="4965192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828142E0-A8EF-1C4E-8DE8-02D6465BE300}"/>
              </a:ext>
            </a:extLst>
          </p:cNvPr>
          <p:cNvSpPr/>
          <p:nvPr/>
        </p:nvSpPr>
        <p:spPr>
          <a:xfrm rot="5093580">
            <a:off x="3681150" y="4640244"/>
            <a:ext cx="373288" cy="288935"/>
          </a:xfrm>
          <a:prstGeom prst="rightBrace">
            <a:avLst>
              <a:gd name="adj1" fmla="val 8333"/>
              <a:gd name="adj2" fmla="val 535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5AA05-AC12-C442-BED9-59213D4158F9}"/>
              </a:ext>
            </a:extLst>
          </p:cNvPr>
          <p:cNvSpPr txBox="1"/>
          <p:nvPr/>
        </p:nvSpPr>
        <p:spPr>
          <a:xfrm>
            <a:off x="3686164" y="495775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185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2A36-BAC9-8D4B-9A51-3FAFAFAB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calculate the minimum dimension along the line of sight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D2D9D-D8E1-914E-8759-B32E128679F0}"/>
              </a:ext>
            </a:extLst>
          </p:cNvPr>
          <p:cNvSpPr txBox="1"/>
          <p:nvPr/>
        </p:nvSpPr>
        <p:spPr>
          <a:xfrm>
            <a:off x="1000125" y="3586163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D</a:t>
            </a:r>
            <a:r>
              <a:rPr lang="en-US" sz="3600" baseline="-25000" dirty="0" err="1"/>
              <a:t>min</a:t>
            </a:r>
            <a:r>
              <a:rPr lang="en-US" sz="3600" dirty="0"/>
              <a:t> = D(f=1)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63891B-338D-1645-81D8-814628BD3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5026" y="1825625"/>
            <a:ext cx="5442012" cy="4351338"/>
          </a:xfrm>
        </p:spPr>
      </p:pic>
    </p:spTree>
    <p:extLst>
      <p:ext uri="{BB962C8B-B14F-4D97-AF65-F5344CB8AC3E}">
        <p14:creationId xmlns:p14="http://schemas.microsoft.com/office/powerpoint/2010/main" val="383129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16085</TotalTime>
  <Words>738</Words>
  <Application>Microsoft Macintosh PowerPoint</Application>
  <PresentationFormat>Widescreen</PresentationFormat>
  <Paragraphs>109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Constraints on the Expansion of Active Region Loops Along the Line of Sight </vt:lpstr>
      <vt:lpstr>Coronal loops give the impression of being cylindrical, but are they?</vt:lpstr>
      <vt:lpstr>It might be hard to tell if loops had strongly asymmetric cross sections, because they could affect visibility of the loops</vt:lpstr>
      <vt:lpstr>Typical geometrical analysis, assumes that loop is cylindrical</vt:lpstr>
      <vt:lpstr>Geometrical Analysis of a Non-Cylindrical Loop to get a limit on D</vt:lpstr>
      <vt:lpstr>We analyzed two loops observed by Hinode/EIS on  6-Feb-2011, AR11150</vt:lpstr>
      <vt:lpstr>Hinode/EIS observations allow us to determine intensity, temperature and electron density</vt:lpstr>
      <vt:lpstr>We analyzed the loop at different locations</vt:lpstr>
      <vt:lpstr>We can calculate the minimum dimension along the line of sight</vt:lpstr>
      <vt:lpstr>Minimum Aspect Ratio</vt:lpstr>
      <vt:lpstr>Loop width also constrained by STEREO data</vt:lpstr>
      <vt:lpstr>Conclusions</vt:lpstr>
      <vt:lpstr>How to improve the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from Hinode/EIS on the Expansion of Active Region Loops Along the Line of Sight </dc:title>
  <dc:creator>Kucera, Therese A. (GSFC-6710)</dc:creator>
  <cp:lastModifiedBy>Kucera, Therese A. (GSFC-6710)</cp:lastModifiedBy>
  <cp:revision>202</cp:revision>
  <dcterms:created xsi:type="dcterms:W3CDTF">2019-04-02T19:02:53Z</dcterms:created>
  <dcterms:modified xsi:type="dcterms:W3CDTF">2020-07-17T19:51:19Z</dcterms:modified>
</cp:coreProperties>
</file>