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37" r:id="rId2"/>
    <p:sldId id="687" r:id="rId3"/>
    <p:sldId id="673" r:id="rId4"/>
    <p:sldId id="680" r:id="rId5"/>
    <p:sldId id="696" r:id="rId6"/>
    <p:sldId id="693" r:id="rId7"/>
    <p:sldId id="690" r:id="rId8"/>
    <p:sldId id="694" r:id="rId9"/>
    <p:sldId id="697" r:id="rId10"/>
    <p:sldId id="698" r:id="rId11"/>
    <p:sldId id="679" r:id="rId12"/>
    <p:sldId id="691" r:id="rId13"/>
    <p:sldId id="678" r:id="rId14"/>
    <p:sldId id="677" r:id="rId15"/>
    <p:sldId id="681" r:id="rId16"/>
    <p:sldId id="692" r:id="rId17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mchuk, James A. (GSFC-6710)" initials="KJA(" lastIdx="1" clrIdx="0">
    <p:extLst>
      <p:ext uri="{19B8F6BF-5375-455C-9EA6-DF929625EA0E}">
        <p15:presenceInfo xmlns:p15="http://schemas.microsoft.com/office/powerpoint/2012/main" userId="S::jklimchu@ndc.nasa.gov::3c7ddcf0-7936-4b8e-92ca-a38e77dc2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7559"/>
    <a:srgbClr val="FF3300"/>
    <a:srgbClr val="15E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7" autoAdjust="0"/>
    <p:restoredTop sz="86989" autoAdjust="0"/>
  </p:normalViewPr>
  <p:slideViewPr>
    <p:cSldViewPr>
      <p:cViewPr varScale="1">
        <p:scale>
          <a:sx n="94" d="100"/>
          <a:sy n="94" d="100"/>
        </p:scale>
        <p:origin x="6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34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4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3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8" y="4410392"/>
            <a:ext cx="5124864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9" tIns="45167" rIns="91949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242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/>
              <a:t>First thing notice is majestic arching coronal loops.</a:t>
            </a:r>
          </a:p>
          <a:p>
            <a:r>
              <a:rPr lang="en-US" sz="1800" baseline="0" dirty="0"/>
              <a:t>Most every knows that trace magnetic field lines.</a:t>
            </a:r>
          </a:p>
          <a:p>
            <a:r>
              <a:rPr lang="en-US" sz="1800" baseline="0" dirty="0"/>
              <a:t>What are they really?</a:t>
            </a:r>
          </a:p>
          <a:p>
            <a:r>
              <a:rPr lang="en-US" sz="1800" baseline="0" dirty="0"/>
              <a:t>Not isolated magnetic flux tubes (common misconception).</a:t>
            </a:r>
          </a:p>
          <a:p>
            <a:r>
              <a:rPr lang="en-US" sz="1800" baseline="0" dirty="0"/>
              <a:t>Corona has very small plasma beta (ratio of gas to magnetic pressure), so the volume completely filled with magnetic field. </a:t>
            </a:r>
          </a:p>
          <a:p>
            <a:r>
              <a:rPr lang="en-US" sz="1800" baseline="0" dirty="0"/>
              <a:t>Loops are as subsets of field lines – so indeed flux tubes, just not isolate – with different temperature and density from their surroundings.</a:t>
            </a:r>
          </a:p>
          <a:p>
            <a:r>
              <a:rPr lang="en-US" sz="1800" baseline="0" dirty="0"/>
              <a:t>Reason they have different T and n is that they experience different coronal heating.</a:t>
            </a:r>
          </a:p>
          <a:p>
            <a:r>
              <a:rPr lang="en-US" sz="1800" baseline="0" dirty="0"/>
              <a:t>By studying loops, we can learn not only about the structure of the field, but also the properties of coronal heating.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Of particular interest is the cross section of the loop flux tube.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Reveals the spatial distribution of the heating, including its cross-field size scale.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Those properties provide important clues about the physical mechanism that produces the heating.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Many of us that small impulsive magnetic reconnection events are the primary source of heating, but many aspects of this picture not well established.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Loops inform us about collective behavior.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Imagine loops produce by local storms of nanoflares. Cross section is a map of the storm. Helps us understand nature of the storm. Like avalanche?</a:t>
            </a:r>
          </a:p>
          <a:p>
            <a:r>
              <a:rPr lang="en-US" sz="1800" baseline="0" dirty="0"/>
              <a:t>Terminology:  </a:t>
            </a:r>
          </a:p>
          <a:p>
            <a:r>
              <a:rPr lang="en-US" sz="1800" baseline="0" dirty="0"/>
              <a:t>The terms loop and flux tube are sometimes used interchangeably. Here, today, loop is reserved for an observational feature—a 2D structure in an image. </a:t>
            </a:r>
          </a:p>
          <a:p>
            <a:r>
              <a:rPr lang="en-US" sz="1800" baseline="0" dirty="0"/>
              <a:t>A flux tube is corresponding structure in 3D space. Loop is projection of flux tube onto plane of sky.</a:t>
            </a:r>
          </a:p>
          <a:p>
            <a:r>
              <a:rPr lang="en-US" sz="1800" baseline="0" dirty="0"/>
              <a:t>Emphasizing loops, but the space between loops if equally important.</a:t>
            </a:r>
          </a:p>
          <a:p>
            <a:r>
              <a:rPr lang="en-US" sz="1800" baseline="0" dirty="0"/>
              <a:t>In fact, more plasma is contained in what we call diffuse component of corona than is contained in observationally distinct loops themselves.</a:t>
            </a:r>
          </a:p>
          <a:p>
            <a:r>
              <a:rPr lang="en-US" sz="1800" baseline="0" dirty="0"/>
              <a:t>Need to understand how diffuse corona heated. Uniformly, or many overlapping loops that are too faint or too narrow to stand out individually.</a:t>
            </a:r>
          </a:p>
          <a:p>
            <a:r>
              <a:rPr lang="en-US" sz="1800" baseline="0" dirty="0"/>
              <a:t>Latter more likely, as Vadim will discuss.</a:t>
            </a:r>
          </a:p>
          <a:p>
            <a:r>
              <a:rPr lang="en-US" sz="1800" baseline="0" dirty="0"/>
              <a:t>Even well observed loops are likely to have sub-structure well below our current resolving capability. Like to talk about loops as bundles of thin strands. </a:t>
            </a:r>
          </a:p>
          <a:p>
            <a:r>
              <a:rPr lang="en-US" sz="1800" baseline="0" dirty="0"/>
              <a:t>Terry will touch on this when she discussed filling factors. </a:t>
            </a:r>
          </a:p>
          <a:p>
            <a:r>
              <a:rPr lang="en-US" sz="1800" baseline="0" dirty="0"/>
              <a:t>Currently efforts at Goddard led by Adrien Daw and Doug Rabin to build an ultra-high resolution photon sieve telescope to search for this sub-structure.</a:t>
            </a:r>
          </a:p>
          <a:p>
            <a:r>
              <a:rPr lang="en-US" sz="1800" baseline="0" dirty="0"/>
              <a:t>I will concentrate on shape of X-section.</a:t>
            </a:r>
          </a:p>
          <a:p>
            <a:r>
              <a:rPr lang="en-US" sz="1800" baseline="0" dirty="0"/>
              <a:t>Typically assumed to be circular, but not good reason.</a:t>
            </a:r>
          </a:p>
          <a:p>
            <a:r>
              <a:rPr lang="en-US" sz="1800" baseline="0" dirty="0"/>
              <a:t>Recent analysis of an MHD model of an active region (Anna </a:t>
            </a:r>
            <a:r>
              <a:rPr lang="en-US" sz="1800" baseline="0" dirty="0" err="1"/>
              <a:t>Malanushenko</a:t>
            </a:r>
            <a:r>
              <a:rPr lang="en-US" sz="1800" baseline="0" dirty="0"/>
              <a:t>) suggests that many loops may corresponds to veils/curtains rather tubes.</a:t>
            </a:r>
          </a:p>
          <a:p>
            <a:r>
              <a:rPr lang="en-US" sz="1800" baseline="0" dirty="0"/>
              <a:t>I will present evidence that this is not the case, at least not in general.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---------------------------------------------------------------------------------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Hi-C 2.1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Multi-scale Gaussian normalization (MGN) sharpened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 29, 2018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172 A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2k x 2k pixels, 4.4 x 4.4 arc min,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Hi-C 2.1  (pixel 0.13 arcsec, times of jitter avoided)  1 pix = 100 km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Williams et al. (2020) study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Low-pass filtered data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Loop FWHM ~ 500-1000 km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Uniformly emitting circle:  diameter = 4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st.dev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Gaussian:   4 x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st.dev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= 1.7 x FMHM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Hi-C 1 Resolution:  0.3-0.4 arcsec (pixel 0.1 arcsec, PSF 0.09 arcsec, spacecraft jitter)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AIA/SDO is 3-5 times coarser (~ 1.4 arcsec)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74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 loops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Craig DeForest identified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Hi-C 1 Resolution:  0.3-0.4 arcsec (pixel 0.1 arcsec, PSF 0.09 arcsec, spacecraft jitter)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AIA/SDO is 3-5 times coarser (~ 1.4 arcsec)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4k x 4k pixels = 6.8 x 6.8 arcmin = 290 Mm on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2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Intensity profile = distribution of photon wavelength positions.</a:t>
            </a:r>
          </a:p>
          <a:p>
            <a:r>
              <a:rPr lang="en-US" dirty="0"/>
              <a:t>St. dev. is a generic measure of width</a:t>
            </a:r>
          </a:p>
          <a:p>
            <a:r>
              <a:rPr lang="en-US" dirty="0"/>
              <a:t>Loops are 10-50% enhancements over background</a:t>
            </a:r>
          </a:p>
          <a:p>
            <a:endParaRPr lang="en-US" dirty="0"/>
          </a:p>
          <a:p>
            <a:r>
              <a:rPr lang="en-US" dirty="0"/>
              <a:t>1 pixel = 73 km</a:t>
            </a:r>
          </a:p>
          <a:p>
            <a:r>
              <a:rPr lang="en-US" dirty="0"/>
              <a:t>6 pixels = 1800 km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Prob. </a:t>
            </a:r>
            <a:r>
              <a:rPr lang="en-US" dirty="0" err="1">
                <a:latin typeface="+mn-lt"/>
              </a:rPr>
              <a:t>Uncorr</a:t>
            </a:r>
            <a:r>
              <a:rPr lang="en-US" dirty="0">
                <a:latin typeface="+mn-lt"/>
              </a:rPr>
              <a:t>. = 9x10</a:t>
            </a:r>
            <a:r>
              <a:rPr lang="en-US" baseline="30000" dirty="0">
                <a:latin typeface="+mn-lt"/>
              </a:rPr>
              <a:t>-6</a:t>
            </a:r>
          </a:p>
          <a:p>
            <a:pPr>
              <a:lnSpc>
                <a:spcPct val="150000"/>
              </a:lnSpc>
            </a:pPr>
            <a:r>
              <a:rPr lang="en-US" sz="1600" i="1" dirty="0"/>
              <a:t>I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 </a:t>
            </a:r>
            <a:r>
              <a:rPr lang="en-US" sz="1600" i="1" dirty="0"/>
              <a:t>w</a:t>
            </a:r>
            <a:r>
              <a:rPr lang="en-US" sz="1600" baseline="30000" dirty="0"/>
              <a:t>+0.34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Non-parametric statistical method</a:t>
            </a:r>
          </a:p>
          <a:p>
            <a:r>
              <a:rPr lang="en-US" dirty="0"/>
              <a:t>Advantage that makes no assumption about the underlying distribution measurement errors, as tradition methods do</a:t>
            </a:r>
          </a:p>
          <a:p>
            <a:r>
              <a:rPr lang="en-US" dirty="0"/>
              <a:t>Clustering of points</a:t>
            </a:r>
          </a:p>
          <a:p>
            <a:r>
              <a:rPr lang="en-US" dirty="0"/>
              <a:t>Slope of line (log-log plot)</a:t>
            </a:r>
          </a:p>
        </p:txBody>
      </p:sp>
    </p:spTree>
    <p:extLst>
      <p:ext uri="{BB962C8B-B14F-4D97-AF65-F5344CB8AC3E}">
        <p14:creationId xmlns:p14="http://schemas.microsoft.com/office/powerpoint/2010/main" val="47153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probably value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Error bar = confidence interval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sizable majority of the loops either have a clear positive correlation, </a:t>
            </a:r>
            <a:r>
              <a:rPr lang="en-US" sz="1800" i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0, or are consistent with no correlation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dominance of loops with a positive intensity-width correlation. Eleven of the blue loops have </a:t>
            </a:r>
            <a:r>
              <a:rPr lang="en-US" sz="1800" i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0, compared to four with </a:t>
            </a:r>
            <a:r>
              <a:rPr lang="en-US" sz="1800" i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0. That represents a nearly three-to-one imbalance. Only one loop has </a:t>
            </a:r>
            <a:r>
              <a:rPr lang="en-US" sz="1800" i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-0.8, compared to five with </a:t>
            </a:r>
            <a:r>
              <a:rPr lang="en-US" sz="1800" i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0.8.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Only one loop with alpha le -1,  the value expected </a:t>
            </a:r>
            <a:r>
              <a:rPr lang="en-US" sz="1800">
                <a:effectLst/>
                <a:latin typeface="Times New Roman" panose="02020603050405020304" pitchFamily="18" charset="0"/>
              </a:rPr>
              <a:t>for non-circular X-section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3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quickly transported along field lines by highly efficient field-aligned thermal conduction.</a:t>
            </a:r>
          </a:p>
          <a:p>
            <a:r>
              <a:rPr lang="en-US" dirty="0"/>
              <a:t>Heating envelope</a:t>
            </a:r>
          </a:p>
          <a:p>
            <a:r>
              <a:rPr lang="en-US" dirty="0"/>
              <a:t>Could be highly structured within envelope (multi-stranded)</a:t>
            </a:r>
          </a:p>
          <a:p>
            <a:r>
              <a:rPr lang="en-US" dirty="0"/>
              <a:t>Doesn’t matter where in a strand the heating occurs (energy quickly spread out along field lines by thermal conduction</a:t>
            </a:r>
          </a:p>
          <a:p>
            <a:r>
              <a:rPr lang="en-US" dirty="0"/>
              <a:t>Vadim will that 1 option seems to be playing out in our simulations.</a:t>
            </a:r>
          </a:p>
        </p:txBody>
      </p:sp>
    </p:spTree>
    <p:extLst>
      <p:ext uri="{BB962C8B-B14F-4D97-AF65-F5344CB8AC3E}">
        <p14:creationId xmlns:p14="http://schemas.microsoft.com/office/powerpoint/2010/main" val="362370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 Here the Hi-C (solid), AIA (dashed) and “degraded” Hi-C (dotted) measurements for loops 1, 2, 3, and 4.  All four look monolithic in the Hi-C image with the exception of the loop 1, which shows some evidence of sub-strands on the right side. 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coalignment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my own and is not highly precise.  I estimate it is good to better than 2 AIA pixels.  The units are Hi-C pixels, and the plotted quantity is the standard deviation of the background-subtracted cross-axis intensity profile.  For a circular, uniformly filled cross section, the diameter is 4 times the standard deviation.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2DB5-BCCD-4607-9BDA-EA0538E71B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8600" y="-228600"/>
            <a:ext cx="9448800" cy="7848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20111111_171_dew_quarter_res.gif"/>
          <p:cNvPicPr>
            <a:picLocks noChangeAspect="1"/>
          </p:cNvPicPr>
          <p:nvPr/>
        </p:nvPicPr>
        <p:blipFill>
          <a:blip r:embed="rId3" cstate="print">
            <a:lum bright="-20000" contrast="-40000"/>
          </a:blip>
          <a:stretch>
            <a:fillRect/>
          </a:stretch>
        </p:blipFill>
        <p:spPr>
          <a:xfrm>
            <a:off x="1132114" y="-76200"/>
            <a:ext cx="70104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074"/>
          <p:cNvSpPr txBox="1">
            <a:spLocks noChangeArrowheads="1"/>
          </p:cNvSpPr>
          <p:nvPr/>
        </p:nvSpPr>
        <p:spPr>
          <a:xfrm>
            <a:off x="990600" y="2133600"/>
            <a:ext cx="7315201" cy="1828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Cross Sections of Coronal Loop Flux Tubes</a:t>
            </a:r>
          </a:p>
        </p:txBody>
      </p:sp>
      <p:sp>
        <p:nvSpPr>
          <p:cNvPr id="7" name="Rectangle 3075"/>
          <p:cNvSpPr txBox="1">
            <a:spLocks noChangeArrowheads="1"/>
          </p:cNvSpPr>
          <p:nvPr/>
        </p:nvSpPr>
        <p:spPr>
          <a:xfrm>
            <a:off x="990600" y="3051858"/>
            <a:ext cx="72390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James A. Klimchuk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baseline="30000" dirty="0">
              <a:solidFill>
                <a:schemeClr val="bg1"/>
              </a:solidFill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NASA – GSFC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Code 671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143B2-1DDA-4281-86E9-85D0A430085F}"/>
              </a:ext>
            </a:extLst>
          </p:cNvPr>
          <p:cNvSpPr txBox="1"/>
          <p:nvPr/>
        </p:nvSpPr>
        <p:spPr>
          <a:xfrm>
            <a:off x="3352800" y="2667000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48278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315712" cy="5010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324600"/>
            <a:ext cx="378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Lopez Fuentes, Klimchuk, &amp; Demoulin (2006)</a:t>
            </a:r>
          </a:p>
        </p:txBody>
      </p:sp>
    </p:spTree>
    <p:extLst>
      <p:ext uri="{BB962C8B-B14F-4D97-AF65-F5344CB8AC3E}">
        <p14:creationId xmlns:p14="http://schemas.microsoft.com/office/powerpoint/2010/main" val="344870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E7A3353-148E-4C32-8B7C-ED5ED8D3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47750"/>
            <a:ext cx="571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dev1.jpg"/>
          <p:cNvPicPr>
            <a:picLocks noChangeAspect="1"/>
          </p:cNvPicPr>
          <p:nvPr/>
        </p:nvPicPr>
        <p:blipFill>
          <a:blip r:embed="rId3" cstate="print"/>
          <a:srcRect l="13832" t="13333" r="7541" b="43333"/>
          <a:stretch>
            <a:fillRect/>
          </a:stretch>
        </p:blipFill>
        <p:spPr>
          <a:xfrm>
            <a:off x="457200" y="762000"/>
            <a:ext cx="3810000" cy="2971800"/>
          </a:xfrm>
          <a:prstGeom prst="rect">
            <a:avLst/>
          </a:prstGeom>
        </p:spPr>
      </p:pic>
      <p:pic>
        <p:nvPicPr>
          <p:cNvPr id="4" name="Picture 3" descr="stdev2.jpg"/>
          <p:cNvPicPr>
            <a:picLocks noChangeAspect="1"/>
          </p:cNvPicPr>
          <p:nvPr/>
        </p:nvPicPr>
        <p:blipFill>
          <a:blip r:embed="rId4" cstate="print"/>
          <a:srcRect l="14153" t="13333" r="7220" b="43333"/>
          <a:stretch>
            <a:fillRect/>
          </a:stretch>
        </p:blipFill>
        <p:spPr>
          <a:xfrm>
            <a:off x="4724400" y="762000"/>
            <a:ext cx="3810000" cy="2971800"/>
          </a:xfrm>
          <a:prstGeom prst="rect">
            <a:avLst/>
          </a:prstGeom>
        </p:spPr>
      </p:pic>
      <p:pic>
        <p:nvPicPr>
          <p:cNvPr id="5" name="Picture 4" descr="stdev3.jpg"/>
          <p:cNvPicPr>
            <a:picLocks noChangeAspect="1"/>
          </p:cNvPicPr>
          <p:nvPr/>
        </p:nvPicPr>
        <p:blipFill>
          <a:blip r:embed="rId5" cstate="print"/>
          <a:srcRect l="13832" t="13333" r="5969" b="43333"/>
          <a:stretch>
            <a:fillRect/>
          </a:stretch>
        </p:blipFill>
        <p:spPr>
          <a:xfrm>
            <a:off x="457200" y="3733800"/>
            <a:ext cx="3886200" cy="2971800"/>
          </a:xfrm>
          <a:prstGeom prst="rect">
            <a:avLst/>
          </a:prstGeom>
        </p:spPr>
      </p:pic>
      <p:pic>
        <p:nvPicPr>
          <p:cNvPr id="6" name="Picture 5" descr="stdev4.jpg"/>
          <p:cNvPicPr>
            <a:picLocks noChangeAspect="1"/>
          </p:cNvPicPr>
          <p:nvPr/>
        </p:nvPicPr>
        <p:blipFill>
          <a:blip r:embed="rId6" cstate="print"/>
          <a:srcRect l="13832" t="13333" r="7541" b="43333"/>
          <a:stretch>
            <a:fillRect/>
          </a:stretch>
        </p:blipFill>
        <p:spPr>
          <a:xfrm>
            <a:off x="4724400" y="3733800"/>
            <a:ext cx="3810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"/>
            <a:ext cx="776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Measured Width:  Hi-C (solid), AIA (dashed) and “degraded” Hi-C (dotted)</a:t>
            </a:r>
          </a:p>
        </p:txBody>
      </p:sp>
    </p:spTree>
    <p:extLst>
      <p:ext uri="{BB962C8B-B14F-4D97-AF65-F5344CB8AC3E}">
        <p14:creationId xmlns:p14="http://schemas.microsoft.com/office/powerpoint/2010/main" val="131884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590800" y="2590800"/>
            <a:ext cx="38639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158" t="19048" r="52049" b="21693"/>
          <a:stretch/>
        </p:blipFill>
        <p:spPr bwMode="auto">
          <a:xfrm>
            <a:off x="3200400" y="304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9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9E8EF3-B4F4-41A5-9614-73B74C427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01694"/>
              </p:ext>
            </p:extLst>
          </p:nvPr>
        </p:nvGraphicFramePr>
        <p:xfrm>
          <a:off x="1981200" y="79212"/>
          <a:ext cx="4572000" cy="669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28532788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0207944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86142457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92083577"/>
                    </a:ext>
                  </a:extLst>
                </a:gridCol>
              </a:tblGrid>
              <a:tr h="32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Loop Number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Uncorrelated Probability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Probable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 Confidence Interval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33427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[-0.94, 0.12]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574953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[-0.33, 0.00]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3179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[-0.26, 0.20]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553162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[-0.05. 0.25]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46406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[0.68, 1.34]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017256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[-0.30, 0.58]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555057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9.7x10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[-0.80, -.18]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194283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[0.06, 0.44]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764631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[1.22, 1.63]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4229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[0.84, 1.22]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038768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1.70x10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[0.48, 1.31]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399069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[-1.91, -1.22]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783921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[1.01, 1.58]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970220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[-0.36, 0.12]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857445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[0.24, 0.44]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80197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[-0.98, -0.58]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426141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[0.48, 0.80]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220988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[-0.06, 0.32]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026087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JK1 (20)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4.9x10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[0.05, 0.54]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26215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JK2 (21)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9.3x10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[0.16, 0.70]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830020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JK3 (22)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[0.54, 0.96]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771452"/>
                  </a:ext>
                </a:extLst>
              </a:tr>
              <a:tr h="2795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JK4 (23)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2.4x10</a:t>
                      </a:r>
                      <a:r>
                        <a:rPr lang="en-US" sz="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[-0.70, -0.27]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4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person, standing, light&#10;&#10;Description automatically generated">
            <a:extLst>
              <a:ext uri="{FF2B5EF4-FFF2-40B4-BE49-F238E27FC236}">
                <a16:creationId xmlns:a16="http://schemas.microsoft.com/office/drawing/2014/main" id="{417880AE-5ABA-4846-B5E4-BA6134233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463209" cy="5434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7B374C-FC40-40AC-813F-455DBE6DAC7E}"/>
              </a:ext>
            </a:extLst>
          </p:cNvPr>
          <p:cNvSpPr txBox="1"/>
          <p:nvPr/>
        </p:nvSpPr>
        <p:spPr>
          <a:xfrm>
            <a:off x="2057400" y="304800"/>
            <a:ext cx="534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Hi-C 2.1,    2018 May 29,    172 A (Fe IX, ~0.8 MK)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01F22-FC40-45EE-9117-E0797DFF7AB5}"/>
              </a:ext>
            </a:extLst>
          </p:cNvPr>
          <p:cNvSpPr txBox="1"/>
          <p:nvPr/>
        </p:nvSpPr>
        <p:spPr>
          <a:xfrm>
            <a:off x="2667000" y="6400800"/>
            <a:ext cx="417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ea typeface="Calibri" panose="020F0502020204030204" pitchFamily="34" charset="0"/>
              </a:rPr>
              <a:t>Sharpened with m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</a:rPr>
              <a:t>ulti-scale Gaussian normalization (MGN)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781AE6-99B3-4C92-8374-5FA7D7DC91C4}"/>
              </a:ext>
            </a:extLst>
          </p:cNvPr>
          <p:cNvGrpSpPr/>
          <p:nvPr/>
        </p:nvGrpSpPr>
        <p:grpSpPr>
          <a:xfrm>
            <a:off x="1010203" y="838200"/>
            <a:ext cx="894797" cy="5434853"/>
            <a:chOff x="1010203" y="838200"/>
            <a:chExt cx="894797" cy="54348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CCF6622-573F-449C-AC7F-AE7E685E6817}"/>
                </a:ext>
              </a:extLst>
            </p:cNvPr>
            <p:cNvCxnSpPr/>
            <p:nvPr/>
          </p:nvCxnSpPr>
          <p:spPr bwMode="auto">
            <a:xfrm>
              <a:off x="1447800" y="838200"/>
              <a:ext cx="0" cy="543485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D3C252-7363-41F5-83DB-9140278E51D7}"/>
                </a:ext>
              </a:extLst>
            </p:cNvPr>
            <p:cNvSpPr txBox="1"/>
            <p:nvPr/>
          </p:nvSpPr>
          <p:spPr>
            <a:xfrm>
              <a:off x="1010203" y="3352800"/>
              <a:ext cx="8947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0.3 </a:t>
              </a:r>
              <a:r>
                <a:rPr lang="en-US" dirty="0" err="1">
                  <a:latin typeface="+mn-lt"/>
                </a:rPr>
                <a:t>R</a:t>
              </a:r>
              <a:r>
                <a:rPr lang="en-US" baseline="-25000" dirty="0" err="1">
                  <a:latin typeface="+mn-lt"/>
                </a:rPr>
                <a:t>sun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55EEA2-F285-4DD8-81FB-06746D65A9FB}"/>
              </a:ext>
            </a:extLst>
          </p:cNvPr>
          <p:cNvSpPr txBox="1"/>
          <p:nvPr/>
        </p:nvSpPr>
        <p:spPr>
          <a:xfrm>
            <a:off x="7543800" y="3131403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pixel</a:t>
            </a:r>
          </a:p>
          <a:p>
            <a:r>
              <a:rPr lang="en-US" dirty="0">
                <a:latin typeface="+mn-lt"/>
              </a:rPr>
              <a:t>= 0.13 arcsec</a:t>
            </a:r>
          </a:p>
          <a:p>
            <a:r>
              <a:rPr lang="en-US" dirty="0">
                <a:latin typeface="+mn-lt"/>
              </a:rPr>
              <a:t>= 100 km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76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36666" r="9114" b="32223"/>
          <a:stretch/>
        </p:blipFill>
        <p:spPr>
          <a:xfrm>
            <a:off x="2743200" y="3716923"/>
            <a:ext cx="3704066" cy="207427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286000" y="1066800"/>
            <a:ext cx="2384275" cy="1634018"/>
            <a:chOff x="1066800" y="228600"/>
            <a:chExt cx="2384275" cy="1634018"/>
          </a:xfrm>
        </p:grpSpPr>
        <p:grpSp>
          <p:nvGrpSpPr>
            <p:cNvPr id="10" name="Group 9"/>
            <p:cNvGrpSpPr/>
            <p:nvPr/>
          </p:nvGrpSpPr>
          <p:grpSpPr>
            <a:xfrm>
              <a:off x="1066800" y="914464"/>
              <a:ext cx="2384275" cy="948154"/>
              <a:chOff x="6172200" y="2133600"/>
              <a:chExt cx="2384275" cy="948154"/>
            </a:xfrm>
          </p:grpSpPr>
          <p:sp>
            <p:nvSpPr>
              <p:cNvPr id="3" name="Oval 2"/>
              <p:cNvSpPr/>
              <p:nvPr/>
            </p:nvSpPr>
            <p:spPr bwMode="auto">
              <a:xfrm>
                <a:off x="6172200" y="2133600"/>
                <a:ext cx="1219200" cy="38100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 bwMode="auto">
              <a:xfrm>
                <a:off x="6172200" y="2743200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" name="Straight Arrow Connector 5"/>
              <p:cNvCxnSpPr/>
              <p:nvPr/>
            </p:nvCxnSpPr>
            <p:spPr bwMode="auto">
              <a:xfrm>
                <a:off x="7620000" y="21336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6450619" y="274320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width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0" y="2133600"/>
                <a:ext cx="936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intensity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523999" y="228600"/>
              <a:ext cx="304800" cy="229035"/>
              <a:chOff x="76200" y="2666565"/>
              <a:chExt cx="304800" cy="2290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6200" y="2666565"/>
                <a:ext cx="282102" cy="228600"/>
                <a:chOff x="76200" y="2666565"/>
                <a:chExt cx="282102" cy="228600"/>
              </a:xfrm>
            </p:grpSpPr>
            <p:cxnSp>
              <p:nvCxnSpPr>
                <p:cNvPr id="19" name="Straight Connector 18"/>
                <p:cNvCxnSpPr/>
                <p:nvPr/>
              </p:nvCxnSpPr>
              <p:spPr bwMode="auto">
                <a:xfrm flipH="1">
                  <a:off x="76200" y="2666565"/>
                  <a:ext cx="152400" cy="2286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24" name="Arc 23"/>
                <p:cNvSpPr/>
                <p:nvPr/>
              </p:nvSpPr>
              <p:spPr bwMode="auto">
                <a:xfrm flipH="1" flipV="1">
                  <a:off x="129702" y="2791142"/>
                  <a:ext cx="228600" cy="7620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flipH="1">
                <a:off x="98898" y="2667000"/>
                <a:ext cx="282102" cy="228600"/>
                <a:chOff x="76200" y="2666565"/>
                <a:chExt cx="282102" cy="228600"/>
              </a:xfrm>
            </p:grpSpPr>
            <p:cxnSp>
              <p:nvCxnSpPr>
                <p:cNvPr id="28" name="Straight Connector 27"/>
                <p:cNvCxnSpPr/>
                <p:nvPr/>
              </p:nvCxnSpPr>
              <p:spPr bwMode="auto">
                <a:xfrm flipH="1">
                  <a:off x="76200" y="2666565"/>
                  <a:ext cx="152400" cy="2286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29" name="Arc 28"/>
                <p:cNvSpPr/>
                <p:nvPr/>
              </p:nvSpPr>
              <p:spPr bwMode="auto">
                <a:xfrm flipH="1" flipV="1">
                  <a:off x="129702" y="2791142"/>
                  <a:ext cx="228600" cy="7620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5791200" y="609600"/>
            <a:ext cx="1676400" cy="2491466"/>
            <a:chOff x="6172200" y="572976"/>
            <a:chExt cx="1676400" cy="2491466"/>
          </a:xfrm>
        </p:grpSpPr>
        <p:grpSp>
          <p:nvGrpSpPr>
            <p:cNvPr id="17" name="Group 16"/>
            <p:cNvGrpSpPr/>
            <p:nvPr/>
          </p:nvGrpSpPr>
          <p:grpSpPr>
            <a:xfrm>
              <a:off x="6172200" y="1225456"/>
              <a:ext cx="1676400" cy="1838986"/>
              <a:chOff x="5867400" y="4638014"/>
              <a:chExt cx="1676400" cy="1838986"/>
            </a:xfrm>
          </p:grpSpPr>
          <p:sp>
            <p:nvSpPr>
              <p:cNvPr id="12" name="Oval 11"/>
              <p:cNvSpPr/>
              <p:nvPr/>
            </p:nvSpPr>
            <p:spPr bwMode="auto">
              <a:xfrm rot="16200000">
                <a:off x="5566946" y="5057115"/>
                <a:ext cx="1219200" cy="38100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rot="16200000">
                <a:off x="5986046" y="5247614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16200000">
                <a:off x="6176546" y="5905501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5867400" y="6138446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width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07325" y="5071646"/>
                <a:ext cx="936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intensity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328946" y="572976"/>
              <a:ext cx="304800" cy="229035"/>
              <a:chOff x="76200" y="2666565"/>
              <a:chExt cx="304800" cy="22903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6200" y="2666565"/>
                <a:ext cx="282102" cy="228600"/>
                <a:chOff x="76200" y="2666565"/>
                <a:chExt cx="282102" cy="228600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 flipH="1">
                  <a:off x="76200" y="2666565"/>
                  <a:ext cx="152400" cy="2286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37" name="Arc 36"/>
                <p:cNvSpPr/>
                <p:nvPr/>
              </p:nvSpPr>
              <p:spPr bwMode="auto">
                <a:xfrm flipH="1" flipV="1">
                  <a:off x="129702" y="2791142"/>
                  <a:ext cx="228600" cy="7620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 flipH="1">
                <a:off x="98898" y="2667000"/>
                <a:ext cx="282102" cy="228600"/>
                <a:chOff x="76200" y="2666565"/>
                <a:chExt cx="282102" cy="228600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H="1">
                  <a:off x="76200" y="2666565"/>
                  <a:ext cx="152400" cy="2286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35" name="Arc 34"/>
                <p:cNvSpPr/>
                <p:nvPr/>
              </p:nvSpPr>
              <p:spPr bwMode="auto">
                <a:xfrm flipH="1" flipV="1">
                  <a:off x="129702" y="2791142"/>
                  <a:ext cx="228600" cy="7620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41" name="Straight Arrow Connector 40"/>
          <p:cNvCxnSpPr/>
          <p:nvPr/>
        </p:nvCxnSpPr>
        <p:spPr bwMode="auto">
          <a:xfrm>
            <a:off x="3226780" y="2762512"/>
            <a:ext cx="507020" cy="1276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314586" y="3299189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wide / faint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4688310" y="2779998"/>
            <a:ext cx="794039" cy="1106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033599" y="3339168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narrow / bright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3896833"/>
            <a:ext cx="1055097" cy="4616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 </a:t>
            </a:r>
            <a:r>
              <a:rPr lang="en-US" sz="2400" i="1" dirty="0"/>
              <a:t>w</a:t>
            </a:r>
            <a:r>
              <a:rPr lang="en-US" sz="2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29137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2490AD-0E89-41A6-90FB-389A0499E4CF}"/>
              </a:ext>
            </a:extLst>
          </p:cNvPr>
          <p:cNvSpPr txBox="1"/>
          <p:nvPr/>
        </p:nvSpPr>
        <p:spPr>
          <a:xfrm>
            <a:off x="2362200" y="368466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Hi-C 1,    2012 July 11,    193 A (Fe XII, ~1.5 MK)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DAD9D-2B41-4A0F-A564-3937FFF8E03D}"/>
              </a:ext>
            </a:extLst>
          </p:cNvPr>
          <p:cNvGrpSpPr/>
          <p:nvPr/>
        </p:nvGrpSpPr>
        <p:grpSpPr>
          <a:xfrm>
            <a:off x="592724" y="914400"/>
            <a:ext cx="338554" cy="4953000"/>
            <a:chOff x="592724" y="914400"/>
            <a:chExt cx="338554" cy="49530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5BE511-85A5-4825-8B02-A4D9602B8C65}"/>
                </a:ext>
              </a:extLst>
            </p:cNvPr>
            <p:cNvCxnSpPr/>
            <p:nvPr/>
          </p:nvCxnSpPr>
          <p:spPr bwMode="auto">
            <a:xfrm>
              <a:off x="762000" y="914400"/>
              <a:ext cx="0" cy="495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CDA7D2-76CE-4909-B627-42D43C00CB37}"/>
                </a:ext>
              </a:extLst>
            </p:cNvPr>
            <p:cNvSpPr txBox="1"/>
            <p:nvPr/>
          </p:nvSpPr>
          <p:spPr>
            <a:xfrm rot="16200000">
              <a:off x="133463" y="3287212"/>
              <a:ext cx="12570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300,000 km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9ADA62-E3C5-4A46-8F6E-7FD65996579C}"/>
              </a:ext>
            </a:extLst>
          </p:cNvPr>
          <p:cNvSpPr txBox="1"/>
          <p:nvPr/>
        </p:nvSpPr>
        <p:spPr>
          <a:xfrm>
            <a:off x="1295400" y="6290846"/>
            <a:ext cx="757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pixel = 0.10 arcsec = 73 km,   resolution = 0.3 arcsec = 220 km (incl. PSF, jitter)</a:t>
            </a:r>
            <a:endParaRPr lang="en-US" baseline="-2500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E490DA-38E9-40EE-8391-B45D3B345CEA}"/>
              </a:ext>
            </a:extLst>
          </p:cNvPr>
          <p:cNvGrpSpPr/>
          <p:nvPr/>
        </p:nvGrpSpPr>
        <p:grpSpPr>
          <a:xfrm>
            <a:off x="6413339" y="3581400"/>
            <a:ext cx="2312988" cy="2225842"/>
            <a:chOff x="6413339" y="3581400"/>
            <a:chExt cx="2312988" cy="22258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069996-C5CA-45A1-AAB9-593FC6A47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77756" b="59548"/>
            <a:stretch/>
          </p:blipFill>
          <p:spPr bwMode="auto">
            <a:xfrm>
              <a:off x="6413339" y="3581400"/>
              <a:ext cx="2312988" cy="222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635299-835A-4288-996D-B8EDA23E43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37656" y="4586555"/>
              <a:ext cx="487496" cy="490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32F0A3-E00C-4CAC-B87C-BE5AA2B21344}"/>
              </a:ext>
            </a:extLst>
          </p:cNvPr>
          <p:cNvGrpSpPr/>
          <p:nvPr/>
        </p:nvGrpSpPr>
        <p:grpSpPr>
          <a:xfrm>
            <a:off x="6441311" y="1143000"/>
            <a:ext cx="2438400" cy="2133600"/>
            <a:chOff x="6441311" y="1143000"/>
            <a:chExt cx="2438400" cy="213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6B5702-62BA-459B-A09A-942EC40247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5158" t="19048" r="52049" b="21693"/>
            <a:stretch/>
          </p:blipFill>
          <p:spPr bwMode="auto">
            <a:xfrm>
              <a:off x="6441311" y="1143000"/>
              <a:ext cx="2438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DF43A2-DF39-4329-9C7F-3F4D8053EDC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50741" y="2214716"/>
              <a:ext cx="487496" cy="490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E8A55E-E478-4075-AFB8-BBFE0380336C}"/>
              </a:ext>
            </a:extLst>
          </p:cNvPr>
          <p:cNvGrpSpPr/>
          <p:nvPr/>
        </p:nvGrpSpPr>
        <p:grpSpPr>
          <a:xfrm>
            <a:off x="926939" y="823018"/>
            <a:ext cx="5486400" cy="5266944"/>
            <a:chOff x="926939" y="823018"/>
            <a:chExt cx="5486400" cy="52669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4000" r="18333"/>
            <a:stretch/>
          </p:blipFill>
          <p:spPr>
            <a:xfrm>
              <a:off x="926939" y="823018"/>
              <a:ext cx="5486400" cy="5266944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5DC6358-6841-4577-98E5-106DE46FBE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21910" y="4632176"/>
              <a:ext cx="487496" cy="490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720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1FD0A2-05AD-4276-B99B-36EC02EC1A60}"/>
              </a:ext>
            </a:extLst>
          </p:cNvPr>
          <p:cNvGrpSpPr/>
          <p:nvPr/>
        </p:nvGrpSpPr>
        <p:grpSpPr>
          <a:xfrm>
            <a:off x="4191000" y="304800"/>
            <a:ext cx="4038600" cy="3050977"/>
            <a:chOff x="4191000" y="381000"/>
            <a:chExt cx="4038600" cy="3050977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F573AAB8-A0AE-41BE-99A6-97D5F9303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6" t="13580" r="5449" b="43416"/>
            <a:stretch/>
          </p:blipFill>
          <p:spPr>
            <a:xfrm>
              <a:off x="4191000" y="381000"/>
              <a:ext cx="4038600" cy="28956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A163B8-129A-4B63-B223-22CF60BA3D9A}"/>
                </a:ext>
              </a:extLst>
            </p:cNvPr>
            <p:cNvGrpSpPr/>
            <p:nvPr/>
          </p:nvGrpSpPr>
          <p:grpSpPr>
            <a:xfrm>
              <a:off x="4724400" y="3124200"/>
              <a:ext cx="1295400" cy="307777"/>
              <a:chOff x="4724400" y="3197422"/>
              <a:chExt cx="1295400" cy="307777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E0252B1A-20E3-4A7D-80FD-193D96868D18}"/>
                  </a:ext>
                </a:extLst>
              </p:cNvPr>
              <p:cNvCxnSpPr/>
              <p:nvPr/>
            </p:nvCxnSpPr>
            <p:spPr bwMode="auto">
              <a:xfrm>
                <a:off x="4724400" y="3352800"/>
                <a:ext cx="12954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F3900A-4A80-472A-BB2E-42120795ED16}"/>
                  </a:ext>
                </a:extLst>
              </p:cNvPr>
              <p:cNvSpPr txBox="1"/>
              <p:nvPr/>
            </p:nvSpPr>
            <p:spPr>
              <a:xfrm>
                <a:off x="4936724" y="3197422"/>
                <a:ext cx="87075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3600 km</a:t>
                </a:r>
                <a:endParaRPr lang="en-US" sz="1400" baseline="-25000" dirty="0">
                  <a:latin typeface="+mn-lt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9BB1-F9F8-457B-B464-FC726CC05218}"/>
              </a:ext>
            </a:extLst>
          </p:cNvPr>
          <p:cNvGrpSpPr/>
          <p:nvPr/>
        </p:nvGrpSpPr>
        <p:grpSpPr>
          <a:xfrm>
            <a:off x="778042" y="914400"/>
            <a:ext cx="3031958" cy="5336977"/>
            <a:chOff x="778042" y="914400"/>
            <a:chExt cx="3031958" cy="5336977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5235ADE9-E67A-4806-A20B-81AFACCF1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1" t="15535" r="27968" b="43329"/>
            <a:stretch/>
          </p:blipFill>
          <p:spPr>
            <a:xfrm>
              <a:off x="778042" y="914400"/>
              <a:ext cx="3031958" cy="509920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54487C-4B1D-4B97-A406-EAF554506721}"/>
                </a:ext>
              </a:extLst>
            </p:cNvPr>
            <p:cNvGrpSpPr/>
            <p:nvPr/>
          </p:nvGrpSpPr>
          <p:grpSpPr>
            <a:xfrm>
              <a:off x="1088624" y="5867400"/>
              <a:ext cx="870751" cy="383977"/>
              <a:chOff x="1088624" y="5867400"/>
              <a:chExt cx="870751" cy="3839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CCA5A7-F8F3-444A-AD03-58C887F40C98}"/>
                  </a:ext>
                </a:extLst>
              </p:cNvPr>
              <p:cNvSpPr txBox="1"/>
              <p:nvPr/>
            </p:nvSpPr>
            <p:spPr>
              <a:xfrm>
                <a:off x="1088624" y="5943600"/>
                <a:ext cx="87075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3600 km</a:t>
                </a:r>
                <a:endParaRPr lang="en-US" sz="1400" baseline="-25000" dirty="0">
                  <a:latin typeface="+mn-lt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D2E86F0-16F5-4974-A9E1-2B01A0AAD4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19200" y="58674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0D0A0C-7DEF-4CF7-B09F-9A9EB6F08295}"/>
              </a:ext>
            </a:extLst>
          </p:cNvPr>
          <p:cNvSpPr txBox="1"/>
          <p:nvPr/>
        </p:nvSpPr>
        <p:spPr>
          <a:xfrm>
            <a:off x="1959375" y="606623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Loop 14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5AC0E6-1B93-4AE5-B9EA-7AA8B3113AE9}"/>
              </a:ext>
            </a:extLst>
          </p:cNvPr>
          <p:cNvGrpSpPr/>
          <p:nvPr/>
        </p:nvGrpSpPr>
        <p:grpSpPr>
          <a:xfrm>
            <a:off x="4245672" y="3505200"/>
            <a:ext cx="4083258" cy="3048874"/>
            <a:chOff x="4245672" y="3505200"/>
            <a:chExt cx="4083258" cy="3048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ADA44A-777A-49B2-9F17-1B380033CE97}"/>
                </a:ext>
              </a:extLst>
            </p:cNvPr>
            <p:cNvGrpSpPr/>
            <p:nvPr/>
          </p:nvGrpSpPr>
          <p:grpSpPr>
            <a:xfrm>
              <a:off x="4343400" y="3505200"/>
              <a:ext cx="3985530" cy="3048874"/>
              <a:chOff x="4343400" y="3505200"/>
              <a:chExt cx="3985530" cy="3048874"/>
            </a:xfrm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185CE8D-1B56-47B2-9826-AECE21DA21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17" t="15565" r="5050" b="42186"/>
              <a:stretch/>
            </p:blipFill>
            <p:spPr>
              <a:xfrm>
                <a:off x="4343400" y="3505200"/>
                <a:ext cx="3962400" cy="28956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970FBC-B423-4AE0-A8FB-F30B1B508591}"/>
                  </a:ext>
                </a:extLst>
              </p:cNvPr>
              <p:cNvSpPr txBox="1"/>
              <p:nvPr/>
            </p:nvSpPr>
            <p:spPr>
              <a:xfrm>
                <a:off x="5807475" y="6096000"/>
                <a:ext cx="1186543" cy="4580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i="1" dirty="0">
                    <a:cs typeface="Times New Roman" panose="02020603050405020304" pitchFamily="18" charset="0"/>
                  </a:rPr>
                  <a:t>    w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(km)</a:t>
                </a:r>
                <a:r>
                  <a:rPr lang="en-US" dirty="0">
                    <a:cs typeface="Times New Roman" panose="02020603050405020304" pitchFamily="18" charset="0"/>
                  </a:rPr>
                  <a:t>  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18A62-7F87-43ED-B32B-57F8394A70A5}"/>
                  </a:ext>
                </a:extLst>
              </p:cNvPr>
              <p:cNvSpPr txBox="1"/>
              <p:nvPr/>
            </p:nvSpPr>
            <p:spPr>
              <a:xfrm>
                <a:off x="4625672" y="6019800"/>
                <a:ext cx="37032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600           1200           1800           2400           3000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55B941-E0B4-417C-AD3A-0212DB59F858}"/>
                </a:ext>
              </a:extLst>
            </p:cNvPr>
            <p:cNvSpPr/>
            <p:nvPr/>
          </p:nvSpPr>
          <p:spPr bwMode="auto">
            <a:xfrm>
              <a:off x="4343400" y="4419600"/>
              <a:ext cx="228600" cy="685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BAB3F3-DBFE-4B21-8B4D-1F07BAC7C45C}"/>
                </a:ext>
              </a:extLst>
            </p:cNvPr>
            <p:cNvSpPr txBox="1"/>
            <p:nvPr/>
          </p:nvSpPr>
          <p:spPr>
            <a:xfrm>
              <a:off x="4245672" y="4494926"/>
              <a:ext cx="261610" cy="458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i="1" dirty="0"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DAFA0F7-CD7F-43E0-899B-64B978F9F16A}"/>
              </a:ext>
            </a:extLst>
          </p:cNvPr>
          <p:cNvSpPr txBox="1"/>
          <p:nvPr/>
        </p:nvSpPr>
        <p:spPr>
          <a:xfrm>
            <a:off x="2205517" y="57266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7D02B1-6881-4750-AC7A-411A187ACA4C}"/>
              </a:ext>
            </a:extLst>
          </p:cNvPr>
          <p:cNvSpPr txBox="1"/>
          <p:nvPr/>
        </p:nvSpPr>
        <p:spPr>
          <a:xfrm>
            <a:off x="7256542" y="3059668"/>
            <a:ext cx="2872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A27CFC-3B39-481C-8E0D-32018DEE4313}"/>
              </a:ext>
            </a:extLst>
          </p:cNvPr>
          <p:cNvSpPr txBox="1"/>
          <p:nvPr/>
        </p:nvSpPr>
        <p:spPr>
          <a:xfrm>
            <a:off x="609600" y="31358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26DDE7-B4F2-4133-9A71-2FED700B2EBE}"/>
              </a:ext>
            </a:extLst>
          </p:cNvPr>
          <p:cNvCxnSpPr/>
          <p:nvPr/>
        </p:nvCxnSpPr>
        <p:spPr bwMode="auto">
          <a:xfrm>
            <a:off x="1295400" y="3810000"/>
            <a:ext cx="205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AE097D-8FE0-4208-AD81-C00F5E9EB96D}"/>
              </a:ext>
            </a:extLst>
          </p:cNvPr>
          <p:cNvCxnSpPr/>
          <p:nvPr/>
        </p:nvCxnSpPr>
        <p:spPr bwMode="auto">
          <a:xfrm>
            <a:off x="1289304" y="2331720"/>
            <a:ext cx="205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24749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D34CA-C035-4F5D-96BE-A859F1FEBFD8}"/>
              </a:ext>
            </a:extLst>
          </p:cNvPr>
          <p:cNvSpPr txBox="1"/>
          <p:nvPr/>
        </p:nvSpPr>
        <p:spPr>
          <a:xfrm>
            <a:off x="1371600" y="1143000"/>
            <a:ext cx="7086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Strength of </a:t>
            </a:r>
            <a:r>
              <a:rPr lang="en-US" sz="1800" i="1" dirty="0">
                <a:latin typeface="+mn-lt"/>
              </a:rPr>
              <a:t>correlation</a:t>
            </a:r>
            <a:r>
              <a:rPr lang="en-US" sz="1800" dirty="0">
                <a:latin typeface="+mn-lt"/>
              </a:rPr>
              <a:t> between </a:t>
            </a:r>
            <a:r>
              <a:rPr lang="en-US" sz="2000" i="1" dirty="0"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</a:rPr>
              <a:t> and </a:t>
            </a:r>
            <a:r>
              <a:rPr lang="en-US" sz="2000" i="1" dirty="0"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Strength of </a:t>
            </a:r>
            <a:r>
              <a:rPr lang="en-US" sz="1800" i="1" dirty="0">
                <a:latin typeface="+mn-lt"/>
              </a:rPr>
              <a:t>dependence</a:t>
            </a:r>
            <a:r>
              <a:rPr lang="en-US" sz="1800" dirty="0">
                <a:latin typeface="+mn-lt"/>
              </a:rPr>
              <a:t> between </a:t>
            </a:r>
            <a:r>
              <a:rPr lang="en-US" sz="2000" i="1" dirty="0"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</a:rPr>
              <a:t> and </a:t>
            </a:r>
            <a:r>
              <a:rPr lang="en-US" sz="2000" i="1" dirty="0">
                <a:cs typeface="Times New Roman" panose="02020603050405020304" pitchFamily="18" charset="0"/>
              </a:rPr>
              <a:t>w</a:t>
            </a:r>
            <a:r>
              <a:rPr lang="en-US" sz="2000" dirty="0">
                <a:cs typeface="Times New Roman" panose="02020603050405020304" pitchFamily="18" charset="0"/>
              </a:rPr>
              <a:t>:   </a:t>
            </a:r>
            <a:r>
              <a:rPr lang="en-US" sz="2000" i="1" dirty="0">
                <a:cs typeface="Times New Roman" panose="02020603050405020304" pitchFamily="18" charset="0"/>
              </a:rPr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 </a:t>
            </a:r>
            <a:r>
              <a:rPr lang="en-US" sz="2000" i="1" dirty="0" err="1">
                <a:cs typeface="Times New Roman" panose="02020603050405020304" pitchFamily="18" charset="0"/>
              </a:rPr>
              <a:t>w</a:t>
            </a:r>
            <a:r>
              <a:rPr lang="en-US" sz="2000" baseline="30000" dirty="0" err="1">
                <a:latin typeface="Symbol" panose="05050102010706020507" pitchFamily="18" charset="2"/>
              </a:rPr>
              <a:t>a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     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  <a:r>
              <a:rPr lang="en-US" sz="1800" dirty="0">
                <a:latin typeface="+mn-lt"/>
              </a:rPr>
              <a:t> = -1  expected for simple, noncircular X-section (with twist)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a"/>
            </a:pP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Non-parametric statistical method (weighted t-statistic):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n-lt"/>
              </a:rPr>
              <a:t>Probability that </a:t>
            </a:r>
            <a:r>
              <a:rPr lang="en-US" sz="2000" i="1" dirty="0"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</a:rPr>
              <a:t> and </a:t>
            </a:r>
            <a:r>
              <a:rPr lang="en-US" sz="2000" i="1" dirty="0">
                <a:cs typeface="Times New Roman" panose="02020603050405020304" pitchFamily="18" charset="0"/>
              </a:rPr>
              <a:t>w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are correlated</a:t>
            </a:r>
            <a:endParaRPr lang="en-US" sz="18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n-lt"/>
              </a:rPr>
              <a:t>Most probable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n-lt"/>
              </a:rPr>
              <a:t>90% confidence interval for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</a:p>
          <a:p>
            <a:pPr lvl="1"/>
            <a:endParaRPr lang="en-US" sz="1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46C26-2020-4079-832E-A484CE362A78}"/>
              </a:ext>
            </a:extLst>
          </p:cNvPr>
          <p:cNvSpPr txBox="1"/>
          <p:nvPr/>
        </p:nvSpPr>
        <p:spPr>
          <a:xfrm>
            <a:off x="3082746" y="457200"/>
            <a:ext cx="297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Statistical Analysis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04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A35A8-8AD3-4C0A-8BFC-7740CD217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04850"/>
            <a:ext cx="5463540" cy="455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893C-86A6-4AF6-B6C6-7BE063A1630B}"/>
              </a:ext>
            </a:extLst>
          </p:cNvPr>
          <p:cNvSpPr txBox="1"/>
          <p:nvPr/>
        </p:nvSpPr>
        <p:spPr>
          <a:xfrm>
            <a:off x="4191000" y="243185"/>
            <a:ext cx="10102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cs typeface="Times New Roman" panose="02020603050405020304" pitchFamily="18" charset="0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 </a:t>
            </a:r>
            <a:r>
              <a:rPr lang="en-US" sz="2400" i="1" dirty="0" err="1">
                <a:cs typeface="Times New Roman" panose="02020603050405020304" pitchFamily="18" charset="0"/>
              </a:rPr>
              <a:t>w</a:t>
            </a:r>
            <a:r>
              <a:rPr lang="en-US" sz="2400" baseline="30000" dirty="0" err="1">
                <a:latin typeface="Symbol" panose="05050102010706020507" pitchFamily="18" charset="2"/>
              </a:rPr>
              <a:t>a</a:t>
            </a:r>
            <a:endParaRPr lang="en-US" sz="2400" baseline="30000" dirty="0">
              <a:latin typeface="Symbol" panose="05050102010706020507" pitchFamily="18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D9D5D-B109-4BA7-8AC8-DDE09EFCD5D6}"/>
              </a:ext>
            </a:extLst>
          </p:cNvPr>
          <p:cNvSpPr txBox="1"/>
          <p:nvPr/>
        </p:nvSpPr>
        <p:spPr>
          <a:xfrm>
            <a:off x="2174907" y="5522893"/>
            <a:ext cx="5216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Blue:  strong (&gt; 95%) likelihood of correlation</a:t>
            </a: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Red:  weak (&lt; 95%) likelihood </a:t>
            </a:r>
          </a:p>
          <a:p>
            <a:r>
              <a:rPr lang="en-US" sz="1400" dirty="0">
                <a:latin typeface="+mn-lt"/>
              </a:rPr>
              <a:t>Squares:  measured section longer than 250 pixels (19,000 km)</a:t>
            </a:r>
          </a:p>
          <a:p>
            <a:r>
              <a:rPr lang="en-US" sz="1400" dirty="0">
                <a:latin typeface="+mn-lt"/>
              </a:rPr>
              <a:t>Triangles:  shorter than 250 pixels</a:t>
            </a:r>
          </a:p>
        </p:txBody>
      </p:sp>
    </p:spTree>
    <p:extLst>
      <p:ext uri="{BB962C8B-B14F-4D97-AF65-F5344CB8AC3E}">
        <p14:creationId xmlns:p14="http://schemas.microsoft.com/office/powerpoint/2010/main" val="237006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D34CA-C035-4F5D-96BE-A859F1FEBFD8}"/>
              </a:ext>
            </a:extLst>
          </p:cNvPr>
          <p:cNvSpPr txBox="1"/>
          <p:nvPr/>
        </p:nvSpPr>
        <p:spPr>
          <a:xfrm>
            <a:off x="1143000" y="1360706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 sizable majority of loops show a positive correlation or no correlation between intensity and width (</a:t>
            </a:r>
            <a:r>
              <a:rPr lang="en-US" sz="2000" i="1" dirty="0"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</a:rPr>
              <a:t> and </a:t>
            </a:r>
            <a:r>
              <a:rPr lang="en-US" sz="2000" i="1" dirty="0">
                <a:cs typeface="Times New Roman" panose="02020603050405020304" pitchFamily="18" charset="0"/>
              </a:rPr>
              <a:t>w</a:t>
            </a:r>
            <a:r>
              <a:rPr lang="en-US" sz="2000" dirty="0">
                <a:cs typeface="Times New Roman" panose="02020603050405020304" pitchFamily="18" charset="0"/>
              </a:rPr>
              <a:t>).</a:t>
            </a:r>
          </a:p>
          <a:p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Either: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 Tube cross sections are approximately circular </a:t>
            </a:r>
          </a:p>
          <a:p>
            <a:pPr lvl="2"/>
            <a:r>
              <a:rPr lang="en-US" sz="1800" dirty="0">
                <a:latin typeface="+mn-lt"/>
              </a:rPr>
              <a:t>(possibly irregular, but aspect ratio of order unity)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+mn-lt"/>
              </a:rPr>
              <a:t>Tubes are untwisted</a:t>
            </a:r>
          </a:p>
          <a:p>
            <a:endParaRPr lang="en-US" sz="18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Abundant evidence for coronal twist over a wide range of spatial scales.</a:t>
            </a:r>
          </a:p>
          <a:p>
            <a:endParaRPr lang="en-US" sz="18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Interpretation 1 (~ circular X-sections) is more likely.</a:t>
            </a:r>
          </a:p>
          <a:p>
            <a:pPr lvl="1"/>
            <a:endParaRPr lang="en-US" sz="1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46C26-2020-4079-832E-A484CE362A78}"/>
              </a:ext>
            </a:extLst>
          </p:cNvPr>
          <p:cNvSpPr txBox="1"/>
          <p:nvPr/>
        </p:nvSpPr>
        <p:spPr>
          <a:xfrm>
            <a:off x="3557141" y="388203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Conclusions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79160-3E9B-40F6-A165-A83F7C1690BA}"/>
              </a:ext>
            </a:extLst>
          </p:cNvPr>
          <p:cNvSpPr txBox="1"/>
          <p:nvPr/>
        </p:nvSpPr>
        <p:spPr>
          <a:xfrm>
            <a:off x="5181600" y="6183791"/>
            <a:ext cx="3767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Klimchuk &amp; DeForest (2020, </a:t>
            </a:r>
            <a:r>
              <a:rPr lang="en-US" sz="1400" dirty="0" err="1">
                <a:latin typeface="+mn-lt"/>
              </a:rPr>
              <a:t>ApJ</a:t>
            </a:r>
            <a:r>
              <a:rPr lang="en-US" sz="1400" dirty="0">
                <a:latin typeface="+mn-lt"/>
              </a:rPr>
              <a:t>, submitted)</a:t>
            </a:r>
          </a:p>
        </p:txBody>
      </p:sp>
    </p:spTree>
    <p:extLst>
      <p:ext uri="{BB962C8B-B14F-4D97-AF65-F5344CB8AC3E}">
        <p14:creationId xmlns:p14="http://schemas.microsoft.com/office/powerpoint/2010/main" val="328605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lass&#10;&#10;Description automatically generated">
            <a:extLst>
              <a:ext uri="{FF2B5EF4-FFF2-40B4-BE49-F238E27FC236}">
                <a16:creationId xmlns:a16="http://schemas.microsoft.com/office/drawing/2014/main" id="{AF2A6BBB-5257-4B3F-9A4E-BBED0C945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3" t="51750" r="23913"/>
          <a:stretch/>
        </p:blipFill>
        <p:spPr>
          <a:xfrm>
            <a:off x="3810000" y="4014589"/>
            <a:ext cx="1447801" cy="2157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21B13-B298-4BF3-B702-D9A3AA7E7782}"/>
              </a:ext>
            </a:extLst>
          </p:cNvPr>
          <p:cNvSpPr txBox="1"/>
          <p:nvPr/>
        </p:nvSpPr>
        <p:spPr>
          <a:xfrm>
            <a:off x="3582789" y="388203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Implications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E8FB4-8605-4F59-9D71-E15A30EC7F9A}"/>
              </a:ext>
            </a:extLst>
          </p:cNvPr>
          <p:cNvSpPr txBox="1"/>
          <p:nvPr/>
        </p:nvSpPr>
        <p:spPr>
          <a:xfrm>
            <a:off x="1066800" y="115321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</a:rPr>
              <a:t>Heating is distributed “axially symmetrically” over a loop diameter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Heating is highly structured and confined to much smaller scale and: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Diffuses axially symmetrically across field lines</a:t>
            </a:r>
          </a:p>
          <a:p>
            <a:pPr marL="914400" lvl="1" indent="-457200">
              <a:buFont typeface="+mj-lt"/>
              <a:buAutoNum type="alphaLcPeriod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Is transported along “chaotic” field lines that fill a cylindrical volume</a:t>
            </a:r>
            <a:endParaRPr lang="en-US" sz="1800" dirty="0">
              <a:cs typeface="Times New Roman" panose="02020603050405020304" pitchFamily="18" charset="0"/>
            </a:endParaRPr>
          </a:p>
          <a:p>
            <a:endParaRPr lang="en-US" sz="1800" dirty="0">
              <a:latin typeface="+mn-lt"/>
            </a:endParaRPr>
          </a:p>
          <a:p>
            <a:pPr lvl="1"/>
            <a:endParaRPr lang="en-US" sz="1800" dirty="0">
              <a:latin typeface="+mn-lt"/>
            </a:endParaRPr>
          </a:p>
        </p:txBody>
      </p:sp>
      <p:pic>
        <p:nvPicPr>
          <p:cNvPr id="7" name="Picture 6" descr="A close up of a glass&#10;&#10;Description automatically generated">
            <a:extLst>
              <a:ext uri="{FF2B5EF4-FFF2-40B4-BE49-F238E27FC236}">
                <a16:creationId xmlns:a16="http://schemas.microsoft.com/office/drawing/2014/main" id="{A76AD6EE-4066-41B2-BE04-B76403A8A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3" b="51121"/>
          <a:stretch/>
        </p:blipFill>
        <p:spPr>
          <a:xfrm>
            <a:off x="6477000" y="4036452"/>
            <a:ext cx="1295400" cy="21857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3E1BFCD-4442-44B8-8DD8-341E9D86F20B}"/>
              </a:ext>
            </a:extLst>
          </p:cNvPr>
          <p:cNvGrpSpPr/>
          <p:nvPr/>
        </p:nvGrpSpPr>
        <p:grpSpPr>
          <a:xfrm>
            <a:off x="1219200" y="4038600"/>
            <a:ext cx="1447800" cy="2251117"/>
            <a:chOff x="3127916" y="533400"/>
            <a:chExt cx="4193381" cy="6324600"/>
          </a:xfrm>
        </p:grpSpPr>
        <p:pic>
          <p:nvPicPr>
            <p:cNvPr id="9" name="Picture 8" descr="A close up of a glass&#10;&#10;Description automatically generated">
              <a:extLst>
                <a:ext uri="{FF2B5EF4-FFF2-40B4-BE49-F238E27FC236}">
                  <a16:creationId xmlns:a16="http://schemas.microsoft.com/office/drawing/2014/main" id="{22551ABB-FFB9-4C30-B4B7-7CB9D13D2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" r="54348" b="51169"/>
            <a:stretch/>
          </p:blipFill>
          <p:spPr>
            <a:xfrm>
              <a:off x="3127916" y="533400"/>
              <a:ext cx="4193381" cy="632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C32547-68C3-4AC4-8FBC-08A34EAC13F7}"/>
                </a:ext>
              </a:extLst>
            </p:cNvPr>
            <p:cNvSpPr/>
            <p:nvPr/>
          </p:nvSpPr>
          <p:spPr bwMode="auto">
            <a:xfrm>
              <a:off x="3690765" y="3266195"/>
              <a:ext cx="290220" cy="168381"/>
            </a:xfrm>
            <a:custGeom>
              <a:avLst/>
              <a:gdLst>
                <a:gd name="connsiteX0" fmla="*/ 44894 w 290220"/>
                <a:gd name="connsiteY0" fmla="*/ 1112 h 168381"/>
                <a:gd name="connsiteX1" fmla="*/ 11440 w 290220"/>
                <a:gd name="connsiteY1" fmla="*/ 56868 h 168381"/>
                <a:gd name="connsiteX2" fmla="*/ 11440 w 290220"/>
                <a:gd name="connsiteY2" fmla="*/ 146078 h 168381"/>
                <a:gd name="connsiteX3" fmla="*/ 33742 w 290220"/>
                <a:gd name="connsiteY3" fmla="*/ 168381 h 168381"/>
                <a:gd name="connsiteX4" fmla="*/ 122952 w 290220"/>
                <a:gd name="connsiteY4" fmla="*/ 157229 h 168381"/>
                <a:gd name="connsiteX5" fmla="*/ 156406 w 290220"/>
                <a:gd name="connsiteY5" fmla="*/ 90322 h 168381"/>
                <a:gd name="connsiteX6" fmla="*/ 178708 w 290220"/>
                <a:gd name="connsiteY6" fmla="*/ 56868 h 168381"/>
                <a:gd name="connsiteX7" fmla="*/ 290220 w 290220"/>
                <a:gd name="connsiteY7" fmla="*/ 45717 h 168381"/>
                <a:gd name="connsiteX8" fmla="*/ 267918 w 290220"/>
                <a:gd name="connsiteY8" fmla="*/ 12264 h 168381"/>
                <a:gd name="connsiteX9" fmla="*/ 178708 w 290220"/>
                <a:gd name="connsiteY9" fmla="*/ 12264 h 168381"/>
                <a:gd name="connsiteX10" fmla="*/ 44894 w 290220"/>
                <a:gd name="connsiteY10" fmla="*/ 1112 h 1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220" h="168381">
                  <a:moveTo>
                    <a:pt x="44894" y="1112"/>
                  </a:moveTo>
                  <a:cubicBezTo>
                    <a:pt x="17016" y="8546"/>
                    <a:pt x="19490" y="36744"/>
                    <a:pt x="11440" y="56868"/>
                  </a:cubicBezTo>
                  <a:cubicBezTo>
                    <a:pt x="-1244" y="88578"/>
                    <a:pt x="-6184" y="116705"/>
                    <a:pt x="11440" y="146078"/>
                  </a:cubicBezTo>
                  <a:cubicBezTo>
                    <a:pt x="16849" y="155093"/>
                    <a:pt x="26308" y="160947"/>
                    <a:pt x="33742" y="168381"/>
                  </a:cubicBezTo>
                  <a:cubicBezTo>
                    <a:pt x="63479" y="164664"/>
                    <a:pt x="94248" y="165840"/>
                    <a:pt x="122952" y="157229"/>
                  </a:cubicBezTo>
                  <a:cubicBezTo>
                    <a:pt x="152388" y="148398"/>
                    <a:pt x="148105" y="109692"/>
                    <a:pt x="156406" y="90322"/>
                  </a:cubicBezTo>
                  <a:cubicBezTo>
                    <a:pt x="161685" y="78003"/>
                    <a:pt x="165994" y="61106"/>
                    <a:pt x="178708" y="56868"/>
                  </a:cubicBezTo>
                  <a:cubicBezTo>
                    <a:pt x="214147" y="45055"/>
                    <a:pt x="253049" y="49434"/>
                    <a:pt x="290220" y="45717"/>
                  </a:cubicBezTo>
                  <a:cubicBezTo>
                    <a:pt x="282786" y="34566"/>
                    <a:pt x="278383" y="20636"/>
                    <a:pt x="267918" y="12264"/>
                  </a:cubicBezTo>
                  <a:cubicBezTo>
                    <a:pt x="240156" y="-9945"/>
                    <a:pt x="207819" y="6971"/>
                    <a:pt x="178708" y="12264"/>
                  </a:cubicBezTo>
                  <a:cubicBezTo>
                    <a:pt x="100575" y="26470"/>
                    <a:pt x="72772" y="-6322"/>
                    <a:pt x="44894" y="1112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A743F4-DA54-4D9A-867A-7AFB9959F328}"/>
                </a:ext>
              </a:extLst>
            </p:cNvPr>
            <p:cNvSpPr/>
            <p:nvPr/>
          </p:nvSpPr>
          <p:spPr bwMode="auto">
            <a:xfrm>
              <a:off x="4091709" y="3020291"/>
              <a:ext cx="175668" cy="157018"/>
            </a:xfrm>
            <a:custGeom>
              <a:avLst/>
              <a:gdLst>
                <a:gd name="connsiteX0" fmla="*/ 46182 w 175668"/>
                <a:gd name="connsiteY0" fmla="*/ 0 h 157018"/>
                <a:gd name="connsiteX1" fmla="*/ 18473 w 175668"/>
                <a:gd name="connsiteY1" fmla="*/ 27709 h 157018"/>
                <a:gd name="connsiteX2" fmla="*/ 0 w 175668"/>
                <a:gd name="connsiteY2" fmla="*/ 83127 h 157018"/>
                <a:gd name="connsiteX3" fmla="*/ 9236 w 175668"/>
                <a:gd name="connsiteY3" fmla="*/ 120073 h 157018"/>
                <a:gd name="connsiteX4" fmla="*/ 110836 w 175668"/>
                <a:gd name="connsiteY4" fmla="*/ 157018 h 157018"/>
                <a:gd name="connsiteX5" fmla="*/ 147782 w 175668"/>
                <a:gd name="connsiteY5" fmla="*/ 110836 h 157018"/>
                <a:gd name="connsiteX6" fmla="*/ 166255 w 175668"/>
                <a:gd name="connsiteY6" fmla="*/ 36945 h 157018"/>
                <a:gd name="connsiteX7" fmla="*/ 157018 w 175668"/>
                <a:gd name="connsiteY7" fmla="*/ 36945 h 157018"/>
                <a:gd name="connsiteX8" fmla="*/ 110836 w 175668"/>
                <a:gd name="connsiteY8" fmla="*/ 27709 h 157018"/>
                <a:gd name="connsiteX9" fmla="*/ 46182 w 175668"/>
                <a:gd name="connsiteY9" fmla="*/ 0 h 15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668" h="157018">
                  <a:moveTo>
                    <a:pt x="46182" y="0"/>
                  </a:moveTo>
                  <a:cubicBezTo>
                    <a:pt x="30788" y="0"/>
                    <a:pt x="24817" y="16291"/>
                    <a:pt x="18473" y="27709"/>
                  </a:cubicBezTo>
                  <a:cubicBezTo>
                    <a:pt x="9017" y="44731"/>
                    <a:pt x="0" y="83127"/>
                    <a:pt x="0" y="83127"/>
                  </a:cubicBezTo>
                  <a:cubicBezTo>
                    <a:pt x="3079" y="95442"/>
                    <a:pt x="-2320" y="114820"/>
                    <a:pt x="9236" y="120073"/>
                  </a:cubicBezTo>
                  <a:cubicBezTo>
                    <a:pt x="125502" y="172921"/>
                    <a:pt x="87343" y="86537"/>
                    <a:pt x="110836" y="157018"/>
                  </a:cubicBezTo>
                  <a:cubicBezTo>
                    <a:pt x="134054" y="87368"/>
                    <a:pt x="100034" y="170522"/>
                    <a:pt x="147782" y="110836"/>
                  </a:cubicBezTo>
                  <a:cubicBezTo>
                    <a:pt x="155458" y="101241"/>
                    <a:pt x="165629" y="39451"/>
                    <a:pt x="166255" y="36945"/>
                  </a:cubicBezTo>
                  <a:cubicBezTo>
                    <a:pt x="173904" y="6351"/>
                    <a:pt x="186704" y="-7583"/>
                    <a:pt x="157018" y="36945"/>
                  </a:cubicBezTo>
                  <a:cubicBezTo>
                    <a:pt x="141624" y="33866"/>
                    <a:pt x="125535" y="33221"/>
                    <a:pt x="110836" y="27709"/>
                  </a:cubicBezTo>
                  <a:cubicBezTo>
                    <a:pt x="92194" y="20718"/>
                    <a:pt x="61576" y="0"/>
                    <a:pt x="46182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08E8861-2776-405E-BCC2-D4A536D883FC}"/>
                </a:ext>
              </a:extLst>
            </p:cNvPr>
            <p:cNvSpPr/>
            <p:nvPr/>
          </p:nvSpPr>
          <p:spPr bwMode="auto">
            <a:xfrm>
              <a:off x="4091709" y="3306618"/>
              <a:ext cx="287839" cy="175491"/>
            </a:xfrm>
            <a:custGeom>
              <a:avLst/>
              <a:gdLst>
                <a:gd name="connsiteX0" fmla="*/ 73891 w 287839"/>
                <a:gd name="connsiteY0" fmla="*/ 120073 h 175491"/>
                <a:gd name="connsiteX1" fmla="*/ 120073 w 287839"/>
                <a:gd name="connsiteY1" fmla="*/ 138546 h 175491"/>
                <a:gd name="connsiteX2" fmla="*/ 166255 w 287839"/>
                <a:gd name="connsiteY2" fmla="*/ 175491 h 175491"/>
                <a:gd name="connsiteX3" fmla="*/ 230909 w 287839"/>
                <a:gd name="connsiteY3" fmla="*/ 166255 h 175491"/>
                <a:gd name="connsiteX4" fmla="*/ 258618 w 287839"/>
                <a:gd name="connsiteY4" fmla="*/ 157018 h 175491"/>
                <a:gd name="connsiteX5" fmla="*/ 277091 w 287839"/>
                <a:gd name="connsiteY5" fmla="*/ 129309 h 175491"/>
                <a:gd name="connsiteX6" fmla="*/ 286327 w 287839"/>
                <a:gd name="connsiteY6" fmla="*/ 101600 h 175491"/>
                <a:gd name="connsiteX7" fmla="*/ 230909 w 287839"/>
                <a:gd name="connsiteY7" fmla="*/ 64655 h 175491"/>
                <a:gd name="connsiteX8" fmla="*/ 147782 w 287839"/>
                <a:gd name="connsiteY8" fmla="*/ 27709 h 175491"/>
                <a:gd name="connsiteX9" fmla="*/ 83127 w 287839"/>
                <a:gd name="connsiteY9" fmla="*/ 0 h 175491"/>
                <a:gd name="connsiteX10" fmla="*/ 64655 w 287839"/>
                <a:gd name="connsiteY10" fmla="*/ 27709 h 175491"/>
                <a:gd name="connsiteX11" fmla="*/ 55418 w 287839"/>
                <a:gd name="connsiteY11" fmla="*/ 55418 h 175491"/>
                <a:gd name="connsiteX12" fmla="*/ 27709 w 287839"/>
                <a:gd name="connsiteY12" fmla="*/ 73891 h 175491"/>
                <a:gd name="connsiteX13" fmla="*/ 0 w 287839"/>
                <a:gd name="connsiteY13" fmla="*/ 101600 h 175491"/>
                <a:gd name="connsiteX14" fmla="*/ 73891 w 287839"/>
                <a:gd name="connsiteY14" fmla="*/ 120073 h 17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839" h="175491">
                  <a:moveTo>
                    <a:pt x="73891" y="120073"/>
                  </a:moveTo>
                  <a:cubicBezTo>
                    <a:pt x="93903" y="126231"/>
                    <a:pt x="106581" y="128909"/>
                    <a:pt x="120073" y="138546"/>
                  </a:cubicBezTo>
                  <a:cubicBezTo>
                    <a:pt x="193183" y="190767"/>
                    <a:pt x="84832" y="148351"/>
                    <a:pt x="166255" y="175491"/>
                  </a:cubicBezTo>
                  <a:cubicBezTo>
                    <a:pt x="187806" y="172412"/>
                    <a:pt x="209562" y="170525"/>
                    <a:pt x="230909" y="166255"/>
                  </a:cubicBezTo>
                  <a:cubicBezTo>
                    <a:pt x="240456" y="164346"/>
                    <a:pt x="251015" y="163100"/>
                    <a:pt x="258618" y="157018"/>
                  </a:cubicBezTo>
                  <a:cubicBezTo>
                    <a:pt x="267286" y="150083"/>
                    <a:pt x="270933" y="138545"/>
                    <a:pt x="277091" y="129309"/>
                  </a:cubicBezTo>
                  <a:cubicBezTo>
                    <a:pt x="280170" y="120073"/>
                    <a:pt x="291986" y="109522"/>
                    <a:pt x="286327" y="101600"/>
                  </a:cubicBezTo>
                  <a:cubicBezTo>
                    <a:pt x="273423" y="83534"/>
                    <a:pt x="249382" y="76970"/>
                    <a:pt x="230909" y="64655"/>
                  </a:cubicBezTo>
                  <a:cubicBezTo>
                    <a:pt x="149412" y="10324"/>
                    <a:pt x="279662" y="93645"/>
                    <a:pt x="147782" y="27709"/>
                  </a:cubicBezTo>
                  <a:cubicBezTo>
                    <a:pt x="102128" y="4883"/>
                    <a:pt x="123898" y="13591"/>
                    <a:pt x="83127" y="0"/>
                  </a:cubicBezTo>
                  <a:cubicBezTo>
                    <a:pt x="76970" y="9236"/>
                    <a:pt x="69619" y="17780"/>
                    <a:pt x="64655" y="27709"/>
                  </a:cubicBezTo>
                  <a:cubicBezTo>
                    <a:pt x="60301" y="36417"/>
                    <a:pt x="61500" y="47815"/>
                    <a:pt x="55418" y="55418"/>
                  </a:cubicBezTo>
                  <a:cubicBezTo>
                    <a:pt x="48483" y="64086"/>
                    <a:pt x="36237" y="66784"/>
                    <a:pt x="27709" y="73891"/>
                  </a:cubicBezTo>
                  <a:cubicBezTo>
                    <a:pt x="17674" y="82253"/>
                    <a:pt x="9236" y="92364"/>
                    <a:pt x="0" y="101600"/>
                  </a:cubicBezTo>
                  <a:cubicBezTo>
                    <a:pt x="14670" y="174953"/>
                    <a:pt x="53879" y="113915"/>
                    <a:pt x="73891" y="120073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F29351-13F8-41BB-8092-F573C6203E68}"/>
                </a:ext>
              </a:extLst>
            </p:cNvPr>
            <p:cNvSpPr/>
            <p:nvPr/>
          </p:nvSpPr>
          <p:spPr bwMode="auto">
            <a:xfrm>
              <a:off x="3789266" y="3676073"/>
              <a:ext cx="422516" cy="213413"/>
            </a:xfrm>
            <a:custGeom>
              <a:avLst/>
              <a:gdLst>
                <a:gd name="connsiteX0" fmla="*/ 6879 w 422516"/>
                <a:gd name="connsiteY0" fmla="*/ 64654 h 213413"/>
                <a:gd name="connsiteX1" fmla="*/ 53061 w 422516"/>
                <a:gd name="connsiteY1" fmla="*/ 120072 h 213413"/>
                <a:gd name="connsiteX2" fmla="*/ 108479 w 422516"/>
                <a:gd name="connsiteY2" fmla="*/ 147782 h 213413"/>
                <a:gd name="connsiteX3" fmla="*/ 330152 w 422516"/>
                <a:gd name="connsiteY3" fmla="*/ 193963 h 213413"/>
                <a:gd name="connsiteX4" fmla="*/ 385570 w 422516"/>
                <a:gd name="connsiteY4" fmla="*/ 203200 h 213413"/>
                <a:gd name="connsiteX5" fmla="*/ 413279 w 422516"/>
                <a:gd name="connsiteY5" fmla="*/ 212436 h 213413"/>
                <a:gd name="connsiteX6" fmla="*/ 422516 w 422516"/>
                <a:gd name="connsiteY6" fmla="*/ 184727 h 213413"/>
                <a:gd name="connsiteX7" fmla="*/ 385570 w 422516"/>
                <a:gd name="connsiteY7" fmla="*/ 166254 h 213413"/>
                <a:gd name="connsiteX8" fmla="*/ 348625 w 422516"/>
                <a:gd name="connsiteY8" fmla="*/ 120072 h 213413"/>
                <a:gd name="connsiteX9" fmla="*/ 210079 w 422516"/>
                <a:gd name="connsiteY9" fmla="*/ 110836 h 213413"/>
                <a:gd name="connsiteX10" fmla="*/ 173134 w 422516"/>
                <a:gd name="connsiteY10" fmla="*/ 55418 h 213413"/>
                <a:gd name="connsiteX11" fmla="*/ 163898 w 422516"/>
                <a:gd name="connsiteY11" fmla="*/ 27709 h 213413"/>
                <a:gd name="connsiteX12" fmla="*/ 126952 w 422516"/>
                <a:gd name="connsiteY12" fmla="*/ 18472 h 213413"/>
                <a:gd name="connsiteX13" fmla="*/ 71534 w 422516"/>
                <a:gd name="connsiteY13" fmla="*/ 0 h 213413"/>
                <a:gd name="connsiteX14" fmla="*/ 16116 w 422516"/>
                <a:gd name="connsiteY14" fmla="*/ 27709 h 213413"/>
                <a:gd name="connsiteX15" fmla="*/ 6879 w 422516"/>
                <a:gd name="connsiteY15" fmla="*/ 64654 h 2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2516" h="213413">
                  <a:moveTo>
                    <a:pt x="6879" y="64654"/>
                  </a:moveTo>
                  <a:cubicBezTo>
                    <a:pt x="13036" y="80048"/>
                    <a:pt x="-10406" y="40737"/>
                    <a:pt x="53061" y="120072"/>
                  </a:cubicBezTo>
                  <a:cubicBezTo>
                    <a:pt x="72741" y="144673"/>
                    <a:pt x="84386" y="134397"/>
                    <a:pt x="108479" y="147782"/>
                  </a:cubicBezTo>
                  <a:cubicBezTo>
                    <a:pt x="232655" y="216768"/>
                    <a:pt x="85294" y="180360"/>
                    <a:pt x="330152" y="193963"/>
                  </a:cubicBezTo>
                  <a:cubicBezTo>
                    <a:pt x="348625" y="197042"/>
                    <a:pt x="367288" y="199137"/>
                    <a:pt x="385570" y="203200"/>
                  </a:cubicBezTo>
                  <a:cubicBezTo>
                    <a:pt x="395074" y="205312"/>
                    <a:pt x="404571" y="216790"/>
                    <a:pt x="413279" y="212436"/>
                  </a:cubicBezTo>
                  <a:cubicBezTo>
                    <a:pt x="421987" y="208082"/>
                    <a:pt x="419437" y="193963"/>
                    <a:pt x="422516" y="184727"/>
                  </a:cubicBezTo>
                  <a:cubicBezTo>
                    <a:pt x="410201" y="178569"/>
                    <a:pt x="395306" y="175990"/>
                    <a:pt x="385570" y="166254"/>
                  </a:cubicBezTo>
                  <a:cubicBezTo>
                    <a:pt x="361076" y="141760"/>
                    <a:pt x="397830" y="128273"/>
                    <a:pt x="348625" y="120072"/>
                  </a:cubicBezTo>
                  <a:cubicBezTo>
                    <a:pt x="302970" y="112463"/>
                    <a:pt x="256261" y="113915"/>
                    <a:pt x="210079" y="110836"/>
                  </a:cubicBezTo>
                  <a:cubicBezTo>
                    <a:pt x="197764" y="92363"/>
                    <a:pt x="180154" y="76480"/>
                    <a:pt x="173134" y="55418"/>
                  </a:cubicBezTo>
                  <a:cubicBezTo>
                    <a:pt x="170055" y="46182"/>
                    <a:pt x="171500" y="33791"/>
                    <a:pt x="163898" y="27709"/>
                  </a:cubicBezTo>
                  <a:cubicBezTo>
                    <a:pt x="153985" y="19779"/>
                    <a:pt x="139111" y="22120"/>
                    <a:pt x="126952" y="18472"/>
                  </a:cubicBezTo>
                  <a:cubicBezTo>
                    <a:pt x="108301" y="12877"/>
                    <a:pt x="71534" y="0"/>
                    <a:pt x="71534" y="0"/>
                  </a:cubicBezTo>
                  <a:cubicBezTo>
                    <a:pt x="53279" y="6085"/>
                    <a:pt x="29139" y="11431"/>
                    <a:pt x="16116" y="27709"/>
                  </a:cubicBezTo>
                  <a:cubicBezTo>
                    <a:pt x="-8388" y="58339"/>
                    <a:pt x="722" y="49260"/>
                    <a:pt x="6879" y="64654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AD7BC8-1668-4190-A52D-EEAECED46C90}"/>
                </a:ext>
              </a:extLst>
            </p:cNvPr>
            <p:cNvSpPr/>
            <p:nvPr/>
          </p:nvSpPr>
          <p:spPr bwMode="auto">
            <a:xfrm>
              <a:off x="4291381" y="3592896"/>
              <a:ext cx="252910" cy="230959"/>
            </a:xfrm>
            <a:custGeom>
              <a:avLst/>
              <a:gdLst>
                <a:gd name="connsiteX0" fmla="*/ 86655 w 252910"/>
                <a:gd name="connsiteY0" fmla="*/ 49 h 230959"/>
                <a:gd name="connsiteX1" fmla="*/ 68183 w 252910"/>
                <a:gd name="connsiteY1" fmla="*/ 46231 h 230959"/>
                <a:gd name="connsiteX2" fmla="*/ 40474 w 252910"/>
                <a:gd name="connsiteY2" fmla="*/ 55468 h 230959"/>
                <a:gd name="connsiteX3" fmla="*/ 3528 w 252910"/>
                <a:gd name="connsiteY3" fmla="*/ 64704 h 230959"/>
                <a:gd name="connsiteX4" fmla="*/ 40474 w 252910"/>
                <a:gd name="connsiteY4" fmla="*/ 221722 h 230959"/>
                <a:gd name="connsiteX5" fmla="*/ 68183 w 252910"/>
                <a:gd name="connsiteY5" fmla="*/ 230959 h 230959"/>
                <a:gd name="connsiteX6" fmla="*/ 160546 w 252910"/>
                <a:gd name="connsiteY6" fmla="*/ 203249 h 230959"/>
                <a:gd name="connsiteX7" fmla="*/ 169783 w 252910"/>
                <a:gd name="connsiteY7" fmla="*/ 175540 h 230959"/>
                <a:gd name="connsiteX8" fmla="*/ 225201 w 252910"/>
                <a:gd name="connsiteY8" fmla="*/ 157068 h 230959"/>
                <a:gd name="connsiteX9" fmla="*/ 252910 w 252910"/>
                <a:gd name="connsiteY9" fmla="*/ 147831 h 230959"/>
                <a:gd name="connsiteX10" fmla="*/ 243674 w 252910"/>
                <a:gd name="connsiteY10" fmla="*/ 92413 h 230959"/>
                <a:gd name="connsiteX11" fmla="*/ 215964 w 252910"/>
                <a:gd name="connsiteY11" fmla="*/ 73940 h 230959"/>
                <a:gd name="connsiteX12" fmla="*/ 114364 w 252910"/>
                <a:gd name="connsiteY12" fmla="*/ 55468 h 230959"/>
                <a:gd name="connsiteX13" fmla="*/ 86655 w 252910"/>
                <a:gd name="connsiteY13" fmla="*/ 49 h 23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10" h="230959">
                  <a:moveTo>
                    <a:pt x="86655" y="49"/>
                  </a:moveTo>
                  <a:cubicBezTo>
                    <a:pt x="78958" y="-1491"/>
                    <a:pt x="78797" y="33494"/>
                    <a:pt x="68183" y="46231"/>
                  </a:cubicBezTo>
                  <a:cubicBezTo>
                    <a:pt x="61950" y="53711"/>
                    <a:pt x="49835" y="52793"/>
                    <a:pt x="40474" y="55468"/>
                  </a:cubicBezTo>
                  <a:cubicBezTo>
                    <a:pt x="28268" y="58955"/>
                    <a:pt x="15843" y="61625"/>
                    <a:pt x="3528" y="64704"/>
                  </a:cubicBezTo>
                  <a:cubicBezTo>
                    <a:pt x="10329" y="166728"/>
                    <a:pt x="-24986" y="188991"/>
                    <a:pt x="40474" y="221722"/>
                  </a:cubicBezTo>
                  <a:cubicBezTo>
                    <a:pt x="49182" y="226076"/>
                    <a:pt x="58947" y="227880"/>
                    <a:pt x="68183" y="230959"/>
                  </a:cubicBezTo>
                  <a:cubicBezTo>
                    <a:pt x="96479" y="226916"/>
                    <a:pt x="138866" y="230349"/>
                    <a:pt x="160546" y="203249"/>
                  </a:cubicBezTo>
                  <a:cubicBezTo>
                    <a:pt x="166628" y="195646"/>
                    <a:pt x="161860" y="181199"/>
                    <a:pt x="169783" y="175540"/>
                  </a:cubicBezTo>
                  <a:cubicBezTo>
                    <a:pt x="185628" y="164222"/>
                    <a:pt x="206728" y="163226"/>
                    <a:pt x="225201" y="157068"/>
                  </a:cubicBezTo>
                  <a:lnTo>
                    <a:pt x="252910" y="147831"/>
                  </a:lnTo>
                  <a:cubicBezTo>
                    <a:pt x="249831" y="129358"/>
                    <a:pt x="252049" y="109163"/>
                    <a:pt x="243674" y="92413"/>
                  </a:cubicBezTo>
                  <a:cubicBezTo>
                    <a:pt x="238709" y="82484"/>
                    <a:pt x="225893" y="78904"/>
                    <a:pt x="215964" y="73940"/>
                  </a:cubicBezTo>
                  <a:cubicBezTo>
                    <a:pt x="187488" y="59702"/>
                    <a:pt x="139833" y="58652"/>
                    <a:pt x="114364" y="55468"/>
                  </a:cubicBezTo>
                  <a:cubicBezTo>
                    <a:pt x="102951" y="21228"/>
                    <a:pt x="94352" y="1589"/>
                    <a:pt x="86655" y="49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105598-2416-4A3B-8CE3-8438AB5D426D}"/>
                </a:ext>
              </a:extLst>
            </p:cNvPr>
            <p:cNvSpPr/>
            <p:nvPr/>
          </p:nvSpPr>
          <p:spPr bwMode="auto">
            <a:xfrm>
              <a:off x="4378036" y="2841464"/>
              <a:ext cx="221831" cy="247974"/>
            </a:xfrm>
            <a:custGeom>
              <a:avLst/>
              <a:gdLst>
                <a:gd name="connsiteX0" fmla="*/ 175491 w 221831"/>
                <a:gd name="connsiteY0" fmla="*/ 12572 h 247974"/>
                <a:gd name="connsiteX1" fmla="*/ 129309 w 221831"/>
                <a:gd name="connsiteY1" fmla="*/ 21809 h 247974"/>
                <a:gd name="connsiteX2" fmla="*/ 120073 w 221831"/>
                <a:gd name="connsiteY2" fmla="*/ 49518 h 247974"/>
                <a:gd name="connsiteX3" fmla="*/ 101600 w 221831"/>
                <a:gd name="connsiteY3" fmla="*/ 77227 h 247974"/>
                <a:gd name="connsiteX4" fmla="*/ 92364 w 221831"/>
                <a:gd name="connsiteY4" fmla="*/ 114172 h 247974"/>
                <a:gd name="connsiteX5" fmla="*/ 64655 w 221831"/>
                <a:gd name="connsiteY5" fmla="*/ 123409 h 247974"/>
                <a:gd name="connsiteX6" fmla="*/ 9237 w 221831"/>
                <a:gd name="connsiteY6" fmla="*/ 169591 h 247974"/>
                <a:gd name="connsiteX7" fmla="*/ 0 w 221831"/>
                <a:gd name="connsiteY7" fmla="*/ 197300 h 247974"/>
                <a:gd name="connsiteX8" fmla="*/ 101600 w 221831"/>
                <a:gd name="connsiteY8" fmla="*/ 234245 h 247974"/>
                <a:gd name="connsiteX9" fmla="*/ 110837 w 221831"/>
                <a:gd name="connsiteY9" fmla="*/ 206536 h 247974"/>
                <a:gd name="connsiteX10" fmla="*/ 166255 w 221831"/>
                <a:gd name="connsiteY10" fmla="*/ 188063 h 247974"/>
                <a:gd name="connsiteX11" fmla="*/ 212437 w 221831"/>
                <a:gd name="connsiteY11" fmla="*/ 197300 h 247974"/>
                <a:gd name="connsiteX12" fmla="*/ 175491 w 221831"/>
                <a:gd name="connsiteY12" fmla="*/ 12572 h 24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831" h="247974">
                  <a:moveTo>
                    <a:pt x="175491" y="12572"/>
                  </a:moveTo>
                  <a:cubicBezTo>
                    <a:pt x="161636" y="-16676"/>
                    <a:pt x="142371" y="13101"/>
                    <a:pt x="129309" y="21809"/>
                  </a:cubicBezTo>
                  <a:cubicBezTo>
                    <a:pt x="121208" y="27210"/>
                    <a:pt x="124427" y="40810"/>
                    <a:pt x="120073" y="49518"/>
                  </a:cubicBezTo>
                  <a:cubicBezTo>
                    <a:pt x="115109" y="59447"/>
                    <a:pt x="107758" y="67991"/>
                    <a:pt x="101600" y="77227"/>
                  </a:cubicBezTo>
                  <a:cubicBezTo>
                    <a:pt x="98521" y="89542"/>
                    <a:pt x="100294" y="104260"/>
                    <a:pt x="92364" y="114172"/>
                  </a:cubicBezTo>
                  <a:cubicBezTo>
                    <a:pt x="86282" y="121775"/>
                    <a:pt x="73363" y="119055"/>
                    <a:pt x="64655" y="123409"/>
                  </a:cubicBezTo>
                  <a:cubicBezTo>
                    <a:pt x="38934" y="136270"/>
                    <a:pt x="29667" y="149161"/>
                    <a:pt x="9237" y="169591"/>
                  </a:cubicBezTo>
                  <a:cubicBezTo>
                    <a:pt x="6158" y="178827"/>
                    <a:pt x="0" y="187564"/>
                    <a:pt x="0" y="197300"/>
                  </a:cubicBezTo>
                  <a:cubicBezTo>
                    <a:pt x="0" y="275352"/>
                    <a:pt x="23783" y="242026"/>
                    <a:pt x="101600" y="234245"/>
                  </a:cubicBezTo>
                  <a:cubicBezTo>
                    <a:pt x="104679" y="225009"/>
                    <a:pt x="102914" y="212195"/>
                    <a:pt x="110837" y="206536"/>
                  </a:cubicBezTo>
                  <a:cubicBezTo>
                    <a:pt x="126682" y="195218"/>
                    <a:pt x="166255" y="188063"/>
                    <a:pt x="166255" y="188063"/>
                  </a:cubicBezTo>
                  <a:cubicBezTo>
                    <a:pt x="181649" y="191142"/>
                    <a:pt x="208392" y="212469"/>
                    <a:pt x="212437" y="197300"/>
                  </a:cubicBezTo>
                  <a:cubicBezTo>
                    <a:pt x="243319" y="81491"/>
                    <a:pt x="189346" y="41820"/>
                    <a:pt x="175491" y="12572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8911F6-8E2D-420D-8D9F-93D4FDA6CAC4}"/>
                </a:ext>
              </a:extLst>
            </p:cNvPr>
            <p:cNvSpPr/>
            <p:nvPr/>
          </p:nvSpPr>
          <p:spPr bwMode="auto">
            <a:xfrm>
              <a:off x="4523943" y="3214255"/>
              <a:ext cx="328296" cy="185388"/>
            </a:xfrm>
            <a:custGeom>
              <a:avLst/>
              <a:gdLst>
                <a:gd name="connsiteX0" fmla="*/ 57293 w 328296"/>
                <a:gd name="connsiteY0" fmla="*/ 27709 h 185388"/>
                <a:gd name="connsiteX1" fmla="*/ 103475 w 328296"/>
                <a:gd name="connsiteY1" fmla="*/ 18472 h 185388"/>
                <a:gd name="connsiteX2" fmla="*/ 158893 w 328296"/>
                <a:gd name="connsiteY2" fmla="*/ 9236 h 185388"/>
                <a:gd name="connsiteX3" fmla="*/ 186602 w 328296"/>
                <a:gd name="connsiteY3" fmla="*/ 0 h 185388"/>
                <a:gd name="connsiteX4" fmla="*/ 325148 w 328296"/>
                <a:gd name="connsiteY4" fmla="*/ 9236 h 185388"/>
                <a:gd name="connsiteX5" fmla="*/ 297439 w 328296"/>
                <a:gd name="connsiteY5" fmla="*/ 36945 h 185388"/>
                <a:gd name="connsiteX6" fmla="*/ 149657 w 328296"/>
                <a:gd name="connsiteY6" fmla="*/ 46181 h 185388"/>
                <a:gd name="connsiteX7" fmla="*/ 131184 w 328296"/>
                <a:gd name="connsiteY7" fmla="*/ 101600 h 185388"/>
                <a:gd name="connsiteX8" fmla="*/ 121948 w 328296"/>
                <a:gd name="connsiteY8" fmla="*/ 129309 h 185388"/>
                <a:gd name="connsiteX9" fmla="*/ 103475 w 328296"/>
                <a:gd name="connsiteY9" fmla="*/ 157018 h 185388"/>
                <a:gd name="connsiteX10" fmla="*/ 94239 w 328296"/>
                <a:gd name="connsiteY10" fmla="*/ 184727 h 185388"/>
                <a:gd name="connsiteX11" fmla="*/ 38821 w 328296"/>
                <a:gd name="connsiteY11" fmla="*/ 157018 h 185388"/>
                <a:gd name="connsiteX12" fmla="*/ 11112 w 328296"/>
                <a:gd name="connsiteY12" fmla="*/ 64654 h 185388"/>
                <a:gd name="connsiteX13" fmla="*/ 48057 w 328296"/>
                <a:gd name="connsiteY13" fmla="*/ 55418 h 185388"/>
                <a:gd name="connsiteX14" fmla="*/ 57293 w 328296"/>
                <a:gd name="connsiteY14" fmla="*/ 27709 h 18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296" h="185388">
                  <a:moveTo>
                    <a:pt x="57293" y="27709"/>
                  </a:moveTo>
                  <a:cubicBezTo>
                    <a:pt x="66529" y="21551"/>
                    <a:pt x="88029" y="21280"/>
                    <a:pt x="103475" y="18472"/>
                  </a:cubicBezTo>
                  <a:cubicBezTo>
                    <a:pt x="121900" y="15122"/>
                    <a:pt x="140611" y="13298"/>
                    <a:pt x="158893" y="9236"/>
                  </a:cubicBezTo>
                  <a:cubicBezTo>
                    <a:pt x="168397" y="7124"/>
                    <a:pt x="177366" y="3079"/>
                    <a:pt x="186602" y="0"/>
                  </a:cubicBezTo>
                  <a:lnTo>
                    <a:pt x="325148" y="9236"/>
                  </a:lnTo>
                  <a:cubicBezTo>
                    <a:pt x="337540" y="13367"/>
                    <a:pt x="310221" y="34254"/>
                    <a:pt x="297439" y="36945"/>
                  </a:cubicBezTo>
                  <a:cubicBezTo>
                    <a:pt x="249141" y="47113"/>
                    <a:pt x="198918" y="43102"/>
                    <a:pt x="149657" y="46181"/>
                  </a:cubicBezTo>
                  <a:lnTo>
                    <a:pt x="131184" y="101600"/>
                  </a:lnTo>
                  <a:cubicBezTo>
                    <a:pt x="128105" y="110836"/>
                    <a:pt x="127349" y="121208"/>
                    <a:pt x="121948" y="129309"/>
                  </a:cubicBezTo>
                  <a:lnTo>
                    <a:pt x="103475" y="157018"/>
                  </a:lnTo>
                  <a:cubicBezTo>
                    <a:pt x="100396" y="166254"/>
                    <a:pt x="102947" y="180373"/>
                    <a:pt x="94239" y="184727"/>
                  </a:cubicBezTo>
                  <a:cubicBezTo>
                    <a:pt x="83315" y="190189"/>
                    <a:pt x="43487" y="160129"/>
                    <a:pt x="38821" y="157018"/>
                  </a:cubicBezTo>
                  <a:cubicBezTo>
                    <a:pt x="25519" y="137065"/>
                    <a:pt x="-21055" y="96821"/>
                    <a:pt x="11112" y="64654"/>
                  </a:cubicBezTo>
                  <a:cubicBezTo>
                    <a:pt x="20088" y="55678"/>
                    <a:pt x="35491" y="57213"/>
                    <a:pt x="48057" y="55418"/>
                  </a:cubicBezTo>
                  <a:cubicBezTo>
                    <a:pt x="57201" y="54112"/>
                    <a:pt x="48057" y="33867"/>
                    <a:pt x="57293" y="27709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2F3D64-5D80-491C-AA98-ABB2C255E93E}"/>
                </a:ext>
              </a:extLst>
            </p:cNvPr>
            <p:cNvSpPr/>
            <p:nvPr/>
          </p:nvSpPr>
          <p:spPr bwMode="auto">
            <a:xfrm>
              <a:off x="4438384" y="3916218"/>
              <a:ext cx="290634" cy="193964"/>
            </a:xfrm>
            <a:custGeom>
              <a:avLst/>
              <a:gdLst>
                <a:gd name="connsiteX0" fmla="*/ 41252 w 290634"/>
                <a:gd name="connsiteY0" fmla="*/ 101600 h 193964"/>
                <a:gd name="connsiteX1" fmla="*/ 50489 w 290634"/>
                <a:gd name="connsiteY1" fmla="*/ 147782 h 193964"/>
                <a:gd name="connsiteX2" fmla="*/ 59725 w 290634"/>
                <a:gd name="connsiteY2" fmla="*/ 175491 h 193964"/>
                <a:gd name="connsiteX3" fmla="*/ 124380 w 290634"/>
                <a:gd name="connsiteY3" fmla="*/ 193964 h 193964"/>
                <a:gd name="connsiteX4" fmla="*/ 161325 w 290634"/>
                <a:gd name="connsiteY4" fmla="*/ 184727 h 193964"/>
                <a:gd name="connsiteX5" fmla="*/ 198271 w 290634"/>
                <a:gd name="connsiteY5" fmla="*/ 129309 h 193964"/>
                <a:gd name="connsiteX6" fmla="*/ 207507 w 290634"/>
                <a:gd name="connsiteY6" fmla="*/ 92364 h 193964"/>
                <a:gd name="connsiteX7" fmla="*/ 262925 w 290634"/>
                <a:gd name="connsiteY7" fmla="*/ 73891 h 193964"/>
                <a:gd name="connsiteX8" fmla="*/ 290634 w 290634"/>
                <a:gd name="connsiteY8" fmla="*/ 55418 h 193964"/>
                <a:gd name="connsiteX9" fmla="*/ 262925 w 290634"/>
                <a:gd name="connsiteY9" fmla="*/ 36946 h 193964"/>
                <a:gd name="connsiteX10" fmla="*/ 207507 w 290634"/>
                <a:gd name="connsiteY10" fmla="*/ 18473 h 193964"/>
                <a:gd name="connsiteX11" fmla="*/ 142852 w 290634"/>
                <a:gd name="connsiteY11" fmla="*/ 0 h 193964"/>
                <a:gd name="connsiteX12" fmla="*/ 4307 w 290634"/>
                <a:gd name="connsiteY12" fmla="*/ 9237 h 193964"/>
                <a:gd name="connsiteX13" fmla="*/ 13543 w 290634"/>
                <a:gd name="connsiteY13" fmla="*/ 46182 h 193964"/>
                <a:gd name="connsiteX14" fmla="*/ 41252 w 290634"/>
                <a:gd name="connsiteY14" fmla="*/ 101600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34" h="193964">
                  <a:moveTo>
                    <a:pt x="41252" y="101600"/>
                  </a:moveTo>
                  <a:cubicBezTo>
                    <a:pt x="47410" y="118533"/>
                    <a:pt x="46681" y="132552"/>
                    <a:pt x="50489" y="147782"/>
                  </a:cubicBezTo>
                  <a:cubicBezTo>
                    <a:pt x="52850" y="157227"/>
                    <a:pt x="52841" y="168607"/>
                    <a:pt x="59725" y="175491"/>
                  </a:cubicBezTo>
                  <a:cubicBezTo>
                    <a:pt x="64141" y="179907"/>
                    <a:pt x="124063" y="193885"/>
                    <a:pt x="124380" y="193964"/>
                  </a:cubicBezTo>
                  <a:cubicBezTo>
                    <a:pt x="136695" y="190885"/>
                    <a:pt x="151772" y="193086"/>
                    <a:pt x="161325" y="184727"/>
                  </a:cubicBezTo>
                  <a:cubicBezTo>
                    <a:pt x="178033" y="170107"/>
                    <a:pt x="198271" y="129309"/>
                    <a:pt x="198271" y="129309"/>
                  </a:cubicBezTo>
                  <a:cubicBezTo>
                    <a:pt x="201350" y="116994"/>
                    <a:pt x="197869" y="100625"/>
                    <a:pt x="207507" y="92364"/>
                  </a:cubicBezTo>
                  <a:cubicBezTo>
                    <a:pt x="222291" y="79692"/>
                    <a:pt x="262925" y="73891"/>
                    <a:pt x="262925" y="73891"/>
                  </a:cubicBezTo>
                  <a:cubicBezTo>
                    <a:pt x="272161" y="67733"/>
                    <a:pt x="290634" y="66519"/>
                    <a:pt x="290634" y="55418"/>
                  </a:cubicBezTo>
                  <a:cubicBezTo>
                    <a:pt x="290634" y="44317"/>
                    <a:pt x="273069" y="41454"/>
                    <a:pt x="262925" y="36946"/>
                  </a:cubicBezTo>
                  <a:cubicBezTo>
                    <a:pt x="245131" y="29038"/>
                    <a:pt x="225980" y="24631"/>
                    <a:pt x="207507" y="18473"/>
                  </a:cubicBezTo>
                  <a:cubicBezTo>
                    <a:pt x="167761" y="5224"/>
                    <a:pt x="189236" y="11597"/>
                    <a:pt x="142852" y="0"/>
                  </a:cubicBezTo>
                  <a:lnTo>
                    <a:pt x="4307" y="9237"/>
                  </a:lnTo>
                  <a:cubicBezTo>
                    <a:pt x="-7647" y="13506"/>
                    <a:pt x="8543" y="34514"/>
                    <a:pt x="13543" y="46182"/>
                  </a:cubicBezTo>
                  <a:cubicBezTo>
                    <a:pt x="25702" y="74553"/>
                    <a:pt x="35094" y="84667"/>
                    <a:pt x="41252" y="10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71BD0E-9658-4C70-84B4-93049BBDFEF5}"/>
                </a:ext>
              </a:extLst>
            </p:cNvPr>
            <p:cNvSpPr/>
            <p:nvPr/>
          </p:nvSpPr>
          <p:spPr bwMode="auto">
            <a:xfrm>
              <a:off x="4749322" y="3546764"/>
              <a:ext cx="350277" cy="149462"/>
            </a:xfrm>
            <a:custGeom>
              <a:avLst/>
              <a:gdLst>
                <a:gd name="connsiteX0" fmla="*/ 339914 w 350277"/>
                <a:gd name="connsiteY0" fmla="*/ 147781 h 149462"/>
                <a:gd name="connsiteX1" fmla="*/ 293733 w 350277"/>
                <a:gd name="connsiteY1" fmla="*/ 129309 h 149462"/>
                <a:gd name="connsiteX2" fmla="*/ 35114 w 350277"/>
                <a:gd name="connsiteY2" fmla="*/ 110836 h 149462"/>
                <a:gd name="connsiteX3" fmla="*/ 16642 w 350277"/>
                <a:gd name="connsiteY3" fmla="*/ 9236 h 149462"/>
                <a:gd name="connsiteX4" fmla="*/ 44351 w 350277"/>
                <a:gd name="connsiteY4" fmla="*/ 0 h 149462"/>
                <a:gd name="connsiteX5" fmla="*/ 99769 w 350277"/>
                <a:gd name="connsiteY5" fmla="*/ 9236 h 149462"/>
                <a:gd name="connsiteX6" fmla="*/ 127478 w 350277"/>
                <a:gd name="connsiteY6" fmla="*/ 18472 h 149462"/>
                <a:gd name="connsiteX7" fmla="*/ 302969 w 350277"/>
                <a:gd name="connsiteY7" fmla="*/ 27709 h 149462"/>
                <a:gd name="connsiteX8" fmla="*/ 339914 w 350277"/>
                <a:gd name="connsiteY8" fmla="*/ 83127 h 149462"/>
                <a:gd name="connsiteX9" fmla="*/ 339914 w 350277"/>
                <a:gd name="connsiteY9" fmla="*/ 147781 h 1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277" h="149462">
                  <a:moveTo>
                    <a:pt x="339914" y="147781"/>
                  </a:moveTo>
                  <a:cubicBezTo>
                    <a:pt x="332217" y="155478"/>
                    <a:pt x="309462" y="134552"/>
                    <a:pt x="293733" y="129309"/>
                  </a:cubicBezTo>
                  <a:cubicBezTo>
                    <a:pt x="216090" y="103428"/>
                    <a:pt x="88580" y="113064"/>
                    <a:pt x="35114" y="110836"/>
                  </a:cubicBezTo>
                  <a:cubicBezTo>
                    <a:pt x="-39" y="75683"/>
                    <a:pt x="-13423" y="76881"/>
                    <a:pt x="16642" y="9236"/>
                  </a:cubicBezTo>
                  <a:cubicBezTo>
                    <a:pt x="20596" y="339"/>
                    <a:pt x="35115" y="3079"/>
                    <a:pt x="44351" y="0"/>
                  </a:cubicBezTo>
                  <a:cubicBezTo>
                    <a:pt x="62824" y="3079"/>
                    <a:pt x="81487" y="5174"/>
                    <a:pt x="99769" y="9236"/>
                  </a:cubicBezTo>
                  <a:cubicBezTo>
                    <a:pt x="109273" y="11348"/>
                    <a:pt x="117782" y="17591"/>
                    <a:pt x="127478" y="18472"/>
                  </a:cubicBezTo>
                  <a:cubicBezTo>
                    <a:pt x="185815" y="23775"/>
                    <a:pt x="244472" y="24630"/>
                    <a:pt x="302969" y="27709"/>
                  </a:cubicBezTo>
                  <a:cubicBezTo>
                    <a:pt x="343849" y="54961"/>
                    <a:pt x="325003" y="33423"/>
                    <a:pt x="339914" y="83127"/>
                  </a:cubicBezTo>
                  <a:cubicBezTo>
                    <a:pt x="358768" y="145974"/>
                    <a:pt x="347611" y="140084"/>
                    <a:pt x="339914" y="147781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ABB57B-295A-48D0-9E18-09B64A81DB20}"/>
                </a:ext>
              </a:extLst>
            </p:cNvPr>
            <p:cNvSpPr/>
            <p:nvPr/>
          </p:nvSpPr>
          <p:spPr bwMode="auto">
            <a:xfrm>
              <a:off x="4867564" y="3888509"/>
              <a:ext cx="360218" cy="222574"/>
            </a:xfrm>
            <a:custGeom>
              <a:avLst/>
              <a:gdLst>
                <a:gd name="connsiteX0" fmla="*/ 286327 w 360218"/>
                <a:gd name="connsiteY0" fmla="*/ 46182 h 222574"/>
                <a:gd name="connsiteX1" fmla="*/ 240145 w 360218"/>
                <a:gd name="connsiteY1" fmla="*/ 36946 h 222574"/>
                <a:gd name="connsiteX2" fmla="*/ 184727 w 360218"/>
                <a:gd name="connsiteY2" fmla="*/ 0 h 222574"/>
                <a:gd name="connsiteX3" fmla="*/ 110836 w 360218"/>
                <a:gd name="connsiteY3" fmla="*/ 9236 h 222574"/>
                <a:gd name="connsiteX4" fmla="*/ 92363 w 360218"/>
                <a:gd name="connsiteY4" fmla="*/ 64655 h 222574"/>
                <a:gd name="connsiteX5" fmla="*/ 83127 w 360218"/>
                <a:gd name="connsiteY5" fmla="*/ 92364 h 222574"/>
                <a:gd name="connsiteX6" fmla="*/ 73891 w 360218"/>
                <a:gd name="connsiteY6" fmla="*/ 120073 h 222574"/>
                <a:gd name="connsiteX7" fmla="*/ 46181 w 360218"/>
                <a:gd name="connsiteY7" fmla="*/ 129309 h 222574"/>
                <a:gd name="connsiteX8" fmla="*/ 0 w 360218"/>
                <a:gd name="connsiteY8" fmla="*/ 193964 h 222574"/>
                <a:gd name="connsiteX9" fmla="*/ 9236 w 360218"/>
                <a:gd name="connsiteY9" fmla="*/ 221673 h 222574"/>
                <a:gd name="connsiteX10" fmla="*/ 36945 w 360218"/>
                <a:gd name="connsiteY10" fmla="*/ 212436 h 222574"/>
                <a:gd name="connsiteX11" fmla="*/ 230909 w 360218"/>
                <a:gd name="connsiteY11" fmla="*/ 203200 h 222574"/>
                <a:gd name="connsiteX12" fmla="*/ 221672 w 360218"/>
                <a:gd name="connsiteY12" fmla="*/ 138546 h 222574"/>
                <a:gd name="connsiteX13" fmla="*/ 360218 w 360218"/>
                <a:gd name="connsiteY13" fmla="*/ 129309 h 222574"/>
                <a:gd name="connsiteX14" fmla="*/ 323272 w 360218"/>
                <a:gd name="connsiteY14" fmla="*/ 73891 h 222574"/>
                <a:gd name="connsiteX15" fmla="*/ 286327 w 360218"/>
                <a:gd name="connsiteY15" fmla="*/ 46182 h 2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218" h="222574">
                  <a:moveTo>
                    <a:pt x="286327" y="46182"/>
                  </a:moveTo>
                  <a:cubicBezTo>
                    <a:pt x="270933" y="43103"/>
                    <a:pt x="254437" y="43442"/>
                    <a:pt x="240145" y="36946"/>
                  </a:cubicBezTo>
                  <a:cubicBezTo>
                    <a:pt x="219934" y="27759"/>
                    <a:pt x="184727" y="0"/>
                    <a:pt x="184727" y="0"/>
                  </a:cubicBezTo>
                  <a:cubicBezTo>
                    <a:pt x="160097" y="3079"/>
                    <a:pt x="131171" y="-4999"/>
                    <a:pt x="110836" y="9236"/>
                  </a:cubicBezTo>
                  <a:cubicBezTo>
                    <a:pt x="94884" y="20403"/>
                    <a:pt x="98521" y="46182"/>
                    <a:pt x="92363" y="64655"/>
                  </a:cubicBezTo>
                  <a:lnTo>
                    <a:pt x="83127" y="92364"/>
                  </a:lnTo>
                  <a:cubicBezTo>
                    <a:pt x="80048" y="101600"/>
                    <a:pt x="83127" y="116994"/>
                    <a:pt x="73891" y="120073"/>
                  </a:cubicBezTo>
                  <a:lnTo>
                    <a:pt x="46181" y="129309"/>
                  </a:lnTo>
                  <a:cubicBezTo>
                    <a:pt x="24630" y="193963"/>
                    <a:pt x="46181" y="178569"/>
                    <a:pt x="0" y="193964"/>
                  </a:cubicBezTo>
                  <a:cubicBezTo>
                    <a:pt x="3079" y="203200"/>
                    <a:pt x="528" y="217319"/>
                    <a:pt x="9236" y="221673"/>
                  </a:cubicBezTo>
                  <a:cubicBezTo>
                    <a:pt x="17944" y="226027"/>
                    <a:pt x="27243" y="213245"/>
                    <a:pt x="36945" y="212436"/>
                  </a:cubicBezTo>
                  <a:cubicBezTo>
                    <a:pt x="101449" y="207061"/>
                    <a:pt x="166254" y="206279"/>
                    <a:pt x="230909" y="203200"/>
                  </a:cubicBezTo>
                  <a:cubicBezTo>
                    <a:pt x="203902" y="162690"/>
                    <a:pt x="166174" y="144713"/>
                    <a:pt x="221672" y="138546"/>
                  </a:cubicBezTo>
                  <a:cubicBezTo>
                    <a:pt x="267673" y="133435"/>
                    <a:pt x="314036" y="132388"/>
                    <a:pt x="360218" y="129309"/>
                  </a:cubicBezTo>
                  <a:cubicBezTo>
                    <a:pt x="347903" y="110836"/>
                    <a:pt x="341745" y="86206"/>
                    <a:pt x="323272" y="73891"/>
                  </a:cubicBezTo>
                  <a:lnTo>
                    <a:pt x="286327" y="46182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53D531-0C2D-4468-961E-F3945CF8919C}"/>
                </a:ext>
              </a:extLst>
            </p:cNvPr>
            <p:cNvSpPr/>
            <p:nvPr/>
          </p:nvSpPr>
          <p:spPr bwMode="auto">
            <a:xfrm>
              <a:off x="4810323" y="2824410"/>
              <a:ext cx="325095" cy="232826"/>
            </a:xfrm>
            <a:custGeom>
              <a:avLst/>
              <a:gdLst>
                <a:gd name="connsiteX0" fmla="*/ 306622 w 325095"/>
                <a:gd name="connsiteY0" fmla="*/ 1917 h 232826"/>
                <a:gd name="connsiteX1" fmla="*/ 232732 w 325095"/>
                <a:gd name="connsiteY1" fmla="*/ 11154 h 232826"/>
                <a:gd name="connsiteX2" fmla="*/ 177313 w 325095"/>
                <a:gd name="connsiteY2" fmla="*/ 29626 h 232826"/>
                <a:gd name="connsiteX3" fmla="*/ 149604 w 325095"/>
                <a:gd name="connsiteY3" fmla="*/ 48099 h 232826"/>
                <a:gd name="connsiteX4" fmla="*/ 121895 w 325095"/>
                <a:gd name="connsiteY4" fmla="*/ 57335 h 232826"/>
                <a:gd name="connsiteX5" fmla="*/ 29532 w 325095"/>
                <a:gd name="connsiteY5" fmla="*/ 75808 h 232826"/>
                <a:gd name="connsiteX6" fmla="*/ 1822 w 325095"/>
                <a:gd name="connsiteY6" fmla="*/ 94281 h 232826"/>
                <a:gd name="connsiteX7" fmla="*/ 38768 w 325095"/>
                <a:gd name="connsiteY7" fmla="*/ 168172 h 232826"/>
                <a:gd name="connsiteX8" fmla="*/ 195786 w 325095"/>
                <a:gd name="connsiteY8" fmla="*/ 177408 h 232826"/>
                <a:gd name="connsiteX9" fmla="*/ 205022 w 325095"/>
                <a:gd name="connsiteY9" fmla="*/ 205117 h 232826"/>
                <a:gd name="connsiteX10" fmla="*/ 260441 w 325095"/>
                <a:gd name="connsiteY10" fmla="*/ 232826 h 232826"/>
                <a:gd name="connsiteX11" fmla="*/ 315859 w 325095"/>
                <a:gd name="connsiteY11" fmla="*/ 205117 h 232826"/>
                <a:gd name="connsiteX12" fmla="*/ 325095 w 325095"/>
                <a:gd name="connsiteY12" fmla="*/ 177408 h 232826"/>
                <a:gd name="connsiteX13" fmla="*/ 315859 w 325095"/>
                <a:gd name="connsiteY13" fmla="*/ 103517 h 232826"/>
                <a:gd name="connsiteX14" fmla="*/ 288150 w 325095"/>
                <a:gd name="connsiteY14" fmla="*/ 48099 h 232826"/>
                <a:gd name="connsiteX15" fmla="*/ 306622 w 325095"/>
                <a:gd name="connsiteY15" fmla="*/ 1917 h 23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095" h="232826">
                  <a:moveTo>
                    <a:pt x="306622" y="1917"/>
                  </a:moveTo>
                  <a:cubicBezTo>
                    <a:pt x="297386" y="-4241"/>
                    <a:pt x="257003" y="5953"/>
                    <a:pt x="232732" y="11154"/>
                  </a:cubicBezTo>
                  <a:cubicBezTo>
                    <a:pt x="213692" y="15234"/>
                    <a:pt x="177313" y="29626"/>
                    <a:pt x="177313" y="29626"/>
                  </a:cubicBezTo>
                  <a:cubicBezTo>
                    <a:pt x="168077" y="35784"/>
                    <a:pt x="159533" y="43135"/>
                    <a:pt x="149604" y="48099"/>
                  </a:cubicBezTo>
                  <a:cubicBezTo>
                    <a:pt x="140896" y="52453"/>
                    <a:pt x="131256" y="54660"/>
                    <a:pt x="121895" y="57335"/>
                  </a:cubicBezTo>
                  <a:cubicBezTo>
                    <a:pt x="83308" y="68360"/>
                    <a:pt x="73091" y="68548"/>
                    <a:pt x="29532" y="75808"/>
                  </a:cubicBezTo>
                  <a:cubicBezTo>
                    <a:pt x="20295" y="81966"/>
                    <a:pt x="4514" y="83511"/>
                    <a:pt x="1822" y="94281"/>
                  </a:cubicBezTo>
                  <a:cubicBezTo>
                    <a:pt x="-4678" y="120279"/>
                    <a:pt x="5887" y="163240"/>
                    <a:pt x="38768" y="168172"/>
                  </a:cubicBezTo>
                  <a:cubicBezTo>
                    <a:pt x="90618" y="175949"/>
                    <a:pt x="143447" y="174329"/>
                    <a:pt x="195786" y="177408"/>
                  </a:cubicBezTo>
                  <a:cubicBezTo>
                    <a:pt x="198865" y="186644"/>
                    <a:pt x="198940" y="197515"/>
                    <a:pt x="205022" y="205117"/>
                  </a:cubicBezTo>
                  <a:cubicBezTo>
                    <a:pt x="218044" y="221394"/>
                    <a:pt x="242187" y="226742"/>
                    <a:pt x="260441" y="232826"/>
                  </a:cubicBezTo>
                  <a:cubicBezTo>
                    <a:pt x="278695" y="226741"/>
                    <a:pt x="302837" y="221395"/>
                    <a:pt x="315859" y="205117"/>
                  </a:cubicBezTo>
                  <a:cubicBezTo>
                    <a:pt x="321941" y="197514"/>
                    <a:pt x="322016" y="186644"/>
                    <a:pt x="325095" y="177408"/>
                  </a:cubicBezTo>
                  <a:cubicBezTo>
                    <a:pt x="322016" y="152778"/>
                    <a:pt x="320299" y="127939"/>
                    <a:pt x="315859" y="103517"/>
                  </a:cubicBezTo>
                  <a:cubicBezTo>
                    <a:pt x="303297" y="34424"/>
                    <a:pt x="311811" y="119086"/>
                    <a:pt x="288150" y="48099"/>
                  </a:cubicBezTo>
                  <a:cubicBezTo>
                    <a:pt x="285229" y="39337"/>
                    <a:pt x="315858" y="8075"/>
                    <a:pt x="306622" y="1917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2B30D7-C5CC-4EFC-B37F-A954633D232A}"/>
                </a:ext>
              </a:extLst>
            </p:cNvPr>
            <p:cNvSpPr/>
            <p:nvPr/>
          </p:nvSpPr>
          <p:spPr bwMode="auto">
            <a:xfrm>
              <a:off x="5551055" y="3727786"/>
              <a:ext cx="240434" cy="273526"/>
            </a:xfrm>
            <a:custGeom>
              <a:avLst/>
              <a:gdLst>
                <a:gd name="connsiteX0" fmla="*/ 101600 w 240434"/>
                <a:gd name="connsiteY0" fmla="*/ 3705 h 273526"/>
                <a:gd name="connsiteX1" fmla="*/ 64654 w 240434"/>
                <a:gd name="connsiteY1" fmla="*/ 49887 h 273526"/>
                <a:gd name="connsiteX2" fmla="*/ 27709 w 240434"/>
                <a:gd name="connsiteY2" fmla="*/ 86832 h 273526"/>
                <a:gd name="connsiteX3" fmla="*/ 18472 w 240434"/>
                <a:gd name="connsiteY3" fmla="*/ 169959 h 273526"/>
                <a:gd name="connsiteX4" fmla="*/ 0 w 240434"/>
                <a:gd name="connsiteY4" fmla="*/ 243850 h 273526"/>
                <a:gd name="connsiteX5" fmla="*/ 9236 w 240434"/>
                <a:gd name="connsiteY5" fmla="*/ 271559 h 273526"/>
                <a:gd name="connsiteX6" fmla="*/ 55418 w 240434"/>
                <a:gd name="connsiteY6" fmla="*/ 234614 h 273526"/>
                <a:gd name="connsiteX7" fmla="*/ 73890 w 240434"/>
                <a:gd name="connsiteY7" fmla="*/ 179196 h 273526"/>
                <a:gd name="connsiteX8" fmla="*/ 138545 w 240434"/>
                <a:gd name="connsiteY8" fmla="*/ 160723 h 273526"/>
                <a:gd name="connsiteX9" fmla="*/ 166254 w 240434"/>
                <a:gd name="connsiteY9" fmla="*/ 151487 h 273526"/>
                <a:gd name="connsiteX10" fmla="*/ 221672 w 240434"/>
                <a:gd name="connsiteY10" fmla="*/ 142250 h 273526"/>
                <a:gd name="connsiteX11" fmla="*/ 240145 w 240434"/>
                <a:gd name="connsiteY11" fmla="*/ 114541 h 273526"/>
                <a:gd name="connsiteX12" fmla="*/ 212436 w 240434"/>
                <a:gd name="connsiteY12" fmla="*/ 40650 h 273526"/>
                <a:gd name="connsiteX13" fmla="*/ 184727 w 240434"/>
                <a:gd name="connsiteY13" fmla="*/ 31414 h 273526"/>
                <a:gd name="connsiteX14" fmla="*/ 129309 w 240434"/>
                <a:gd name="connsiteY14" fmla="*/ 3705 h 273526"/>
                <a:gd name="connsiteX15" fmla="*/ 101600 w 240434"/>
                <a:gd name="connsiteY15" fmla="*/ 3705 h 27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34" h="273526">
                  <a:moveTo>
                    <a:pt x="101600" y="3705"/>
                  </a:moveTo>
                  <a:cubicBezTo>
                    <a:pt x="90824" y="11402"/>
                    <a:pt x="79622" y="37057"/>
                    <a:pt x="64654" y="49887"/>
                  </a:cubicBezTo>
                  <a:cubicBezTo>
                    <a:pt x="18678" y="89295"/>
                    <a:pt x="49054" y="22794"/>
                    <a:pt x="27709" y="86832"/>
                  </a:cubicBezTo>
                  <a:cubicBezTo>
                    <a:pt x="24630" y="114541"/>
                    <a:pt x="23317" y="142504"/>
                    <a:pt x="18472" y="169959"/>
                  </a:cubicBezTo>
                  <a:cubicBezTo>
                    <a:pt x="14060" y="194961"/>
                    <a:pt x="0" y="243850"/>
                    <a:pt x="0" y="243850"/>
                  </a:cubicBezTo>
                  <a:cubicBezTo>
                    <a:pt x="3079" y="253086"/>
                    <a:pt x="528" y="267205"/>
                    <a:pt x="9236" y="271559"/>
                  </a:cubicBezTo>
                  <a:cubicBezTo>
                    <a:pt x="31543" y="282713"/>
                    <a:pt x="49712" y="243173"/>
                    <a:pt x="55418" y="234614"/>
                  </a:cubicBezTo>
                  <a:cubicBezTo>
                    <a:pt x="61575" y="216141"/>
                    <a:pt x="55417" y="185354"/>
                    <a:pt x="73890" y="179196"/>
                  </a:cubicBezTo>
                  <a:cubicBezTo>
                    <a:pt x="140316" y="157053"/>
                    <a:pt x="57379" y="183913"/>
                    <a:pt x="138545" y="160723"/>
                  </a:cubicBezTo>
                  <a:cubicBezTo>
                    <a:pt x="147906" y="158048"/>
                    <a:pt x="156750" y="153599"/>
                    <a:pt x="166254" y="151487"/>
                  </a:cubicBezTo>
                  <a:cubicBezTo>
                    <a:pt x="184536" y="147424"/>
                    <a:pt x="203199" y="145329"/>
                    <a:pt x="221672" y="142250"/>
                  </a:cubicBezTo>
                  <a:cubicBezTo>
                    <a:pt x="227830" y="133014"/>
                    <a:pt x="238768" y="125556"/>
                    <a:pt x="240145" y="114541"/>
                  </a:cubicBezTo>
                  <a:cubicBezTo>
                    <a:pt x="242535" y="95423"/>
                    <a:pt x="229857" y="54587"/>
                    <a:pt x="212436" y="40650"/>
                  </a:cubicBezTo>
                  <a:cubicBezTo>
                    <a:pt x="204833" y="34568"/>
                    <a:pt x="193963" y="34493"/>
                    <a:pt x="184727" y="31414"/>
                  </a:cubicBezTo>
                  <a:cubicBezTo>
                    <a:pt x="161374" y="15845"/>
                    <a:pt x="156624" y="9168"/>
                    <a:pt x="129309" y="3705"/>
                  </a:cubicBezTo>
                  <a:cubicBezTo>
                    <a:pt x="123271" y="2497"/>
                    <a:pt x="112376" y="-3992"/>
                    <a:pt x="101600" y="3705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FA85FC-C3CF-4E2E-BF60-DF68B62852F4}"/>
                </a:ext>
              </a:extLst>
            </p:cNvPr>
            <p:cNvSpPr/>
            <p:nvPr/>
          </p:nvSpPr>
          <p:spPr bwMode="auto">
            <a:xfrm>
              <a:off x="5964234" y="3823855"/>
              <a:ext cx="418093" cy="129579"/>
            </a:xfrm>
            <a:custGeom>
              <a:avLst/>
              <a:gdLst>
                <a:gd name="connsiteX0" fmla="*/ 150239 w 418093"/>
                <a:gd name="connsiteY0" fmla="*/ 92363 h 129579"/>
                <a:gd name="connsiteX1" fmla="*/ 196421 w 418093"/>
                <a:gd name="connsiteY1" fmla="*/ 120072 h 129579"/>
                <a:gd name="connsiteX2" fmla="*/ 353439 w 418093"/>
                <a:gd name="connsiteY2" fmla="*/ 110836 h 129579"/>
                <a:gd name="connsiteX3" fmla="*/ 371911 w 418093"/>
                <a:gd name="connsiteY3" fmla="*/ 83127 h 129579"/>
                <a:gd name="connsiteX4" fmla="*/ 418093 w 418093"/>
                <a:gd name="connsiteY4" fmla="*/ 36945 h 129579"/>
                <a:gd name="connsiteX5" fmla="*/ 408857 w 418093"/>
                <a:gd name="connsiteY5" fmla="*/ 9236 h 129579"/>
                <a:gd name="connsiteX6" fmla="*/ 371911 w 418093"/>
                <a:gd name="connsiteY6" fmla="*/ 0 h 129579"/>
                <a:gd name="connsiteX7" fmla="*/ 205657 w 418093"/>
                <a:gd name="connsiteY7" fmla="*/ 9236 h 129579"/>
                <a:gd name="connsiteX8" fmla="*/ 141002 w 418093"/>
                <a:gd name="connsiteY8" fmla="*/ 18472 h 129579"/>
                <a:gd name="connsiteX9" fmla="*/ 11693 w 418093"/>
                <a:gd name="connsiteY9" fmla="*/ 46181 h 129579"/>
                <a:gd name="connsiteX10" fmla="*/ 2457 w 418093"/>
                <a:gd name="connsiteY10" fmla="*/ 73890 h 129579"/>
                <a:gd name="connsiteX11" fmla="*/ 150239 w 418093"/>
                <a:gd name="connsiteY11" fmla="*/ 92363 h 12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093" h="129579">
                  <a:moveTo>
                    <a:pt x="150239" y="92363"/>
                  </a:moveTo>
                  <a:cubicBezTo>
                    <a:pt x="182566" y="100060"/>
                    <a:pt x="179753" y="113405"/>
                    <a:pt x="196421" y="120072"/>
                  </a:cubicBezTo>
                  <a:cubicBezTo>
                    <a:pt x="247549" y="140524"/>
                    <a:pt x="302828" y="123488"/>
                    <a:pt x="353439" y="110836"/>
                  </a:cubicBezTo>
                  <a:cubicBezTo>
                    <a:pt x="359596" y="101600"/>
                    <a:pt x="364062" y="90976"/>
                    <a:pt x="371911" y="83127"/>
                  </a:cubicBezTo>
                  <a:cubicBezTo>
                    <a:pt x="433486" y="21552"/>
                    <a:pt x="368835" y="110834"/>
                    <a:pt x="418093" y="36945"/>
                  </a:cubicBezTo>
                  <a:cubicBezTo>
                    <a:pt x="415014" y="27709"/>
                    <a:pt x="416460" y="15318"/>
                    <a:pt x="408857" y="9236"/>
                  </a:cubicBezTo>
                  <a:cubicBezTo>
                    <a:pt x="398944" y="1306"/>
                    <a:pt x="384605" y="0"/>
                    <a:pt x="371911" y="0"/>
                  </a:cubicBezTo>
                  <a:cubicBezTo>
                    <a:pt x="316408" y="0"/>
                    <a:pt x="261075" y="6157"/>
                    <a:pt x="205657" y="9236"/>
                  </a:cubicBezTo>
                  <a:cubicBezTo>
                    <a:pt x="184105" y="12315"/>
                    <a:pt x="162639" y="16068"/>
                    <a:pt x="141002" y="18472"/>
                  </a:cubicBezTo>
                  <a:cubicBezTo>
                    <a:pt x="24251" y="31444"/>
                    <a:pt x="69034" y="7955"/>
                    <a:pt x="11693" y="46181"/>
                  </a:cubicBezTo>
                  <a:cubicBezTo>
                    <a:pt x="8614" y="55417"/>
                    <a:pt x="-5644" y="68489"/>
                    <a:pt x="2457" y="73890"/>
                  </a:cubicBezTo>
                  <a:cubicBezTo>
                    <a:pt x="20231" y="85740"/>
                    <a:pt x="117912" y="84666"/>
                    <a:pt x="150239" y="92363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1B5B5-87DD-4D21-AB3A-8452CCC48ECF}"/>
                </a:ext>
              </a:extLst>
            </p:cNvPr>
            <p:cNvSpPr/>
            <p:nvPr/>
          </p:nvSpPr>
          <p:spPr bwMode="auto">
            <a:xfrm>
              <a:off x="5255491" y="3331642"/>
              <a:ext cx="185153" cy="104285"/>
            </a:xfrm>
            <a:custGeom>
              <a:avLst/>
              <a:gdLst>
                <a:gd name="connsiteX0" fmla="*/ 120073 w 185153"/>
                <a:gd name="connsiteY0" fmla="*/ 30394 h 104285"/>
                <a:gd name="connsiteX1" fmla="*/ 184727 w 185153"/>
                <a:gd name="connsiteY1" fmla="*/ 76576 h 104285"/>
                <a:gd name="connsiteX2" fmla="*/ 129309 w 185153"/>
                <a:gd name="connsiteY2" fmla="*/ 104285 h 104285"/>
                <a:gd name="connsiteX3" fmla="*/ 9236 w 185153"/>
                <a:gd name="connsiteY3" fmla="*/ 58103 h 104285"/>
                <a:gd name="connsiteX4" fmla="*/ 0 w 185153"/>
                <a:gd name="connsiteY4" fmla="*/ 30394 h 104285"/>
                <a:gd name="connsiteX5" fmla="*/ 73891 w 185153"/>
                <a:gd name="connsiteY5" fmla="*/ 2685 h 104285"/>
                <a:gd name="connsiteX6" fmla="*/ 120073 w 185153"/>
                <a:gd name="connsiteY6" fmla="*/ 30394 h 1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53" h="104285">
                  <a:moveTo>
                    <a:pt x="120073" y="30394"/>
                  </a:moveTo>
                  <a:cubicBezTo>
                    <a:pt x="138546" y="42709"/>
                    <a:pt x="190363" y="48395"/>
                    <a:pt x="184727" y="76576"/>
                  </a:cubicBezTo>
                  <a:cubicBezTo>
                    <a:pt x="182169" y="89366"/>
                    <a:pt x="138386" y="101260"/>
                    <a:pt x="129309" y="104285"/>
                  </a:cubicBezTo>
                  <a:cubicBezTo>
                    <a:pt x="48820" y="89651"/>
                    <a:pt x="36472" y="112576"/>
                    <a:pt x="9236" y="58103"/>
                  </a:cubicBezTo>
                  <a:cubicBezTo>
                    <a:pt x="4882" y="49395"/>
                    <a:pt x="3079" y="39630"/>
                    <a:pt x="0" y="30394"/>
                  </a:cubicBezTo>
                  <a:cubicBezTo>
                    <a:pt x="45613" y="-14"/>
                    <a:pt x="9977" y="18664"/>
                    <a:pt x="73891" y="2685"/>
                  </a:cubicBezTo>
                  <a:cubicBezTo>
                    <a:pt x="118623" y="-8498"/>
                    <a:pt x="101600" y="18079"/>
                    <a:pt x="120073" y="30394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D7B868-6857-40F5-9C94-11902EDD1040}"/>
                </a:ext>
              </a:extLst>
            </p:cNvPr>
            <p:cNvSpPr/>
            <p:nvPr/>
          </p:nvSpPr>
          <p:spPr bwMode="auto">
            <a:xfrm>
              <a:off x="5320145" y="3057236"/>
              <a:ext cx="341746" cy="166470"/>
            </a:xfrm>
            <a:custGeom>
              <a:avLst/>
              <a:gdLst>
                <a:gd name="connsiteX0" fmla="*/ 267855 w 341746"/>
                <a:gd name="connsiteY0" fmla="*/ 18473 h 166470"/>
                <a:gd name="connsiteX1" fmla="*/ 221673 w 341746"/>
                <a:gd name="connsiteY1" fmla="*/ 9237 h 166470"/>
                <a:gd name="connsiteX2" fmla="*/ 193964 w 341746"/>
                <a:gd name="connsiteY2" fmla="*/ 0 h 166470"/>
                <a:gd name="connsiteX3" fmla="*/ 0 w 341746"/>
                <a:gd name="connsiteY3" fmla="*/ 9237 h 166470"/>
                <a:gd name="connsiteX4" fmla="*/ 9237 w 341746"/>
                <a:gd name="connsiteY4" fmla="*/ 92364 h 166470"/>
                <a:gd name="connsiteX5" fmla="*/ 36946 w 341746"/>
                <a:gd name="connsiteY5" fmla="*/ 101600 h 166470"/>
                <a:gd name="connsiteX6" fmla="*/ 277091 w 341746"/>
                <a:gd name="connsiteY6" fmla="*/ 120073 h 166470"/>
                <a:gd name="connsiteX7" fmla="*/ 314037 w 341746"/>
                <a:gd name="connsiteY7" fmla="*/ 166255 h 166470"/>
                <a:gd name="connsiteX8" fmla="*/ 341746 w 341746"/>
                <a:gd name="connsiteY8" fmla="*/ 157019 h 166470"/>
                <a:gd name="connsiteX9" fmla="*/ 332510 w 341746"/>
                <a:gd name="connsiteY9" fmla="*/ 64655 h 166470"/>
                <a:gd name="connsiteX10" fmla="*/ 267855 w 341746"/>
                <a:gd name="connsiteY10" fmla="*/ 18473 h 16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746" h="166470">
                  <a:moveTo>
                    <a:pt x="267855" y="18473"/>
                  </a:moveTo>
                  <a:cubicBezTo>
                    <a:pt x="249382" y="9237"/>
                    <a:pt x="236903" y="13045"/>
                    <a:pt x="221673" y="9237"/>
                  </a:cubicBezTo>
                  <a:cubicBezTo>
                    <a:pt x="212228" y="6876"/>
                    <a:pt x="203700" y="0"/>
                    <a:pt x="193964" y="0"/>
                  </a:cubicBezTo>
                  <a:cubicBezTo>
                    <a:pt x="129236" y="0"/>
                    <a:pt x="64655" y="6158"/>
                    <a:pt x="0" y="9237"/>
                  </a:cubicBezTo>
                  <a:cubicBezTo>
                    <a:pt x="3079" y="36946"/>
                    <a:pt x="-1117" y="66479"/>
                    <a:pt x="9237" y="92364"/>
                  </a:cubicBezTo>
                  <a:cubicBezTo>
                    <a:pt x="12853" y="101404"/>
                    <a:pt x="27308" y="100223"/>
                    <a:pt x="36946" y="101600"/>
                  </a:cubicBezTo>
                  <a:cubicBezTo>
                    <a:pt x="83954" y="108315"/>
                    <a:pt x="241654" y="117711"/>
                    <a:pt x="277091" y="120073"/>
                  </a:cubicBezTo>
                  <a:cubicBezTo>
                    <a:pt x="284296" y="141685"/>
                    <a:pt x="284547" y="161340"/>
                    <a:pt x="314037" y="166255"/>
                  </a:cubicBezTo>
                  <a:cubicBezTo>
                    <a:pt x="323640" y="167856"/>
                    <a:pt x="332510" y="160098"/>
                    <a:pt x="341746" y="157019"/>
                  </a:cubicBezTo>
                  <a:cubicBezTo>
                    <a:pt x="338667" y="126231"/>
                    <a:pt x="341739" y="94188"/>
                    <a:pt x="332510" y="64655"/>
                  </a:cubicBezTo>
                  <a:cubicBezTo>
                    <a:pt x="309081" y="-10318"/>
                    <a:pt x="286328" y="27709"/>
                    <a:pt x="267855" y="18473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E0891A-0ED6-4B28-BC2C-8B7EF71ACBBC}"/>
                </a:ext>
              </a:extLst>
            </p:cNvPr>
            <p:cNvSpPr/>
            <p:nvPr/>
          </p:nvSpPr>
          <p:spPr bwMode="auto">
            <a:xfrm>
              <a:off x="5458568" y="2812927"/>
              <a:ext cx="221910" cy="151946"/>
            </a:xfrm>
            <a:custGeom>
              <a:avLst/>
              <a:gdLst>
                <a:gd name="connsiteX0" fmla="*/ 212559 w 221910"/>
                <a:gd name="connsiteY0" fmla="*/ 4164 h 151946"/>
                <a:gd name="connsiteX1" fmla="*/ 74014 w 221910"/>
                <a:gd name="connsiteY1" fmla="*/ 22637 h 151946"/>
                <a:gd name="connsiteX2" fmla="*/ 27832 w 221910"/>
                <a:gd name="connsiteY2" fmla="*/ 31873 h 151946"/>
                <a:gd name="connsiteX3" fmla="*/ 123 w 221910"/>
                <a:gd name="connsiteY3" fmla="*/ 50346 h 151946"/>
                <a:gd name="connsiteX4" fmla="*/ 37068 w 221910"/>
                <a:gd name="connsiteY4" fmla="*/ 133473 h 151946"/>
                <a:gd name="connsiteX5" fmla="*/ 64777 w 221910"/>
                <a:gd name="connsiteY5" fmla="*/ 151946 h 151946"/>
                <a:gd name="connsiteX6" fmla="*/ 83250 w 221910"/>
                <a:gd name="connsiteY6" fmla="*/ 124237 h 151946"/>
                <a:gd name="connsiteX7" fmla="*/ 166377 w 221910"/>
                <a:gd name="connsiteY7" fmla="*/ 87291 h 151946"/>
                <a:gd name="connsiteX8" fmla="*/ 194087 w 221910"/>
                <a:gd name="connsiteY8" fmla="*/ 78055 h 151946"/>
                <a:gd name="connsiteX9" fmla="*/ 212559 w 221910"/>
                <a:gd name="connsiteY9" fmla="*/ 4164 h 15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910" h="151946">
                  <a:moveTo>
                    <a:pt x="212559" y="4164"/>
                  </a:moveTo>
                  <a:cubicBezTo>
                    <a:pt x="192547" y="-5072"/>
                    <a:pt x="235990" y="1040"/>
                    <a:pt x="74014" y="22637"/>
                  </a:cubicBezTo>
                  <a:cubicBezTo>
                    <a:pt x="58453" y="24712"/>
                    <a:pt x="43226" y="28794"/>
                    <a:pt x="27832" y="31873"/>
                  </a:cubicBezTo>
                  <a:cubicBezTo>
                    <a:pt x="18596" y="38031"/>
                    <a:pt x="1500" y="39331"/>
                    <a:pt x="123" y="50346"/>
                  </a:cubicBezTo>
                  <a:cubicBezTo>
                    <a:pt x="-1909" y="66603"/>
                    <a:pt x="21486" y="117891"/>
                    <a:pt x="37068" y="133473"/>
                  </a:cubicBezTo>
                  <a:cubicBezTo>
                    <a:pt x="44917" y="141323"/>
                    <a:pt x="55541" y="145788"/>
                    <a:pt x="64777" y="151946"/>
                  </a:cubicBezTo>
                  <a:cubicBezTo>
                    <a:pt x="70935" y="142710"/>
                    <a:pt x="75401" y="132086"/>
                    <a:pt x="83250" y="124237"/>
                  </a:cubicBezTo>
                  <a:cubicBezTo>
                    <a:pt x="105206" y="102281"/>
                    <a:pt x="138939" y="96437"/>
                    <a:pt x="166377" y="87291"/>
                  </a:cubicBezTo>
                  <a:lnTo>
                    <a:pt x="194087" y="78055"/>
                  </a:lnTo>
                  <a:cubicBezTo>
                    <a:pt x="217682" y="42661"/>
                    <a:pt x="232571" y="13400"/>
                    <a:pt x="212559" y="4164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16A1D-20DF-473C-B462-DED7E465C834}"/>
                </a:ext>
              </a:extLst>
            </p:cNvPr>
            <p:cNvSpPr/>
            <p:nvPr/>
          </p:nvSpPr>
          <p:spPr bwMode="auto">
            <a:xfrm>
              <a:off x="5883564" y="3052794"/>
              <a:ext cx="436001" cy="281533"/>
            </a:xfrm>
            <a:custGeom>
              <a:avLst/>
              <a:gdLst>
                <a:gd name="connsiteX0" fmla="*/ 323272 w 436001"/>
                <a:gd name="connsiteY0" fmla="*/ 4442 h 281533"/>
                <a:gd name="connsiteX1" fmla="*/ 249381 w 436001"/>
                <a:gd name="connsiteY1" fmla="*/ 4442 h 281533"/>
                <a:gd name="connsiteX2" fmla="*/ 73891 w 436001"/>
                <a:gd name="connsiteY2" fmla="*/ 13679 h 281533"/>
                <a:gd name="connsiteX3" fmla="*/ 46181 w 436001"/>
                <a:gd name="connsiteY3" fmla="*/ 115279 h 281533"/>
                <a:gd name="connsiteX4" fmla="*/ 36945 w 436001"/>
                <a:gd name="connsiteY4" fmla="*/ 142988 h 281533"/>
                <a:gd name="connsiteX5" fmla="*/ 0 w 436001"/>
                <a:gd name="connsiteY5" fmla="*/ 198406 h 281533"/>
                <a:gd name="connsiteX6" fmla="*/ 55418 w 436001"/>
                <a:gd name="connsiteY6" fmla="*/ 207642 h 281533"/>
                <a:gd name="connsiteX7" fmla="*/ 110836 w 436001"/>
                <a:gd name="connsiteY7" fmla="*/ 216879 h 281533"/>
                <a:gd name="connsiteX8" fmla="*/ 120072 w 436001"/>
                <a:gd name="connsiteY8" fmla="*/ 244588 h 281533"/>
                <a:gd name="connsiteX9" fmla="*/ 147781 w 436001"/>
                <a:gd name="connsiteY9" fmla="*/ 253824 h 281533"/>
                <a:gd name="connsiteX10" fmla="*/ 175491 w 436001"/>
                <a:gd name="connsiteY10" fmla="*/ 281533 h 281533"/>
                <a:gd name="connsiteX11" fmla="*/ 221672 w 436001"/>
                <a:gd name="connsiteY11" fmla="*/ 216879 h 281533"/>
                <a:gd name="connsiteX12" fmla="*/ 230909 w 436001"/>
                <a:gd name="connsiteY12" fmla="*/ 189170 h 281533"/>
                <a:gd name="connsiteX13" fmla="*/ 240145 w 436001"/>
                <a:gd name="connsiteY13" fmla="*/ 161461 h 281533"/>
                <a:gd name="connsiteX14" fmla="*/ 369454 w 436001"/>
                <a:gd name="connsiteY14" fmla="*/ 142988 h 281533"/>
                <a:gd name="connsiteX15" fmla="*/ 397163 w 436001"/>
                <a:gd name="connsiteY15" fmla="*/ 133751 h 281533"/>
                <a:gd name="connsiteX16" fmla="*/ 434109 w 436001"/>
                <a:gd name="connsiteY16" fmla="*/ 124515 h 281533"/>
                <a:gd name="connsiteX17" fmla="*/ 424872 w 436001"/>
                <a:gd name="connsiteY17" fmla="*/ 96806 h 281533"/>
                <a:gd name="connsiteX18" fmla="*/ 369454 w 436001"/>
                <a:gd name="connsiteY18" fmla="*/ 69097 h 281533"/>
                <a:gd name="connsiteX19" fmla="*/ 350981 w 436001"/>
                <a:gd name="connsiteY19" fmla="*/ 41388 h 281533"/>
                <a:gd name="connsiteX20" fmla="*/ 323272 w 436001"/>
                <a:gd name="connsiteY20" fmla="*/ 32151 h 281533"/>
                <a:gd name="connsiteX21" fmla="*/ 323272 w 436001"/>
                <a:gd name="connsiteY21" fmla="*/ 4442 h 28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6001" h="281533">
                  <a:moveTo>
                    <a:pt x="323272" y="4442"/>
                  </a:moveTo>
                  <a:cubicBezTo>
                    <a:pt x="310957" y="-176"/>
                    <a:pt x="327483" y="-2658"/>
                    <a:pt x="249381" y="4442"/>
                  </a:cubicBezTo>
                  <a:cubicBezTo>
                    <a:pt x="191044" y="9745"/>
                    <a:pt x="132388" y="10600"/>
                    <a:pt x="73891" y="13679"/>
                  </a:cubicBezTo>
                  <a:cubicBezTo>
                    <a:pt x="57268" y="146652"/>
                    <a:pt x="81110" y="45421"/>
                    <a:pt x="46181" y="115279"/>
                  </a:cubicBezTo>
                  <a:cubicBezTo>
                    <a:pt x="41827" y="123987"/>
                    <a:pt x="41673" y="134477"/>
                    <a:pt x="36945" y="142988"/>
                  </a:cubicBezTo>
                  <a:cubicBezTo>
                    <a:pt x="26163" y="162396"/>
                    <a:pt x="0" y="198406"/>
                    <a:pt x="0" y="198406"/>
                  </a:cubicBezTo>
                  <a:cubicBezTo>
                    <a:pt x="57611" y="236814"/>
                    <a:pt x="-1943" y="207642"/>
                    <a:pt x="55418" y="207642"/>
                  </a:cubicBezTo>
                  <a:cubicBezTo>
                    <a:pt x="74146" y="207642"/>
                    <a:pt x="92363" y="213800"/>
                    <a:pt x="110836" y="216879"/>
                  </a:cubicBezTo>
                  <a:cubicBezTo>
                    <a:pt x="113915" y="226115"/>
                    <a:pt x="113188" y="237704"/>
                    <a:pt x="120072" y="244588"/>
                  </a:cubicBezTo>
                  <a:cubicBezTo>
                    <a:pt x="126956" y="251472"/>
                    <a:pt x="139680" y="248424"/>
                    <a:pt x="147781" y="253824"/>
                  </a:cubicBezTo>
                  <a:cubicBezTo>
                    <a:pt x="158650" y="261070"/>
                    <a:pt x="166254" y="272297"/>
                    <a:pt x="175491" y="281533"/>
                  </a:cubicBezTo>
                  <a:cubicBezTo>
                    <a:pt x="221673" y="266140"/>
                    <a:pt x="200120" y="281534"/>
                    <a:pt x="221672" y="216879"/>
                  </a:cubicBezTo>
                  <a:lnTo>
                    <a:pt x="230909" y="189170"/>
                  </a:lnTo>
                  <a:cubicBezTo>
                    <a:pt x="233988" y="179934"/>
                    <a:pt x="230909" y="164540"/>
                    <a:pt x="240145" y="161461"/>
                  </a:cubicBezTo>
                  <a:cubicBezTo>
                    <a:pt x="300115" y="141470"/>
                    <a:pt x="258158" y="153105"/>
                    <a:pt x="369454" y="142988"/>
                  </a:cubicBezTo>
                  <a:cubicBezTo>
                    <a:pt x="378690" y="139909"/>
                    <a:pt x="387802" y="136426"/>
                    <a:pt x="397163" y="133751"/>
                  </a:cubicBezTo>
                  <a:cubicBezTo>
                    <a:pt x="409369" y="130264"/>
                    <a:pt x="426492" y="134670"/>
                    <a:pt x="434109" y="124515"/>
                  </a:cubicBezTo>
                  <a:cubicBezTo>
                    <a:pt x="439951" y="116726"/>
                    <a:pt x="430954" y="104409"/>
                    <a:pt x="424872" y="96806"/>
                  </a:cubicBezTo>
                  <a:cubicBezTo>
                    <a:pt x="411849" y="80528"/>
                    <a:pt x="387709" y="75182"/>
                    <a:pt x="369454" y="69097"/>
                  </a:cubicBezTo>
                  <a:cubicBezTo>
                    <a:pt x="363296" y="59861"/>
                    <a:pt x="359649" y="48323"/>
                    <a:pt x="350981" y="41388"/>
                  </a:cubicBezTo>
                  <a:cubicBezTo>
                    <a:pt x="343378" y="35306"/>
                    <a:pt x="328281" y="40500"/>
                    <a:pt x="323272" y="32151"/>
                  </a:cubicBezTo>
                  <a:cubicBezTo>
                    <a:pt x="316936" y="21591"/>
                    <a:pt x="335587" y="9060"/>
                    <a:pt x="323272" y="4442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FCA10D-CCED-447A-B44F-279D63AB3DF7}"/>
                </a:ext>
              </a:extLst>
            </p:cNvPr>
            <p:cNvSpPr/>
            <p:nvPr/>
          </p:nvSpPr>
          <p:spPr bwMode="auto">
            <a:xfrm>
              <a:off x="5477164" y="3448882"/>
              <a:ext cx="290146" cy="228035"/>
            </a:xfrm>
            <a:custGeom>
              <a:avLst/>
              <a:gdLst>
                <a:gd name="connsiteX0" fmla="*/ 277091 w 290146"/>
                <a:gd name="connsiteY0" fmla="*/ 5518 h 228035"/>
                <a:gd name="connsiteX1" fmla="*/ 230909 w 290146"/>
                <a:gd name="connsiteY1" fmla="*/ 33227 h 228035"/>
                <a:gd name="connsiteX2" fmla="*/ 175491 w 290146"/>
                <a:gd name="connsiteY2" fmla="*/ 51700 h 228035"/>
                <a:gd name="connsiteX3" fmla="*/ 147781 w 290146"/>
                <a:gd name="connsiteY3" fmla="*/ 70173 h 228035"/>
                <a:gd name="connsiteX4" fmla="*/ 110836 w 290146"/>
                <a:gd name="connsiteY4" fmla="*/ 79409 h 228035"/>
                <a:gd name="connsiteX5" fmla="*/ 83127 w 290146"/>
                <a:gd name="connsiteY5" fmla="*/ 88645 h 228035"/>
                <a:gd name="connsiteX6" fmla="*/ 55418 w 290146"/>
                <a:gd name="connsiteY6" fmla="*/ 107118 h 228035"/>
                <a:gd name="connsiteX7" fmla="*/ 0 w 290146"/>
                <a:gd name="connsiteY7" fmla="*/ 125591 h 228035"/>
                <a:gd name="connsiteX8" fmla="*/ 27709 w 290146"/>
                <a:gd name="connsiteY8" fmla="*/ 199482 h 228035"/>
                <a:gd name="connsiteX9" fmla="*/ 55418 w 290146"/>
                <a:gd name="connsiteY9" fmla="*/ 208718 h 228035"/>
                <a:gd name="connsiteX10" fmla="*/ 138545 w 290146"/>
                <a:gd name="connsiteY10" fmla="*/ 208718 h 228035"/>
                <a:gd name="connsiteX11" fmla="*/ 166254 w 290146"/>
                <a:gd name="connsiteY11" fmla="*/ 199482 h 228035"/>
                <a:gd name="connsiteX12" fmla="*/ 203200 w 290146"/>
                <a:gd name="connsiteY12" fmla="*/ 208718 h 228035"/>
                <a:gd name="connsiteX13" fmla="*/ 258618 w 290146"/>
                <a:gd name="connsiteY13" fmla="*/ 181009 h 228035"/>
                <a:gd name="connsiteX14" fmla="*/ 277091 w 290146"/>
                <a:gd name="connsiteY14" fmla="*/ 153300 h 228035"/>
                <a:gd name="connsiteX15" fmla="*/ 277091 w 290146"/>
                <a:gd name="connsiteY15" fmla="*/ 5518 h 22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146" h="228035">
                  <a:moveTo>
                    <a:pt x="277091" y="5518"/>
                  </a:moveTo>
                  <a:cubicBezTo>
                    <a:pt x="269394" y="-14494"/>
                    <a:pt x="247252" y="25798"/>
                    <a:pt x="230909" y="33227"/>
                  </a:cubicBezTo>
                  <a:cubicBezTo>
                    <a:pt x="213182" y="41285"/>
                    <a:pt x="191693" y="40899"/>
                    <a:pt x="175491" y="51700"/>
                  </a:cubicBezTo>
                  <a:cubicBezTo>
                    <a:pt x="166254" y="57858"/>
                    <a:pt x="157984" y="65800"/>
                    <a:pt x="147781" y="70173"/>
                  </a:cubicBezTo>
                  <a:cubicBezTo>
                    <a:pt x="136113" y="75173"/>
                    <a:pt x="123042" y="75922"/>
                    <a:pt x="110836" y="79409"/>
                  </a:cubicBezTo>
                  <a:cubicBezTo>
                    <a:pt x="101475" y="82084"/>
                    <a:pt x="92363" y="85566"/>
                    <a:pt x="83127" y="88645"/>
                  </a:cubicBezTo>
                  <a:cubicBezTo>
                    <a:pt x="73891" y="94803"/>
                    <a:pt x="65562" y="102609"/>
                    <a:pt x="55418" y="107118"/>
                  </a:cubicBezTo>
                  <a:cubicBezTo>
                    <a:pt x="37624" y="115026"/>
                    <a:pt x="0" y="125591"/>
                    <a:pt x="0" y="125591"/>
                  </a:cubicBezTo>
                  <a:cubicBezTo>
                    <a:pt x="5007" y="150626"/>
                    <a:pt x="5058" y="181361"/>
                    <a:pt x="27709" y="199482"/>
                  </a:cubicBezTo>
                  <a:cubicBezTo>
                    <a:pt x="35312" y="205564"/>
                    <a:pt x="46182" y="205639"/>
                    <a:pt x="55418" y="208718"/>
                  </a:cubicBezTo>
                  <a:cubicBezTo>
                    <a:pt x="99329" y="237992"/>
                    <a:pt x="72596" y="230701"/>
                    <a:pt x="138545" y="208718"/>
                  </a:cubicBezTo>
                  <a:lnTo>
                    <a:pt x="166254" y="199482"/>
                  </a:lnTo>
                  <a:cubicBezTo>
                    <a:pt x="178569" y="202561"/>
                    <a:pt x="190506" y="208718"/>
                    <a:pt x="203200" y="208718"/>
                  </a:cubicBezTo>
                  <a:cubicBezTo>
                    <a:pt x="222321" y="208718"/>
                    <a:pt x="244608" y="190349"/>
                    <a:pt x="258618" y="181009"/>
                  </a:cubicBezTo>
                  <a:cubicBezTo>
                    <a:pt x="264776" y="171773"/>
                    <a:pt x="274914" y="164185"/>
                    <a:pt x="277091" y="153300"/>
                  </a:cubicBezTo>
                  <a:cubicBezTo>
                    <a:pt x="302156" y="27974"/>
                    <a:pt x="284788" y="25530"/>
                    <a:pt x="277091" y="5518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E47E430-3270-4EE6-90B6-5CE667BFAD8A}"/>
                </a:ext>
              </a:extLst>
            </p:cNvPr>
            <p:cNvSpPr/>
            <p:nvPr/>
          </p:nvSpPr>
          <p:spPr bwMode="auto">
            <a:xfrm>
              <a:off x="6003636" y="3515425"/>
              <a:ext cx="231448" cy="106021"/>
            </a:xfrm>
            <a:custGeom>
              <a:avLst/>
              <a:gdLst>
                <a:gd name="connsiteX0" fmla="*/ 64655 w 231448"/>
                <a:gd name="connsiteY0" fmla="*/ 22102 h 106021"/>
                <a:gd name="connsiteX1" fmla="*/ 18473 w 231448"/>
                <a:gd name="connsiteY1" fmla="*/ 12866 h 106021"/>
                <a:gd name="connsiteX2" fmla="*/ 0 w 231448"/>
                <a:gd name="connsiteY2" fmla="*/ 68284 h 106021"/>
                <a:gd name="connsiteX3" fmla="*/ 27709 w 231448"/>
                <a:gd name="connsiteY3" fmla="*/ 77520 h 106021"/>
                <a:gd name="connsiteX4" fmla="*/ 184728 w 231448"/>
                <a:gd name="connsiteY4" fmla="*/ 95993 h 106021"/>
                <a:gd name="connsiteX5" fmla="*/ 212437 w 231448"/>
                <a:gd name="connsiteY5" fmla="*/ 105230 h 106021"/>
                <a:gd name="connsiteX6" fmla="*/ 221673 w 231448"/>
                <a:gd name="connsiteY6" fmla="*/ 49811 h 106021"/>
                <a:gd name="connsiteX7" fmla="*/ 212437 w 231448"/>
                <a:gd name="connsiteY7" fmla="*/ 3630 h 106021"/>
                <a:gd name="connsiteX8" fmla="*/ 64655 w 231448"/>
                <a:gd name="connsiteY8" fmla="*/ 22102 h 10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48" h="106021">
                  <a:moveTo>
                    <a:pt x="64655" y="22102"/>
                  </a:moveTo>
                  <a:cubicBezTo>
                    <a:pt x="32328" y="23641"/>
                    <a:pt x="31248" y="3741"/>
                    <a:pt x="18473" y="12866"/>
                  </a:cubicBezTo>
                  <a:cubicBezTo>
                    <a:pt x="2628" y="24184"/>
                    <a:pt x="0" y="68284"/>
                    <a:pt x="0" y="68284"/>
                  </a:cubicBezTo>
                  <a:cubicBezTo>
                    <a:pt x="9236" y="71363"/>
                    <a:pt x="18130" y="75778"/>
                    <a:pt x="27709" y="77520"/>
                  </a:cubicBezTo>
                  <a:cubicBezTo>
                    <a:pt x="47675" y="81150"/>
                    <a:pt x="168570" y="94198"/>
                    <a:pt x="184728" y="95993"/>
                  </a:cubicBezTo>
                  <a:cubicBezTo>
                    <a:pt x="193964" y="99072"/>
                    <a:pt x="203397" y="108846"/>
                    <a:pt x="212437" y="105230"/>
                  </a:cubicBezTo>
                  <a:cubicBezTo>
                    <a:pt x="245581" y="91972"/>
                    <a:pt x="226288" y="68271"/>
                    <a:pt x="221673" y="49811"/>
                  </a:cubicBezTo>
                  <a:cubicBezTo>
                    <a:pt x="217866" y="34581"/>
                    <a:pt x="227563" y="7832"/>
                    <a:pt x="212437" y="3630"/>
                  </a:cubicBezTo>
                  <a:cubicBezTo>
                    <a:pt x="162007" y="-10378"/>
                    <a:pt x="96982" y="20563"/>
                    <a:pt x="64655" y="22102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23A4355-653E-413D-9521-9034FD5B0A28}"/>
                </a:ext>
              </a:extLst>
            </p:cNvPr>
            <p:cNvSpPr/>
            <p:nvPr/>
          </p:nvSpPr>
          <p:spPr bwMode="auto">
            <a:xfrm>
              <a:off x="6306752" y="3175651"/>
              <a:ext cx="446648" cy="186385"/>
            </a:xfrm>
            <a:custGeom>
              <a:avLst/>
              <a:gdLst>
                <a:gd name="connsiteX0" fmla="*/ 297248 w 446648"/>
                <a:gd name="connsiteY0" fmla="*/ 1658 h 186385"/>
                <a:gd name="connsiteX1" fmla="*/ 269539 w 446648"/>
                <a:gd name="connsiteY1" fmla="*/ 47840 h 186385"/>
                <a:gd name="connsiteX2" fmla="*/ 241830 w 446648"/>
                <a:gd name="connsiteY2" fmla="*/ 57076 h 186385"/>
                <a:gd name="connsiteX3" fmla="*/ 204884 w 446648"/>
                <a:gd name="connsiteY3" fmla="*/ 75549 h 186385"/>
                <a:gd name="connsiteX4" fmla="*/ 29393 w 446648"/>
                <a:gd name="connsiteY4" fmla="*/ 94022 h 186385"/>
                <a:gd name="connsiteX5" fmla="*/ 1684 w 446648"/>
                <a:gd name="connsiteY5" fmla="*/ 112494 h 186385"/>
                <a:gd name="connsiteX6" fmla="*/ 75575 w 446648"/>
                <a:gd name="connsiteY6" fmla="*/ 130967 h 186385"/>
                <a:gd name="connsiteX7" fmla="*/ 121757 w 446648"/>
                <a:gd name="connsiteY7" fmla="*/ 140204 h 186385"/>
                <a:gd name="connsiteX8" fmla="*/ 195648 w 446648"/>
                <a:gd name="connsiteY8" fmla="*/ 149440 h 186385"/>
                <a:gd name="connsiteX9" fmla="*/ 260303 w 446648"/>
                <a:gd name="connsiteY9" fmla="*/ 158676 h 186385"/>
                <a:gd name="connsiteX10" fmla="*/ 315721 w 446648"/>
                <a:gd name="connsiteY10" fmla="*/ 167913 h 186385"/>
                <a:gd name="connsiteX11" fmla="*/ 371139 w 446648"/>
                <a:gd name="connsiteY11" fmla="*/ 186385 h 186385"/>
                <a:gd name="connsiteX12" fmla="*/ 435793 w 446648"/>
                <a:gd name="connsiteY12" fmla="*/ 177149 h 186385"/>
                <a:gd name="connsiteX13" fmla="*/ 445030 w 446648"/>
                <a:gd name="connsiteY13" fmla="*/ 149440 h 186385"/>
                <a:gd name="connsiteX14" fmla="*/ 417321 w 446648"/>
                <a:gd name="connsiteY14" fmla="*/ 140204 h 186385"/>
                <a:gd name="connsiteX15" fmla="*/ 398848 w 446648"/>
                <a:gd name="connsiteY15" fmla="*/ 112494 h 186385"/>
                <a:gd name="connsiteX16" fmla="*/ 371139 w 446648"/>
                <a:gd name="connsiteY16" fmla="*/ 103258 h 186385"/>
                <a:gd name="connsiteX17" fmla="*/ 343430 w 446648"/>
                <a:gd name="connsiteY17" fmla="*/ 84785 h 186385"/>
                <a:gd name="connsiteX18" fmla="*/ 324957 w 446648"/>
                <a:gd name="connsiteY18" fmla="*/ 57076 h 186385"/>
                <a:gd name="connsiteX19" fmla="*/ 315721 w 446648"/>
                <a:gd name="connsiteY19" fmla="*/ 29367 h 186385"/>
                <a:gd name="connsiteX20" fmla="*/ 288012 w 446648"/>
                <a:gd name="connsiteY20" fmla="*/ 10894 h 186385"/>
                <a:gd name="connsiteX21" fmla="*/ 297248 w 446648"/>
                <a:gd name="connsiteY21" fmla="*/ 1658 h 1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6648" h="186385">
                  <a:moveTo>
                    <a:pt x="297248" y="1658"/>
                  </a:moveTo>
                  <a:cubicBezTo>
                    <a:pt x="294169" y="7816"/>
                    <a:pt x="282233" y="35146"/>
                    <a:pt x="269539" y="47840"/>
                  </a:cubicBezTo>
                  <a:cubicBezTo>
                    <a:pt x="262655" y="54724"/>
                    <a:pt x="250779" y="53241"/>
                    <a:pt x="241830" y="57076"/>
                  </a:cubicBezTo>
                  <a:cubicBezTo>
                    <a:pt x="229174" y="62500"/>
                    <a:pt x="217540" y="70125"/>
                    <a:pt x="204884" y="75549"/>
                  </a:cubicBezTo>
                  <a:cubicBezTo>
                    <a:pt x="149744" y="99180"/>
                    <a:pt x="88579" y="90323"/>
                    <a:pt x="29393" y="94022"/>
                  </a:cubicBezTo>
                  <a:cubicBezTo>
                    <a:pt x="20157" y="100179"/>
                    <a:pt x="-6984" y="105560"/>
                    <a:pt x="1684" y="112494"/>
                  </a:cubicBezTo>
                  <a:cubicBezTo>
                    <a:pt x="21509" y="128354"/>
                    <a:pt x="50680" y="125988"/>
                    <a:pt x="75575" y="130967"/>
                  </a:cubicBezTo>
                  <a:cubicBezTo>
                    <a:pt x="90969" y="134046"/>
                    <a:pt x="106241" y="137817"/>
                    <a:pt x="121757" y="140204"/>
                  </a:cubicBezTo>
                  <a:cubicBezTo>
                    <a:pt x="146290" y="143978"/>
                    <a:pt x="171044" y="146160"/>
                    <a:pt x="195648" y="149440"/>
                  </a:cubicBezTo>
                  <a:lnTo>
                    <a:pt x="260303" y="158676"/>
                  </a:lnTo>
                  <a:cubicBezTo>
                    <a:pt x="278813" y="161524"/>
                    <a:pt x="297553" y="163371"/>
                    <a:pt x="315721" y="167913"/>
                  </a:cubicBezTo>
                  <a:cubicBezTo>
                    <a:pt x="334611" y="172636"/>
                    <a:pt x="371139" y="186385"/>
                    <a:pt x="371139" y="186385"/>
                  </a:cubicBezTo>
                  <a:cubicBezTo>
                    <a:pt x="392690" y="183306"/>
                    <a:pt x="416321" y="186885"/>
                    <a:pt x="435793" y="177149"/>
                  </a:cubicBezTo>
                  <a:cubicBezTo>
                    <a:pt x="444501" y="172795"/>
                    <a:pt x="449384" y="158148"/>
                    <a:pt x="445030" y="149440"/>
                  </a:cubicBezTo>
                  <a:cubicBezTo>
                    <a:pt x="440676" y="140732"/>
                    <a:pt x="426557" y="143283"/>
                    <a:pt x="417321" y="140204"/>
                  </a:cubicBezTo>
                  <a:cubicBezTo>
                    <a:pt x="411163" y="130967"/>
                    <a:pt x="407516" y="119429"/>
                    <a:pt x="398848" y="112494"/>
                  </a:cubicBezTo>
                  <a:cubicBezTo>
                    <a:pt x="391246" y="106412"/>
                    <a:pt x="379847" y="107612"/>
                    <a:pt x="371139" y="103258"/>
                  </a:cubicBezTo>
                  <a:cubicBezTo>
                    <a:pt x="361210" y="98294"/>
                    <a:pt x="352666" y="90943"/>
                    <a:pt x="343430" y="84785"/>
                  </a:cubicBezTo>
                  <a:cubicBezTo>
                    <a:pt x="337272" y="75549"/>
                    <a:pt x="329921" y="67005"/>
                    <a:pt x="324957" y="57076"/>
                  </a:cubicBezTo>
                  <a:cubicBezTo>
                    <a:pt x="320603" y="48368"/>
                    <a:pt x="321803" y="36970"/>
                    <a:pt x="315721" y="29367"/>
                  </a:cubicBezTo>
                  <a:cubicBezTo>
                    <a:pt x="308786" y="20699"/>
                    <a:pt x="296893" y="17554"/>
                    <a:pt x="288012" y="10894"/>
                  </a:cubicBezTo>
                  <a:cubicBezTo>
                    <a:pt x="284529" y="8282"/>
                    <a:pt x="300327" y="-4500"/>
                    <a:pt x="297248" y="1658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BF8F51-6B38-4DF6-86B5-E17DFD9EAC43}"/>
                </a:ext>
              </a:extLst>
            </p:cNvPr>
            <p:cNvSpPr/>
            <p:nvPr/>
          </p:nvSpPr>
          <p:spPr bwMode="auto">
            <a:xfrm>
              <a:off x="6493164" y="3537527"/>
              <a:ext cx="286327" cy="185741"/>
            </a:xfrm>
            <a:custGeom>
              <a:avLst/>
              <a:gdLst>
                <a:gd name="connsiteX0" fmla="*/ 240145 w 286327"/>
                <a:gd name="connsiteY0" fmla="*/ 73891 h 185741"/>
                <a:gd name="connsiteX1" fmla="*/ 166254 w 286327"/>
                <a:gd name="connsiteY1" fmla="*/ 18473 h 185741"/>
                <a:gd name="connsiteX2" fmla="*/ 110836 w 286327"/>
                <a:gd name="connsiteY2" fmla="*/ 0 h 185741"/>
                <a:gd name="connsiteX3" fmla="*/ 46181 w 286327"/>
                <a:gd name="connsiteY3" fmla="*/ 9237 h 185741"/>
                <a:gd name="connsiteX4" fmla="*/ 27709 w 286327"/>
                <a:gd name="connsiteY4" fmla="*/ 36946 h 185741"/>
                <a:gd name="connsiteX5" fmla="*/ 9236 w 286327"/>
                <a:gd name="connsiteY5" fmla="*/ 92364 h 185741"/>
                <a:gd name="connsiteX6" fmla="*/ 0 w 286327"/>
                <a:gd name="connsiteY6" fmla="*/ 157018 h 185741"/>
                <a:gd name="connsiteX7" fmla="*/ 9236 w 286327"/>
                <a:gd name="connsiteY7" fmla="*/ 184728 h 185741"/>
                <a:gd name="connsiteX8" fmla="*/ 36945 w 286327"/>
                <a:gd name="connsiteY8" fmla="*/ 175491 h 185741"/>
                <a:gd name="connsiteX9" fmla="*/ 73891 w 286327"/>
                <a:gd name="connsiteY9" fmla="*/ 166255 h 185741"/>
                <a:gd name="connsiteX10" fmla="*/ 129309 w 286327"/>
                <a:gd name="connsiteY10" fmla="*/ 147782 h 185741"/>
                <a:gd name="connsiteX11" fmla="*/ 277091 w 286327"/>
                <a:gd name="connsiteY11" fmla="*/ 147782 h 185741"/>
                <a:gd name="connsiteX12" fmla="*/ 286327 w 286327"/>
                <a:gd name="connsiteY12" fmla="*/ 120073 h 185741"/>
                <a:gd name="connsiteX13" fmla="*/ 240145 w 286327"/>
                <a:gd name="connsiteY13" fmla="*/ 73891 h 1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327" h="185741">
                  <a:moveTo>
                    <a:pt x="240145" y="73891"/>
                  </a:moveTo>
                  <a:cubicBezTo>
                    <a:pt x="220133" y="56958"/>
                    <a:pt x="182794" y="25824"/>
                    <a:pt x="166254" y="18473"/>
                  </a:cubicBezTo>
                  <a:cubicBezTo>
                    <a:pt x="148460" y="10565"/>
                    <a:pt x="110836" y="0"/>
                    <a:pt x="110836" y="0"/>
                  </a:cubicBezTo>
                  <a:cubicBezTo>
                    <a:pt x="89284" y="3079"/>
                    <a:pt x="66075" y="395"/>
                    <a:pt x="46181" y="9237"/>
                  </a:cubicBezTo>
                  <a:cubicBezTo>
                    <a:pt x="36037" y="13745"/>
                    <a:pt x="32217" y="26802"/>
                    <a:pt x="27709" y="36946"/>
                  </a:cubicBezTo>
                  <a:cubicBezTo>
                    <a:pt x="19801" y="54740"/>
                    <a:pt x="9236" y="92364"/>
                    <a:pt x="9236" y="92364"/>
                  </a:cubicBezTo>
                  <a:cubicBezTo>
                    <a:pt x="6157" y="113915"/>
                    <a:pt x="0" y="135248"/>
                    <a:pt x="0" y="157018"/>
                  </a:cubicBezTo>
                  <a:cubicBezTo>
                    <a:pt x="0" y="166754"/>
                    <a:pt x="528" y="180374"/>
                    <a:pt x="9236" y="184728"/>
                  </a:cubicBezTo>
                  <a:cubicBezTo>
                    <a:pt x="17944" y="189082"/>
                    <a:pt x="27584" y="178166"/>
                    <a:pt x="36945" y="175491"/>
                  </a:cubicBezTo>
                  <a:cubicBezTo>
                    <a:pt x="49151" y="172004"/>
                    <a:pt x="61732" y="169903"/>
                    <a:pt x="73891" y="166255"/>
                  </a:cubicBezTo>
                  <a:cubicBezTo>
                    <a:pt x="92542" y="160660"/>
                    <a:pt x="129309" y="147782"/>
                    <a:pt x="129309" y="147782"/>
                  </a:cubicBezTo>
                  <a:cubicBezTo>
                    <a:pt x="140423" y="148792"/>
                    <a:pt x="246553" y="168140"/>
                    <a:pt x="277091" y="147782"/>
                  </a:cubicBezTo>
                  <a:cubicBezTo>
                    <a:pt x="285192" y="142382"/>
                    <a:pt x="283248" y="129309"/>
                    <a:pt x="286327" y="120073"/>
                  </a:cubicBezTo>
                  <a:cubicBezTo>
                    <a:pt x="255697" y="109863"/>
                    <a:pt x="260157" y="90824"/>
                    <a:pt x="240145" y="73891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431006"/>
      </p:ext>
    </p:extLst>
  </p:cSld>
  <p:clrMapOvr>
    <a:masterClrMapping/>
  </p:clrMapOvr>
</p:sld>
</file>

<file path=ppt/theme/theme1.xml><?xml version="1.0" encoding="utf-8"?>
<a:theme xmlns:a="http://schemas.openxmlformats.org/drawingml/2006/main" name="msdoc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do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o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18715</TotalTime>
  <Pages>1</Pages>
  <Words>1589</Words>
  <Application>Microsoft Office PowerPoint</Application>
  <PresentationFormat>On-screen Show (4:3)</PresentationFormat>
  <Paragraphs>248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msdocs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7, 1999, 6.1 New Start Proposal for FY01 MODELING MAGNETIC RECONNECTION: THE DRIVER OF CORONAL MASS EJECTIONS  </dc:title>
  <dc:subject/>
  <dc:creator>spiro</dc:creator>
  <cp:keywords/>
  <dc:description/>
  <cp:lastModifiedBy>Klimchuk, James A. (GSFC-6710)</cp:lastModifiedBy>
  <cp:revision>1390</cp:revision>
  <cp:lastPrinted>1999-12-03T15:12:18Z</cp:lastPrinted>
  <dcterms:created xsi:type="dcterms:W3CDTF">1999-12-03T14:04:02Z</dcterms:created>
  <dcterms:modified xsi:type="dcterms:W3CDTF">2020-07-16T18:45:07Z</dcterms:modified>
</cp:coreProperties>
</file>