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66" r:id="rId2"/>
    <p:sldId id="668" r:id="rId3"/>
    <p:sldId id="669" r:id="rId4"/>
    <p:sldId id="670" r:id="rId5"/>
    <p:sldId id="673" r:id="rId6"/>
    <p:sldId id="671" r:id="rId7"/>
    <p:sldId id="672" r:id="rId8"/>
    <p:sldId id="674" r:id="rId9"/>
    <p:sldId id="675" r:id="rId10"/>
    <p:sldId id="677" r:id="rId11"/>
    <p:sldId id="676" r:id="rId12"/>
    <p:sldId id="678" r:id="rId13"/>
    <p:sldId id="679" r:id="rId14"/>
    <p:sldId id="680" r:id="rId15"/>
    <p:sldId id="681" r:id="rId16"/>
    <p:sldId id="685" r:id="rId17"/>
    <p:sldId id="686" r:id="rId18"/>
    <p:sldId id="683" r:id="rId19"/>
    <p:sldId id="682" r:id="rId20"/>
    <p:sldId id="684" r:id="rId2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mchuk, James A. (GSFC-6710)" initials="KJA(" lastIdx="2" clrIdx="0">
    <p:extLst>
      <p:ext uri="{19B8F6BF-5375-455C-9EA6-DF929625EA0E}">
        <p15:presenceInfo xmlns:p15="http://schemas.microsoft.com/office/powerpoint/2012/main" userId="S::jklimchu@ndc.nasa.gov::3c7ddcf0-7936-4b8e-92ca-a38e77dc2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3300"/>
    <a:srgbClr val="15E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3" autoAdjust="0"/>
    <p:restoredTop sz="86629" autoAdjust="0"/>
  </p:normalViewPr>
  <p:slideViewPr>
    <p:cSldViewPr>
      <p:cViewPr varScale="1">
        <p:scale>
          <a:sx n="65" d="100"/>
          <a:sy n="65" d="100"/>
        </p:scale>
        <p:origin x="11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4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8T17:40:59.64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3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8" y="4410392"/>
            <a:ext cx="5124864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9" tIns="45167" rIns="91949" bIns="45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2428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3” pixels</a:t>
            </a:r>
          </a:p>
          <a:p>
            <a:r>
              <a:rPr lang="en-US" dirty="0"/>
              <a:t>4’ x 4’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Absolute calibration based on forced agreement with other measurements of absolute Doppler shift in QS and ARs, and assuming zero Doppler shift at limb. Average of 3 methods giving double weighting to QS.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5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2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Absolute calibration based on forced agreement with other measurements of absolute Doppler shift in QS and ARs, and assuming zero Doppler shift at limb. Average of 3 methods giving double weighting to QS.</a:t>
            </a:r>
          </a:p>
          <a:p>
            <a:endParaRPr lang="en-US" dirty="0"/>
          </a:p>
          <a:p>
            <a:r>
              <a:rPr lang="en-US" dirty="0"/>
              <a:t>Zero point adjusted by 4 km/s near the limbs, so all corridor measurements consistent with 0.</a:t>
            </a:r>
          </a:p>
        </p:txBody>
      </p:sp>
    </p:spTree>
    <p:extLst>
      <p:ext uri="{BB962C8B-B14F-4D97-AF65-F5344CB8AC3E}">
        <p14:creationId xmlns:p14="http://schemas.microsoft.com/office/powerpoint/2010/main" val="10545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I (1355), mid-chromosphere, optically thin</a:t>
            </a:r>
          </a:p>
        </p:txBody>
      </p:sp>
    </p:spTree>
    <p:extLst>
      <p:ext uri="{BB962C8B-B14F-4D97-AF65-F5344CB8AC3E}">
        <p14:creationId xmlns:p14="http://schemas.microsoft.com/office/powerpoint/2010/main" val="278558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0.4”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G contours</a:t>
            </a:r>
          </a:p>
        </p:txBody>
      </p:sp>
    </p:spTree>
    <p:extLst>
      <p:ext uri="{BB962C8B-B14F-4D97-AF65-F5344CB8AC3E}">
        <p14:creationId xmlns:p14="http://schemas.microsoft.com/office/powerpoint/2010/main" val="192534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 km/s in center of corridor</a:t>
            </a:r>
          </a:p>
          <a:p>
            <a:r>
              <a:rPr lang="en-US" dirty="0"/>
              <a:t>Averages include much surrounding red </a:t>
            </a:r>
          </a:p>
          <a:p>
            <a:endParaRPr lang="en-US" dirty="0"/>
          </a:p>
          <a:p>
            <a:r>
              <a:rPr lang="en-US" dirty="0"/>
              <a:t>50 G contours</a:t>
            </a:r>
          </a:p>
        </p:txBody>
      </p:sp>
    </p:spTree>
    <p:extLst>
      <p:ext uri="{BB962C8B-B14F-4D97-AF65-F5344CB8AC3E}">
        <p14:creationId xmlns:p14="http://schemas.microsoft.com/office/powerpoint/2010/main" val="23015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Absolute calibration based on forced agreement with other measurements of absolute Doppler shift in QS and ARs, and assuming zero Doppler shift at limb. Average of 3 methods giving double weighting to QS.</a:t>
            </a:r>
          </a:p>
          <a:p>
            <a:endParaRPr lang="en-US" dirty="0"/>
          </a:p>
          <a:p>
            <a:r>
              <a:rPr lang="en-US" dirty="0"/>
              <a:t>Zero point adjusted by 4 km/s near the limbs, so all corridor measurements consistent with 0.</a:t>
            </a:r>
          </a:p>
        </p:txBody>
      </p:sp>
    </p:spTree>
    <p:extLst>
      <p:ext uri="{BB962C8B-B14F-4D97-AF65-F5344CB8AC3E}">
        <p14:creationId xmlns:p14="http://schemas.microsoft.com/office/powerpoint/2010/main" val="404927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FF4EB-E4CA-49CD-A431-37E225E498C2}"/>
              </a:ext>
            </a:extLst>
          </p:cNvPr>
          <p:cNvSpPr txBox="1"/>
          <p:nvPr/>
        </p:nvSpPr>
        <p:spPr>
          <a:xfrm>
            <a:off x="1600200" y="1143000"/>
            <a:ext cx="5943599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+mn-lt"/>
              </a:rPr>
              <a:t>Spicules, Si IV Doppler Shifts, and Their Lack of Center-to-Limb Variation</a:t>
            </a:r>
          </a:p>
          <a:p>
            <a:pPr algn="ctr">
              <a:lnSpc>
                <a:spcPct val="200000"/>
              </a:lnSpc>
            </a:pPr>
            <a:endParaRPr lang="en-US" sz="2400" b="1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James A. Klimchuk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+mn-lt"/>
              </a:rPr>
              <a:t>Avyarthana</a:t>
            </a:r>
            <a:r>
              <a:rPr lang="en-US" sz="2000" b="1" dirty="0">
                <a:latin typeface="+mn-lt"/>
              </a:rPr>
              <a:t> Ghosh</a:t>
            </a:r>
            <a:r>
              <a:rPr lang="en-US" sz="2000" b="1" baseline="30000" dirty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Durgesh Tripathi</a:t>
            </a:r>
            <a:r>
              <a:rPr lang="en-US" sz="2000" b="1" baseline="30000" dirty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en-US" sz="2000" b="1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1800" baseline="30000" dirty="0">
                <a:latin typeface="+mn-lt"/>
              </a:rPr>
              <a:t>1  </a:t>
            </a:r>
            <a:r>
              <a:rPr lang="en-US" sz="1800" dirty="0">
                <a:latin typeface="+mn-lt"/>
              </a:rPr>
              <a:t>Inter-University Centre for Astron. &amp; </a:t>
            </a:r>
            <a:r>
              <a:rPr lang="en-US" sz="1800" dirty="0" err="1">
                <a:latin typeface="+mn-lt"/>
              </a:rPr>
              <a:t>Astrophys</a:t>
            </a:r>
            <a:r>
              <a:rPr lang="en-US" sz="1800" dirty="0">
                <a:latin typeface="+mn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latin typeface="+mn-lt"/>
              </a:rPr>
              <a:t>Pune, India</a:t>
            </a:r>
          </a:p>
        </p:txBody>
      </p:sp>
    </p:spTree>
    <p:extLst>
      <p:ext uri="{BB962C8B-B14F-4D97-AF65-F5344CB8AC3E}">
        <p14:creationId xmlns:p14="http://schemas.microsoft.com/office/powerpoint/2010/main" val="398244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B0D15B-86F3-435C-98C7-F1D20B8F2755}"/>
              </a:ext>
            </a:extLst>
          </p:cNvPr>
          <p:cNvSpPr txBox="1"/>
          <p:nvPr/>
        </p:nvSpPr>
        <p:spPr>
          <a:xfrm>
            <a:off x="1986914" y="1447800"/>
            <a:ext cx="53784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+mn-lt"/>
              </a:rPr>
              <a:t>Avyarthana</a:t>
            </a:r>
            <a:r>
              <a:rPr lang="en-US" sz="2400" b="1" dirty="0">
                <a:latin typeface="+mn-lt"/>
              </a:rPr>
              <a:t> Ghosh Ph.D. Research</a:t>
            </a:r>
          </a:p>
          <a:p>
            <a:pPr algn="ctr"/>
            <a:endParaRPr lang="en-US" sz="20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Ghosh, Klimchuk, &amp; Tripathi (2019, </a:t>
            </a:r>
            <a:r>
              <a:rPr lang="en-US" sz="1800" dirty="0" err="1">
                <a:latin typeface="+mn-lt"/>
              </a:rPr>
              <a:t>ApJ</a:t>
            </a:r>
            <a:r>
              <a:rPr lang="en-US" sz="1800" dirty="0">
                <a:latin typeface="+mn-lt"/>
              </a:rPr>
              <a:t>, 886, 46)</a:t>
            </a: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   Disk passage of one active region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   IRIS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   Si IV (1394)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   Absolute Doppler shift calibration with  O I (1356)</a:t>
            </a:r>
          </a:p>
        </p:txBody>
      </p:sp>
    </p:spTree>
    <p:extLst>
      <p:ext uri="{BB962C8B-B14F-4D97-AF65-F5344CB8AC3E}">
        <p14:creationId xmlns:p14="http://schemas.microsoft.com/office/powerpoint/2010/main" val="250592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1A8BA1-8E56-470A-A255-B908D28F2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7558652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EFDF6-4C9C-4DCE-9A76-F2A8C1DF4F3C}"/>
              </a:ext>
            </a:extLst>
          </p:cNvPr>
          <p:cNvSpPr txBox="1"/>
          <p:nvPr/>
        </p:nvSpPr>
        <p:spPr>
          <a:xfrm>
            <a:off x="3989848" y="6153090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1600 channel</a:t>
            </a:r>
          </a:p>
        </p:txBody>
      </p:sp>
    </p:spTree>
    <p:extLst>
      <p:ext uri="{BB962C8B-B14F-4D97-AF65-F5344CB8AC3E}">
        <p14:creationId xmlns:p14="http://schemas.microsoft.com/office/powerpoint/2010/main" val="314132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68D22-0CFF-45E4-8E24-B44CEE3E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90600"/>
            <a:ext cx="6485069" cy="4730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6B19CB-318F-4133-80B2-097ED60C06B4}"/>
              </a:ext>
            </a:extLst>
          </p:cNvPr>
          <p:cNvSpPr txBox="1"/>
          <p:nvPr/>
        </p:nvSpPr>
        <p:spPr>
          <a:xfrm>
            <a:off x="5105400" y="5372228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+/- 50 G contours</a:t>
            </a:r>
          </a:p>
        </p:txBody>
      </p:sp>
    </p:spTree>
    <p:extLst>
      <p:ext uri="{BB962C8B-B14F-4D97-AF65-F5344CB8AC3E}">
        <p14:creationId xmlns:p14="http://schemas.microsoft.com/office/powerpoint/2010/main" val="74976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84D3A8-518A-4313-B812-A5BC85B0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87" y="914400"/>
            <a:ext cx="5799826" cy="276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CD6F7-51C6-4E69-B445-F1BFB0603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302" y="3885615"/>
            <a:ext cx="2438400" cy="2394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8AE8C-5E9A-40A8-BDD1-6E915AB0746B}"/>
              </a:ext>
            </a:extLst>
          </p:cNvPr>
          <p:cNvSpPr txBox="1"/>
          <p:nvPr/>
        </p:nvSpPr>
        <p:spPr>
          <a:xfrm>
            <a:off x="4800600" y="5377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 IV Doppler 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62E62-DC74-415E-A7B4-1D72C7C5432E}"/>
              </a:ext>
            </a:extLst>
          </p:cNvPr>
          <p:cNvSpPr txBox="1"/>
          <p:nvPr/>
        </p:nvSpPr>
        <p:spPr>
          <a:xfrm>
            <a:off x="2119140" y="533400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1600 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84B23-32AD-421B-A8FB-274493FDD580}"/>
              </a:ext>
            </a:extLst>
          </p:cNvPr>
          <p:cNvSpPr txBox="1"/>
          <p:nvPr/>
        </p:nvSpPr>
        <p:spPr>
          <a:xfrm>
            <a:off x="2667000" y="4913832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+/- 50 G mask</a:t>
            </a:r>
          </a:p>
        </p:txBody>
      </p:sp>
    </p:spTree>
    <p:extLst>
      <p:ext uri="{BB962C8B-B14F-4D97-AF65-F5344CB8AC3E}">
        <p14:creationId xmlns:p14="http://schemas.microsoft.com/office/powerpoint/2010/main" val="289525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B16ACA-865D-4578-B11E-74EA99617F1D}"/>
              </a:ext>
            </a:extLst>
          </p:cNvPr>
          <p:cNvGrpSpPr/>
          <p:nvPr/>
        </p:nvGrpSpPr>
        <p:grpSpPr>
          <a:xfrm>
            <a:off x="304800" y="304800"/>
            <a:ext cx="8465766" cy="4280854"/>
            <a:chOff x="297234" y="861536"/>
            <a:chExt cx="8465766" cy="42808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2ADFE7-9494-40E6-B8AB-9F2B231E8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234" y="1295400"/>
              <a:ext cx="3893766" cy="3810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9E9E24-D085-4F7A-A99A-4974BD2B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9234" y="1295400"/>
              <a:ext cx="3893766" cy="384699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2EEECF-0856-4AC4-ABE7-C79228F3FBF6}"/>
                </a:ext>
              </a:extLst>
            </p:cNvPr>
            <p:cNvSpPr txBox="1"/>
            <p:nvPr/>
          </p:nvSpPr>
          <p:spPr>
            <a:xfrm>
              <a:off x="1295400" y="861536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Strong Field Region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028695-6C26-4148-93ED-7A254724B5B0}"/>
                </a:ext>
              </a:extLst>
            </p:cNvPr>
            <p:cNvSpPr txBox="1"/>
            <p:nvPr/>
          </p:nvSpPr>
          <p:spPr>
            <a:xfrm>
              <a:off x="5701114" y="861536"/>
              <a:ext cx="2232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Weak Field Corridor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F765E4-D1BB-4D4B-8D5A-E471B54AB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604" y="4724400"/>
            <a:ext cx="3936159" cy="2020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4B3E89-F99A-475E-8E76-37230FEE2218}"/>
              </a:ext>
            </a:extLst>
          </p:cNvPr>
          <p:cNvSpPr txBox="1"/>
          <p:nvPr/>
        </p:nvSpPr>
        <p:spPr>
          <a:xfrm>
            <a:off x="7162800" y="5029200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Two components</a:t>
            </a:r>
          </a:p>
          <a:p>
            <a:pPr algn="ctr"/>
            <a:r>
              <a:rPr lang="en-US" dirty="0">
                <a:latin typeface="+mn-lt"/>
              </a:rPr>
              <a:t>(~0 and ~10 km/s)?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670351-F2C6-433C-9B5A-5158ACF29401}"/>
              </a:ext>
            </a:extLst>
          </p:cNvPr>
          <p:cNvCxnSpPr/>
          <p:nvPr/>
        </p:nvCxnSpPr>
        <p:spPr bwMode="auto">
          <a:xfrm flipH="1" flipV="1">
            <a:off x="7772400" y="4419600"/>
            <a:ext cx="168622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8203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6C5C1-2793-4C9B-912F-38D88D8C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62" y="1523880"/>
            <a:ext cx="6811876" cy="38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DBF992-963E-4842-B6BD-80969C346C72}"/>
              </a:ext>
            </a:extLst>
          </p:cNvPr>
          <p:cNvSpPr txBox="1"/>
          <p:nvPr/>
        </p:nvSpPr>
        <p:spPr>
          <a:xfrm>
            <a:off x="1066800" y="762000"/>
            <a:ext cx="701040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latin typeface="+mn-lt"/>
              </a:rPr>
              <a:t>Conclusions</a:t>
            </a: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Centers of weak field corridors have minimal Doppler shift at all disk positions 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Strong field regions (and edges of corridors) have redshifts with a less-than-vertical center-to-limb variation</a:t>
            </a:r>
          </a:p>
        </p:txBody>
      </p:sp>
    </p:spTree>
    <p:extLst>
      <p:ext uri="{BB962C8B-B14F-4D97-AF65-F5344CB8AC3E}">
        <p14:creationId xmlns:p14="http://schemas.microsoft.com/office/powerpoint/2010/main" val="194150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63447-518E-4093-9BDC-384C0C3DE653}"/>
              </a:ext>
            </a:extLst>
          </p:cNvPr>
          <p:cNvSpPr txBox="1"/>
          <p:nvPr/>
        </p:nvSpPr>
        <p:spPr>
          <a:xfrm>
            <a:off x="1680824" y="5029200"/>
            <a:ext cx="5782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12 active regions at 16 disk positions</a:t>
            </a:r>
          </a:p>
          <a:p>
            <a:pPr algn="ctr"/>
            <a:endParaRPr lang="en-US" sz="18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Radius vector = fractional distance from disk ctr to limb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0B575-FA9D-49BC-996F-4391A197E8D3}"/>
              </a:ext>
            </a:extLst>
          </p:cNvPr>
          <p:cNvSpPr txBox="1"/>
          <p:nvPr/>
        </p:nvSpPr>
        <p:spPr>
          <a:xfrm>
            <a:off x="6481817" y="839060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Adjusted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8702FA-B69C-4361-B936-9AB4DF4F9BDF}"/>
              </a:ext>
            </a:extLst>
          </p:cNvPr>
          <p:cNvGrpSpPr/>
          <p:nvPr/>
        </p:nvGrpSpPr>
        <p:grpSpPr>
          <a:xfrm>
            <a:off x="585437" y="1219200"/>
            <a:ext cx="8117956" cy="3398808"/>
            <a:chOff x="585437" y="1219200"/>
            <a:chExt cx="8117956" cy="33988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D7FD0E-3AD4-4127-B8A3-4B03750C9C3F}"/>
                </a:ext>
              </a:extLst>
            </p:cNvPr>
            <p:cNvGrpSpPr/>
            <p:nvPr/>
          </p:nvGrpSpPr>
          <p:grpSpPr>
            <a:xfrm>
              <a:off x="585437" y="1219200"/>
              <a:ext cx="8117956" cy="3398808"/>
              <a:chOff x="585437" y="1450960"/>
              <a:chExt cx="8117956" cy="339880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F99B767A-EF7F-4F1A-80C5-5046444CC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-60000">
                <a:off x="585437" y="1450960"/>
                <a:ext cx="3805622" cy="3303866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65B19EE-B101-4547-9548-484153D6B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-60000">
                <a:off x="4753487" y="1482012"/>
                <a:ext cx="3949906" cy="3367756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356770-9B24-4118-976C-53A72510131D}"/>
                </a:ext>
              </a:extLst>
            </p:cNvPr>
            <p:cNvSpPr txBox="1"/>
            <p:nvPr/>
          </p:nvSpPr>
          <p:spPr>
            <a:xfrm>
              <a:off x="1447800" y="3197423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+mn-lt"/>
                </a:rPr>
                <a:t>corridor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D37774-7426-4439-BF9D-88279DC7301E}"/>
                </a:ext>
              </a:extLst>
            </p:cNvPr>
            <p:cNvSpPr txBox="1"/>
            <p:nvPr/>
          </p:nvSpPr>
          <p:spPr>
            <a:xfrm>
              <a:off x="1447799" y="2010295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+mn-lt"/>
                </a:rPr>
                <a:t>strong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03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0D3F3-5E9A-4176-AA3D-00558003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27" y="1828800"/>
            <a:ext cx="5321573" cy="2722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BF6A4-F01C-420F-8F0F-5E0DCA68CDD4}"/>
              </a:ext>
            </a:extLst>
          </p:cNvPr>
          <p:cNvSpPr txBox="1"/>
          <p:nvPr/>
        </p:nvSpPr>
        <p:spPr>
          <a:xfrm>
            <a:off x="2743200" y="304800"/>
            <a:ext cx="3478068" cy="1050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+mn-lt"/>
              </a:rPr>
              <a:t>Chromospheric</a:t>
            </a:r>
            <a:r>
              <a:rPr lang="en-US" sz="2400" b="1" dirty="0">
                <a:latin typeface="+mn-lt"/>
              </a:rPr>
              <a:t> “Well”</a:t>
            </a:r>
            <a:endParaRPr lang="en-US" sz="20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+mn-lt"/>
              </a:rPr>
              <a:t>(Antiochos, 1984)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EBAA4-3091-4B13-8D71-DFDE11C54E35}"/>
              </a:ext>
            </a:extLst>
          </p:cNvPr>
          <p:cNvSpPr txBox="1"/>
          <p:nvPr/>
        </p:nvSpPr>
        <p:spPr>
          <a:xfrm>
            <a:off x="1066800" y="5257800"/>
            <a:ext cx="7520007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Impulsive heating predicts a net redshift (downflow brighter than </a:t>
            </a:r>
            <a:r>
              <a:rPr lang="en-US" sz="1800" dirty="0" err="1">
                <a:latin typeface="+mn-lt"/>
              </a:rPr>
              <a:t>upflow</a:t>
            </a:r>
            <a:r>
              <a:rPr lang="en-US" sz="1800" dirty="0">
                <a:latin typeface="+mn-lt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However, predicted magnitude is order of magnitude too slow.</a:t>
            </a:r>
          </a:p>
        </p:txBody>
      </p:sp>
    </p:spTree>
    <p:extLst>
      <p:ext uri="{BB962C8B-B14F-4D97-AF65-F5344CB8AC3E}">
        <p14:creationId xmlns:p14="http://schemas.microsoft.com/office/powerpoint/2010/main" val="268282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037C66-C077-4B2C-821C-84E30283B868}"/>
              </a:ext>
            </a:extLst>
          </p:cNvPr>
          <p:cNvSpPr txBox="1"/>
          <p:nvPr/>
        </p:nvSpPr>
        <p:spPr>
          <a:xfrm>
            <a:off x="3339344" y="304800"/>
            <a:ext cx="228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Spicule “Wall”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E326F1-595E-4FE8-AF2A-2E8764D53A7F}"/>
              </a:ext>
            </a:extLst>
          </p:cNvPr>
          <p:cNvGrpSpPr/>
          <p:nvPr/>
        </p:nvGrpSpPr>
        <p:grpSpPr>
          <a:xfrm>
            <a:off x="2133600" y="1143000"/>
            <a:ext cx="4343400" cy="3099375"/>
            <a:chOff x="2209800" y="1524000"/>
            <a:chExt cx="4343400" cy="30993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08F440D-7548-48CF-9356-A65D21D84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1524000"/>
              <a:ext cx="4343400" cy="241322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85E3A-ED31-41F0-A0CD-0278358DEC86}"/>
                </a:ext>
              </a:extLst>
            </p:cNvPr>
            <p:cNvSpPr txBox="1"/>
            <p:nvPr/>
          </p:nvSpPr>
          <p:spPr>
            <a:xfrm>
              <a:off x="3562941" y="4038600"/>
              <a:ext cx="8194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Type II</a:t>
              </a:r>
            </a:p>
            <a:p>
              <a:pPr algn="ctr"/>
              <a:r>
                <a:rPr lang="en-US" dirty="0">
                  <a:latin typeface="+mn-lt"/>
                </a:rPr>
                <a:t>(10</a:t>
              </a:r>
              <a:r>
                <a:rPr lang="en-US" baseline="30000" dirty="0">
                  <a:latin typeface="+mn-lt"/>
                </a:rPr>
                <a:t>5</a:t>
              </a:r>
              <a:r>
                <a:rPr lang="en-US" dirty="0">
                  <a:latin typeface="+mn-lt"/>
                </a:rPr>
                <a:t> K)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3B9F50-3CDC-40CB-B8FB-003E3DD26647}"/>
                </a:ext>
              </a:extLst>
            </p:cNvPr>
            <p:cNvSpPr txBox="1"/>
            <p:nvPr/>
          </p:nvSpPr>
          <p:spPr>
            <a:xfrm>
              <a:off x="4743144" y="4038600"/>
              <a:ext cx="8194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Type I</a:t>
              </a:r>
            </a:p>
            <a:p>
              <a:pPr algn="ctr"/>
              <a:r>
                <a:rPr lang="en-US" dirty="0">
                  <a:latin typeface="+mn-lt"/>
                </a:rPr>
                <a:t>(10</a:t>
              </a:r>
              <a:r>
                <a:rPr lang="en-US" baseline="30000" dirty="0">
                  <a:latin typeface="+mn-lt"/>
                </a:rPr>
                <a:t>4</a:t>
              </a:r>
              <a:r>
                <a:rPr lang="en-US" dirty="0">
                  <a:latin typeface="+mn-lt"/>
                </a:rPr>
                <a:t> K)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7E03ED-0A9A-41CF-A324-4CBF0F9FD771}"/>
              </a:ext>
            </a:extLst>
          </p:cNvPr>
          <p:cNvSpPr txBox="1"/>
          <p:nvPr/>
        </p:nvSpPr>
        <p:spPr>
          <a:xfrm>
            <a:off x="1447800" y="4565635"/>
            <a:ext cx="5384487" cy="184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latin typeface="+mn-lt"/>
              </a:rPr>
              <a:t>Can explain: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+mn-lt"/>
              </a:rPr>
              <a:t>Si IV &amp; C IV redshifts, including magnitude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+mn-lt"/>
              </a:rPr>
              <a:t>“Weaker than vertical” center-to-limb variation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+mn-lt"/>
              </a:rPr>
              <a:t>Excess emission at T &lt; 10</a:t>
            </a:r>
            <a:r>
              <a:rPr lang="en-US" sz="1800" baseline="30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8E13F-88E9-4851-B910-7FB6BC074AFD}"/>
              </a:ext>
            </a:extLst>
          </p:cNvPr>
          <p:cNvSpPr txBox="1"/>
          <p:nvPr/>
        </p:nvSpPr>
        <p:spPr>
          <a:xfrm>
            <a:off x="6400800" y="398573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Thanks to Rob Rutten for his thermodynamic equilibrium extinction calculation.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919211-B83E-4C30-BA76-C999D791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388" y="5386762"/>
            <a:ext cx="1591624" cy="12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33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F6411C-D029-4FBD-85AF-17BC57B3C05E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5D648-3666-4FE3-9A2B-B05D5B22F956}"/>
              </a:ext>
            </a:extLst>
          </p:cNvPr>
          <p:cNvGrpSpPr/>
          <p:nvPr/>
        </p:nvGrpSpPr>
        <p:grpSpPr>
          <a:xfrm>
            <a:off x="1973179" y="-609600"/>
            <a:ext cx="5197641" cy="7315200"/>
            <a:chOff x="1973179" y="-457200"/>
            <a:chExt cx="5197641" cy="7315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AC70E4-DD57-4D78-B8E7-CFB27BC7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179" y="-457200"/>
              <a:ext cx="5197641" cy="7315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DB7394-EEB1-47B9-8A94-6943520E9767}"/>
                </a:ext>
              </a:extLst>
            </p:cNvPr>
            <p:cNvSpPr txBox="1"/>
            <p:nvPr/>
          </p:nvSpPr>
          <p:spPr>
            <a:xfrm>
              <a:off x="3657600" y="2365817"/>
              <a:ext cx="2895600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FC000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AN OFFICE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912B668-9A80-4239-B5F8-2E6E4F291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7779" r="27778" b="32221"/>
          <a:stretch/>
        </p:blipFill>
        <p:spPr>
          <a:xfrm>
            <a:off x="3429000" y="4191000"/>
            <a:ext cx="2286000" cy="21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4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28501-267E-422F-8C91-8491643E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33400"/>
            <a:ext cx="6096000" cy="59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8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B6696B-74FD-41D2-B6EE-A90E9F6E5102}"/>
              </a:ext>
            </a:extLst>
          </p:cNvPr>
          <p:cNvSpPr/>
          <p:nvPr/>
        </p:nvSpPr>
        <p:spPr bwMode="auto">
          <a:xfrm>
            <a:off x="6781800" y="3810000"/>
            <a:ext cx="1295400" cy="27657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68787-5E0A-4BC0-924F-C30BCA9B1B20}"/>
              </a:ext>
            </a:extLst>
          </p:cNvPr>
          <p:cNvSpPr txBox="1"/>
          <p:nvPr/>
        </p:nvSpPr>
        <p:spPr>
          <a:xfrm>
            <a:off x="7063552" y="5206425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White</a:t>
            </a:r>
          </a:p>
          <a:p>
            <a:pPr algn="ctr"/>
            <a:r>
              <a:rPr lang="en-US" dirty="0">
                <a:latin typeface="+mn-lt"/>
              </a:rPr>
              <a:t>Light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A96926-2779-411E-A8F2-1C8A2F51CD4F}"/>
              </a:ext>
            </a:extLst>
          </p:cNvPr>
          <p:cNvGrpSpPr/>
          <p:nvPr/>
        </p:nvGrpSpPr>
        <p:grpSpPr>
          <a:xfrm>
            <a:off x="685800" y="228600"/>
            <a:ext cx="8472716" cy="6347161"/>
            <a:chOff x="799925" y="228600"/>
            <a:chExt cx="8472716" cy="63471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810CAD-E374-48AE-A715-087EA86EDC40}"/>
                </a:ext>
              </a:extLst>
            </p:cNvPr>
            <p:cNvGrpSpPr/>
            <p:nvPr/>
          </p:nvGrpSpPr>
          <p:grpSpPr>
            <a:xfrm>
              <a:off x="799925" y="228600"/>
              <a:ext cx="8472716" cy="6347161"/>
              <a:chOff x="799925" y="228600"/>
              <a:chExt cx="8472716" cy="634716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AD2D7DB-910E-4B16-8795-610B14B064C0}"/>
                  </a:ext>
                </a:extLst>
              </p:cNvPr>
              <p:cNvGrpSpPr/>
              <p:nvPr/>
            </p:nvGrpSpPr>
            <p:grpSpPr>
              <a:xfrm>
                <a:off x="799925" y="228600"/>
                <a:ext cx="7345848" cy="6347161"/>
                <a:chOff x="799925" y="228600"/>
                <a:chExt cx="7345848" cy="634716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D532FC4-1232-4D45-ADAD-C067E16BEA4E}"/>
                    </a:ext>
                  </a:extLst>
                </p:cNvPr>
                <p:cNvGrpSpPr/>
                <p:nvPr/>
              </p:nvGrpSpPr>
              <p:grpSpPr>
                <a:xfrm>
                  <a:off x="799925" y="228600"/>
                  <a:ext cx="7345848" cy="6347161"/>
                  <a:chOff x="799925" y="228600"/>
                  <a:chExt cx="7345848" cy="6347161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C9B4826B-8A9D-47B8-8698-D51FE2072C8B}"/>
                      </a:ext>
                    </a:extLst>
                  </p:cNvPr>
                  <p:cNvGrpSpPr/>
                  <p:nvPr/>
                </p:nvGrpSpPr>
                <p:grpSpPr>
                  <a:xfrm>
                    <a:off x="799925" y="228600"/>
                    <a:ext cx="7201075" cy="6347161"/>
                    <a:chOff x="799925" y="228600"/>
                    <a:chExt cx="7201075" cy="6347161"/>
                  </a:xfrm>
                </p:grpSpPr>
                <p:pic>
                  <p:nvPicPr>
                    <p:cNvPr id="2" name="Picture 1">
                      <a:extLst>
                        <a:ext uri="{FF2B5EF4-FFF2-40B4-BE49-F238E27FC236}">
                          <a16:creationId xmlns:a16="http://schemas.microsoft.com/office/drawing/2014/main" id="{6B4E0A48-480D-47B1-BE5B-9250C4DC58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2823975" y="228600"/>
                      <a:ext cx="5177025" cy="634716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0" name="Group 9">
                      <a:extLst>
                        <a:ext uri="{FF2B5EF4-FFF2-40B4-BE49-F238E27FC236}">
                          <a16:creationId xmlns:a16="http://schemas.microsoft.com/office/drawing/2014/main" id="{0053939E-D4D3-4E05-A0DE-0AC94D0CC6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9925" y="1143000"/>
                      <a:ext cx="1790875" cy="4572000"/>
                      <a:chOff x="799925" y="1143000"/>
                      <a:chExt cx="1790875" cy="4572000"/>
                    </a:xfrm>
                  </p:grpSpPr>
                  <p:sp>
                    <p:nvSpPr>
                      <p:cNvPr id="3" name="TextBox 2">
                        <a:extLst>
                          <a:ext uri="{FF2B5EF4-FFF2-40B4-BE49-F238E27FC236}">
                            <a16:creationId xmlns:a16="http://schemas.microsoft.com/office/drawing/2014/main" id="{5020D235-AD43-495D-9019-F51A9BA03A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98227" y="3124200"/>
                        <a:ext cx="1508746" cy="8309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err="1">
                            <a:latin typeface="+mn-lt"/>
                          </a:rPr>
                          <a:t>Photospheric</a:t>
                        </a:r>
                        <a:r>
                          <a:rPr lang="en-US" dirty="0">
                            <a:latin typeface="+mn-lt"/>
                          </a:rPr>
                          <a:t> </a:t>
                        </a:r>
                      </a:p>
                      <a:p>
                        <a:pPr algn="ctr"/>
                        <a:r>
                          <a:rPr lang="en-US" dirty="0">
                            <a:latin typeface="+mn-lt"/>
                          </a:rPr>
                          <a:t>Magnetogram </a:t>
                        </a:r>
                      </a:p>
                      <a:p>
                        <a:pPr algn="ctr"/>
                        <a:r>
                          <a:rPr lang="en-US" dirty="0">
                            <a:latin typeface="+mn-lt"/>
                          </a:rPr>
                          <a:t>(+/- 100 G)</a:t>
                        </a:r>
                      </a:p>
                    </p:txBody>
                  </p:sp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3B619F12-B79B-4EF7-8894-9237EB86BD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15691" y="1143000"/>
                        <a:ext cx="1369286" cy="8309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>
                            <a:latin typeface="+mn-lt"/>
                          </a:rPr>
                          <a:t>C IV (1548)</a:t>
                        </a:r>
                      </a:p>
                      <a:p>
                        <a:pPr algn="ctr"/>
                        <a:r>
                          <a:rPr lang="en-US" dirty="0">
                            <a:latin typeface="+mn-lt"/>
                          </a:rPr>
                          <a:t>Dopplergram</a:t>
                        </a:r>
                      </a:p>
                      <a:p>
                        <a:pPr algn="ctr"/>
                        <a:r>
                          <a:rPr lang="en-US" dirty="0">
                            <a:latin typeface="+mn-lt"/>
                          </a:rPr>
                          <a:t>(avg. = 0)</a:t>
                        </a:r>
                      </a:p>
                    </p:txBody>
                  </p:sp>
                  <p:sp>
                    <p:nvSpPr>
                      <p:cNvPr id="5" name="TextBox 4">
                        <a:extLst>
                          <a:ext uri="{FF2B5EF4-FFF2-40B4-BE49-F238E27FC236}">
                            <a16:creationId xmlns:a16="http://schemas.microsoft.com/office/drawing/2014/main" id="{62DE821E-CAED-4250-BCD8-5D1F697204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9925" y="5130225"/>
                        <a:ext cx="179087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>
                            <a:latin typeface="+mn-lt"/>
                          </a:rPr>
                          <a:t>H</a:t>
                        </a:r>
                        <a:r>
                          <a:rPr lang="en-US" dirty="0">
                            <a:latin typeface="Symbol" panose="05050102010706020507" pitchFamily="18" charset="2"/>
                          </a:rPr>
                          <a:t>a</a:t>
                        </a:r>
                      </a:p>
                      <a:p>
                        <a:pPr algn="ctr"/>
                        <a:r>
                          <a:rPr lang="en-US" dirty="0" err="1">
                            <a:latin typeface="+mn-lt"/>
                          </a:rPr>
                          <a:t>Spectroheliogram</a:t>
                        </a:r>
                        <a:endParaRPr lang="en-US" dirty="0"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D9CD5AAA-162D-4EBD-B17F-42C7681720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10400" y="5192880"/>
                      <a:ext cx="708848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White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</a:rPr>
                        <a:t>Light</a:t>
                      </a:r>
                    </a:p>
                  </p:txBody>
                </p:sp>
              </p:grp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75B066F-C600-4F3E-81F4-72C0C03DF3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81800" y="3810000"/>
                    <a:ext cx="1363973" cy="27657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9996D8-C17C-4E31-A232-A4E23B224CBC}"/>
                    </a:ext>
                  </a:extLst>
                </p:cNvPr>
                <p:cNvSpPr txBox="1"/>
                <p:nvPr/>
              </p:nvSpPr>
              <p:spPr>
                <a:xfrm>
                  <a:off x="3657600" y="911423"/>
                  <a:ext cx="5132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accent2"/>
                      </a:solidFill>
                      <a:latin typeface="+mn-lt"/>
                    </a:rPr>
                    <a:t>Red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6395032-8F51-4113-B9E6-B2F2E2685857}"/>
                    </a:ext>
                  </a:extLst>
                </p:cNvPr>
                <p:cNvSpPr txBox="1"/>
                <p:nvPr/>
              </p:nvSpPr>
              <p:spPr>
                <a:xfrm>
                  <a:off x="3418661" y="1524000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  <a:latin typeface="+mn-lt"/>
                    </a:rPr>
                    <a:t>Blue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AECEF1-0075-407B-97DD-F59E69007A4C}"/>
                  </a:ext>
                </a:extLst>
              </p:cNvPr>
              <p:cNvSpPr txBox="1"/>
              <p:nvPr/>
            </p:nvSpPr>
            <p:spPr>
              <a:xfrm>
                <a:off x="6612939" y="1066800"/>
                <a:ext cx="26597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 IV (1548)</a:t>
                </a:r>
              </a:p>
              <a:p>
                <a:pPr algn="ctr"/>
                <a:r>
                  <a:rPr lang="en-US" dirty="0">
                    <a:latin typeface="+mn-lt"/>
                  </a:rPr>
                  <a:t>Doppler shift</a:t>
                </a:r>
              </a:p>
              <a:p>
                <a:pPr algn="ctr"/>
                <a:r>
                  <a:rPr lang="en-US" dirty="0">
                    <a:latin typeface="+mn-lt"/>
                  </a:rPr>
                  <a:t>(+/- 30 km s</a:t>
                </a:r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 </a:t>
                </a:r>
              </a:p>
              <a:p>
                <a:pPr algn="ctr"/>
                <a:r>
                  <a:rPr lang="en-US" dirty="0">
                    <a:latin typeface="+mn-lt"/>
                  </a:rPr>
                  <a:t>“calibrated”)</a:t>
                </a:r>
                <a:endParaRPr lang="en-US" baseline="30000" dirty="0">
                  <a:latin typeface="+mn-lt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1D9615-CFFB-45E4-B25B-61BB9F4A5C72}"/>
                </a:ext>
              </a:extLst>
            </p:cNvPr>
            <p:cNvSpPr txBox="1"/>
            <p:nvPr/>
          </p:nvSpPr>
          <p:spPr>
            <a:xfrm>
              <a:off x="6975828" y="5192880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White</a:t>
              </a:r>
            </a:p>
            <a:p>
              <a:pPr algn="ctr"/>
              <a:r>
                <a:rPr lang="en-US" dirty="0">
                  <a:latin typeface="+mn-lt"/>
                </a:rPr>
                <a:t>Light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0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46EC95-97F6-42E1-A106-D0F3A66F4B6F}"/>
              </a:ext>
            </a:extLst>
          </p:cNvPr>
          <p:cNvSpPr txBox="1"/>
          <p:nvPr/>
        </p:nvSpPr>
        <p:spPr>
          <a:xfrm>
            <a:off x="3200400" y="155849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E9F85-119A-4BD7-8FF2-506C8D49A13A}"/>
              </a:ext>
            </a:extLst>
          </p:cNvPr>
          <p:cNvSpPr txBox="1"/>
          <p:nvPr/>
        </p:nvSpPr>
        <p:spPr>
          <a:xfrm>
            <a:off x="3774223" y="176481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Blue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ADB439-CF54-4260-B74D-8D111633D7B1}"/>
              </a:ext>
            </a:extLst>
          </p:cNvPr>
          <p:cNvGrpSpPr/>
          <p:nvPr/>
        </p:nvGrpSpPr>
        <p:grpSpPr>
          <a:xfrm>
            <a:off x="799925" y="235979"/>
            <a:ext cx="6884751" cy="6386041"/>
            <a:chOff x="799925" y="235979"/>
            <a:chExt cx="6884751" cy="638604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5A6A08C-9610-444A-98A5-9CE763014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4525" y="235979"/>
              <a:ext cx="4632075" cy="6386041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C3D7F0-5B70-402D-ACEF-262597842966}"/>
                </a:ext>
              </a:extLst>
            </p:cNvPr>
            <p:cNvGrpSpPr/>
            <p:nvPr/>
          </p:nvGrpSpPr>
          <p:grpSpPr>
            <a:xfrm>
              <a:off x="799925" y="1143000"/>
              <a:ext cx="1790875" cy="4572000"/>
              <a:chOff x="799925" y="1143000"/>
              <a:chExt cx="1790875" cy="457200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7B5E6-77A0-47B8-BAFA-FF1599B08936}"/>
                  </a:ext>
                </a:extLst>
              </p:cNvPr>
              <p:cNvSpPr txBox="1"/>
              <p:nvPr/>
            </p:nvSpPr>
            <p:spPr>
              <a:xfrm>
                <a:off x="998227" y="3124200"/>
                <a:ext cx="15087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>
                    <a:latin typeface="+mn-lt"/>
                  </a:rPr>
                  <a:t>Photospheric</a:t>
                </a:r>
                <a:r>
                  <a:rPr lang="en-US" dirty="0">
                    <a:latin typeface="+mn-lt"/>
                  </a:rPr>
                  <a:t> </a:t>
                </a:r>
              </a:p>
              <a:p>
                <a:pPr algn="ctr"/>
                <a:r>
                  <a:rPr lang="en-US" dirty="0">
                    <a:latin typeface="+mn-lt"/>
                  </a:rPr>
                  <a:t>Magnetogram </a:t>
                </a:r>
              </a:p>
              <a:p>
                <a:pPr algn="ctr"/>
                <a:r>
                  <a:rPr lang="en-US" dirty="0">
                    <a:latin typeface="+mn-lt"/>
                  </a:rPr>
                  <a:t>(+/- 100 G)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047495-F4DC-4915-AE48-DEABDB9688DC}"/>
                  </a:ext>
                </a:extLst>
              </p:cNvPr>
              <p:cNvSpPr txBox="1"/>
              <p:nvPr/>
            </p:nvSpPr>
            <p:spPr>
              <a:xfrm>
                <a:off x="1115691" y="1143000"/>
                <a:ext cx="13692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 IV (1548)</a:t>
                </a:r>
              </a:p>
              <a:p>
                <a:pPr algn="ctr"/>
                <a:r>
                  <a:rPr lang="en-US" dirty="0">
                    <a:latin typeface="+mn-lt"/>
                  </a:rPr>
                  <a:t>Dopplergram</a:t>
                </a:r>
              </a:p>
              <a:p>
                <a:pPr algn="ctr"/>
                <a:r>
                  <a:rPr lang="en-US" dirty="0">
                    <a:latin typeface="+mn-lt"/>
                  </a:rPr>
                  <a:t>(avg. = 0)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3D7AD1-107F-4291-9145-A858CF4D5023}"/>
                  </a:ext>
                </a:extLst>
              </p:cNvPr>
              <p:cNvSpPr txBox="1"/>
              <p:nvPr/>
            </p:nvSpPr>
            <p:spPr>
              <a:xfrm>
                <a:off x="799925" y="5130225"/>
                <a:ext cx="17908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H</a:t>
                </a:r>
                <a:r>
                  <a:rPr lang="en-US" dirty="0">
                    <a:latin typeface="Symbol" panose="05050102010706020507" pitchFamily="18" charset="2"/>
                  </a:rPr>
                  <a:t>a</a:t>
                </a:r>
              </a:p>
              <a:p>
                <a:pPr algn="ctr"/>
                <a:r>
                  <a:rPr lang="en-US" dirty="0" err="1">
                    <a:latin typeface="+mn-lt"/>
                  </a:rPr>
                  <a:t>Spectroheliogram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DBCE33-B2E8-48A7-9160-8A83255B72C3}"/>
                </a:ext>
              </a:extLst>
            </p:cNvPr>
            <p:cNvSpPr txBox="1"/>
            <p:nvPr/>
          </p:nvSpPr>
          <p:spPr>
            <a:xfrm>
              <a:off x="6975828" y="5192880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White</a:t>
              </a:r>
            </a:p>
            <a:p>
              <a:pPr algn="ctr"/>
              <a:r>
                <a:rPr lang="en-US" dirty="0">
                  <a:latin typeface="+mn-lt"/>
                </a:rPr>
                <a:t>Light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B037EE-9C41-460C-BE9B-94E3A738D3AB}"/>
              </a:ext>
            </a:extLst>
          </p:cNvPr>
          <p:cNvSpPr txBox="1"/>
          <p:nvPr/>
        </p:nvSpPr>
        <p:spPr>
          <a:xfrm>
            <a:off x="6498814" y="1066800"/>
            <a:ext cx="2659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 IV (1548)</a:t>
            </a:r>
          </a:p>
          <a:p>
            <a:pPr algn="ctr"/>
            <a:r>
              <a:rPr lang="en-US" dirty="0">
                <a:latin typeface="+mn-lt"/>
              </a:rPr>
              <a:t>Doppler shift</a:t>
            </a:r>
          </a:p>
          <a:p>
            <a:pPr algn="ctr"/>
            <a:r>
              <a:rPr lang="en-US" dirty="0">
                <a:latin typeface="+mn-lt"/>
              </a:rPr>
              <a:t>(+/- 30 km s</a:t>
            </a:r>
            <a:r>
              <a:rPr lang="en-US" baseline="30000" dirty="0">
                <a:latin typeface="+mn-lt"/>
              </a:rPr>
              <a:t>-1</a:t>
            </a:r>
            <a:r>
              <a:rPr lang="en-US" dirty="0">
                <a:latin typeface="+mn-lt"/>
              </a:rPr>
              <a:t> </a:t>
            </a:r>
          </a:p>
          <a:p>
            <a:pPr algn="ctr"/>
            <a:r>
              <a:rPr lang="en-US" dirty="0">
                <a:latin typeface="+mn-lt"/>
              </a:rPr>
              <a:t>“calibrated”)</a:t>
            </a:r>
            <a:endParaRPr lang="en-US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0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335A9D-7E64-48E7-9F7A-42142B8A4615}"/>
              </a:ext>
            </a:extLst>
          </p:cNvPr>
          <p:cNvGrpSpPr/>
          <p:nvPr/>
        </p:nvGrpSpPr>
        <p:grpSpPr>
          <a:xfrm>
            <a:off x="914400" y="1371600"/>
            <a:ext cx="7565347" cy="2937399"/>
            <a:chOff x="914400" y="1371600"/>
            <a:chExt cx="7565347" cy="2937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876319-AA2A-4896-A3B5-64AF63B82998}"/>
                </a:ext>
              </a:extLst>
            </p:cNvPr>
            <p:cNvGrpSpPr/>
            <p:nvPr/>
          </p:nvGrpSpPr>
          <p:grpSpPr>
            <a:xfrm>
              <a:off x="914400" y="1371600"/>
              <a:ext cx="7565347" cy="2937399"/>
              <a:chOff x="914400" y="1371600"/>
              <a:chExt cx="7565347" cy="2937399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1E1804A-6CC0-4137-885D-DD572D0FB8E6}"/>
                  </a:ext>
                </a:extLst>
              </p:cNvPr>
              <p:cNvGrpSpPr/>
              <p:nvPr/>
            </p:nvGrpSpPr>
            <p:grpSpPr>
              <a:xfrm>
                <a:off x="914400" y="1371600"/>
                <a:ext cx="7565347" cy="2937399"/>
                <a:chOff x="253928" y="609600"/>
                <a:chExt cx="7565347" cy="293739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4D56A70-AB45-439F-B317-F88C46F4D5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-60000">
                  <a:off x="3810000" y="609600"/>
                  <a:ext cx="4009275" cy="2935440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33F6731B-AE4D-483E-A763-1E64A06A53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599"/>
                <a:stretch/>
              </p:blipFill>
              <p:spPr>
                <a:xfrm rot="60000" flipH="1">
                  <a:off x="253928" y="611559"/>
                  <a:ext cx="3784793" cy="2935440"/>
                </a:xfrm>
                <a:prstGeom prst="rect">
                  <a:avLst/>
                </a:prstGeom>
              </p:spPr>
            </p:pic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D53D3D3-F830-4A28-9B6C-F158CFB235AF}"/>
                  </a:ext>
                </a:extLst>
              </p:cNvPr>
              <p:cNvSpPr/>
              <p:nvPr/>
            </p:nvSpPr>
            <p:spPr bwMode="auto">
              <a:xfrm>
                <a:off x="1447800" y="1447800"/>
                <a:ext cx="6400800" cy="2286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A497CA-9564-48B9-A4CF-9AB953003439}"/>
                </a:ext>
              </a:extLst>
            </p:cNvPr>
            <p:cNvSpPr/>
            <p:nvPr/>
          </p:nvSpPr>
          <p:spPr bwMode="auto">
            <a:xfrm>
              <a:off x="1066800" y="3810000"/>
              <a:ext cx="7315200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4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56A70-AB45-439F-B317-F88C46F4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2567362" y="493560"/>
            <a:ext cx="4009275" cy="2935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E6BF90-8042-4A0C-AC64-F159AAA01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962400"/>
            <a:ext cx="489437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4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EED26-621F-4E25-A0B6-5C594B0C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30794" y="-1203005"/>
            <a:ext cx="4495800" cy="7663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16541-1F67-4082-91A5-27392915B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889352"/>
            <a:ext cx="3581400" cy="1616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01E3DC-67DB-40C0-92F0-C91EAAE7B643}"/>
              </a:ext>
            </a:extLst>
          </p:cNvPr>
          <p:cNvSpPr txBox="1"/>
          <p:nvPr/>
        </p:nvSpPr>
        <p:spPr>
          <a:xfrm>
            <a:off x="291908" y="1496676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300 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45D8-F84B-4072-B088-C880C49F33AC}"/>
              </a:ext>
            </a:extLst>
          </p:cNvPr>
          <p:cNvSpPr txBox="1"/>
          <p:nvPr/>
        </p:nvSpPr>
        <p:spPr>
          <a:xfrm>
            <a:off x="316487" y="3102100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30 G</a:t>
            </a:r>
          </a:p>
        </p:txBody>
      </p:sp>
    </p:spTree>
    <p:extLst>
      <p:ext uri="{BB962C8B-B14F-4D97-AF65-F5344CB8AC3E}">
        <p14:creationId xmlns:p14="http://schemas.microsoft.com/office/powerpoint/2010/main" val="354534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56A70-AB45-439F-B317-F88C46F4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2567362" y="493560"/>
            <a:ext cx="4009275" cy="2935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E6BF90-8042-4A0C-AC64-F159AAA01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962400"/>
            <a:ext cx="489437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63447-518E-4093-9BDC-384C0C3DE653}"/>
              </a:ext>
            </a:extLst>
          </p:cNvPr>
          <p:cNvSpPr txBox="1"/>
          <p:nvPr/>
        </p:nvSpPr>
        <p:spPr>
          <a:xfrm>
            <a:off x="1680824" y="5029200"/>
            <a:ext cx="5782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12 active regions at 16 disk positions</a:t>
            </a:r>
          </a:p>
          <a:p>
            <a:pPr algn="ctr"/>
            <a:endParaRPr lang="en-US" sz="18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Radius vector = fractional distance from disk ctr to limb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0B575-FA9D-49BC-996F-4391A197E8D3}"/>
              </a:ext>
            </a:extLst>
          </p:cNvPr>
          <p:cNvSpPr txBox="1"/>
          <p:nvPr/>
        </p:nvSpPr>
        <p:spPr>
          <a:xfrm>
            <a:off x="6481817" y="839060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Adjusted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8702FA-B69C-4361-B936-9AB4DF4F9BDF}"/>
              </a:ext>
            </a:extLst>
          </p:cNvPr>
          <p:cNvGrpSpPr/>
          <p:nvPr/>
        </p:nvGrpSpPr>
        <p:grpSpPr>
          <a:xfrm>
            <a:off x="585437" y="1219200"/>
            <a:ext cx="8117956" cy="3398808"/>
            <a:chOff x="585437" y="1219200"/>
            <a:chExt cx="8117956" cy="33988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D7FD0E-3AD4-4127-B8A3-4B03750C9C3F}"/>
                </a:ext>
              </a:extLst>
            </p:cNvPr>
            <p:cNvGrpSpPr/>
            <p:nvPr/>
          </p:nvGrpSpPr>
          <p:grpSpPr>
            <a:xfrm>
              <a:off x="585437" y="1219200"/>
              <a:ext cx="8117956" cy="3398808"/>
              <a:chOff x="585437" y="1450960"/>
              <a:chExt cx="8117956" cy="339880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F99B767A-EF7F-4F1A-80C5-5046444CC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-60000">
                <a:off x="585437" y="1450960"/>
                <a:ext cx="3805622" cy="3303866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65B19EE-B101-4547-9548-484153D6B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-60000">
                <a:off x="4753487" y="1482012"/>
                <a:ext cx="3949906" cy="3367756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356770-9B24-4118-976C-53A72510131D}"/>
                </a:ext>
              </a:extLst>
            </p:cNvPr>
            <p:cNvSpPr txBox="1"/>
            <p:nvPr/>
          </p:nvSpPr>
          <p:spPr>
            <a:xfrm>
              <a:off x="1447800" y="3197423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+mn-lt"/>
                </a:rPr>
                <a:t>corridor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D37774-7426-4439-BF9D-88279DC7301E}"/>
                </a:ext>
              </a:extLst>
            </p:cNvPr>
            <p:cNvSpPr txBox="1"/>
            <p:nvPr/>
          </p:nvSpPr>
          <p:spPr>
            <a:xfrm>
              <a:off x="1447799" y="2010295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+mn-lt"/>
                </a:rPr>
                <a:t>strong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947203"/>
      </p:ext>
    </p:extLst>
  </p:cSld>
  <p:clrMapOvr>
    <a:masterClrMapping/>
  </p:clrMapOvr>
</p:sld>
</file>

<file path=ppt/theme/theme1.xml><?xml version="1.0" encoding="utf-8"?>
<a:theme xmlns:a="http://schemas.openxmlformats.org/drawingml/2006/main" name="msdoc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sdo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do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oc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17019</TotalTime>
  <Pages>1</Pages>
  <Words>544</Words>
  <Application>Microsoft Office PowerPoint</Application>
  <PresentationFormat>On-screen Show (4:3)</PresentationFormat>
  <Paragraphs>116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Symbol</vt:lpstr>
      <vt:lpstr>Times New Roman</vt:lpstr>
      <vt:lpstr>msdocs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7, 1999, 6.1 New Start Proposal for FY01 MODELING MAGNETIC RECONNECTION: THE DRIVER OF CORONAL MASS EJECTIONS  </dc:title>
  <dc:subject/>
  <dc:creator>spiro</dc:creator>
  <cp:keywords/>
  <dc:description/>
  <cp:lastModifiedBy>Klimchuk, James A. (GSFC-6710)</cp:lastModifiedBy>
  <cp:revision>1188</cp:revision>
  <cp:lastPrinted>1999-12-03T15:12:18Z</cp:lastPrinted>
  <dcterms:created xsi:type="dcterms:W3CDTF">1999-12-03T14:04:02Z</dcterms:created>
  <dcterms:modified xsi:type="dcterms:W3CDTF">2020-01-29T16:26:22Z</dcterms:modified>
</cp:coreProperties>
</file>