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671" r:id="rId2"/>
    <p:sldId id="672" r:id="rId3"/>
    <p:sldId id="685" r:id="rId4"/>
    <p:sldId id="675" r:id="rId5"/>
    <p:sldId id="676" r:id="rId6"/>
    <p:sldId id="677" r:id="rId7"/>
    <p:sldId id="678" r:id="rId8"/>
    <p:sldId id="679" r:id="rId9"/>
    <p:sldId id="673" r:id="rId10"/>
    <p:sldId id="680" r:id="rId11"/>
    <p:sldId id="684" r:id="rId12"/>
    <p:sldId id="683" r:id="rId13"/>
    <p:sldId id="686" r:id="rId14"/>
    <p:sldId id="681" r:id="rId15"/>
    <p:sldId id="687" r:id="rId16"/>
    <p:sldId id="688" r:id="rId17"/>
  </p:sldIdLst>
  <p:sldSz cx="9144000" cy="6858000" type="screen4x3"/>
  <p:notesSz cx="6985000" cy="9283700"/>
  <p:defaultTextStyle>
    <a:defPPr>
      <a:defRPr lang="en-US"/>
    </a:defPPr>
    <a:lvl1pPr algn="l" rtl="0" eaLnBrk="0" fontAlgn="base" hangingPunct="0">
      <a:spcBef>
        <a:spcPct val="0"/>
      </a:spcBef>
      <a:spcAft>
        <a:spcPct val="0"/>
      </a:spcAft>
      <a:defRPr sz="16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6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6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6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1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D7559"/>
    <a:srgbClr val="FF3300"/>
    <a:srgbClr val="15E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17" autoAdjust="0"/>
    <p:restoredTop sz="82878" autoAdjust="0"/>
  </p:normalViewPr>
  <p:slideViewPr>
    <p:cSldViewPr>
      <p:cViewPr varScale="1">
        <p:scale>
          <a:sx n="72" d="100"/>
          <a:sy n="72" d="100"/>
        </p:scale>
        <p:origin x="127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770" y="-78"/>
      </p:cViewPr>
      <p:guideLst>
        <p:guide orient="horz" pos="2924"/>
        <p:guide pos="219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934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0068" y="4410392"/>
            <a:ext cx="5124864" cy="4175763"/>
          </a:xfrm>
          <a:prstGeom prst="rect">
            <a:avLst/>
          </a:prstGeom>
          <a:noFill/>
          <a:ln w="9525">
            <a:noFill/>
            <a:miter lim="800000"/>
            <a:headEnd/>
            <a:tailEnd/>
          </a:ln>
          <a:effectLst/>
        </p:spPr>
        <p:txBody>
          <a:bodyPr vert="horz" wrap="square" lIns="91949" tIns="45167" rIns="91949" bIns="451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63" name="Rectangle 3"/>
          <p:cNvSpPr>
            <a:spLocks noGrp="1" noRot="1" noChangeAspect="1" noChangeArrowheads="1" noTextEdit="1"/>
          </p:cNvSpPr>
          <p:nvPr>
            <p:ph type="sldImg" idx="2"/>
          </p:nvPr>
        </p:nvSpPr>
        <p:spPr bwMode="auto">
          <a:xfrm>
            <a:off x="1181100" y="703263"/>
            <a:ext cx="4624388" cy="3468687"/>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492428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The FOV is 100x100 pixels. Each strand has a diameter of 20 pixels, so five strands would fit side-by-side across the FOV. The strands have random positions and random tilts between +/- 20 degrees. They have circular cross sections. Black corresponds to zero intensity and</a:t>
            </a:r>
            <a:r>
              <a:rPr lang="en-US" sz="1200" kern="1200" baseline="0" dirty="0" smtClean="0">
                <a:solidFill>
                  <a:schemeClr val="tx1"/>
                </a:solidFill>
                <a:effectLst/>
                <a:latin typeface="Times New Roman" pitchFamily="18" charset="0"/>
                <a:ea typeface="+mn-ea"/>
                <a:cs typeface="+mn-cs"/>
              </a:rPr>
              <a:t> white to the maximum intensity of the 10,000 s duration.</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Diameter</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 200 km</a:t>
            </a:r>
          </a:p>
          <a:p>
            <a:r>
              <a:rPr lang="en-US" sz="1200" kern="1200" dirty="0" smtClean="0">
                <a:solidFill>
                  <a:schemeClr val="tx1"/>
                </a:solidFill>
                <a:effectLst/>
                <a:latin typeface="Times New Roman" pitchFamily="18" charset="0"/>
                <a:ea typeface="+mn-ea"/>
                <a:cs typeface="+mn-cs"/>
              </a:rPr>
              <a:t>FOV = 1000 x 1000 km^2</a:t>
            </a:r>
          </a:p>
          <a:p>
            <a:r>
              <a:rPr lang="en-US" sz="1200" kern="1200" dirty="0" smtClean="0">
                <a:solidFill>
                  <a:schemeClr val="tx1"/>
                </a:solidFill>
                <a:effectLst/>
                <a:latin typeface="Times New Roman" pitchFamily="18" charset="0"/>
                <a:ea typeface="+mn-ea"/>
                <a:cs typeface="+mn-cs"/>
              </a:rPr>
              <a:t>1250 strands</a:t>
            </a:r>
          </a:p>
          <a:p>
            <a:r>
              <a:rPr lang="en-US" sz="1200" kern="1200" dirty="0" smtClean="0">
                <a:solidFill>
                  <a:schemeClr val="tx1"/>
                </a:solidFill>
                <a:effectLst/>
                <a:latin typeface="Times New Roman" pitchFamily="18" charset="0"/>
                <a:ea typeface="+mn-ea"/>
                <a:cs typeface="+mn-cs"/>
              </a:rPr>
              <a:t>LOS depth = 50,000 km</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a:t>
            </a:r>
            <a:r>
              <a:rPr lang="en-US" sz="1200" kern="1200" dirty="0" err="1" smtClean="0">
                <a:solidFill>
                  <a:schemeClr val="tx1"/>
                </a:solidFill>
                <a:effectLst/>
                <a:latin typeface="Times New Roman" pitchFamily="18" charset="0"/>
                <a:ea typeface="+mn-ea"/>
                <a:cs typeface="+mn-cs"/>
              </a:rPr>
              <a:t>nanoflares</a:t>
            </a:r>
            <a:r>
              <a:rPr lang="en-US" sz="1200" kern="1200" dirty="0" smtClean="0">
                <a:solidFill>
                  <a:schemeClr val="tx1"/>
                </a:solidFill>
                <a:effectLst/>
                <a:latin typeface="Times New Roman" pitchFamily="18" charset="0"/>
                <a:ea typeface="+mn-ea"/>
                <a:cs typeface="+mn-cs"/>
              </a:rPr>
              <a:t> were selected randomly from a power-law distribution with a slope of -2.4 (based on simulations of Lopez Fuentes &amp; Klimchuk 2015). The delay between successive events in a given strand is proportional to the magnitude of the first event. This corresponds to model in which there is a critical level of stress that must be reached before a </a:t>
            </a:r>
            <a:r>
              <a:rPr lang="en-US" sz="1200" kern="1200" dirty="0" err="1" smtClean="0">
                <a:solidFill>
                  <a:schemeClr val="tx1"/>
                </a:solidFill>
                <a:effectLst/>
                <a:latin typeface="Times New Roman" pitchFamily="18" charset="0"/>
                <a:ea typeface="+mn-ea"/>
                <a:cs typeface="+mn-cs"/>
              </a:rPr>
              <a:t>nanoflare</a:t>
            </a:r>
            <a:r>
              <a:rPr lang="en-US" sz="1200" kern="1200" dirty="0" smtClean="0">
                <a:solidFill>
                  <a:schemeClr val="tx1"/>
                </a:solidFill>
                <a:effectLst/>
                <a:latin typeface="Times New Roman" pitchFamily="18" charset="0"/>
                <a:ea typeface="+mn-ea"/>
                <a:cs typeface="+mn-cs"/>
              </a:rPr>
              <a:t> occurs. Each strand corresponds to a</a:t>
            </a:r>
            <a:r>
              <a:rPr lang="en-US" sz="1200" kern="1200" baseline="0" dirty="0" smtClean="0">
                <a:solidFill>
                  <a:schemeClr val="tx1"/>
                </a:solidFill>
                <a:effectLst/>
                <a:latin typeface="Times New Roman" pitchFamily="18" charset="0"/>
                <a:ea typeface="+mn-ea"/>
                <a:cs typeface="+mn-cs"/>
              </a:rPr>
              <a:t> window selected randomly from a 100,000 s simulation. </a:t>
            </a:r>
            <a:r>
              <a:rPr lang="en-US" sz="1200" kern="1200" dirty="0" smtClean="0">
                <a:solidFill>
                  <a:schemeClr val="tx1"/>
                </a:solidFill>
                <a:effectLst/>
                <a:latin typeface="Times New Roman" pitchFamily="18" charset="0"/>
                <a:ea typeface="+mn-ea"/>
                <a:cs typeface="+mn-cs"/>
              </a:rPr>
              <a:t>Loop half</a:t>
            </a:r>
            <a:r>
              <a:rPr lang="en-US" sz="1200" kern="1200" baseline="0" dirty="0" smtClean="0">
                <a:solidFill>
                  <a:schemeClr val="tx1"/>
                </a:solidFill>
                <a:effectLst/>
                <a:latin typeface="Times New Roman" pitchFamily="18" charset="0"/>
                <a:ea typeface="+mn-ea"/>
                <a:cs typeface="+mn-cs"/>
              </a:rPr>
              <a:t> length = 30,000 km. </a:t>
            </a:r>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mean energy flux =  1.00026e+007  erg</a:t>
            </a:r>
            <a:r>
              <a:rPr lang="en-US" sz="1200" kern="1200" baseline="0" dirty="0" smtClean="0">
                <a:solidFill>
                  <a:schemeClr val="tx1"/>
                </a:solidFill>
                <a:effectLst/>
                <a:latin typeface="Times New Roman" pitchFamily="18" charset="0"/>
                <a:ea typeface="+mn-ea"/>
                <a:cs typeface="+mn-cs"/>
              </a:rPr>
              <a:t> cm^-2 s^-1</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mean delay =       1317.94 s</a:t>
            </a:r>
          </a:p>
          <a:p>
            <a:r>
              <a:rPr lang="en-US" sz="1200" kern="1200" dirty="0" smtClean="0">
                <a:solidFill>
                  <a:schemeClr val="tx1"/>
                </a:solidFill>
                <a:effectLst/>
                <a:latin typeface="Times New Roman" pitchFamily="18" charset="0"/>
                <a:ea typeface="+mn-ea"/>
                <a:cs typeface="+mn-cs"/>
              </a:rPr>
              <a:t>median delay =       835.471 s</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Maximum</a:t>
            </a:r>
            <a:r>
              <a:rPr lang="en-US" sz="1200" kern="1200" baseline="0" dirty="0" smtClean="0">
                <a:solidFill>
                  <a:schemeClr val="tx1"/>
                </a:solidFill>
                <a:effectLst/>
                <a:latin typeface="Times New Roman" pitchFamily="18" charset="0"/>
                <a:ea typeface="+mn-ea"/>
                <a:cs typeface="+mn-cs"/>
              </a:rPr>
              <a:t> intensity:</a:t>
            </a:r>
          </a:p>
          <a:p>
            <a:r>
              <a:rPr lang="en-US" sz="1200" kern="1200" dirty="0" smtClean="0">
                <a:solidFill>
                  <a:schemeClr val="tx1"/>
                </a:solidFill>
                <a:effectLst/>
                <a:latin typeface="Times New Roman" pitchFamily="18" charset="0"/>
                <a:ea typeface="+mn-ea"/>
                <a:cs typeface="+mn-cs"/>
              </a:rPr>
              <a:t> I_335 = 3.3e-3 * 1.2e8 = 4.0e5 erg cm^-2 s^-1 </a:t>
            </a:r>
            <a:r>
              <a:rPr lang="en-US" sz="1200" kern="1200" dirty="0" err="1" smtClean="0">
                <a:solidFill>
                  <a:schemeClr val="tx1"/>
                </a:solidFill>
                <a:effectLst/>
                <a:latin typeface="Times New Roman" pitchFamily="18" charset="0"/>
                <a:ea typeface="+mn-ea"/>
                <a:cs typeface="+mn-cs"/>
              </a:rPr>
              <a:t>sr</a:t>
            </a:r>
            <a:r>
              <a:rPr lang="en-US" sz="1200" kern="1200" dirty="0" smtClean="0">
                <a:solidFill>
                  <a:schemeClr val="tx1"/>
                </a:solidFill>
                <a:effectLst/>
                <a:latin typeface="Times New Roman" pitchFamily="18" charset="0"/>
                <a:ea typeface="+mn-ea"/>
                <a:cs typeface="+mn-cs"/>
              </a:rPr>
              <a:t>^-1</a:t>
            </a:r>
          </a:p>
          <a:p>
            <a:r>
              <a:rPr lang="en-US" sz="1200" kern="1200" dirty="0" smtClean="0">
                <a:solidFill>
                  <a:schemeClr val="tx1"/>
                </a:solidFill>
                <a:effectLst/>
                <a:latin typeface="Times New Roman" pitchFamily="18" charset="0"/>
                <a:ea typeface="+mn-ea"/>
                <a:cs typeface="+mn-cs"/>
              </a:rPr>
              <a:t> I_94 = 3.3e-3 * 7.3e6 = 2.4e4  erg cm^-2 s^-1 </a:t>
            </a:r>
            <a:r>
              <a:rPr lang="en-US" sz="1200" kern="1200" dirty="0" err="1" smtClean="0">
                <a:solidFill>
                  <a:schemeClr val="tx1"/>
                </a:solidFill>
                <a:effectLst/>
                <a:latin typeface="Times New Roman" pitchFamily="18" charset="0"/>
                <a:ea typeface="+mn-ea"/>
                <a:cs typeface="+mn-cs"/>
              </a:rPr>
              <a:t>sr</a:t>
            </a:r>
            <a:r>
              <a:rPr lang="en-US" sz="1200" kern="1200" dirty="0" smtClean="0">
                <a:solidFill>
                  <a:schemeClr val="tx1"/>
                </a:solidFill>
                <a:effectLst/>
                <a:latin typeface="Times New Roman" pitchFamily="18" charset="0"/>
                <a:ea typeface="+mn-ea"/>
                <a:cs typeface="+mn-cs"/>
              </a:rPr>
              <a:t>^-1</a:t>
            </a:r>
          </a:p>
          <a:p>
            <a:endParaRPr lang="en-US" sz="1200" kern="1200" dirty="0" smtClean="0">
              <a:solidFill>
                <a:schemeClr val="tx1"/>
              </a:solidFill>
              <a:effectLst/>
              <a:latin typeface="Times New Roman" pitchFamily="18" charset="0"/>
              <a:ea typeface="+mn-ea"/>
              <a:cs typeface="+mn-cs"/>
            </a:endParaRPr>
          </a:p>
          <a:p>
            <a:r>
              <a:rPr lang="en-US" sz="1200" kern="1200" dirty="0" err="1" smtClean="0">
                <a:solidFill>
                  <a:schemeClr val="tx1"/>
                </a:solidFill>
                <a:effectLst/>
                <a:latin typeface="Times New Roman" pitchFamily="18" charset="0"/>
                <a:ea typeface="+mn-ea"/>
                <a:cs typeface="+mn-cs"/>
              </a:rPr>
              <a:t>DEM_log</a:t>
            </a:r>
            <a:r>
              <a:rPr lang="en-US" sz="1200" kern="1200" dirty="0" smtClean="0">
                <a:solidFill>
                  <a:schemeClr val="tx1"/>
                </a:solidFill>
                <a:effectLst/>
                <a:latin typeface="Times New Roman" pitchFamily="18" charset="0"/>
                <a:ea typeface="+mn-ea"/>
                <a:cs typeface="+mn-cs"/>
              </a:rPr>
              <a:t> = (ln10)*T*DEM has a peak value of 10^29.1 cm^-5 at T=10^6.4 in the simulation.</a:t>
            </a:r>
          </a:p>
          <a:p>
            <a:r>
              <a:rPr lang="en-US" sz="1200" kern="1200" dirty="0" smtClean="0">
                <a:solidFill>
                  <a:schemeClr val="tx1"/>
                </a:solidFill>
                <a:effectLst/>
                <a:latin typeface="Times New Roman" pitchFamily="18" charset="0"/>
                <a:ea typeface="+mn-ea"/>
                <a:cs typeface="+mn-cs"/>
              </a:rPr>
              <a:t>In comparison, observations give 10^28.8 to 29.3 at T = 10^6.5 to 6.6 (Warren et al. 2012) and 10^28.3 at T = 10^6.6 (Brosius et al. 1996). </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From Peter Young:</a:t>
            </a:r>
          </a:p>
          <a:p>
            <a:r>
              <a:rPr lang="en-US" sz="1200" kern="1200" dirty="0" smtClean="0">
                <a:solidFill>
                  <a:schemeClr val="tx1"/>
                </a:solidFill>
                <a:effectLst/>
                <a:latin typeface="Times New Roman" pitchFamily="18" charset="0"/>
                <a:ea typeface="+mn-ea"/>
                <a:cs typeface="+mn-cs"/>
              </a:rPr>
              <a:t>I think the 335 intensity is too high. For example the SERTS measurements of active regions are 1.04e4 (Thomas &amp; </a:t>
            </a:r>
            <a:r>
              <a:rPr lang="en-US" sz="1200" kern="1200" dirty="0" err="1" smtClean="0">
                <a:solidFill>
                  <a:schemeClr val="tx1"/>
                </a:solidFill>
                <a:effectLst/>
                <a:latin typeface="Times New Roman" pitchFamily="18" charset="0"/>
                <a:ea typeface="+mn-ea"/>
                <a:cs typeface="+mn-cs"/>
              </a:rPr>
              <a:t>Neupert</a:t>
            </a:r>
            <a:r>
              <a:rPr lang="en-US" sz="1200" kern="1200" dirty="0" smtClean="0">
                <a:solidFill>
                  <a:schemeClr val="tx1"/>
                </a:solidFill>
                <a:effectLst/>
                <a:latin typeface="Times New Roman" pitchFamily="18" charset="0"/>
                <a:ea typeface="+mn-ea"/>
                <a:cs typeface="+mn-cs"/>
              </a:rPr>
              <a:t> 1994) and 5.02e3 (Brosius et al. 2000). From EIS data I checked an AR by picking the brightest part of the AR (just a few pixels) and measured an intensity of 4.6e3 for the 262.99 line, which is a factor 10 weaker than 335. Thus 335 would be implied to be 4.6e4, but this is still a factor 10 lower than your number.</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94 is more difficult to check due to a lack of observations of Fe XVIII lines. Parenti et al. (2017) measured the 974.86 line above the limb in an AR and found values of about 5. According to CHIANTI, the 94/974 ratio is about 9 implying that the 94 line would be about 50 erg cm^-2 s^-1 </a:t>
            </a:r>
            <a:r>
              <a:rPr lang="en-US" sz="1200" kern="1200" dirty="0" err="1" smtClean="0">
                <a:solidFill>
                  <a:schemeClr val="tx1"/>
                </a:solidFill>
                <a:effectLst/>
                <a:latin typeface="Times New Roman" pitchFamily="18" charset="0"/>
                <a:ea typeface="+mn-ea"/>
                <a:cs typeface="+mn-cs"/>
              </a:rPr>
              <a:t>sr</a:t>
            </a:r>
            <a:r>
              <a:rPr lang="en-US" sz="1200" kern="1200" dirty="0" smtClean="0">
                <a:solidFill>
                  <a:schemeClr val="tx1"/>
                </a:solidFill>
                <a:effectLst/>
                <a:latin typeface="Times New Roman" pitchFamily="18" charset="0"/>
                <a:ea typeface="+mn-ea"/>
                <a:cs typeface="+mn-cs"/>
              </a:rPr>
              <a:t>^-1. However, the slit is clearly not passing through the brightest part of the AR (see their Fig. 1), so this is an underestimate. It's unlikely to be wrong by a factor 50, though, so I think your number may be too high again.</a:t>
            </a:r>
          </a:p>
          <a:p>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SHARPI</a:t>
            </a:r>
            <a:r>
              <a:rPr lang="en-US" sz="1200" kern="1200" baseline="0" dirty="0" smtClean="0">
                <a:solidFill>
                  <a:schemeClr val="tx1"/>
                </a:solidFill>
                <a:effectLst/>
                <a:latin typeface="Times New Roman" pitchFamily="18" charset="0"/>
                <a:ea typeface="+mn-ea"/>
                <a:cs typeface="+mn-cs"/>
              </a:rPr>
              <a:t> photon sieve:    50 </a:t>
            </a:r>
            <a:r>
              <a:rPr lang="en-US" sz="1200" kern="1200" baseline="0" dirty="0" err="1" smtClean="0">
                <a:solidFill>
                  <a:schemeClr val="tx1"/>
                </a:solidFill>
                <a:effectLst/>
                <a:latin typeface="Times New Roman" pitchFamily="18" charset="0"/>
                <a:ea typeface="+mn-ea"/>
                <a:cs typeface="+mn-cs"/>
              </a:rPr>
              <a:t>milliarcsec</a:t>
            </a:r>
            <a:r>
              <a:rPr lang="en-US" sz="1200" kern="1200" baseline="0" dirty="0" smtClean="0">
                <a:solidFill>
                  <a:schemeClr val="tx1"/>
                </a:solidFill>
                <a:effectLst/>
                <a:latin typeface="Times New Roman" pitchFamily="18" charset="0"/>
                <a:ea typeface="+mn-ea"/>
                <a:cs typeface="+mn-cs"/>
              </a:rPr>
              <a:t> (35 km)</a:t>
            </a:r>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1633301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Times New Roman" pitchFamily="18" charset="0"/>
                <a:ea typeface="+mn-ea"/>
                <a:cs typeface="+mn-cs"/>
              </a:rPr>
              <a:t>Active Region 11520, taken on July 11, 2012 at about 18:54 UT. </a:t>
            </a:r>
            <a:endParaRPr lang="en-US"/>
          </a:p>
        </p:txBody>
      </p:sp>
    </p:spTree>
    <p:extLst>
      <p:ext uri="{BB962C8B-B14F-4D97-AF65-F5344CB8AC3E}">
        <p14:creationId xmlns:p14="http://schemas.microsoft.com/office/powerpoint/2010/main" val="3943282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Here the Hi-C (solid), AIA (dashed) and “degraded” Hi-C (dotted) measurements for loops 1, 2, 3, and 4.  All four look monolithic in the Hi-C image with the exception of the loop 1, which shows some evidence of sub-strands on the right side.  The </a:t>
            </a:r>
            <a:r>
              <a:rPr lang="en-US" sz="1200" kern="1200" dirty="0" err="1" smtClean="0">
                <a:solidFill>
                  <a:schemeClr val="tx1"/>
                </a:solidFill>
                <a:latin typeface="+mn-lt"/>
                <a:ea typeface="+mn-ea"/>
                <a:cs typeface="+mn-cs"/>
              </a:rPr>
              <a:t>coalignment</a:t>
            </a:r>
            <a:r>
              <a:rPr lang="en-US" sz="1200" kern="1200" dirty="0" smtClean="0">
                <a:solidFill>
                  <a:schemeClr val="tx1"/>
                </a:solidFill>
                <a:latin typeface="+mn-lt"/>
                <a:ea typeface="+mn-ea"/>
                <a:cs typeface="+mn-cs"/>
              </a:rPr>
              <a:t> is my own and is not highly precise.  I estimate it is good to better than 2 AIA pixels.  The units are Hi-C pixels, and the plotted quantity is the standard deviation of the background-subtracted cross-axis intensity profile.  For a circular, uniformly filled cross section, the diameter is 4 times the standard deviation.</a:t>
            </a:r>
          </a:p>
          <a:p>
            <a:endParaRPr lang="en-US" dirty="0"/>
          </a:p>
        </p:txBody>
      </p:sp>
      <p:sp>
        <p:nvSpPr>
          <p:cNvPr id="4" name="Slide Number Placeholder 3"/>
          <p:cNvSpPr>
            <a:spLocks noGrp="1"/>
          </p:cNvSpPr>
          <p:nvPr>
            <p:ph type="sldNum" sz="quarter" idx="10"/>
          </p:nvPr>
        </p:nvSpPr>
        <p:spPr/>
        <p:txBody>
          <a:bodyPr/>
          <a:lstStyle/>
          <a:p>
            <a:fld id="{049F2DB5-BCCD-4607-9BDA-EA0538E71B5D}" type="slidenum">
              <a:rPr lang="en-US" smtClean="0"/>
              <a:t>7</a:t>
            </a:fld>
            <a:endParaRPr lang="en-US"/>
          </a:p>
        </p:txBody>
      </p:sp>
    </p:spTree>
    <p:extLst>
      <p:ext uri="{BB962C8B-B14F-4D97-AF65-F5344CB8AC3E}">
        <p14:creationId xmlns:p14="http://schemas.microsoft.com/office/powerpoint/2010/main" val="3511089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As the attached notes indicate, intensity should very inversely with width as we follow along a "loop" that is twisted or if we rotate the viewing angle at a fixed "loop" position. I put "loop" in quotes. We have been discussing manifolds recently, and sections of manifolds can perhaps be thought of as loops with very large aspect ratios (highly distorted cross sections).</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spreadsheet gives the results. Four loops are from my original measurements when we were comparing Hi-C with AIA (Section 9 of attached paper). These are at the bottom and labeled JK1-JK4. The other loops, labeled 1-18, are from the "riverine" data you sent. Two of the loops appear twice (JK4 = 9, JK3 = 14), but the sections measured only correspond approximately. Loops 1, 3, and 4 were measured more than once (again with sections that only correspond approximately). The least reliable measurements are color coded in blue.</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I used the nonparametric t-statistic for the analysis. It is described in Sections 5.2 and 5.3 of the attached paper with Lisa Porter. The second column in the spreadsheet gives the probability that the data are uncorrelated. The two cases in yellow have a probability &gt; 25%.</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I also determined the most likely value of alpha in the relationship:   I ~ </a:t>
            </a:r>
            <a:r>
              <a:rPr lang="en-US" sz="1200" kern="1200" dirty="0" err="1" smtClean="0">
                <a:solidFill>
                  <a:schemeClr val="tx1"/>
                </a:solidFill>
                <a:effectLst/>
                <a:latin typeface="Times New Roman" pitchFamily="18" charset="0"/>
                <a:ea typeface="+mn-ea"/>
                <a:cs typeface="+mn-cs"/>
              </a:rPr>
              <a:t>w^alpha</a:t>
            </a:r>
            <a:r>
              <a:rPr lang="en-US" sz="1200" kern="1200" dirty="0" smtClean="0">
                <a:solidFill>
                  <a:schemeClr val="tx1"/>
                </a:solidFill>
                <a:effectLst/>
                <a:latin typeface="Times New Roman" pitchFamily="18" charset="0"/>
                <a:ea typeface="+mn-ea"/>
                <a:cs typeface="+mn-cs"/>
              </a:rPr>
              <a:t>.  As mentioned above, we might expect alpha = -1 if loops have non-circular cross-sections and are twisted. The numbers of cases in different alpha ranges are as follows:</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            3          alpha &lt; -0.5     (dark green)</a:t>
            </a:r>
          </a:p>
          <a:p>
            <a:r>
              <a:rPr lang="en-US" sz="1200" kern="1200" dirty="0" smtClean="0">
                <a:solidFill>
                  <a:schemeClr val="tx1"/>
                </a:solidFill>
                <a:effectLst/>
                <a:latin typeface="Times New Roman" pitchFamily="18" charset="0"/>
                <a:ea typeface="+mn-ea"/>
                <a:cs typeface="+mn-cs"/>
              </a:rPr>
              <a:t>            5          -0.5 &lt; alpha &lt; 0         (light green)</a:t>
            </a:r>
          </a:p>
          <a:p>
            <a:r>
              <a:rPr lang="en-US" sz="1200" kern="1200" dirty="0" smtClean="0">
                <a:solidFill>
                  <a:schemeClr val="tx1"/>
                </a:solidFill>
                <a:effectLst/>
                <a:latin typeface="Times New Roman" pitchFamily="18" charset="0"/>
                <a:ea typeface="+mn-ea"/>
                <a:cs typeface="+mn-cs"/>
              </a:rPr>
              <a:t>            5          0 &lt; alpha &lt; 0.5            (pink)</a:t>
            </a:r>
          </a:p>
          <a:p>
            <a:r>
              <a:rPr lang="en-US" sz="1200" kern="1200" dirty="0" smtClean="0">
                <a:solidFill>
                  <a:schemeClr val="tx1"/>
                </a:solidFill>
                <a:effectLst/>
                <a:latin typeface="Times New Roman" pitchFamily="18" charset="0"/>
                <a:ea typeface="+mn-ea"/>
                <a:cs typeface="+mn-cs"/>
              </a:rPr>
              <a:t>            7          alpha &gt; 0.5      (red)</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two yellow cases would have been pink had I included them.</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My initial assessment is that the data do not support the picture of loops as structures with non-circular cross section and twist. Approximately circular cross section or non-circular cross section without twist seem to be more consistent with the observations.</a:t>
            </a:r>
          </a:p>
          <a:p>
            <a:endParaRPr lang="en-US" dirty="0"/>
          </a:p>
        </p:txBody>
      </p:sp>
    </p:spTree>
    <p:extLst>
      <p:ext uri="{BB962C8B-B14F-4D97-AF65-F5344CB8AC3E}">
        <p14:creationId xmlns:p14="http://schemas.microsoft.com/office/powerpoint/2010/main" val="235458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2800" b="1">
          <a:solidFill>
            <a:schemeClr val="hlink"/>
          </a:solidFill>
          <a:latin typeface="+mj-lt"/>
          <a:ea typeface="+mj-ea"/>
          <a:cs typeface="+mj-cs"/>
        </a:defRPr>
      </a:lvl1pPr>
      <a:lvl2pPr algn="ctr" rtl="0" eaLnBrk="0" fontAlgn="base" hangingPunct="0">
        <a:spcBef>
          <a:spcPct val="0"/>
        </a:spcBef>
        <a:spcAft>
          <a:spcPct val="0"/>
        </a:spcAft>
        <a:defRPr sz="2800" b="1">
          <a:solidFill>
            <a:schemeClr val="hlink"/>
          </a:solidFill>
          <a:latin typeface="Arial" charset="0"/>
        </a:defRPr>
      </a:lvl2pPr>
      <a:lvl3pPr algn="ctr" rtl="0" eaLnBrk="0" fontAlgn="base" hangingPunct="0">
        <a:spcBef>
          <a:spcPct val="0"/>
        </a:spcBef>
        <a:spcAft>
          <a:spcPct val="0"/>
        </a:spcAft>
        <a:defRPr sz="2800" b="1">
          <a:solidFill>
            <a:schemeClr val="hlink"/>
          </a:solidFill>
          <a:latin typeface="Arial" charset="0"/>
        </a:defRPr>
      </a:lvl3pPr>
      <a:lvl4pPr algn="ctr" rtl="0" eaLnBrk="0" fontAlgn="base" hangingPunct="0">
        <a:spcBef>
          <a:spcPct val="0"/>
        </a:spcBef>
        <a:spcAft>
          <a:spcPct val="0"/>
        </a:spcAft>
        <a:defRPr sz="2800" b="1">
          <a:solidFill>
            <a:schemeClr val="hlink"/>
          </a:solidFill>
          <a:latin typeface="Arial" charset="0"/>
        </a:defRPr>
      </a:lvl4pPr>
      <a:lvl5pPr algn="ctr" rtl="0" eaLnBrk="0" fontAlgn="base" hangingPunct="0">
        <a:spcBef>
          <a:spcPct val="0"/>
        </a:spcBef>
        <a:spcAft>
          <a:spcPct val="0"/>
        </a:spcAft>
        <a:defRPr sz="2800" b="1">
          <a:solidFill>
            <a:schemeClr val="hlink"/>
          </a:solidFill>
          <a:latin typeface="Arial" charset="0"/>
        </a:defRPr>
      </a:lvl5pPr>
      <a:lvl6pPr marL="457200" algn="ctr" rtl="0" eaLnBrk="0" fontAlgn="base" hangingPunct="0">
        <a:spcBef>
          <a:spcPct val="0"/>
        </a:spcBef>
        <a:spcAft>
          <a:spcPct val="0"/>
        </a:spcAft>
        <a:defRPr sz="2800" b="1">
          <a:solidFill>
            <a:schemeClr val="hlink"/>
          </a:solidFill>
          <a:latin typeface="Arial" charset="0"/>
        </a:defRPr>
      </a:lvl6pPr>
      <a:lvl7pPr marL="914400" algn="ctr" rtl="0" eaLnBrk="0" fontAlgn="base" hangingPunct="0">
        <a:spcBef>
          <a:spcPct val="0"/>
        </a:spcBef>
        <a:spcAft>
          <a:spcPct val="0"/>
        </a:spcAft>
        <a:defRPr sz="2800" b="1">
          <a:solidFill>
            <a:schemeClr val="hlink"/>
          </a:solidFill>
          <a:latin typeface="Arial" charset="0"/>
        </a:defRPr>
      </a:lvl7pPr>
      <a:lvl8pPr marL="1371600" algn="ctr" rtl="0" eaLnBrk="0" fontAlgn="base" hangingPunct="0">
        <a:spcBef>
          <a:spcPct val="0"/>
        </a:spcBef>
        <a:spcAft>
          <a:spcPct val="0"/>
        </a:spcAft>
        <a:defRPr sz="2800" b="1">
          <a:solidFill>
            <a:schemeClr val="hlink"/>
          </a:solidFill>
          <a:latin typeface="Arial" charset="0"/>
        </a:defRPr>
      </a:lvl8pPr>
      <a:lvl9pPr marL="1828800" algn="ctr" rtl="0" eaLnBrk="0" fontAlgn="base" hangingPunct="0">
        <a:spcBef>
          <a:spcPct val="0"/>
        </a:spcBef>
        <a:spcAft>
          <a:spcPct val="0"/>
        </a:spcAft>
        <a:defRPr sz="2800" b="1">
          <a:solidFill>
            <a:schemeClr val="hlink"/>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g"/><Relationship Id="rId1" Type="http://schemas.microsoft.com/office/2007/relationships/media" Target="../media/media4.m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zero_1250strands_3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762000"/>
            <a:ext cx="5334000" cy="5334000"/>
          </a:xfrm>
          <a:prstGeom prst="rect">
            <a:avLst/>
          </a:prstGeom>
        </p:spPr>
      </p:pic>
      <p:sp>
        <p:nvSpPr>
          <p:cNvPr id="3" name="TextBox 2"/>
          <p:cNvSpPr txBox="1"/>
          <p:nvPr/>
        </p:nvSpPr>
        <p:spPr>
          <a:xfrm>
            <a:off x="3200400" y="304800"/>
            <a:ext cx="1636987" cy="400110"/>
          </a:xfrm>
          <a:prstGeom prst="rect">
            <a:avLst/>
          </a:prstGeom>
          <a:noFill/>
        </p:spPr>
        <p:txBody>
          <a:bodyPr wrap="none" rtlCol="0">
            <a:spAutoFit/>
          </a:bodyPr>
          <a:lstStyle/>
          <a:p>
            <a:r>
              <a:rPr lang="en-US" sz="2000" dirty="0" smtClean="0">
                <a:latin typeface="+mn-lt"/>
              </a:rPr>
              <a:t>Fe XVI (335)</a:t>
            </a:r>
            <a:endParaRPr lang="en-US" sz="2000" dirty="0">
              <a:latin typeface="+mn-l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3832" t="13333" r="7541" b="43334"/>
          <a:stretch/>
        </p:blipFill>
        <p:spPr>
          <a:xfrm>
            <a:off x="6604000" y="2438400"/>
            <a:ext cx="2540000" cy="1981200"/>
          </a:xfrm>
          <a:prstGeom prst="rect">
            <a:avLst/>
          </a:prstGeom>
        </p:spPr>
      </p:pic>
      <p:sp>
        <p:nvSpPr>
          <p:cNvPr id="7" name="TextBox 6"/>
          <p:cNvSpPr txBox="1"/>
          <p:nvPr/>
        </p:nvSpPr>
        <p:spPr>
          <a:xfrm>
            <a:off x="2895600" y="6228408"/>
            <a:ext cx="2351926" cy="369332"/>
          </a:xfrm>
          <a:prstGeom prst="rect">
            <a:avLst/>
          </a:prstGeom>
          <a:noFill/>
        </p:spPr>
        <p:txBody>
          <a:bodyPr wrap="none" rtlCol="0">
            <a:spAutoFit/>
          </a:bodyPr>
          <a:lstStyle/>
          <a:p>
            <a:r>
              <a:rPr lang="en-US" sz="1800" dirty="0" smtClean="0">
                <a:latin typeface="+mn-lt"/>
              </a:rPr>
              <a:t>1000 km (1.3 </a:t>
            </a:r>
            <a:r>
              <a:rPr lang="en-US" sz="1800" dirty="0" err="1" smtClean="0">
                <a:latin typeface="+mn-lt"/>
              </a:rPr>
              <a:t>arcsec</a:t>
            </a:r>
            <a:r>
              <a:rPr lang="en-US" sz="1800" dirty="0" smtClean="0">
                <a:latin typeface="+mn-lt"/>
              </a:rPr>
              <a:t>)</a:t>
            </a:r>
            <a:endParaRPr lang="en-US" sz="1800" dirty="0">
              <a:latin typeface="+mn-lt"/>
            </a:endParaRPr>
          </a:p>
        </p:txBody>
      </p:sp>
    </p:spTree>
    <p:extLst>
      <p:ext uri="{BB962C8B-B14F-4D97-AF65-F5344CB8AC3E}">
        <p14:creationId xmlns:p14="http://schemas.microsoft.com/office/powerpoint/2010/main" val="192771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3047203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7420" t="15556" r="31129" b="44444"/>
          <a:stretch/>
        </p:blipFill>
        <p:spPr>
          <a:xfrm>
            <a:off x="805526" y="723942"/>
            <a:ext cx="2286000" cy="411479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688" t="13333" r="5969" b="42223"/>
          <a:stretch/>
        </p:blipFill>
        <p:spPr>
          <a:xfrm>
            <a:off x="3657600" y="533400"/>
            <a:ext cx="3965811" cy="299306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259" t="15556" r="7542" b="42222"/>
          <a:stretch/>
        </p:blipFill>
        <p:spPr>
          <a:xfrm>
            <a:off x="3657600" y="3733800"/>
            <a:ext cx="3886200" cy="2895600"/>
          </a:xfrm>
          <a:prstGeom prst="rect">
            <a:avLst/>
          </a:prstGeom>
        </p:spPr>
      </p:pic>
      <p:sp>
        <p:nvSpPr>
          <p:cNvPr id="5" name="TextBox 4"/>
          <p:cNvSpPr txBox="1"/>
          <p:nvPr/>
        </p:nvSpPr>
        <p:spPr>
          <a:xfrm>
            <a:off x="1600198" y="533400"/>
            <a:ext cx="925253" cy="338554"/>
          </a:xfrm>
          <a:prstGeom prst="rect">
            <a:avLst/>
          </a:prstGeom>
          <a:noFill/>
        </p:spPr>
        <p:txBody>
          <a:bodyPr wrap="none" rtlCol="0">
            <a:spAutoFit/>
          </a:bodyPr>
          <a:lstStyle/>
          <a:p>
            <a:r>
              <a:rPr lang="en-US" dirty="0" smtClean="0">
                <a:latin typeface="+mn-lt"/>
              </a:rPr>
              <a:t>Loop 14</a:t>
            </a:r>
            <a:endParaRPr lang="en-US" dirty="0">
              <a:latin typeface="+mn-lt"/>
            </a:endParaRPr>
          </a:p>
        </p:txBody>
      </p:sp>
      <p:sp>
        <p:nvSpPr>
          <p:cNvPr id="6" name="TextBox 5"/>
          <p:cNvSpPr txBox="1"/>
          <p:nvPr/>
        </p:nvSpPr>
        <p:spPr>
          <a:xfrm>
            <a:off x="1066800" y="5334000"/>
            <a:ext cx="2194703" cy="1046440"/>
          </a:xfrm>
          <a:prstGeom prst="rect">
            <a:avLst/>
          </a:prstGeom>
          <a:noFill/>
        </p:spPr>
        <p:txBody>
          <a:bodyPr wrap="none" rtlCol="0">
            <a:spAutoFit/>
          </a:bodyPr>
          <a:lstStyle/>
          <a:p>
            <a:r>
              <a:rPr lang="en-US" dirty="0" smtClean="0">
                <a:latin typeface="+mn-lt"/>
              </a:rPr>
              <a:t>Prob. </a:t>
            </a:r>
            <a:r>
              <a:rPr lang="en-US" dirty="0" err="1" smtClean="0">
                <a:latin typeface="+mn-lt"/>
              </a:rPr>
              <a:t>Uncorr</a:t>
            </a:r>
            <a:r>
              <a:rPr lang="en-US" dirty="0" smtClean="0">
                <a:latin typeface="+mn-lt"/>
              </a:rPr>
              <a:t>. = 9x10</a:t>
            </a:r>
            <a:r>
              <a:rPr lang="en-US" baseline="30000" dirty="0" smtClean="0">
                <a:latin typeface="+mn-lt"/>
              </a:rPr>
              <a:t>-6</a:t>
            </a:r>
          </a:p>
          <a:p>
            <a:pPr>
              <a:lnSpc>
                <a:spcPct val="150000"/>
              </a:lnSpc>
            </a:pPr>
            <a:r>
              <a:rPr lang="en-US" sz="2000" i="1" dirty="0"/>
              <a:t>I</a:t>
            </a:r>
            <a:r>
              <a:rPr lang="en-US" sz="2000" dirty="0"/>
              <a:t> </a:t>
            </a:r>
            <a:r>
              <a:rPr lang="en-US" sz="2000" dirty="0">
                <a:sym typeface="Symbol" panose="05050102010706020507" pitchFamily="18" charset="2"/>
              </a:rPr>
              <a:t> </a:t>
            </a:r>
            <a:r>
              <a:rPr lang="en-US" sz="2000" i="1" dirty="0" smtClean="0"/>
              <a:t>w</a:t>
            </a:r>
            <a:r>
              <a:rPr lang="en-US" sz="2000" baseline="30000" dirty="0"/>
              <a:t>+</a:t>
            </a:r>
            <a:r>
              <a:rPr lang="en-US" sz="2000" baseline="30000" dirty="0" smtClean="0"/>
              <a:t>0.34</a:t>
            </a:r>
            <a:endParaRPr lang="en-US" dirty="0">
              <a:latin typeface="+mn-lt"/>
            </a:endParaRPr>
          </a:p>
          <a:p>
            <a:endParaRPr lang="en-US" dirty="0">
              <a:latin typeface="+mn-lt"/>
            </a:endParaRPr>
          </a:p>
        </p:txBody>
      </p:sp>
    </p:spTree>
    <p:extLst>
      <p:ext uri="{BB962C8B-B14F-4D97-AF65-F5344CB8AC3E}">
        <p14:creationId xmlns:p14="http://schemas.microsoft.com/office/powerpoint/2010/main" val="1971078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986" t="5555" r="38497" b="36667"/>
          <a:stretch/>
        </p:blipFill>
        <p:spPr>
          <a:xfrm>
            <a:off x="762000" y="389860"/>
            <a:ext cx="4572000" cy="5943600"/>
          </a:xfrm>
          <a:prstGeom prst="rect">
            <a:avLst/>
          </a:prstGeom>
        </p:spPr>
      </p:pic>
      <p:sp>
        <p:nvSpPr>
          <p:cNvPr id="4" name="TextBox 3"/>
          <p:cNvSpPr txBox="1"/>
          <p:nvPr/>
        </p:nvSpPr>
        <p:spPr>
          <a:xfrm>
            <a:off x="5330135" y="3352799"/>
            <a:ext cx="3813865" cy="1600438"/>
          </a:xfrm>
          <a:prstGeom prst="rect">
            <a:avLst/>
          </a:prstGeom>
          <a:noFill/>
        </p:spPr>
        <p:txBody>
          <a:bodyPr wrap="none" rtlCol="0">
            <a:spAutoFit/>
          </a:bodyPr>
          <a:lstStyle/>
          <a:p>
            <a:r>
              <a:rPr lang="en-US" sz="1400" dirty="0">
                <a:latin typeface="+mn-lt"/>
              </a:rPr>
              <a:t>Blue:  not the best measurement for that loop </a:t>
            </a:r>
            <a:endParaRPr lang="en-US" sz="1400" dirty="0" smtClean="0">
              <a:latin typeface="+mn-lt"/>
            </a:endParaRPr>
          </a:p>
          <a:p>
            <a:r>
              <a:rPr lang="en-US" sz="1400" dirty="0">
                <a:latin typeface="+mn-lt"/>
              </a:rPr>
              <a:t> </a:t>
            </a:r>
            <a:r>
              <a:rPr lang="en-US" sz="1400" dirty="0" smtClean="0">
                <a:latin typeface="+mn-lt"/>
              </a:rPr>
              <a:t>          (</a:t>
            </a:r>
            <a:r>
              <a:rPr lang="en-US" sz="1400" dirty="0">
                <a:latin typeface="+mn-lt"/>
              </a:rPr>
              <a:t>background confusion, etc</a:t>
            </a:r>
            <a:r>
              <a:rPr lang="en-US" sz="1400" dirty="0" smtClean="0">
                <a:latin typeface="+mn-lt"/>
              </a:rPr>
              <a:t>.)</a:t>
            </a:r>
          </a:p>
          <a:p>
            <a:r>
              <a:rPr lang="en-US" sz="1400" dirty="0">
                <a:latin typeface="+mn-lt"/>
              </a:rPr>
              <a:t>Yellow:  probability of no correlation &gt; 25</a:t>
            </a:r>
            <a:r>
              <a:rPr lang="en-US" sz="1400" dirty="0" smtClean="0">
                <a:latin typeface="+mn-lt"/>
              </a:rPr>
              <a:t>%</a:t>
            </a:r>
          </a:p>
          <a:p>
            <a:r>
              <a:rPr lang="en-US" sz="1400" dirty="0">
                <a:latin typeface="+mn-lt"/>
              </a:rPr>
              <a:t>Green:  </a:t>
            </a:r>
            <a:r>
              <a:rPr lang="en-US" sz="1400" dirty="0" smtClean="0">
                <a:latin typeface="+mn-lt"/>
              </a:rPr>
              <a:t>	</a:t>
            </a:r>
            <a:r>
              <a:rPr lang="en-US" sz="1400" i="1" dirty="0" smtClean="0">
                <a:latin typeface="Symbol" panose="05050102010706020507" pitchFamily="18" charset="2"/>
              </a:rPr>
              <a:t>a</a:t>
            </a:r>
            <a:r>
              <a:rPr lang="en-US" sz="1400" dirty="0" smtClean="0">
                <a:latin typeface="+mn-lt"/>
              </a:rPr>
              <a:t> </a:t>
            </a:r>
            <a:r>
              <a:rPr lang="en-US" sz="1400" dirty="0">
                <a:latin typeface="+mn-lt"/>
              </a:rPr>
              <a:t>&lt; -0.5 </a:t>
            </a:r>
            <a:endParaRPr lang="en-US" sz="1400" dirty="0" smtClean="0">
              <a:latin typeface="+mn-lt"/>
            </a:endParaRPr>
          </a:p>
          <a:p>
            <a:r>
              <a:rPr lang="en-US" sz="1400" dirty="0">
                <a:latin typeface="+mn-lt"/>
              </a:rPr>
              <a:t>Lt. Green</a:t>
            </a:r>
            <a:r>
              <a:rPr lang="en-US" sz="1400" dirty="0" smtClean="0">
                <a:latin typeface="+mn-lt"/>
              </a:rPr>
              <a:t>:	-</a:t>
            </a:r>
            <a:r>
              <a:rPr lang="en-US" sz="1400" dirty="0">
                <a:latin typeface="+mn-lt"/>
              </a:rPr>
              <a:t>0.5 &lt; </a:t>
            </a:r>
            <a:r>
              <a:rPr lang="en-US" sz="1400" i="1" dirty="0" smtClean="0">
                <a:latin typeface="Symbol" panose="05050102010706020507" pitchFamily="18" charset="2"/>
              </a:rPr>
              <a:t>a</a:t>
            </a:r>
            <a:r>
              <a:rPr lang="en-US" sz="1400" dirty="0" smtClean="0">
                <a:latin typeface="+mn-lt"/>
              </a:rPr>
              <a:t> </a:t>
            </a:r>
            <a:r>
              <a:rPr lang="en-US" sz="1400" dirty="0">
                <a:latin typeface="+mn-lt"/>
              </a:rPr>
              <a:t>&lt; </a:t>
            </a:r>
            <a:r>
              <a:rPr lang="en-US" sz="1400" dirty="0" smtClean="0">
                <a:latin typeface="+mn-lt"/>
              </a:rPr>
              <a:t>0</a:t>
            </a:r>
          </a:p>
          <a:p>
            <a:r>
              <a:rPr lang="en-US" sz="1400" dirty="0">
                <a:latin typeface="+mn-lt"/>
              </a:rPr>
              <a:t>Pink: </a:t>
            </a:r>
            <a:r>
              <a:rPr lang="en-US" sz="1400" dirty="0" smtClean="0">
                <a:latin typeface="+mn-lt"/>
              </a:rPr>
              <a:t>	 </a:t>
            </a:r>
            <a:r>
              <a:rPr lang="en-US" sz="1400" dirty="0">
                <a:latin typeface="+mn-lt"/>
              </a:rPr>
              <a:t>0 &lt; </a:t>
            </a:r>
            <a:r>
              <a:rPr lang="en-US" sz="1400" i="1" dirty="0" smtClean="0">
                <a:latin typeface="Symbol" panose="05050102010706020507" pitchFamily="18" charset="2"/>
              </a:rPr>
              <a:t>a</a:t>
            </a:r>
            <a:r>
              <a:rPr lang="en-US" sz="1400" dirty="0" smtClean="0">
                <a:latin typeface="+mn-lt"/>
              </a:rPr>
              <a:t> </a:t>
            </a:r>
            <a:r>
              <a:rPr lang="en-US" sz="1400" dirty="0">
                <a:latin typeface="+mn-lt"/>
              </a:rPr>
              <a:t>&lt; </a:t>
            </a:r>
            <a:r>
              <a:rPr lang="en-US" sz="1400" dirty="0" smtClean="0">
                <a:latin typeface="+mn-lt"/>
              </a:rPr>
              <a:t>0.5</a:t>
            </a:r>
          </a:p>
          <a:p>
            <a:r>
              <a:rPr lang="en-US" sz="1400" dirty="0">
                <a:latin typeface="+mn-lt"/>
              </a:rPr>
              <a:t>Red:  </a:t>
            </a:r>
            <a:r>
              <a:rPr lang="en-US" sz="1400" dirty="0" smtClean="0">
                <a:latin typeface="+mn-lt"/>
              </a:rPr>
              <a:t>	</a:t>
            </a:r>
            <a:r>
              <a:rPr lang="en-US" sz="1400" i="1" dirty="0" smtClean="0">
                <a:latin typeface="Symbol" panose="05050102010706020507" pitchFamily="18" charset="2"/>
              </a:rPr>
              <a:t>a</a:t>
            </a:r>
            <a:r>
              <a:rPr lang="en-US" sz="1400" dirty="0" smtClean="0">
                <a:latin typeface="+mn-lt"/>
              </a:rPr>
              <a:t> </a:t>
            </a:r>
            <a:r>
              <a:rPr lang="en-US" sz="1400" dirty="0">
                <a:latin typeface="+mn-lt"/>
              </a:rPr>
              <a:t>&gt; 0.5</a:t>
            </a:r>
          </a:p>
        </p:txBody>
      </p:sp>
      <p:sp>
        <p:nvSpPr>
          <p:cNvPr id="5" name="TextBox 4"/>
          <p:cNvSpPr txBox="1"/>
          <p:nvPr/>
        </p:nvSpPr>
        <p:spPr>
          <a:xfrm>
            <a:off x="6477000" y="2209800"/>
            <a:ext cx="995785" cy="461665"/>
          </a:xfrm>
          <a:prstGeom prst="rect">
            <a:avLst/>
          </a:prstGeom>
          <a:noFill/>
          <a:ln w="12700">
            <a:solidFill>
              <a:srgbClr val="0000FF"/>
            </a:solidFill>
          </a:ln>
        </p:spPr>
        <p:txBody>
          <a:bodyPr wrap="none" rtlCol="0">
            <a:spAutoFit/>
          </a:bodyPr>
          <a:lstStyle/>
          <a:p>
            <a:r>
              <a:rPr lang="en-US" sz="2400" i="1" dirty="0" smtClean="0"/>
              <a:t>I</a:t>
            </a:r>
            <a:r>
              <a:rPr lang="en-US" sz="2400" dirty="0" smtClean="0"/>
              <a:t> </a:t>
            </a:r>
            <a:r>
              <a:rPr lang="en-US" sz="2400" dirty="0" smtClean="0">
                <a:sym typeface="Symbol" panose="05050102010706020507" pitchFamily="18" charset="2"/>
              </a:rPr>
              <a:t> </a:t>
            </a:r>
            <a:r>
              <a:rPr lang="en-US" sz="2400" i="1" dirty="0" err="1" smtClean="0"/>
              <a:t>w</a:t>
            </a:r>
            <a:r>
              <a:rPr lang="en-US" sz="2400" i="1" baseline="30000" dirty="0" err="1" smtClean="0">
                <a:latin typeface="Symbol" panose="05050102010706020507" pitchFamily="18" charset="2"/>
              </a:rPr>
              <a:t>a</a:t>
            </a:r>
            <a:endParaRPr lang="en-US" sz="2400" i="1" baseline="30000" dirty="0">
              <a:latin typeface="Symbol" panose="05050102010706020507" pitchFamily="18" charset="2"/>
            </a:endParaRPr>
          </a:p>
        </p:txBody>
      </p:sp>
    </p:spTree>
    <p:extLst>
      <p:ext uri="{BB962C8B-B14F-4D97-AF65-F5344CB8AC3E}">
        <p14:creationId xmlns:p14="http://schemas.microsoft.com/office/powerpoint/2010/main" val="3455484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863" t="5555" r="6863" b="37778"/>
          <a:stretch/>
        </p:blipFill>
        <p:spPr>
          <a:xfrm>
            <a:off x="1371600" y="457200"/>
            <a:ext cx="6902824" cy="5867400"/>
          </a:xfrm>
          <a:prstGeom prst="rect">
            <a:avLst/>
          </a:prstGeom>
        </p:spPr>
      </p:pic>
    </p:spTree>
    <p:extLst>
      <p:ext uri="{BB962C8B-B14F-4D97-AF65-F5344CB8AC3E}">
        <p14:creationId xmlns:p14="http://schemas.microsoft.com/office/powerpoint/2010/main" val="190483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85800"/>
            <a:ext cx="8229600" cy="5143500"/>
          </a:xfrm>
          <a:prstGeom prst="rect">
            <a:avLst/>
          </a:prstGeom>
        </p:spPr>
      </p:pic>
    </p:spTree>
    <p:extLst>
      <p:ext uri="{BB962C8B-B14F-4D97-AF65-F5344CB8AC3E}">
        <p14:creationId xmlns:p14="http://schemas.microsoft.com/office/powerpoint/2010/main" val="3102281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zero_1250strands_3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5925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zero_1250strands_9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2317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3832" t="14445" r="7541" b="43333"/>
          <a:stretch/>
        </p:blipFill>
        <p:spPr>
          <a:xfrm>
            <a:off x="6553200" y="2438400"/>
            <a:ext cx="2514600" cy="1911096"/>
          </a:xfrm>
          <a:prstGeom prst="rect">
            <a:avLst/>
          </a:prstGeom>
        </p:spPr>
      </p:pic>
      <p:pic>
        <p:nvPicPr>
          <p:cNvPr id="3" name="movzero_1250strands_9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0" y="762000"/>
            <a:ext cx="5334000" cy="5334000"/>
          </a:xfrm>
          <a:prstGeom prst="rect">
            <a:avLst/>
          </a:prstGeom>
        </p:spPr>
      </p:pic>
      <p:sp>
        <p:nvSpPr>
          <p:cNvPr id="4" name="TextBox 3"/>
          <p:cNvSpPr txBox="1"/>
          <p:nvPr/>
        </p:nvSpPr>
        <p:spPr>
          <a:xfrm>
            <a:off x="3200400" y="304800"/>
            <a:ext cx="1635384" cy="400110"/>
          </a:xfrm>
          <a:prstGeom prst="rect">
            <a:avLst/>
          </a:prstGeom>
          <a:noFill/>
        </p:spPr>
        <p:txBody>
          <a:bodyPr wrap="none" rtlCol="0">
            <a:spAutoFit/>
          </a:bodyPr>
          <a:lstStyle/>
          <a:p>
            <a:r>
              <a:rPr lang="en-US" sz="2000" dirty="0" smtClean="0">
                <a:latin typeface="+mn-lt"/>
              </a:rPr>
              <a:t>Fe XVIII (94)</a:t>
            </a:r>
            <a:endParaRPr lang="en-US" sz="2000" dirty="0">
              <a:latin typeface="+mn-lt"/>
            </a:endParaRPr>
          </a:p>
        </p:txBody>
      </p:sp>
      <p:sp>
        <p:nvSpPr>
          <p:cNvPr id="5" name="TextBox 4"/>
          <p:cNvSpPr txBox="1"/>
          <p:nvPr/>
        </p:nvSpPr>
        <p:spPr>
          <a:xfrm>
            <a:off x="2895600" y="6228408"/>
            <a:ext cx="2351926" cy="369332"/>
          </a:xfrm>
          <a:prstGeom prst="rect">
            <a:avLst/>
          </a:prstGeom>
          <a:noFill/>
        </p:spPr>
        <p:txBody>
          <a:bodyPr wrap="none" rtlCol="0">
            <a:spAutoFit/>
          </a:bodyPr>
          <a:lstStyle/>
          <a:p>
            <a:r>
              <a:rPr lang="en-US" sz="1800" dirty="0" smtClean="0">
                <a:latin typeface="+mn-lt"/>
              </a:rPr>
              <a:t>1000 km (1.3 </a:t>
            </a:r>
            <a:r>
              <a:rPr lang="en-US" sz="1800" dirty="0" err="1" smtClean="0">
                <a:latin typeface="+mn-lt"/>
              </a:rPr>
              <a:t>arcsec</a:t>
            </a:r>
            <a:r>
              <a:rPr lang="en-US" sz="1800" dirty="0" smtClean="0">
                <a:latin typeface="+mn-lt"/>
              </a:rPr>
              <a:t>)</a:t>
            </a:r>
            <a:endParaRPr lang="en-US" sz="1800" dirty="0">
              <a:latin typeface="+mn-lt"/>
            </a:endParaRPr>
          </a:p>
        </p:txBody>
      </p:sp>
    </p:spTree>
    <p:extLst>
      <p:ext uri="{BB962C8B-B14F-4D97-AF65-F5344CB8AC3E}">
        <p14:creationId xmlns:p14="http://schemas.microsoft.com/office/powerpoint/2010/main" val="26587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259" t="15556" r="5969" b="42222"/>
          <a:stretch/>
        </p:blipFill>
        <p:spPr>
          <a:xfrm>
            <a:off x="1905000" y="1295400"/>
            <a:ext cx="5317958" cy="3886200"/>
          </a:xfrm>
          <a:prstGeom prst="rect">
            <a:avLst/>
          </a:prstGeom>
        </p:spPr>
      </p:pic>
    </p:spTree>
    <p:extLst>
      <p:ext uri="{BB962C8B-B14F-4D97-AF65-F5344CB8AC3E}">
        <p14:creationId xmlns:p14="http://schemas.microsoft.com/office/powerpoint/2010/main" val="1830281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op_ID.jpg"/>
          <p:cNvPicPr>
            <a:picLocks noChangeAspect="1"/>
          </p:cNvPicPr>
          <p:nvPr/>
        </p:nvPicPr>
        <p:blipFill>
          <a:blip r:embed="rId3" cstate="print"/>
          <a:srcRect l="20122" t="13333" r="18549" b="42222"/>
          <a:stretch>
            <a:fillRect/>
          </a:stretch>
        </p:blipFill>
        <p:spPr>
          <a:xfrm>
            <a:off x="1447800" y="457200"/>
            <a:ext cx="6017895" cy="6172200"/>
          </a:xfrm>
          <a:prstGeom prst="rect">
            <a:avLst/>
          </a:prstGeom>
        </p:spPr>
      </p:pic>
      <p:sp>
        <p:nvSpPr>
          <p:cNvPr id="3" name="TextBox 2"/>
          <p:cNvSpPr txBox="1"/>
          <p:nvPr/>
        </p:nvSpPr>
        <p:spPr>
          <a:xfrm>
            <a:off x="4164746" y="152400"/>
            <a:ext cx="888385" cy="584775"/>
          </a:xfrm>
          <a:prstGeom prst="rect">
            <a:avLst/>
          </a:prstGeom>
          <a:noFill/>
        </p:spPr>
        <p:txBody>
          <a:bodyPr wrap="none" rtlCol="0">
            <a:spAutoFit/>
          </a:bodyPr>
          <a:lstStyle/>
          <a:p>
            <a:r>
              <a:rPr lang="en-US" sz="3200" b="1" dirty="0" smtClean="0">
                <a:solidFill>
                  <a:schemeClr val="accent1"/>
                </a:solidFill>
              </a:rPr>
              <a:t>Hi-C</a:t>
            </a:r>
            <a:endParaRPr lang="en-US" sz="3200" b="1" dirty="0">
              <a:solidFill>
                <a:schemeClr val="accent1"/>
              </a:solidFill>
            </a:endParaRPr>
          </a:p>
        </p:txBody>
      </p:sp>
      <p:sp>
        <p:nvSpPr>
          <p:cNvPr id="4" name="TextBox 3"/>
          <p:cNvSpPr txBox="1"/>
          <p:nvPr/>
        </p:nvSpPr>
        <p:spPr>
          <a:xfrm>
            <a:off x="2593914" y="990600"/>
            <a:ext cx="301686" cy="369332"/>
          </a:xfrm>
          <a:prstGeom prst="rect">
            <a:avLst/>
          </a:prstGeom>
          <a:noFill/>
        </p:spPr>
        <p:txBody>
          <a:bodyPr wrap="none" rtlCol="0">
            <a:spAutoFit/>
          </a:bodyPr>
          <a:lstStyle/>
          <a:p>
            <a:r>
              <a:rPr lang="en-US" b="1" dirty="0" smtClean="0">
                <a:solidFill>
                  <a:srgbClr val="FFFF00"/>
                </a:solidFill>
              </a:rPr>
              <a:t>1</a:t>
            </a:r>
            <a:endParaRPr lang="en-US" b="1" dirty="0">
              <a:solidFill>
                <a:srgbClr val="FFFF00"/>
              </a:solidFill>
            </a:endParaRPr>
          </a:p>
        </p:txBody>
      </p:sp>
      <p:sp>
        <p:nvSpPr>
          <p:cNvPr id="5" name="TextBox 4"/>
          <p:cNvSpPr txBox="1"/>
          <p:nvPr/>
        </p:nvSpPr>
        <p:spPr>
          <a:xfrm>
            <a:off x="6324600" y="5193268"/>
            <a:ext cx="301686" cy="369332"/>
          </a:xfrm>
          <a:prstGeom prst="rect">
            <a:avLst/>
          </a:prstGeom>
          <a:noFill/>
        </p:spPr>
        <p:txBody>
          <a:bodyPr wrap="none" rtlCol="0">
            <a:spAutoFit/>
          </a:bodyPr>
          <a:lstStyle/>
          <a:p>
            <a:r>
              <a:rPr lang="en-US" b="1" dirty="0" smtClean="0">
                <a:solidFill>
                  <a:srgbClr val="FFFF00"/>
                </a:solidFill>
              </a:rPr>
              <a:t>3</a:t>
            </a:r>
            <a:endParaRPr lang="en-US" b="1" dirty="0">
              <a:solidFill>
                <a:srgbClr val="FFFF00"/>
              </a:solidFill>
            </a:endParaRPr>
          </a:p>
        </p:txBody>
      </p:sp>
      <p:sp>
        <p:nvSpPr>
          <p:cNvPr id="6" name="TextBox 5"/>
          <p:cNvSpPr txBox="1"/>
          <p:nvPr/>
        </p:nvSpPr>
        <p:spPr>
          <a:xfrm>
            <a:off x="6248400" y="4572000"/>
            <a:ext cx="301686" cy="369332"/>
          </a:xfrm>
          <a:prstGeom prst="rect">
            <a:avLst/>
          </a:prstGeom>
          <a:noFill/>
        </p:spPr>
        <p:txBody>
          <a:bodyPr wrap="square" rtlCol="0">
            <a:spAutoFit/>
          </a:bodyPr>
          <a:lstStyle/>
          <a:p>
            <a:r>
              <a:rPr lang="en-US" b="1" dirty="0" smtClean="0">
                <a:solidFill>
                  <a:srgbClr val="FFFF00"/>
                </a:solidFill>
              </a:rPr>
              <a:t>2</a:t>
            </a:r>
            <a:endParaRPr lang="en-US" b="1" dirty="0">
              <a:solidFill>
                <a:srgbClr val="FFFF00"/>
              </a:solidFill>
            </a:endParaRPr>
          </a:p>
        </p:txBody>
      </p:sp>
      <p:sp>
        <p:nvSpPr>
          <p:cNvPr id="7" name="TextBox 6"/>
          <p:cNvSpPr txBox="1"/>
          <p:nvPr/>
        </p:nvSpPr>
        <p:spPr>
          <a:xfrm>
            <a:off x="5718114" y="5269468"/>
            <a:ext cx="301686" cy="369332"/>
          </a:xfrm>
          <a:prstGeom prst="rect">
            <a:avLst/>
          </a:prstGeom>
          <a:noFill/>
        </p:spPr>
        <p:txBody>
          <a:bodyPr wrap="none" rtlCol="0">
            <a:spAutoFit/>
          </a:bodyPr>
          <a:lstStyle/>
          <a:p>
            <a:r>
              <a:rPr lang="en-US" b="1" dirty="0" smtClean="0">
                <a:solidFill>
                  <a:srgbClr val="FFFF00"/>
                </a:solidFill>
              </a:rPr>
              <a:t>4</a:t>
            </a:r>
            <a:endParaRPr lang="en-US" b="1" dirty="0">
              <a:solidFill>
                <a:srgbClr val="FFFF00"/>
              </a:solidFill>
            </a:endParaRPr>
          </a:p>
        </p:txBody>
      </p:sp>
    </p:spTree>
    <p:extLst>
      <p:ext uri="{BB962C8B-B14F-4D97-AF65-F5344CB8AC3E}">
        <p14:creationId xmlns:p14="http://schemas.microsoft.com/office/powerpoint/2010/main" val="376058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54075" y="838200"/>
            <a:ext cx="7435850" cy="3600450"/>
          </a:xfrm>
          <a:prstGeom prst="rect">
            <a:avLst/>
          </a:prstGeom>
          <a:noFill/>
          <a:ln w="9525">
            <a:noFill/>
            <a:miter lim="800000"/>
            <a:headEnd/>
            <a:tailEnd/>
          </a:ln>
        </p:spPr>
      </p:pic>
      <p:sp>
        <p:nvSpPr>
          <p:cNvPr id="3" name="TextBox 2"/>
          <p:cNvSpPr txBox="1"/>
          <p:nvPr/>
        </p:nvSpPr>
        <p:spPr>
          <a:xfrm>
            <a:off x="2297673" y="4724400"/>
            <a:ext cx="5017527" cy="1754326"/>
          </a:xfrm>
          <a:prstGeom prst="rect">
            <a:avLst/>
          </a:prstGeom>
          <a:noFill/>
        </p:spPr>
        <p:txBody>
          <a:bodyPr wrap="none" rtlCol="0">
            <a:spAutoFit/>
          </a:bodyPr>
          <a:lstStyle/>
          <a:p>
            <a:r>
              <a:rPr lang="en-US" dirty="0" smtClean="0"/>
              <a:t>	</a:t>
            </a:r>
            <a:r>
              <a:rPr lang="en-US" u="sng" dirty="0" smtClean="0"/>
              <a:t>Pixel (</a:t>
            </a:r>
            <a:r>
              <a:rPr lang="en-US" u="sng" dirty="0" err="1" smtClean="0"/>
              <a:t>arcsec</a:t>
            </a:r>
            <a:r>
              <a:rPr lang="en-US" u="sng" dirty="0" smtClean="0"/>
              <a:t>)</a:t>
            </a:r>
            <a:r>
              <a:rPr lang="en-US" dirty="0" smtClean="0"/>
              <a:t>	</a:t>
            </a:r>
            <a:r>
              <a:rPr lang="en-US" u="sng" dirty="0" smtClean="0"/>
              <a:t>FWHM of PSF (</a:t>
            </a:r>
            <a:r>
              <a:rPr lang="en-US" u="sng" dirty="0" err="1" smtClean="0"/>
              <a:t>arcsec</a:t>
            </a:r>
            <a:r>
              <a:rPr lang="en-US" u="sng" dirty="0" smtClean="0"/>
              <a:t>)</a:t>
            </a:r>
            <a:endParaRPr lang="en-US" dirty="0" smtClean="0"/>
          </a:p>
          <a:p>
            <a:r>
              <a:rPr lang="en-US" dirty="0" smtClean="0"/>
              <a:t>Hi-C:	0.103		0.25-0.3  (incl. jitter)</a:t>
            </a:r>
          </a:p>
          <a:p>
            <a:r>
              <a:rPr lang="en-US" dirty="0" smtClean="0"/>
              <a:t>AIA:	0.6		1.01  </a:t>
            </a:r>
          </a:p>
          <a:p>
            <a:r>
              <a:rPr lang="en-US" dirty="0" smtClean="0"/>
              <a:t> </a:t>
            </a:r>
          </a:p>
          <a:p>
            <a:r>
              <a:rPr lang="en-US" dirty="0" smtClean="0"/>
              <a:t>1 AIA pixel = 5.83 Hi-C pixels</a:t>
            </a:r>
          </a:p>
          <a:p>
            <a:endParaRPr lang="en-US" dirty="0"/>
          </a:p>
        </p:txBody>
      </p:sp>
    </p:spTree>
    <p:extLst>
      <p:ext uri="{BB962C8B-B14F-4D97-AF65-F5344CB8AC3E}">
        <p14:creationId xmlns:p14="http://schemas.microsoft.com/office/powerpoint/2010/main" val="4285909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r="50000"/>
          <a:stretch>
            <a:fillRect/>
          </a:stretch>
        </p:blipFill>
        <p:spPr bwMode="auto">
          <a:xfrm>
            <a:off x="2590800" y="2590800"/>
            <a:ext cx="3863975" cy="4089400"/>
          </a:xfrm>
          <a:prstGeom prst="rect">
            <a:avLst/>
          </a:prstGeom>
          <a:noFill/>
          <a:ln w="9525">
            <a:noFill/>
            <a:miter lim="800000"/>
            <a:headEnd/>
            <a:tailEnd/>
          </a:ln>
        </p:spPr>
      </p:pic>
      <p:pic>
        <p:nvPicPr>
          <p:cNvPr id="4" name="Picture 2"/>
          <p:cNvPicPr>
            <a:picLocks noChangeAspect="1" noChangeArrowheads="1"/>
          </p:cNvPicPr>
          <p:nvPr/>
        </p:nvPicPr>
        <p:blipFill rotWithShape="1">
          <a:blip r:embed="rId3" cstate="print"/>
          <a:srcRect l="15158" t="19048" r="52049" b="21693"/>
          <a:stretch/>
        </p:blipFill>
        <p:spPr bwMode="auto">
          <a:xfrm>
            <a:off x="3200400" y="304800"/>
            <a:ext cx="2438400" cy="2133600"/>
          </a:xfrm>
          <a:prstGeom prst="rect">
            <a:avLst/>
          </a:prstGeom>
          <a:noFill/>
          <a:ln w="9525">
            <a:noFill/>
            <a:miter lim="800000"/>
            <a:headEnd/>
            <a:tailEnd/>
          </a:ln>
        </p:spPr>
      </p:pic>
    </p:spTree>
    <p:extLst>
      <p:ext uri="{BB962C8B-B14F-4D97-AF65-F5344CB8AC3E}">
        <p14:creationId xmlns:p14="http://schemas.microsoft.com/office/powerpoint/2010/main" val="3693696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dev1.jpg"/>
          <p:cNvPicPr>
            <a:picLocks noChangeAspect="1"/>
          </p:cNvPicPr>
          <p:nvPr/>
        </p:nvPicPr>
        <p:blipFill>
          <a:blip r:embed="rId3" cstate="print"/>
          <a:srcRect l="13832" t="13333" r="7541" b="43333"/>
          <a:stretch>
            <a:fillRect/>
          </a:stretch>
        </p:blipFill>
        <p:spPr>
          <a:xfrm>
            <a:off x="457200" y="762000"/>
            <a:ext cx="3810000" cy="2971800"/>
          </a:xfrm>
          <a:prstGeom prst="rect">
            <a:avLst/>
          </a:prstGeom>
        </p:spPr>
      </p:pic>
      <p:pic>
        <p:nvPicPr>
          <p:cNvPr id="4" name="Picture 3" descr="stdev2.jpg"/>
          <p:cNvPicPr>
            <a:picLocks noChangeAspect="1"/>
          </p:cNvPicPr>
          <p:nvPr/>
        </p:nvPicPr>
        <p:blipFill>
          <a:blip r:embed="rId4" cstate="print"/>
          <a:srcRect l="14153" t="13333" r="7220" b="43333"/>
          <a:stretch>
            <a:fillRect/>
          </a:stretch>
        </p:blipFill>
        <p:spPr>
          <a:xfrm>
            <a:off x="4724400" y="762000"/>
            <a:ext cx="3810000" cy="2971800"/>
          </a:xfrm>
          <a:prstGeom prst="rect">
            <a:avLst/>
          </a:prstGeom>
        </p:spPr>
      </p:pic>
      <p:pic>
        <p:nvPicPr>
          <p:cNvPr id="5" name="Picture 4" descr="stdev3.jpg"/>
          <p:cNvPicPr>
            <a:picLocks noChangeAspect="1"/>
          </p:cNvPicPr>
          <p:nvPr/>
        </p:nvPicPr>
        <p:blipFill>
          <a:blip r:embed="rId5" cstate="print"/>
          <a:srcRect l="13832" t="13333" r="5969" b="43333"/>
          <a:stretch>
            <a:fillRect/>
          </a:stretch>
        </p:blipFill>
        <p:spPr>
          <a:xfrm>
            <a:off x="457200" y="3733800"/>
            <a:ext cx="3886200" cy="2971800"/>
          </a:xfrm>
          <a:prstGeom prst="rect">
            <a:avLst/>
          </a:prstGeom>
        </p:spPr>
      </p:pic>
      <p:pic>
        <p:nvPicPr>
          <p:cNvPr id="6" name="Picture 5" descr="stdev4.jpg"/>
          <p:cNvPicPr>
            <a:picLocks noChangeAspect="1"/>
          </p:cNvPicPr>
          <p:nvPr/>
        </p:nvPicPr>
        <p:blipFill>
          <a:blip r:embed="rId6" cstate="print"/>
          <a:srcRect l="13832" t="13333" r="7541" b="43333"/>
          <a:stretch>
            <a:fillRect/>
          </a:stretch>
        </p:blipFill>
        <p:spPr>
          <a:xfrm>
            <a:off x="4724400" y="3733800"/>
            <a:ext cx="3810000" cy="2971800"/>
          </a:xfrm>
          <a:prstGeom prst="rect">
            <a:avLst/>
          </a:prstGeom>
        </p:spPr>
      </p:pic>
      <p:sp>
        <p:nvSpPr>
          <p:cNvPr id="7" name="TextBox 6"/>
          <p:cNvSpPr txBox="1"/>
          <p:nvPr/>
        </p:nvSpPr>
        <p:spPr>
          <a:xfrm>
            <a:off x="1752600" y="304800"/>
            <a:ext cx="184731" cy="369332"/>
          </a:xfrm>
          <a:prstGeom prst="rect">
            <a:avLst/>
          </a:prstGeom>
          <a:noFill/>
        </p:spPr>
        <p:txBody>
          <a:bodyPr wrap="none" rtlCol="0">
            <a:spAutoFit/>
          </a:bodyPr>
          <a:lstStyle/>
          <a:p>
            <a:endParaRPr lang="en-US" dirty="0"/>
          </a:p>
        </p:txBody>
      </p:sp>
      <p:sp>
        <p:nvSpPr>
          <p:cNvPr id="8" name="TextBox 7"/>
          <p:cNvSpPr txBox="1"/>
          <p:nvPr/>
        </p:nvSpPr>
        <p:spPr>
          <a:xfrm>
            <a:off x="762000" y="228600"/>
            <a:ext cx="7767383" cy="400110"/>
          </a:xfrm>
          <a:prstGeom prst="rect">
            <a:avLst/>
          </a:prstGeom>
          <a:noFill/>
        </p:spPr>
        <p:txBody>
          <a:bodyPr wrap="none" rtlCol="0">
            <a:spAutoFit/>
          </a:bodyPr>
          <a:lstStyle/>
          <a:p>
            <a:r>
              <a:rPr lang="en-US" sz="2000" dirty="0" smtClean="0">
                <a:solidFill>
                  <a:schemeClr val="accent1"/>
                </a:solidFill>
              </a:rPr>
              <a:t>Measured Width:  Hi-C (solid), AIA (dashed) and “degraded” Hi-C (dotted)</a:t>
            </a:r>
            <a:endParaRPr lang="en-US" sz="2000" dirty="0">
              <a:solidFill>
                <a:schemeClr val="accent1"/>
              </a:solidFill>
            </a:endParaRPr>
          </a:p>
        </p:txBody>
      </p:sp>
    </p:spTree>
    <p:extLst>
      <p:ext uri="{BB962C8B-B14F-4D97-AF65-F5344CB8AC3E}">
        <p14:creationId xmlns:p14="http://schemas.microsoft.com/office/powerpoint/2010/main" val="1318843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609600"/>
            <a:ext cx="5315712" cy="5010211"/>
          </a:xfrm>
          <a:prstGeom prst="rect">
            <a:avLst/>
          </a:prstGeom>
        </p:spPr>
      </p:pic>
      <p:sp>
        <p:nvSpPr>
          <p:cNvPr id="3" name="TextBox 2"/>
          <p:cNvSpPr txBox="1"/>
          <p:nvPr/>
        </p:nvSpPr>
        <p:spPr>
          <a:xfrm>
            <a:off x="2667000" y="6324600"/>
            <a:ext cx="3786614" cy="307777"/>
          </a:xfrm>
          <a:prstGeom prst="rect">
            <a:avLst/>
          </a:prstGeom>
          <a:noFill/>
        </p:spPr>
        <p:txBody>
          <a:bodyPr wrap="none" rtlCol="0">
            <a:spAutoFit/>
          </a:bodyPr>
          <a:lstStyle/>
          <a:p>
            <a:r>
              <a:rPr lang="en-US" sz="1400" dirty="0" smtClean="0">
                <a:latin typeface="+mn-lt"/>
              </a:rPr>
              <a:t>Lopez Fuentes, Klimchuk, &amp; Demoulin (2006)</a:t>
            </a:r>
            <a:endParaRPr lang="en-US" sz="1400" dirty="0">
              <a:latin typeface="+mn-lt"/>
            </a:endParaRPr>
          </a:p>
        </p:txBody>
      </p:sp>
    </p:spTree>
    <p:extLst>
      <p:ext uri="{BB962C8B-B14F-4D97-AF65-F5344CB8AC3E}">
        <p14:creationId xmlns:p14="http://schemas.microsoft.com/office/powerpoint/2010/main" val="3448701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259" t="36666" r="9114" b="32223"/>
          <a:stretch/>
        </p:blipFill>
        <p:spPr>
          <a:xfrm>
            <a:off x="2743200" y="3716923"/>
            <a:ext cx="3704066" cy="2074277"/>
          </a:xfrm>
          <a:prstGeom prst="rect">
            <a:avLst/>
          </a:prstGeom>
        </p:spPr>
      </p:pic>
      <p:grpSp>
        <p:nvGrpSpPr>
          <p:cNvPr id="38" name="Group 37"/>
          <p:cNvGrpSpPr/>
          <p:nvPr/>
        </p:nvGrpSpPr>
        <p:grpSpPr>
          <a:xfrm>
            <a:off x="2286000" y="1066800"/>
            <a:ext cx="2384275" cy="1634018"/>
            <a:chOff x="1066800" y="228600"/>
            <a:chExt cx="2384275" cy="1634018"/>
          </a:xfrm>
        </p:grpSpPr>
        <p:grpSp>
          <p:nvGrpSpPr>
            <p:cNvPr id="10" name="Group 9"/>
            <p:cNvGrpSpPr/>
            <p:nvPr/>
          </p:nvGrpSpPr>
          <p:grpSpPr>
            <a:xfrm>
              <a:off x="1066800" y="914464"/>
              <a:ext cx="2384275" cy="948154"/>
              <a:chOff x="6172200" y="2133600"/>
              <a:chExt cx="2384275" cy="948154"/>
            </a:xfrm>
          </p:grpSpPr>
          <p:sp>
            <p:nvSpPr>
              <p:cNvPr id="3" name="Oval 2"/>
              <p:cNvSpPr/>
              <p:nvPr/>
            </p:nvSpPr>
            <p:spPr bwMode="auto">
              <a:xfrm>
                <a:off x="6172200" y="2133600"/>
                <a:ext cx="1219200" cy="381000"/>
              </a:xfrm>
              <a:prstGeom prst="ellipse">
                <a:avLst/>
              </a:prstGeom>
              <a:solidFill>
                <a:srgbClr val="FFC000"/>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cxnSp>
            <p:nvCxnSpPr>
              <p:cNvPr id="5" name="Straight Arrow Connector 4"/>
              <p:cNvCxnSpPr/>
              <p:nvPr/>
            </p:nvCxnSpPr>
            <p:spPr bwMode="auto">
              <a:xfrm>
                <a:off x="6172200" y="2743200"/>
                <a:ext cx="1219200" cy="0"/>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p:spPr>
          </p:cxnSp>
          <p:cxnSp>
            <p:nvCxnSpPr>
              <p:cNvPr id="6" name="Straight Arrow Connector 5"/>
              <p:cNvCxnSpPr/>
              <p:nvPr/>
            </p:nvCxnSpPr>
            <p:spPr bwMode="auto">
              <a:xfrm>
                <a:off x="7620000" y="2133600"/>
                <a:ext cx="0" cy="381000"/>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p:spPr>
          </p:cxnSp>
          <p:sp>
            <p:nvSpPr>
              <p:cNvPr id="8" name="TextBox 7"/>
              <p:cNvSpPr txBox="1"/>
              <p:nvPr/>
            </p:nvSpPr>
            <p:spPr>
              <a:xfrm>
                <a:off x="6450619" y="2743200"/>
                <a:ext cx="662361" cy="338554"/>
              </a:xfrm>
              <a:prstGeom prst="rect">
                <a:avLst/>
              </a:prstGeom>
              <a:noFill/>
            </p:spPr>
            <p:txBody>
              <a:bodyPr wrap="none" rtlCol="0">
                <a:spAutoFit/>
              </a:bodyPr>
              <a:lstStyle/>
              <a:p>
                <a:r>
                  <a:rPr lang="en-US" dirty="0" smtClean="0">
                    <a:latin typeface="+mn-lt"/>
                  </a:rPr>
                  <a:t>width</a:t>
                </a:r>
                <a:endParaRPr lang="en-US" dirty="0">
                  <a:latin typeface="+mn-lt"/>
                </a:endParaRPr>
              </a:p>
            </p:txBody>
          </p:sp>
          <p:sp>
            <p:nvSpPr>
              <p:cNvPr id="9" name="TextBox 8"/>
              <p:cNvSpPr txBox="1"/>
              <p:nvPr/>
            </p:nvSpPr>
            <p:spPr>
              <a:xfrm>
                <a:off x="7620000" y="2133600"/>
                <a:ext cx="936475" cy="338554"/>
              </a:xfrm>
              <a:prstGeom prst="rect">
                <a:avLst/>
              </a:prstGeom>
              <a:noFill/>
            </p:spPr>
            <p:txBody>
              <a:bodyPr wrap="none" rtlCol="0">
                <a:spAutoFit/>
              </a:bodyPr>
              <a:lstStyle/>
              <a:p>
                <a:r>
                  <a:rPr lang="en-US" dirty="0" smtClean="0">
                    <a:latin typeface="+mn-lt"/>
                  </a:rPr>
                  <a:t>intensity</a:t>
                </a:r>
                <a:endParaRPr lang="en-US" dirty="0">
                  <a:latin typeface="+mn-lt"/>
                </a:endParaRPr>
              </a:p>
            </p:txBody>
          </p:sp>
        </p:grpSp>
        <p:grpSp>
          <p:nvGrpSpPr>
            <p:cNvPr id="30" name="Group 29"/>
            <p:cNvGrpSpPr/>
            <p:nvPr/>
          </p:nvGrpSpPr>
          <p:grpSpPr>
            <a:xfrm>
              <a:off x="1523999" y="228600"/>
              <a:ext cx="304800" cy="229035"/>
              <a:chOff x="76200" y="2666565"/>
              <a:chExt cx="304800" cy="229035"/>
            </a:xfrm>
          </p:grpSpPr>
          <p:grpSp>
            <p:nvGrpSpPr>
              <p:cNvPr id="26" name="Group 25"/>
              <p:cNvGrpSpPr/>
              <p:nvPr/>
            </p:nvGrpSpPr>
            <p:grpSpPr>
              <a:xfrm>
                <a:off x="76200" y="2666565"/>
                <a:ext cx="282102" cy="228600"/>
                <a:chOff x="76200" y="2666565"/>
                <a:chExt cx="282102" cy="228600"/>
              </a:xfrm>
            </p:grpSpPr>
            <p:cxnSp>
              <p:nvCxnSpPr>
                <p:cNvPr id="19" name="Straight Connector 18"/>
                <p:cNvCxnSpPr/>
                <p:nvPr/>
              </p:nvCxnSpPr>
              <p:spPr bwMode="auto">
                <a:xfrm flipH="1">
                  <a:off x="76200" y="2666565"/>
                  <a:ext cx="152400" cy="228600"/>
                </a:xfrm>
                <a:prstGeom prst="line">
                  <a:avLst/>
                </a:prstGeom>
                <a:solidFill>
                  <a:schemeClr val="accent1"/>
                </a:solidFill>
                <a:ln w="19050" cap="flat" cmpd="sng" algn="ctr">
                  <a:solidFill>
                    <a:schemeClr val="tx1"/>
                  </a:solidFill>
                  <a:prstDash val="solid"/>
                  <a:round/>
                  <a:headEnd type="none" w="sm" len="sm"/>
                  <a:tailEnd type="none" w="sm" len="sm"/>
                </a:ln>
                <a:effectLst/>
              </p:spPr>
            </p:cxnSp>
            <p:sp>
              <p:nvSpPr>
                <p:cNvPr id="24" name="Arc 23"/>
                <p:cNvSpPr/>
                <p:nvPr/>
              </p:nvSpPr>
              <p:spPr bwMode="auto">
                <a:xfrm flipH="1" flipV="1">
                  <a:off x="129702" y="2791142"/>
                  <a:ext cx="228600" cy="76200"/>
                </a:xfrm>
                <a:prstGeom prst="arc">
                  <a:avLst/>
                </a:prstGeom>
                <a:no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grpSp>
          <p:grpSp>
            <p:nvGrpSpPr>
              <p:cNvPr id="27" name="Group 26"/>
              <p:cNvGrpSpPr/>
              <p:nvPr/>
            </p:nvGrpSpPr>
            <p:grpSpPr>
              <a:xfrm flipH="1">
                <a:off x="98898" y="2667000"/>
                <a:ext cx="282102" cy="228600"/>
                <a:chOff x="76200" y="2666565"/>
                <a:chExt cx="282102" cy="228600"/>
              </a:xfrm>
            </p:grpSpPr>
            <p:cxnSp>
              <p:nvCxnSpPr>
                <p:cNvPr id="28" name="Straight Connector 27"/>
                <p:cNvCxnSpPr/>
                <p:nvPr/>
              </p:nvCxnSpPr>
              <p:spPr bwMode="auto">
                <a:xfrm flipH="1">
                  <a:off x="76200" y="2666565"/>
                  <a:ext cx="152400" cy="228600"/>
                </a:xfrm>
                <a:prstGeom prst="line">
                  <a:avLst/>
                </a:prstGeom>
                <a:solidFill>
                  <a:schemeClr val="accent1"/>
                </a:solidFill>
                <a:ln w="19050" cap="flat" cmpd="sng" algn="ctr">
                  <a:solidFill>
                    <a:schemeClr val="tx1"/>
                  </a:solidFill>
                  <a:prstDash val="solid"/>
                  <a:round/>
                  <a:headEnd type="none" w="sm" len="sm"/>
                  <a:tailEnd type="none" w="sm" len="sm"/>
                </a:ln>
                <a:effectLst/>
              </p:spPr>
            </p:cxnSp>
            <p:sp>
              <p:nvSpPr>
                <p:cNvPr id="29" name="Arc 28"/>
                <p:cNvSpPr/>
                <p:nvPr/>
              </p:nvSpPr>
              <p:spPr bwMode="auto">
                <a:xfrm flipH="1" flipV="1">
                  <a:off x="129702" y="2791142"/>
                  <a:ext cx="228600" cy="76200"/>
                </a:xfrm>
                <a:prstGeom prst="arc">
                  <a:avLst/>
                </a:prstGeom>
                <a:no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grpSp>
        </p:grpSp>
      </p:grpSp>
      <p:grpSp>
        <p:nvGrpSpPr>
          <p:cNvPr id="39" name="Group 38"/>
          <p:cNvGrpSpPr/>
          <p:nvPr/>
        </p:nvGrpSpPr>
        <p:grpSpPr>
          <a:xfrm>
            <a:off x="5791200" y="609600"/>
            <a:ext cx="1676400" cy="2491466"/>
            <a:chOff x="6172200" y="572976"/>
            <a:chExt cx="1676400" cy="2491466"/>
          </a:xfrm>
        </p:grpSpPr>
        <p:grpSp>
          <p:nvGrpSpPr>
            <p:cNvPr id="17" name="Group 16"/>
            <p:cNvGrpSpPr/>
            <p:nvPr/>
          </p:nvGrpSpPr>
          <p:grpSpPr>
            <a:xfrm>
              <a:off x="6172200" y="1225456"/>
              <a:ext cx="1676400" cy="1838986"/>
              <a:chOff x="5867400" y="4638014"/>
              <a:chExt cx="1676400" cy="1838986"/>
            </a:xfrm>
          </p:grpSpPr>
          <p:sp>
            <p:nvSpPr>
              <p:cNvPr id="12" name="Oval 11"/>
              <p:cNvSpPr/>
              <p:nvPr/>
            </p:nvSpPr>
            <p:spPr bwMode="auto">
              <a:xfrm rot="16200000">
                <a:off x="5566946" y="5057115"/>
                <a:ext cx="1219200" cy="381000"/>
              </a:xfrm>
              <a:prstGeom prst="ellipse">
                <a:avLst/>
              </a:prstGeom>
              <a:solidFill>
                <a:srgbClr val="FFC000"/>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cxnSp>
            <p:nvCxnSpPr>
              <p:cNvPr id="13" name="Straight Arrow Connector 12"/>
              <p:cNvCxnSpPr/>
              <p:nvPr/>
            </p:nvCxnSpPr>
            <p:spPr bwMode="auto">
              <a:xfrm rot="16200000">
                <a:off x="5986046" y="5247614"/>
                <a:ext cx="1219200" cy="0"/>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p:spPr>
          </p:cxnSp>
          <p:cxnSp>
            <p:nvCxnSpPr>
              <p:cNvPr id="14" name="Straight Arrow Connector 13"/>
              <p:cNvCxnSpPr/>
              <p:nvPr/>
            </p:nvCxnSpPr>
            <p:spPr bwMode="auto">
              <a:xfrm rot="16200000">
                <a:off x="6176546" y="5905501"/>
                <a:ext cx="0" cy="381000"/>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p:spPr>
          </p:cxnSp>
          <p:sp>
            <p:nvSpPr>
              <p:cNvPr id="15" name="TextBox 14"/>
              <p:cNvSpPr txBox="1"/>
              <p:nvPr/>
            </p:nvSpPr>
            <p:spPr>
              <a:xfrm>
                <a:off x="5867400" y="6138446"/>
                <a:ext cx="662361" cy="338554"/>
              </a:xfrm>
              <a:prstGeom prst="rect">
                <a:avLst/>
              </a:prstGeom>
              <a:noFill/>
            </p:spPr>
            <p:txBody>
              <a:bodyPr wrap="none" rtlCol="0">
                <a:spAutoFit/>
              </a:bodyPr>
              <a:lstStyle/>
              <a:p>
                <a:r>
                  <a:rPr lang="en-US" dirty="0" smtClean="0">
                    <a:latin typeface="+mn-lt"/>
                  </a:rPr>
                  <a:t>width</a:t>
                </a:r>
                <a:endParaRPr lang="en-US" dirty="0">
                  <a:latin typeface="+mn-lt"/>
                </a:endParaRPr>
              </a:p>
            </p:txBody>
          </p:sp>
          <p:sp>
            <p:nvSpPr>
              <p:cNvPr id="16" name="TextBox 15"/>
              <p:cNvSpPr txBox="1"/>
              <p:nvPr/>
            </p:nvSpPr>
            <p:spPr>
              <a:xfrm>
                <a:off x="6607325" y="5071646"/>
                <a:ext cx="936475" cy="338554"/>
              </a:xfrm>
              <a:prstGeom prst="rect">
                <a:avLst/>
              </a:prstGeom>
              <a:noFill/>
            </p:spPr>
            <p:txBody>
              <a:bodyPr wrap="none" rtlCol="0">
                <a:spAutoFit/>
              </a:bodyPr>
              <a:lstStyle/>
              <a:p>
                <a:r>
                  <a:rPr lang="en-US" dirty="0" smtClean="0">
                    <a:latin typeface="+mn-lt"/>
                  </a:rPr>
                  <a:t>intensity</a:t>
                </a:r>
                <a:endParaRPr lang="en-US" dirty="0">
                  <a:latin typeface="+mn-lt"/>
                </a:endParaRPr>
              </a:p>
            </p:txBody>
          </p:sp>
        </p:grpSp>
        <p:grpSp>
          <p:nvGrpSpPr>
            <p:cNvPr id="31" name="Group 30"/>
            <p:cNvGrpSpPr/>
            <p:nvPr/>
          </p:nvGrpSpPr>
          <p:grpSpPr>
            <a:xfrm>
              <a:off x="6328946" y="572976"/>
              <a:ext cx="304800" cy="229035"/>
              <a:chOff x="76200" y="2666565"/>
              <a:chExt cx="304800" cy="229035"/>
            </a:xfrm>
          </p:grpSpPr>
          <p:grpSp>
            <p:nvGrpSpPr>
              <p:cNvPr id="32" name="Group 31"/>
              <p:cNvGrpSpPr/>
              <p:nvPr/>
            </p:nvGrpSpPr>
            <p:grpSpPr>
              <a:xfrm>
                <a:off x="76200" y="2666565"/>
                <a:ext cx="282102" cy="228600"/>
                <a:chOff x="76200" y="2666565"/>
                <a:chExt cx="282102" cy="228600"/>
              </a:xfrm>
            </p:grpSpPr>
            <p:cxnSp>
              <p:nvCxnSpPr>
                <p:cNvPr id="36" name="Straight Connector 35"/>
                <p:cNvCxnSpPr/>
                <p:nvPr/>
              </p:nvCxnSpPr>
              <p:spPr bwMode="auto">
                <a:xfrm flipH="1">
                  <a:off x="76200" y="2666565"/>
                  <a:ext cx="152400" cy="228600"/>
                </a:xfrm>
                <a:prstGeom prst="line">
                  <a:avLst/>
                </a:prstGeom>
                <a:solidFill>
                  <a:schemeClr val="accent1"/>
                </a:solidFill>
                <a:ln w="19050" cap="flat" cmpd="sng" algn="ctr">
                  <a:solidFill>
                    <a:schemeClr val="tx1"/>
                  </a:solidFill>
                  <a:prstDash val="solid"/>
                  <a:round/>
                  <a:headEnd type="none" w="sm" len="sm"/>
                  <a:tailEnd type="none" w="sm" len="sm"/>
                </a:ln>
                <a:effectLst/>
              </p:spPr>
            </p:cxnSp>
            <p:sp>
              <p:nvSpPr>
                <p:cNvPr id="37" name="Arc 36"/>
                <p:cNvSpPr/>
                <p:nvPr/>
              </p:nvSpPr>
              <p:spPr bwMode="auto">
                <a:xfrm flipH="1" flipV="1">
                  <a:off x="129702" y="2791142"/>
                  <a:ext cx="228600" cy="76200"/>
                </a:xfrm>
                <a:prstGeom prst="arc">
                  <a:avLst/>
                </a:prstGeom>
                <a:no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grpSp>
          <p:grpSp>
            <p:nvGrpSpPr>
              <p:cNvPr id="33" name="Group 32"/>
              <p:cNvGrpSpPr/>
              <p:nvPr/>
            </p:nvGrpSpPr>
            <p:grpSpPr>
              <a:xfrm flipH="1">
                <a:off x="98898" y="2667000"/>
                <a:ext cx="282102" cy="228600"/>
                <a:chOff x="76200" y="2666565"/>
                <a:chExt cx="282102" cy="228600"/>
              </a:xfrm>
            </p:grpSpPr>
            <p:cxnSp>
              <p:nvCxnSpPr>
                <p:cNvPr id="34" name="Straight Connector 33"/>
                <p:cNvCxnSpPr/>
                <p:nvPr/>
              </p:nvCxnSpPr>
              <p:spPr bwMode="auto">
                <a:xfrm flipH="1">
                  <a:off x="76200" y="2666565"/>
                  <a:ext cx="152400" cy="228600"/>
                </a:xfrm>
                <a:prstGeom prst="line">
                  <a:avLst/>
                </a:prstGeom>
                <a:solidFill>
                  <a:schemeClr val="accent1"/>
                </a:solidFill>
                <a:ln w="19050" cap="flat" cmpd="sng" algn="ctr">
                  <a:solidFill>
                    <a:schemeClr val="tx1"/>
                  </a:solidFill>
                  <a:prstDash val="solid"/>
                  <a:round/>
                  <a:headEnd type="none" w="sm" len="sm"/>
                  <a:tailEnd type="none" w="sm" len="sm"/>
                </a:ln>
                <a:effectLst/>
              </p:spPr>
            </p:cxnSp>
            <p:sp>
              <p:nvSpPr>
                <p:cNvPr id="35" name="Arc 34"/>
                <p:cNvSpPr/>
                <p:nvPr/>
              </p:nvSpPr>
              <p:spPr bwMode="auto">
                <a:xfrm flipH="1" flipV="1">
                  <a:off x="129702" y="2791142"/>
                  <a:ext cx="228600" cy="76200"/>
                </a:xfrm>
                <a:prstGeom prst="arc">
                  <a:avLst/>
                </a:prstGeom>
                <a:no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grpSp>
        </p:grpSp>
      </p:grpSp>
      <p:cxnSp>
        <p:nvCxnSpPr>
          <p:cNvPr id="41" name="Straight Arrow Connector 40"/>
          <p:cNvCxnSpPr/>
          <p:nvPr/>
        </p:nvCxnSpPr>
        <p:spPr bwMode="auto">
          <a:xfrm>
            <a:off x="3226780" y="2762512"/>
            <a:ext cx="507020" cy="1276088"/>
          </a:xfrm>
          <a:prstGeom prst="straightConnector1">
            <a:avLst/>
          </a:prstGeom>
          <a:solidFill>
            <a:schemeClr val="accent1"/>
          </a:solidFill>
          <a:ln w="19050" cap="flat" cmpd="sng" algn="ctr">
            <a:solidFill>
              <a:srgbClr val="0000FF"/>
            </a:solidFill>
            <a:prstDash val="solid"/>
            <a:round/>
            <a:headEnd type="none" w="sm" len="sm"/>
            <a:tailEnd type="triangle"/>
          </a:ln>
          <a:effectLst/>
        </p:spPr>
      </p:cxnSp>
      <p:sp>
        <p:nvSpPr>
          <p:cNvPr id="44" name="TextBox 43"/>
          <p:cNvSpPr txBox="1"/>
          <p:nvPr/>
        </p:nvSpPr>
        <p:spPr>
          <a:xfrm>
            <a:off x="2314586" y="3299189"/>
            <a:ext cx="1165704" cy="338554"/>
          </a:xfrm>
          <a:prstGeom prst="rect">
            <a:avLst/>
          </a:prstGeom>
          <a:noFill/>
        </p:spPr>
        <p:txBody>
          <a:bodyPr wrap="none" rtlCol="0">
            <a:spAutoFit/>
          </a:bodyPr>
          <a:lstStyle/>
          <a:p>
            <a:r>
              <a:rPr lang="en-US" dirty="0">
                <a:solidFill>
                  <a:srgbClr val="0000FF"/>
                </a:solidFill>
                <a:latin typeface="+mn-lt"/>
              </a:rPr>
              <a:t>w</a:t>
            </a:r>
            <a:r>
              <a:rPr lang="en-US" dirty="0" smtClean="0">
                <a:solidFill>
                  <a:srgbClr val="0000FF"/>
                </a:solidFill>
                <a:latin typeface="+mn-lt"/>
              </a:rPr>
              <a:t>ide / faint</a:t>
            </a:r>
            <a:endParaRPr lang="en-US" dirty="0">
              <a:solidFill>
                <a:srgbClr val="0000FF"/>
              </a:solidFill>
              <a:latin typeface="+mn-lt"/>
            </a:endParaRPr>
          </a:p>
        </p:txBody>
      </p:sp>
      <p:cxnSp>
        <p:nvCxnSpPr>
          <p:cNvPr id="45" name="Straight Arrow Connector 44"/>
          <p:cNvCxnSpPr/>
          <p:nvPr/>
        </p:nvCxnSpPr>
        <p:spPr bwMode="auto">
          <a:xfrm flipH="1">
            <a:off x="4688310" y="2779998"/>
            <a:ext cx="794039" cy="1106202"/>
          </a:xfrm>
          <a:prstGeom prst="straightConnector1">
            <a:avLst/>
          </a:prstGeom>
          <a:solidFill>
            <a:schemeClr val="accent1"/>
          </a:solidFill>
          <a:ln w="19050" cap="flat" cmpd="sng" algn="ctr">
            <a:solidFill>
              <a:srgbClr val="0000FF"/>
            </a:solidFill>
            <a:prstDash val="solid"/>
            <a:round/>
            <a:headEnd type="none" w="sm" len="sm"/>
            <a:tailEnd type="triangle"/>
          </a:ln>
          <a:effectLst/>
        </p:spPr>
      </p:cxnSp>
      <p:sp>
        <p:nvSpPr>
          <p:cNvPr id="50" name="TextBox 49"/>
          <p:cNvSpPr txBox="1"/>
          <p:nvPr/>
        </p:nvSpPr>
        <p:spPr>
          <a:xfrm>
            <a:off x="5033599" y="3339168"/>
            <a:ext cx="1497526" cy="338554"/>
          </a:xfrm>
          <a:prstGeom prst="rect">
            <a:avLst/>
          </a:prstGeom>
          <a:noFill/>
        </p:spPr>
        <p:txBody>
          <a:bodyPr wrap="none" rtlCol="0">
            <a:spAutoFit/>
          </a:bodyPr>
          <a:lstStyle/>
          <a:p>
            <a:r>
              <a:rPr lang="en-US" dirty="0">
                <a:solidFill>
                  <a:srgbClr val="0000FF"/>
                </a:solidFill>
                <a:latin typeface="+mn-lt"/>
              </a:rPr>
              <a:t>n</a:t>
            </a:r>
            <a:r>
              <a:rPr lang="en-US" dirty="0" smtClean="0">
                <a:solidFill>
                  <a:srgbClr val="0000FF"/>
                </a:solidFill>
                <a:latin typeface="+mn-lt"/>
              </a:rPr>
              <a:t>arrow / bright</a:t>
            </a:r>
            <a:endParaRPr lang="en-US" dirty="0">
              <a:solidFill>
                <a:srgbClr val="0000FF"/>
              </a:solidFill>
              <a:latin typeface="+mn-lt"/>
            </a:endParaRPr>
          </a:p>
        </p:txBody>
      </p:sp>
      <p:sp>
        <p:nvSpPr>
          <p:cNvPr id="4" name="TextBox 3"/>
          <p:cNvSpPr txBox="1"/>
          <p:nvPr/>
        </p:nvSpPr>
        <p:spPr>
          <a:xfrm>
            <a:off x="7162800" y="3896833"/>
            <a:ext cx="1055097" cy="461665"/>
          </a:xfrm>
          <a:prstGeom prst="rect">
            <a:avLst/>
          </a:prstGeom>
          <a:noFill/>
          <a:ln w="12700">
            <a:solidFill>
              <a:srgbClr val="0000FF"/>
            </a:solidFill>
          </a:ln>
        </p:spPr>
        <p:txBody>
          <a:bodyPr wrap="none" rtlCol="0">
            <a:spAutoFit/>
          </a:bodyPr>
          <a:lstStyle/>
          <a:p>
            <a:r>
              <a:rPr lang="en-US" sz="2400" i="1" dirty="0" smtClean="0"/>
              <a:t>I</a:t>
            </a:r>
            <a:r>
              <a:rPr lang="en-US" sz="2400" dirty="0" smtClean="0"/>
              <a:t> </a:t>
            </a:r>
            <a:r>
              <a:rPr lang="en-US" sz="2400" dirty="0" smtClean="0">
                <a:sym typeface="Symbol" panose="05050102010706020507" pitchFamily="18" charset="2"/>
              </a:rPr>
              <a:t> </a:t>
            </a:r>
            <a:r>
              <a:rPr lang="en-US" sz="2400" i="1" dirty="0" smtClean="0"/>
              <a:t>w</a:t>
            </a:r>
            <a:r>
              <a:rPr lang="en-US" sz="2400" baseline="30000" dirty="0" smtClean="0"/>
              <a:t>-1</a:t>
            </a:r>
            <a:endParaRPr lang="en-US" sz="2400" baseline="30000" dirty="0"/>
          </a:p>
        </p:txBody>
      </p:sp>
    </p:spTree>
    <p:extLst>
      <p:ext uri="{BB962C8B-B14F-4D97-AF65-F5344CB8AC3E}">
        <p14:creationId xmlns:p14="http://schemas.microsoft.com/office/powerpoint/2010/main" val="2291379231"/>
      </p:ext>
    </p:extLst>
  </p:cSld>
  <p:clrMapOvr>
    <a:masterClrMapping/>
  </p:clrMapOvr>
</p:sld>
</file>

<file path=ppt/theme/theme1.xml><?xml version="1.0" encoding="utf-8"?>
<a:theme xmlns:a="http://schemas.openxmlformats.org/drawingml/2006/main" name="msdocs">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sdo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sdoc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doc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doc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doc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doc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doc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doc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17777</TotalTime>
  <Pages>1</Pages>
  <Words>262</Words>
  <Application>Microsoft Office PowerPoint</Application>
  <PresentationFormat>On-screen Show (4:3)</PresentationFormat>
  <Paragraphs>80</Paragraphs>
  <Slides>16</Slides>
  <Notes>4</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Symbol</vt:lpstr>
      <vt:lpstr>Times New Roman</vt:lpstr>
      <vt:lpstr>msdocs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 7, 1999, 6.1 New Start Proposal for FY01 MODELING MAGNETIC RECONNECTION: THE DRIVER OF CORONAL MASS EJECTIONS  </dc:title>
  <dc:subject/>
  <dc:creator>spiro</dc:creator>
  <cp:keywords/>
  <dc:description/>
  <cp:lastModifiedBy>Klimchuk, James A. (GSFC-6710)</cp:lastModifiedBy>
  <cp:revision>1305</cp:revision>
  <cp:lastPrinted>1999-12-03T15:12:18Z</cp:lastPrinted>
  <dcterms:created xsi:type="dcterms:W3CDTF">1999-12-03T14:04:02Z</dcterms:created>
  <dcterms:modified xsi:type="dcterms:W3CDTF">2018-11-07T20:34:35Z</dcterms:modified>
</cp:coreProperties>
</file>