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71" r:id="rId2"/>
    <p:sldId id="656" r:id="rId3"/>
    <p:sldId id="669" r:id="rId4"/>
    <p:sldId id="670" r:id="rId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15E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17" autoAdjust="0"/>
    <p:restoredTop sz="95147" autoAdjust="0"/>
  </p:normalViewPr>
  <p:slideViewPr>
    <p:cSldViewPr>
      <p:cViewPr varScale="1">
        <p:scale>
          <a:sx n="80" d="100"/>
          <a:sy n="80" d="100"/>
        </p:scale>
        <p:origin x="58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4"/>
        <p:guide pos="21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393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68" y="4410392"/>
            <a:ext cx="5124864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9" tIns="45167" rIns="91949" bIns="45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4388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92428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Heatin</a:t>
            </a:r>
            <a:r>
              <a:rPr lang="en-US" baseline="0" dirty="0" smtClean="0"/>
              <a:t>g mechanism determines not only temporal and spatial dependence of the heating, but also it’s magnitude.</a:t>
            </a:r>
          </a:p>
          <a:p>
            <a:r>
              <a:rPr lang="en-US" baseline="0" dirty="0" smtClean="0"/>
              <a:t>Energy ultimately comes from the flows in photosphere and below.</a:t>
            </a:r>
          </a:p>
          <a:p>
            <a:r>
              <a:rPr lang="en-US" baseline="0" dirty="0" smtClean="0"/>
              <a:t>Common misconception that magnitude of heating depends only on strength of field and velocity of driver flows.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AR:  F=10^7, </a:t>
            </a:r>
            <a:r>
              <a:rPr lang="en-US" dirty="0" err="1" smtClean="0"/>
              <a:t>Bv</a:t>
            </a:r>
            <a:r>
              <a:rPr lang="en-US" dirty="0" smtClean="0"/>
              <a:t>=100, </a:t>
            </a:r>
            <a:r>
              <a:rPr lang="en-US" dirty="0" err="1" smtClean="0"/>
              <a:t>Vh</a:t>
            </a:r>
            <a:r>
              <a:rPr lang="en-US" dirty="0" smtClean="0"/>
              <a:t>=10^5  -&gt;  theta=7.2 deg</a:t>
            </a:r>
          </a:p>
          <a:p>
            <a:r>
              <a:rPr lang="en-US" dirty="0" smtClean="0"/>
              <a:t>QS:  F=3x10^5, </a:t>
            </a:r>
            <a:r>
              <a:rPr lang="en-US" dirty="0" err="1" smtClean="0"/>
              <a:t>Bv</a:t>
            </a:r>
            <a:r>
              <a:rPr lang="en-US" dirty="0" smtClean="0"/>
              <a:t>=10, </a:t>
            </a:r>
            <a:r>
              <a:rPr lang="en-US" dirty="0" err="1" smtClean="0"/>
              <a:t>Vh</a:t>
            </a:r>
            <a:r>
              <a:rPr lang="en-US" dirty="0" smtClean="0"/>
              <a:t>=10^5</a:t>
            </a:r>
            <a:r>
              <a:rPr lang="en-US" baseline="0" dirty="0" smtClean="0"/>
              <a:t>  -&gt;  theta=21 deg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the angle were different, the corona would be hotter or cooler than observed.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Strategy: simplest possible system</a:t>
            </a:r>
            <a:r>
              <a:rPr lang="en-US" baseline="0" dirty="0" smtClean="0"/>
              <a:t> that includes the important physics we are trying to study.</a:t>
            </a:r>
          </a:p>
          <a:p>
            <a:r>
              <a:rPr lang="en-US" baseline="0" dirty="0" smtClean="0"/>
              <a:t>For reconnection onset, spatial resolution a high priority.</a:t>
            </a:r>
          </a:p>
          <a:p>
            <a:r>
              <a:rPr lang="en-US" baseline="0" dirty="0" smtClean="0"/>
              <a:t>Settled on single current sheet in the coupled corona-</a:t>
            </a:r>
            <a:r>
              <a:rPr lang="en-US" baseline="0" dirty="0" err="1" smtClean="0"/>
              <a:t>chromosphere</a:t>
            </a:r>
            <a:r>
              <a:rPr lang="en-US" baseline="0" dirty="0" smtClean="0"/>
              <a:t> system.</a:t>
            </a:r>
          </a:p>
          <a:p>
            <a:r>
              <a:rPr lang="en-US" baseline="0" dirty="0" smtClean="0"/>
              <a:t>Variety of codes, including embedded PIC code (PIC region inside large region treated with Hall MHD).</a:t>
            </a:r>
          </a:p>
          <a:p>
            <a:r>
              <a:rPr lang="en-US" baseline="0" dirty="0" smtClean="0"/>
              <a:t>First consider regular resistive MHD (BATS-R-US).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Straight uniform field with gravity of a semi-circular loop.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Stratified equilibrium atmosphere that satisfies energy balance with </a:t>
            </a:r>
            <a:r>
              <a:rPr lang="en-US" baseline="0" dirty="0" err="1" smtClean="0"/>
              <a:t>rad</a:t>
            </a:r>
            <a:r>
              <a:rPr lang="en-US" baseline="0" dirty="0" smtClean="0"/>
              <a:t>, thermal cond., steady background heating. </a:t>
            </a:r>
          </a:p>
          <a:p>
            <a:r>
              <a:rPr lang="en-US" baseline="0" dirty="0" smtClean="0"/>
              <a:t>Highly simplified nearly isothermal </a:t>
            </a:r>
            <a:r>
              <a:rPr lang="en-US" baseline="0" dirty="0" err="1" smtClean="0"/>
              <a:t>chromosphere</a:t>
            </a:r>
            <a:r>
              <a:rPr lang="en-US" baseline="0" dirty="0" smtClean="0"/>
              <a:t>, similar to loop modeling.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50 Mm x 50 Mm</a:t>
            </a:r>
          </a:p>
          <a:p>
            <a:r>
              <a:rPr lang="en-US" dirty="0" smtClean="0"/>
              <a:t>5 levels of cell size</a:t>
            </a:r>
          </a:p>
          <a:p>
            <a:r>
              <a:rPr lang="en-US" dirty="0" smtClean="0"/>
              <a:t>Smallest = 49 km,</a:t>
            </a:r>
            <a:r>
              <a:rPr lang="en-US" baseline="0" dirty="0" smtClean="0"/>
              <a:t> largest = 781 km</a:t>
            </a:r>
          </a:p>
          <a:p>
            <a:r>
              <a:rPr lang="en-US" baseline="0" dirty="0" smtClean="0"/>
              <a:t>250,000 cells total </a:t>
            </a:r>
          </a:p>
          <a:p>
            <a:r>
              <a:rPr lang="en-US" baseline="0" dirty="0" smtClean="0"/>
              <a:t>3e6 time steps</a:t>
            </a:r>
          </a:p>
          <a:p>
            <a:r>
              <a:rPr lang="en-US" baseline="0" dirty="0" err="1" smtClean="0"/>
              <a:t>V_drive</a:t>
            </a:r>
            <a:r>
              <a:rPr lang="en-US" baseline="0" dirty="0" smtClean="0"/>
              <a:t> = 3 km/s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Resistivity = 8.4e9 mu_0 and 8.4e10 mu_0  (SI units),  fact 10 difference</a:t>
            </a:r>
          </a:p>
          <a:p>
            <a:r>
              <a:rPr lang="en-US" baseline="0" dirty="0" smtClean="0"/>
              <a:t>B = 10 G  (1.e-3 Tesla)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                          Max tilt       Mean apex temp</a:t>
            </a:r>
          </a:p>
          <a:p>
            <a:r>
              <a:rPr lang="en-US" baseline="0" dirty="0" smtClean="0"/>
              <a:t>High resistivity          3.09 deg         0.600 MK</a:t>
            </a:r>
          </a:p>
          <a:p>
            <a:r>
              <a:rPr lang="en-US" baseline="0" dirty="0" smtClean="0"/>
              <a:t>Low resistivity          20.28               1.057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200" b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 were to observe individual strand, low-f would have much larger intensity fluctuation</a:t>
            </a:r>
            <a:r>
              <a:rPr lang="en-US" sz="12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than high-f.</a:t>
            </a:r>
          </a:p>
          <a:p>
            <a:r>
              <a:rPr lang="en-US" sz="12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See composite emission from many strands, so light curve will have small fluctuations; nonetheless, level of fluctuation is indicator of </a:t>
            </a:r>
            <a:r>
              <a:rPr lang="en-US" sz="1200" b="0" u="none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nanoflare</a:t>
            </a:r>
            <a:r>
              <a:rPr lang="en-US" sz="12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frequency.</a:t>
            </a:r>
            <a:endParaRPr lang="en-US" sz="1200" b="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DEM(T) from many out-of-phase</a:t>
            </a:r>
            <a:r>
              <a:rPr lang="en-US" sz="12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strands (equivalent to temporal average of single strand).</a:t>
            </a:r>
          </a:p>
          <a:p>
            <a:r>
              <a:rPr lang="en-US" sz="1200" b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</a:t>
            </a:r>
            <a:r>
              <a:rPr lang="en-US" sz="12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reality, the quasi-steadily heated strands will have different heating rates and therefore different mean T, so slope will be smaller than shown. </a:t>
            </a:r>
          </a:p>
          <a:p>
            <a:r>
              <a:rPr lang="en-US" sz="12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With high-f heating, slope indicates distribution of quasi steady heating rate.</a:t>
            </a:r>
          </a:p>
          <a:p>
            <a:r>
              <a:rPr lang="en-US" sz="12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With low-f heating, slope is primarily an indicator of the cooling after each heating event.</a:t>
            </a:r>
          </a:p>
          <a:p>
            <a:r>
              <a:rPr lang="en-US" sz="1200" b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Small quantities of very hot plasma, versus none.</a:t>
            </a:r>
            <a:endParaRPr lang="en-US" sz="1200" b="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sz="1200" b="1" u="sng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1" u="sng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Case 1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length = 3.0e9  ;  loop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halflength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heat_bkg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1.e-5  ;  background heating rate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tau = 100  ;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nanoflare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duration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heat0 = 1.5e-1  ;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nanoflare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amplitude (maximum heating rate)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delay = 3000  ;  time delay between successive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nanoflares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(start to start)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hcorona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5.e9  ;  vertical thickness of corona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T_max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1.05383e+007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T_min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     474913.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n_min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8.10605e+008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energy flux = 1.25000e+007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1" u="sng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Case 2</a:t>
            </a:r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heat0 = 1.5e-2  ; 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nanoflare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amplitude (maximum heating rate)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delay = 300  ;  time delay between successive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nanoflares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(start to start)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T_max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3.29125e+006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T_min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2.87520e+006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n_min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= 3.01379e+009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energy flux = 1.25000e+007</a:t>
            </a:r>
          </a:p>
          <a:p>
            <a:endParaRPr lang="en-US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5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04800"/>
            <a:ext cx="5598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Poynting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Flux and Heating Rate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14400" y="52357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The heating rate depends on the tilt of the field (level of stress),</a:t>
            </a:r>
          </a:p>
          <a:p>
            <a:r>
              <a:rPr lang="en-US" sz="2000" dirty="0" smtClean="0">
                <a:latin typeface="+mn-lt"/>
              </a:rPr>
              <a:t>which is determined by the heating mechanism.</a:t>
            </a:r>
            <a:endParaRPr lang="en-US" sz="2000" dirty="0">
              <a:latin typeface="+mn-lt"/>
            </a:endParaRP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133600" y="1524000"/>
            <a:ext cx="4419600" cy="609600"/>
            <a:chOff x="2133600" y="1295400"/>
            <a:chExt cx="4419600" cy="609600"/>
          </a:xfrm>
        </p:grpSpPr>
        <p:sp>
          <p:nvSpPr>
            <p:cNvPr id="3" name="TextBox 2"/>
            <p:cNvSpPr txBox="1"/>
            <p:nvPr/>
          </p:nvSpPr>
          <p:spPr>
            <a:xfrm>
              <a:off x="2133600" y="1371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Poynting</a:t>
              </a:r>
              <a:r>
                <a:rPr lang="en-US" sz="2000" dirty="0" smtClean="0">
                  <a:latin typeface="+mn-lt"/>
                </a:rPr>
                <a:t> flux:</a:t>
              </a:r>
              <a:endParaRPr lang="en-US" sz="2000" dirty="0">
                <a:latin typeface="+mn-lt"/>
              </a:endParaRPr>
            </a:p>
          </p:txBody>
        </p:sp>
        <p:pic>
          <p:nvPicPr>
            <p:cNvPr id="77825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9904" y="1295400"/>
              <a:ext cx="2333296" cy="609600"/>
            </a:xfrm>
            <a:prstGeom prst="rect">
              <a:avLst/>
            </a:prstGeom>
            <a:noFill/>
          </p:spPr>
        </p:pic>
      </p:grpSp>
      <p:grpSp>
        <p:nvGrpSpPr>
          <p:cNvPr id="41" name="Group 40"/>
          <p:cNvGrpSpPr/>
          <p:nvPr/>
        </p:nvGrpSpPr>
        <p:grpSpPr>
          <a:xfrm>
            <a:off x="1600200" y="2910244"/>
            <a:ext cx="5791200" cy="1814156"/>
            <a:chOff x="1371600" y="2362200"/>
            <a:chExt cx="5791200" cy="1814156"/>
          </a:xfrm>
        </p:grpSpPr>
        <p:grpSp>
          <p:nvGrpSpPr>
            <p:cNvPr id="36" name="Group 35"/>
            <p:cNvGrpSpPr/>
            <p:nvPr/>
          </p:nvGrpSpPr>
          <p:grpSpPr>
            <a:xfrm>
              <a:off x="1371600" y="2362200"/>
              <a:ext cx="5791200" cy="1814156"/>
              <a:chOff x="1524000" y="3505200"/>
              <a:chExt cx="5791200" cy="1814156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>
                <a:off x="3276600" y="4419600"/>
                <a:ext cx="0" cy="381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35" name="Group 34"/>
              <p:cNvGrpSpPr/>
              <p:nvPr/>
            </p:nvGrpSpPr>
            <p:grpSpPr>
              <a:xfrm>
                <a:off x="1524000" y="3505200"/>
                <a:ext cx="5791200" cy="1814156"/>
                <a:chOff x="1524000" y="3505200"/>
                <a:chExt cx="5791200" cy="1814156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1524000" y="3505200"/>
                  <a:ext cx="5791200" cy="1814156"/>
                  <a:chOff x="1524000" y="3505200"/>
                  <a:chExt cx="5791200" cy="1814156"/>
                </a:xfrm>
              </p:grpSpPr>
              <p:cxnSp>
                <p:nvCxnSpPr>
                  <p:cNvPr id="28" name="Straight Connector 27"/>
                  <p:cNvCxnSpPr/>
                  <p:nvPr/>
                </p:nvCxnSpPr>
                <p:spPr bwMode="auto">
                  <a:xfrm>
                    <a:off x="6477000" y="4419600"/>
                    <a:ext cx="0" cy="381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ysDot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1524000" y="3505200"/>
                    <a:ext cx="5791200" cy="1814156"/>
                    <a:chOff x="1066800" y="2286000"/>
                    <a:chExt cx="5791200" cy="1814156"/>
                  </a:xfrm>
                </p:grpSpPr>
                <p:grpSp>
                  <p:nvGrpSpPr>
                    <p:cNvPr id="18" name="Group 17"/>
                    <p:cNvGrpSpPr/>
                    <p:nvPr/>
                  </p:nvGrpSpPr>
                  <p:grpSpPr>
                    <a:xfrm>
                      <a:off x="1066800" y="2286000"/>
                      <a:ext cx="2590800" cy="1814156"/>
                      <a:chOff x="1066800" y="2286000"/>
                      <a:chExt cx="2590800" cy="1814156"/>
                    </a:xfrm>
                  </p:grpSpPr>
                  <p:grpSp>
                    <p:nvGrpSpPr>
                      <p:cNvPr id="16" name="Group 15"/>
                      <p:cNvGrpSpPr/>
                      <p:nvPr/>
                    </p:nvGrpSpPr>
                    <p:grpSpPr>
                      <a:xfrm>
                        <a:off x="2057400" y="2590800"/>
                        <a:ext cx="1600200" cy="1509356"/>
                        <a:chOff x="2057400" y="2743200"/>
                        <a:chExt cx="1600200" cy="1509356"/>
                      </a:xfrm>
                    </p:grpSpPr>
                    <p:cxnSp>
                      <p:nvCxnSpPr>
                        <p:cNvPr id="5" name="Straight Connector 4"/>
                        <p:cNvCxnSpPr/>
                        <p:nvPr/>
                      </p:nvCxnSpPr>
                      <p:spPr bwMode="auto">
                        <a:xfrm>
                          <a:off x="2057400" y="3733800"/>
                          <a:ext cx="1600200" cy="0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</p:cxnSp>
                    <p:cxnSp>
                      <p:nvCxnSpPr>
                        <p:cNvPr id="9" name="Straight Arrow Connector 8"/>
                        <p:cNvCxnSpPr/>
                        <p:nvPr/>
                      </p:nvCxnSpPr>
                      <p:spPr bwMode="auto">
                        <a:xfrm flipV="1">
                          <a:off x="2819400" y="2743200"/>
                          <a:ext cx="228600" cy="99060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sm" len="sm"/>
                          <a:tailEnd type="arrow"/>
                        </a:ln>
                        <a:effectLst/>
                      </p:spPr>
                    </p:cxnSp>
                    <p:cxnSp>
                      <p:nvCxnSpPr>
                        <p:cNvPr id="13" name="Straight Arrow Connector 12"/>
                        <p:cNvCxnSpPr/>
                        <p:nvPr/>
                      </p:nvCxnSpPr>
                      <p:spPr bwMode="auto">
                        <a:xfrm flipH="1">
                          <a:off x="2362200" y="3886200"/>
                          <a:ext cx="457200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1905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sm" len="sm"/>
                          <a:tailEnd type="arrow"/>
                        </a:ln>
                        <a:effectLst/>
                      </p:spPr>
                    </p:cxnSp>
                    <p:sp>
                      <p:nvSpPr>
                        <p:cNvPr id="15" name="TextBox 14"/>
                        <p:cNvSpPr txBox="1"/>
                        <p:nvPr/>
                      </p:nvSpPr>
                      <p:spPr>
                        <a:xfrm>
                          <a:off x="2514600" y="3852446"/>
                          <a:ext cx="407484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000" i="1" dirty="0" err="1" smtClean="0">
                              <a:solidFill>
                                <a:srgbClr val="00B050"/>
                              </a:solidFill>
                              <a:latin typeface="+mn-lt"/>
                              <a:cs typeface="Times New Roman" pitchFamily="18" charset="0"/>
                            </a:rPr>
                            <a:t>v</a:t>
                          </a:r>
                          <a:r>
                            <a:rPr lang="en-US" sz="2000" i="1" baseline="-25000" dirty="0" err="1" smtClean="0">
                              <a:solidFill>
                                <a:srgbClr val="00B050"/>
                              </a:solidFill>
                              <a:latin typeface="+mn-lt"/>
                              <a:cs typeface="Times New Roman" pitchFamily="18" charset="0"/>
                            </a:rPr>
                            <a:t>h</a:t>
                          </a:r>
                          <a:endParaRPr lang="en-US" sz="2000" i="1" dirty="0">
                            <a:solidFill>
                              <a:srgbClr val="00B05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>
                        <a:off x="1066800" y="2286000"/>
                        <a:ext cx="1434495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>
                            <a:latin typeface="+mn-lt"/>
                          </a:rPr>
                          <a:t>Small </a:t>
                        </a:r>
                        <a:r>
                          <a:rPr lang="en-US" dirty="0" smtClean="0">
                            <a:latin typeface="Calibri" pitchFamily="34" charset="0"/>
                          </a:rPr>
                          <a:t> </a:t>
                        </a:r>
                        <a:r>
                          <a:rPr lang="en-US" i="1" dirty="0" smtClean="0">
                            <a:latin typeface="+mn-lt"/>
                            <a:cs typeface="Times New Roman" pitchFamily="18" charset="0"/>
                          </a:rPr>
                          <a:t>F</a:t>
                        </a:r>
                      </a:p>
                      <a:p>
                        <a:r>
                          <a:rPr lang="en-US" dirty="0" smtClean="0">
                            <a:latin typeface="+mn-lt"/>
                            <a:cs typeface="Times New Roman" pitchFamily="18" charset="0"/>
                          </a:rPr>
                          <a:t>Weak heating</a:t>
                        </a:r>
                        <a:endParaRPr lang="en-US" dirty="0">
                          <a:latin typeface="+mn-lt"/>
                          <a:cs typeface="Times New Roman" pitchFamily="18" charset="0"/>
                        </a:endParaRPr>
                      </a:p>
                    </p:txBody>
                  </p:sp>
                </p:grpSp>
                <p:grpSp>
                  <p:nvGrpSpPr>
                    <p:cNvPr id="20" name="Group 15"/>
                    <p:cNvGrpSpPr/>
                    <p:nvPr/>
                  </p:nvGrpSpPr>
                  <p:grpSpPr>
                    <a:xfrm>
                      <a:off x="5257800" y="2667000"/>
                      <a:ext cx="1600200" cy="1433156"/>
                      <a:chOff x="2057400" y="2819400"/>
                      <a:chExt cx="1600200" cy="1433156"/>
                    </a:xfrm>
                  </p:grpSpPr>
                  <p:cxnSp>
                    <p:nvCxnSpPr>
                      <p:cNvPr id="22" name="Straight Connector 21"/>
                      <p:cNvCxnSpPr/>
                      <p:nvPr/>
                    </p:nvCxnSpPr>
                    <p:spPr bwMode="auto">
                      <a:xfrm>
                        <a:off x="2057400" y="3733800"/>
                        <a:ext cx="16002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</p:cxnSp>
                  <p:cxnSp>
                    <p:nvCxnSpPr>
                      <p:cNvPr id="23" name="Straight Arrow Connector 22"/>
                      <p:cNvCxnSpPr/>
                      <p:nvPr/>
                    </p:nvCxnSpPr>
                    <p:spPr bwMode="auto">
                      <a:xfrm flipV="1">
                        <a:off x="2819400" y="2819400"/>
                        <a:ext cx="838200" cy="91440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arrow"/>
                      </a:ln>
                      <a:effectLst/>
                    </p:spPr>
                  </p:cxnSp>
                  <p:cxnSp>
                    <p:nvCxnSpPr>
                      <p:cNvPr id="24" name="Straight Arrow Connector 23"/>
                      <p:cNvCxnSpPr/>
                      <p:nvPr/>
                    </p:nvCxnSpPr>
                    <p:spPr bwMode="auto">
                      <a:xfrm flipH="1">
                        <a:off x="2362200" y="3886200"/>
                        <a:ext cx="457200" cy="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9050" cap="flat" cmpd="sng" algn="ctr">
                        <a:solidFill>
                          <a:srgbClr val="00B050"/>
                        </a:solidFill>
                        <a:prstDash val="solid"/>
                        <a:round/>
                        <a:headEnd type="none" w="sm" len="sm"/>
                        <a:tailEnd type="arrow"/>
                      </a:ln>
                      <a:effectLst/>
                    </p:spPr>
                  </p:cxnSp>
                  <p:sp>
                    <p:nvSpPr>
                      <p:cNvPr id="25" name="TextBox 24"/>
                      <p:cNvSpPr txBox="1"/>
                      <p:nvPr/>
                    </p:nvSpPr>
                    <p:spPr>
                      <a:xfrm>
                        <a:off x="2514600" y="3852446"/>
                        <a:ext cx="407484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2000" i="1" dirty="0" err="1" smtClean="0">
                            <a:solidFill>
                              <a:srgbClr val="00B050"/>
                            </a:solidFill>
                            <a:latin typeface="+mn-lt"/>
                          </a:rPr>
                          <a:t>v</a:t>
                        </a:r>
                        <a:r>
                          <a:rPr lang="en-US" sz="2000" i="1" baseline="-25000" dirty="0" err="1" smtClean="0">
                            <a:solidFill>
                              <a:srgbClr val="00B050"/>
                            </a:solidFill>
                            <a:latin typeface="+mn-lt"/>
                          </a:rPr>
                          <a:t>h</a:t>
                        </a:r>
                        <a:endParaRPr lang="en-US" sz="2000" i="1" dirty="0">
                          <a:solidFill>
                            <a:srgbClr val="00B050"/>
                          </a:solidFill>
                          <a:latin typeface="+mn-lt"/>
                        </a:endParaRPr>
                      </a:p>
                    </p:txBody>
                  </p:sp>
                </p:grpSp>
              </p:grp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6400800" y="4419600"/>
                  <a:ext cx="27764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i="1" dirty="0" smtClean="0">
                      <a:latin typeface="Symbol" pitchFamily="18" charset="2"/>
                      <a:sym typeface="Symbol"/>
                    </a:rPr>
                    <a:t></a:t>
                  </a:r>
                  <a:endParaRPr lang="en-US" sz="1400" i="1" dirty="0">
                    <a:latin typeface="Symbol" pitchFamily="18" charset="2"/>
                  </a:endParaRPr>
                </a:p>
              </p:txBody>
            </p:sp>
          </p:grpSp>
        </p:grpSp>
        <p:sp>
          <p:nvSpPr>
            <p:cNvPr id="40" name="TextBox 39"/>
            <p:cNvSpPr txBox="1"/>
            <p:nvPr/>
          </p:nvSpPr>
          <p:spPr>
            <a:xfrm>
              <a:off x="4572000" y="2362200"/>
              <a:ext cx="15183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Large </a:t>
              </a:r>
              <a:r>
                <a:rPr lang="en-US" dirty="0" smtClean="0">
                  <a:latin typeface="Calibri" pitchFamily="34" charset="0"/>
                </a:rPr>
                <a:t> </a:t>
              </a:r>
              <a:r>
                <a:rPr lang="en-US" i="1" dirty="0" smtClean="0">
                  <a:latin typeface="+mn-lt"/>
                  <a:cs typeface="Times New Roman" pitchFamily="18" charset="0"/>
                </a:rPr>
                <a:t>F</a:t>
              </a:r>
            </a:p>
            <a:p>
              <a:r>
                <a:rPr lang="en-US" dirty="0" smtClean="0">
                  <a:latin typeface="+mn-lt"/>
                  <a:cs typeface="Times New Roman" pitchFamily="18" charset="0"/>
                </a:rPr>
                <a:t>Strong heating</a:t>
              </a:r>
              <a:endParaRPr lang="en-US" dirty="0">
                <a:latin typeface="+mn-lt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ear_plot.jpg"/>
          <p:cNvPicPr/>
          <p:nvPr/>
        </p:nvPicPr>
        <p:blipFill>
          <a:blip r:embed="rId3" cstate="print"/>
          <a:srcRect l="13210" t="14429" r="7642" b="42978"/>
          <a:stretch>
            <a:fillRect/>
          </a:stretch>
        </p:blipFill>
        <p:spPr>
          <a:xfrm>
            <a:off x="5791200" y="4343400"/>
            <a:ext cx="3048000" cy="22098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248400" y="838200"/>
            <a:ext cx="2362200" cy="2743200"/>
            <a:chOff x="0" y="990600"/>
            <a:chExt cx="5079604" cy="5715000"/>
          </a:xfrm>
        </p:grpSpPr>
        <p:pic>
          <p:nvPicPr>
            <p:cNvPr id="2" name="Picture 1" descr="arc2cartesian.tif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990600"/>
              <a:ext cx="5079604" cy="57150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09600" y="2895600"/>
              <a:ext cx="38862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362200" y="2743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939047" y="304800"/>
            <a:ext cx="2900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Gravity of a semi-circular loop</a:t>
            </a:r>
            <a:endParaRPr lang="en-US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4114800"/>
            <a:ext cx="134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Shear profile</a:t>
            </a:r>
            <a:endParaRPr lang="en-US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838200"/>
            <a:ext cx="343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BATS-R-US  Simulation</a:t>
            </a:r>
            <a:endParaRPr lang="en-US" sz="2400" dirty="0"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600200"/>
            <a:ext cx="5257800" cy="4343400"/>
            <a:chOff x="304800" y="1600200"/>
            <a:chExt cx="5257800" cy="4343400"/>
          </a:xfrm>
        </p:grpSpPr>
        <p:grpSp>
          <p:nvGrpSpPr>
            <p:cNvPr id="11" name="Group 10"/>
            <p:cNvGrpSpPr/>
            <p:nvPr/>
          </p:nvGrpSpPr>
          <p:grpSpPr>
            <a:xfrm>
              <a:off x="304800" y="1600200"/>
              <a:ext cx="5257800" cy="4343400"/>
              <a:chOff x="3810000" y="457200"/>
              <a:chExt cx="5486400" cy="4191000"/>
            </a:xfrm>
          </p:grpSpPr>
          <p:pic>
            <p:nvPicPr>
              <p:cNvPr id="3" name="Picture 2" descr="visit0001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810000" y="457200"/>
                <a:ext cx="4388123" cy="4191000"/>
              </a:xfrm>
              <a:prstGeom prst="rect">
                <a:avLst/>
              </a:prstGeom>
            </p:spPr>
          </p:pic>
          <p:pic>
            <p:nvPicPr>
              <p:cNvPr id="5" name="Picture 4" descr="SliceDensitySS.png"/>
              <p:cNvPicPr/>
              <p:nvPr/>
            </p:nvPicPr>
            <p:blipFill>
              <a:blip r:embed="rId6" cstate="print"/>
              <a:srcRect l="10336" t="-5920" r="-3358"/>
              <a:stretch>
                <a:fillRect/>
              </a:stretch>
            </p:blipFill>
            <p:spPr bwMode="auto">
              <a:xfrm>
                <a:off x="7924800" y="1143000"/>
                <a:ext cx="1371600" cy="2590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ctangle 14"/>
            <p:cNvSpPr/>
            <p:nvPr/>
          </p:nvSpPr>
          <p:spPr bwMode="auto">
            <a:xfrm>
              <a:off x="4800600" y="2514600"/>
              <a:ext cx="5334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4113" y="152400"/>
            <a:ext cx="5000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Steady-State </a:t>
            </a:r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Ohmic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Heating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5257800"/>
            <a:ext cx="6224781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+mn-lt"/>
              </a:rPr>
              <a:t>At 10 times higher resistivity: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latin typeface="+mn-lt"/>
              </a:rPr>
              <a:t>Maximum tilt decreases from 20</a:t>
            </a:r>
            <a:r>
              <a:rPr lang="en-US" sz="1800" dirty="0" smtClean="0">
                <a:latin typeface="+mn-lt"/>
                <a:sym typeface="Symbol"/>
              </a:rPr>
              <a:t></a:t>
            </a:r>
            <a:r>
              <a:rPr lang="en-US" sz="1800" dirty="0" smtClean="0">
                <a:latin typeface="+mn-lt"/>
              </a:rPr>
              <a:t> to 3</a:t>
            </a:r>
            <a:r>
              <a:rPr lang="en-US" sz="1800" dirty="0" smtClean="0">
                <a:sym typeface="Symbol"/>
              </a:rPr>
              <a:t>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latin typeface="+mn-lt"/>
                <a:sym typeface="Symbol"/>
              </a:rPr>
              <a:t>Mean apex temperature decreases from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  <a:sym typeface="Symbol"/>
              </a:rPr>
              <a:t>1.1 to 0.6 MK</a:t>
            </a:r>
            <a:endParaRPr lang="en-US" sz="1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838200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Low</a:t>
            </a:r>
            <a:r>
              <a:rPr lang="en-US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  <a:sym typeface="Symbol"/>
              </a:rPr>
              <a:t>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838200"/>
            <a:ext cx="928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High</a:t>
            </a:r>
            <a:r>
              <a:rPr lang="en-US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  <a:sym typeface="Symbol"/>
              </a:rPr>
              <a:t>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2667000"/>
            <a:ext cx="1475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 x 50 Mm</a:t>
            </a:r>
            <a:r>
              <a:rPr lang="en-US" sz="1800" baseline="30000" dirty="0" smtClean="0">
                <a:latin typeface="+mn-lt"/>
              </a:rPr>
              <a:t>2</a:t>
            </a:r>
          </a:p>
          <a:p>
            <a:r>
              <a:rPr lang="en-US" sz="1800" dirty="0" smtClean="0">
                <a:latin typeface="+mn-lt"/>
              </a:rPr>
              <a:t>10 G</a:t>
            </a:r>
          </a:p>
          <a:p>
            <a:r>
              <a:rPr lang="en-US" sz="1800" dirty="0" smtClean="0">
                <a:latin typeface="+mn-lt"/>
              </a:rPr>
              <a:t>3 km/s</a:t>
            </a:r>
            <a:endParaRPr lang="en-US" sz="1800" dirty="0">
              <a:latin typeface="+mn-lt"/>
            </a:endParaRPr>
          </a:p>
        </p:txBody>
      </p:sp>
      <p:pic>
        <p:nvPicPr>
          <p:cNvPr id="8" name="Picture 7" descr="ohmic_heat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219200"/>
            <a:ext cx="4919480" cy="3829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30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Observational Discriminators</a:t>
            </a:r>
          </a:p>
          <a:p>
            <a:endParaRPr lang="en-US" sz="1800" dirty="0" smtClean="0">
              <a:latin typeface="+mn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99585" y="3886200"/>
            <a:ext cx="7268632" cy="2362200"/>
            <a:chOff x="899585" y="3886200"/>
            <a:chExt cx="7268632" cy="2362200"/>
          </a:xfrm>
        </p:grpSpPr>
        <p:grpSp>
          <p:nvGrpSpPr>
            <p:cNvPr id="27" name="Group 26"/>
            <p:cNvGrpSpPr/>
            <p:nvPr/>
          </p:nvGrpSpPr>
          <p:grpSpPr>
            <a:xfrm>
              <a:off x="4953000" y="3886200"/>
              <a:ext cx="3215217" cy="2362200"/>
              <a:chOff x="5029200" y="3886200"/>
              <a:chExt cx="3215217" cy="2362200"/>
            </a:xfrm>
          </p:grpSpPr>
          <p:pic>
            <p:nvPicPr>
              <p:cNvPr id="14" name="Picture 13" descr="case2_dem_cor.jpg"/>
              <p:cNvPicPr>
                <a:picLocks noChangeAspect="1"/>
              </p:cNvPicPr>
              <p:nvPr/>
            </p:nvPicPr>
            <p:blipFill>
              <a:blip r:embed="rId3" cstate="print"/>
              <a:srcRect l="15404" t="16667" r="7541" b="43333"/>
              <a:stretch>
                <a:fillRect/>
              </a:stretch>
            </p:blipFill>
            <p:spPr>
              <a:xfrm>
                <a:off x="5029200" y="3886200"/>
                <a:ext cx="3215217" cy="2362200"/>
              </a:xfrm>
              <a:prstGeom prst="rect">
                <a:avLst/>
              </a:prstGeom>
            </p:spPr>
          </p:pic>
          <p:cxnSp>
            <p:nvCxnSpPr>
              <p:cNvPr id="24" name="Straight Connector 23"/>
              <p:cNvCxnSpPr/>
              <p:nvPr/>
            </p:nvCxnSpPr>
            <p:spPr bwMode="auto">
              <a:xfrm flipH="1">
                <a:off x="6469591" y="3886200"/>
                <a:ext cx="236009" cy="609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899585" y="3886200"/>
              <a:ext cx="3215215" cy="2362199"/>
              <a:chOff x="762000" y="3886201"/>
              <a:chExt cx="3215215" cy="2362199"/>
            </a:xfrm>
          </p:grpSpPr>
          <p:pic>
            <p:nvPicPr>
              <p:cNvPr id="13" name="Picture 12" descr="case1_dem_cor.jpg"/>
              <p:cNvPicPr>
                <a:picLocks noChangeAspect="1"/>
              </p:cNvPicPr>
              <p:nvPr/>
            </p:nvPicPr>
            <p:blipFill>
              <a:blip r:embed="rId4" cstate="print"/>
              <a:srcRect l="15404" t="16667" r="7541" b="43333"/>
              <a:stretch>
                <a:fillRect/>
              </a:stretch>
            </p:blipFill>
            <p:spPr>
              <a:xfrm>
                <a:off x="762000" y="3886201"/>
                <a:ext cx="3215215" cy="2362199"/>
              </a:xfrm>
              <a:prstGeom prst="rect">
                <a:avLst/>
              </a:prstGeom>
            </p:spPr>
          </p:pic>
          <p:cxnSp>
            <p:nvCxnSpPr>
              <p:cNvPr id="20" name="Straight Connector 19"/>
              <p:cNvCxnSpPr/>
              <p:nvPr/>
            </p:nvCxnSpPr>
            <p:spPr bwMode="auto">
              <a:xfrm flipH="1">
                <a:off x="1447800" y="4191000"/>
                <a:ext cx="914400" cy="3048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2" name="TextBox 21"/>
              <p:cNvSpPr txBox="1"/>
              <p:nvPr/>
            </p:nvSpPr>
            <p:spPr>
              <a:xfrm>
                <a:off x="1600200" y="4495800"/>
                <a:ext cx="8114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2">
                        <a:lumMod val="50000"/>
                      </a:schemeClr>
                    </a:solidFill>
                    <a:latin typeface="+mn-lt"/>
                  </a:rPr>
                  <a:t>DEM(T)</a:t>
                </a:r>
              </a:p>
              <a:p>
                <a:pPr algn="ctr"/>
                <a:r>
                  <a:rPr lang="en-US" sz="1400" dirty="0" smtClean="0">
                    <a:solidFill>
                      <a:schemeClr val="bg2">
                        <a:lumMod val="50000"/>
                      </a:schemeClr>
                    </a:solidFill>
                    <a:latin typeface="+mn-lt"/>
                  </a:rPr>
                  <a:t>Slope</a:t>
                </a:r>
                <a:endParaRPr lang="en-US" sz="1400" dirty="0">
                  <a:solidFill>
                    <a:schemeClr val="bg2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937902" y="4800600"/>
                <a:ext cx="8720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FF9900"/>
                    </a:solidFill>
                    <a:latin typeface="+mn-lt"/>
                  </a:rPr>
                  <a:t>Very Hot</a:t>
                </a:r>
                <a:br>
                  <a:rPr lang="en-US" sz="1400" dirty="0" smtClean="0">
                    <a:solidFill>
                      <a:srgbClr val="FF9900"/>
                    </a:solidFill>
                    <a:latin typeface="+mn-lt"/>
                  </a:rPr>
                </a:br>
                <a:r>
                  <a:rPr lang="en-US" sz="1400" dirty="0" smtClean="0">
                    <a:solidFill>
                      <a:srgbClr val="FF9900"/>
                    </a:solidFill>
                    <a:latin typeface="+mn-lt"/>
                  </a:rPr>
                  <a:t>Plasma</a:t>
                </a:r>
                <a:endParaRPr lang="en-US" sz="1400" dirty="0">
                  <a:solidFill>
                    <a:srgbClr val="FF9900"/>
                  </a:solidFill>
                  <a:latin typeface="+mn-lt"/>
                </a:endParaRP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1143000" y="990600"/>
            <a:ext cx="6934200" cy="2667000"/>
            <a:chOff x="1143000" y="1066800"/>
            <a:chExt cx="6934200" cy="2667000"/>
          </a:xfrm>
        </p:grpSpPr>
        <p:grpSp>
          <p:nvGrpSpPr>
            <p:cNvPr id="19" name="Group 18"/>
            <p:cNvGrpSpPr/>
            <p:nvPr/>
          </p:nvGrpSpPr>
          <p:grpSpPr>
            <a:xfrm>
              <a:off x="1143000" y="1427018"/>
              <a:ext cx="6934200" cy="2306782"/>
              <a:chOff x="1143000" y="1122218"/>
              <a:chExt cx="6934200" cy="2306782"/>
            </a:xfrm>
          </p:grpSpPr>
          <p:pic>
            <p:nvPicPr>
              <p:cNvPr id="11" name="Picture 10" descr="case1_t_n.jpg"/>
              <p:cNvPicPr>
                <a:picLocks noChangeAspect="1"/>
              </p:cNvPicPr>
              <p:nvPr/>
            </p:nvPicPr>
            <p:blipFill>
              <a:blip r:embed="rId5" cstate="print"/>
              <a:srcRect l="18871" t="16667" r="11938" b="43333"/>
              <a:stretch>
                <a:fillRect/>
              </a:stretch>
            </p:blipFill>
            <p:spPr>
              <a:xfrm>
                <a:off x="1143000" y="1122218"/>
                <a:ext cx="2819400" cy="2306782"/>
              </a:xfrm>
              <a:prstGeom prst="rect">
                <a:avLst/>
              </a:prstGeom>
            </p:spPr>
          </p:pic>
          <p:grpSp>
            <p:nvGrpSpPr>
              <p:cNvPr id="28" name="Group 27"/>
              <p:cNvGrpSpPr/>
              <p:nvPr/>
            </p:nvGrpSpPr>
            <p:grpSpPr>
              <a:xfrm>
                <a:off x="4108126" y="1122218"/>
                <a:ext cx="3969074" cy="2306782"/>
                <a:chOff x="4177652" y="1122218"/>
                <a:chExt cx="3969074" cy="2306782"/>
              </a:xfrm>
            </p:grpSpPr>
            <p:pic>
              <p:nvPicPr>
                <p:cNvPr id="12" name="Picture 11" descr="case2_t_n.jpg"/>
                <p:cNvPicPr>
                  <a:picLocks noChangeAspect="1"/>
                </p:cNvPicPr>
                <p:nvPr/>
              </p:nvPicPr>
              <p:blipFill>
                <a:blip r:embed="rId6" cstate="print"/>
                <a:srcRect l="20122" t="16667" r="12259" b="43333"/>
                <a:stretch>
                  <a:fillRect/>
                </a:stretch>
              </p:blipFill>
              <p:spPr>
                <a:xfrm>
                  <a:off x="5391403" y="1122218"/>
                  <a:ext cx="2755323" cy="2306782"/>
                </a:xfrm>
                <a:prstGeom prst="rect">
                  <a:avLst/>
                </a:prstGeom>
              </p:spPr>
            </p:pic>
            <p:sp>
              <p:nvSpPr>
                <p:cNvPr id="18" name="TextBox 17"/>
                <p:cNvSpPr txBox="1"/>
                <p:nvPr/>
              </p:nvSpPr>
              <p:spPr>
                <a:xfrm>
                  <a:off x="4177652" y="1447800"/>
                  <a:ext cx="114967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solidFill>
                        <a:srgbClr val="00B050"/>
                      </a:solidFill>
                      <a:latin typeface="+mn-lt"/>
                    </a:rPr>
                    <a:t>Intensity</a:t>
                  </a:r>
                </a:p>
                <a:p>
                  <a:pPr algn="ctr"/>
                  <a:r>
                    <a:rPr lang="en-US" sz="1400" dirty="0" smtClean="0">
                      <a:solidFill>
                        <a:srgbClr val="00B050"/>
                      </a:solidFill>
                      <a:latin typeface="+mn-lt"/>
                    </a:rPr>
                    <a:t>Fluctuations</a:t>
                  </a:r>
                  <a:endParaRPr lang="en-US" sz="1400" dirty="0">
                    <a:solidFill>
                      <a:srgbClr val="00B050"/>
                    </a:solidFill>
                    <a:latin typeface="+mn-lt"/>
                  </a:endParaRPr>
                </a:p>
              </p:txBody>
            </p:sp>
            <p:cxnSp>
              <p:nvCxnSpPr>
                <p:cNvPr id="17" name="Straight Arrow Connector 16"/>
                <p:cNvCxnSpPr/>
                <p:nvPr/>
              </p:nvCxnSpPr>
              <p:spPr bwMode="auto">
                <a:xfrm flipH="1">
                  <a:off x="5327326" y="1524000"/>
                  <a:ext cx="6674" cy="2286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arrow"/>
                  <a:tailEnd type="arrow"/>
                </a:ln>
                <a:effectLst/>
              </p:spPr>
            </p:cxnSp>
          </p:grp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4114800" y="1447800"/>
                <a:ext cx="0" cy="11430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</p:grpSp>
        <p:sp>
          <p:nvSpPr>
            <p:cNvPr id="23" name="TextBox 22"/>
            <p:cNvSpPr txBox="1"/>
            <p:nvPr/>
          </p:nvSpPr>
          <p:spPr>
            <a:xfrm>
              <a:off x="1905000" y="1066800"/>
              <a:ext cx="15183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Low frequency</a:t>
              </a:r>
              <a:endParaRPr lang="en-US" dirty="0"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19800" y="1066800"/>
              <a:ext cx="15632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High frequency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743200" y="6400800"/>
            <a:ext cx="3924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Coronal DEM(T);  transition region not included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98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doc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sdo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do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oc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doc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oc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o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o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do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17566</TotalTime>
  <Pages>1</Pages>
  <Words>488</Words>
  <Application>Microsoft Office PowerPoint</Application>
  <PresentationFormat>On-screen Show (4:3)</PresentationFormat>
  <Paragraphs>94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msdocs</vt:lpstr>
      <vt:lpstr>PowerPoint Presentation</vt:lpstr>
      <vt:lpstr>PowerPoint Presentation</vt:lpstr>
      <vt:lpstr>PowerPoint Presentation</vt:lpstr>
      <vt:lpstr>PowerPoint Presentation</vt:lpstr>
    </vt:vector>
  </TitlesOfParts>
  <Company>NRL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7, 1999, 6.1 New Start Proposal for FY01 MODELING MAGNETIC RECONNECTION: THE DRIVER OF CORONAL MASS EJECTIONS  </dc:title>
  <dc:subject/>
  <dc:creator>spiro</dc:creator>
  <cp:keywords/>
  <dc:description/>
  <cp:lastModifiedBy>Klimchuk, James A. (GSFC-6710)</cp:lastModifiedBy>
  <cp:revision>1270</cp:revision>
  <cp:lastPrinted>1999-12-03T15:12:18Z</cp:lastPrinted>
  <dcterms:created xsi:type="dcterms:W3CDTF">1999-12-03T14:04:02Z</dcterms:created>
  <dcterms:modified xsi:type="dcterms:W3CDTF">2018-03-14T14:36:48Z</dcterms:modified>
</cp:coreProperties>
</file>