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740" r:id="rId2"/>
    <p:sldId id="723" r:id="rId3"/>
    <p:sldId id="739" r:id="rId4"/>
    <p:sldId id="774" r:id="rId5"/>
    <p:sldId id="779" r:id="rId6"/>
    <p:sldId id="782" r:id="rId7"/>
    <p:sldId id="781" r:id="rId8"/>
    <p:sldId id="780" r:id="rId9"/>
    <p:sldId id="775" r:id="rId10"/>
    <p:sldId id="783" r:id="rId11"/>
    <p:sldId id="776" r:id="rId12"/>
    <p:sldId id="778" r:id="rId13"/>
    <p:sldId id="365" r:id="rId14"/>
    <p:sldId id="361" r:id="rId15"/>
    <p:sldId id="784" r:id="rId16"/>
    <p:sldId id="785" r:id="rId17"/>
    <p:sldId id="786" r:id="rId18"/>
    <p:sldId id="7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AF3"/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49A0B7-8439-459A-8C46-3BD24C95BE2E}" v="41" dt="2022-04-05T17:29:16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86" autoAdjust="0"/>
  </p:normalViewPr>
  <p:slideViewPr>
    <p:cSldViewPr snapToGrid="0">
      <p:cViewPr varScale="1">
        <p:scale>
          <a:sx n="120" d="100"/>
          <a:sy n="120" d="100"/>
        </p:scale>
        <p:origin x="1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38D4E-1DCE-4C66-92EF-0A3C9064214A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22E16-2A4A-46A5-9507-0956E196C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2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Open vs closed corona</a:t>
            </a:r>
          </a:p>
          <a:p>
            <a:r>
              <a:rPr lang="en-US" baseline="0" dirty="0"/>
              <a:t>Slow solar wind – Viall WP</a:t>
            </a:r>
          </a:p>
          <a:p>
            <a:r>
              <a:rPr lang="en-US" baseline="0" dirty="0"/>
              <a:t>Mixture of theorists, modelers, observers</a:t>
            </a:r>
          </a:p>
          <a:p>
            <a:r>
              <a:rPr lang="en-US" baseline="0" dirty="0"/>
              <a:t>7 CS</a:t>
            </a:r>
          </a:p>
          <a:p>
            <a:r>
              <a:rPr lang="en-US" baseline="0" dirty="0"/>
              <a:t>7 women</a:t>
            </a:r>
          </a:p>
          <a:p>
            <a:r>
              <a:rPr lang="en-US" baseline="0" dirty="0"/>
              <a:t>9 men</a:t>
            </a:r>
          </a:p>
        </p:txBody>
      </p:sp>
    </p:spTree>
    <p:extLst>
      <p:ext uri="{BB962C8B-B14F-4D97-AF65-F5344CB8AC3E}">
        <p14:creationId xmlns:p14="http://schemas.microsoft.com/office/powerpoint/2010/main" val="246752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22E16-2A4A-46A5-9507-0956E196CE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8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22E16-2A4A-46A5-9507-0956E196CE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7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34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001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1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Origins of the Spectral Irradiance and its Intermediate Timescale 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22E16-2A4A-46A5-9507-0956E196CE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3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0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In current observations, not looking at individual strands.</a:t>
            </a:r>
          </a:p>
          <a:p>
            <a:r>
              <a:rPr lang="en-US" dirty="0">
                <a:effectLst/>
              </a:rPr>
              <a:t>Collective emission.</a:t>
            </a:r>
          </a:p>
          <a:p>
            <a:r>
              <a:rPr lang="en-US" dirty="0">
                <a:effectLst/>
              </a:rPr>
              <a:t>Could change in future:  CMO – photon </a:t>
            </a:r>
            <a:r>
              <a:rPr lang="en-US" dirty="0" err="1">
                <a:effectLst/>
              </a:rPr>
              <a:t>seive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11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3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 s and 20 s nanoflares with the same total energy.</a:t>
            </a:r>
          </a:p>
        </p:txBody>
      </p:sp>
    </p:spTree>
    <p:extLst>
      <p:ext uri="{BB962C8B-B14F-4D97-AF65-F5344CB8AC3E}">
        <p14:creationId xmlns:p14="http://schemas.microsoft.com/office/powerpoint/2010/main" val="210516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 s and 20 s nanoflares with the same total energy.</a:t>
            </a:r>
          </a:p>
        </p:txBody>
      </p:sp>
    </p:spTree>
    <p:extLst>
      <p:ext uri="{BB962C8B-B14F-4D97-AF65-F5344CB8AC3E}">
        <p14:creationId xmlns:p14="http://schemas.microsoft.com/office/powerpoint/2010/main" val="48276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 s and 20 s nanoflares with the same total energy.</a:t>
            </a:r>
          </a:p>
        </p:txBody>
      </p:sp>
    </p:spTree>
    <p:extLst>
      <p:ext uri="{BB962C8B-B14F-4D97-AF65-F5344CB8AC3E}">
        <p14:creationId xmlns:p14="http://schemas.microsoft.com/office/powerpoint/2010/main" val="100730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 s and 20 s nanoflares with the same total energy.</a:t>
            </a:r>
          </a:p>
        </p:txBody>
      </p:sp>
    </p:spTree>
    <p:extLst>
      <p:ext uri="{BB962C8B-B14F-4D97-AF65-F5344CB8AC3E}">
        <p14:creationId xmlns:p14="http://schemas.microsoft.com/office/powerpoint/2010/main" val="841446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Origins of the Spectral Irradiance and its Intermediate Timescale 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22E16-2A4A-46A5-9507-0956E196CE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3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2EEEF-0449-404D-8B66-A02571A11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7F306-30DB-4E99-A5FC-020719CA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CCC2C-6A35-4AB1-94D5-F35223F3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5C8B4-856A-4571-9D47-57823495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03AF-0F23-4820-A62C-6413E562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1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22C7-90F2-4947-9B85-8BE10D3D7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E12AF-E290-41FA-8143-31A253FF0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ADE57-B306-4FF7-A0AE-52F08BC8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B217-C437-4F4E-A316-BAF8D32F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6478D-9E62-4190-8BCF-44E4F001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0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496044-A98E-46D6-BECA-6EE22B628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3CA51-7E77-48C1-9BB9-AF1D68602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8C88-BB8F-477C-AE8B-6681B93C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FEDB2-18C3-472B-AF77-E207C7A7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7C59-B181-4588-9574-45B79CA3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87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431141-5E2A-4DD4-A344-53C874A324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E7C378-4F42-416E-A1C5-35F631F4D4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DA6E12D-747A-4DA1-B44E-45B23CF12A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5C2FA-F835-4B56-A35A-CC5688B79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1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AF62-D3D7-4371-82F0-67033CB9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CDD56-3F70-4746-ABB1-0298CBCAF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166EF-5789-4482-B404-C6239FE9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9A877-AE0A-4A4A-8100-435636B20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5C75A-41F2-4F00-AA0F-EA1F58B6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6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9EE6E-6D32-4BCD-AF0C-9A10E2D9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C0D8F-460F-456A-B54C-AF8889E3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3CA45-B375-459C-A99E-27941B329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18041-BFE0-4E9A-8844-E9074249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B874C-004E-4040-9F68-26930128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2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28E4B-A47C-4E5F-93AB-E86D7CF4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5A16-2E5A-477B-8C2B-61109EF88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4C262-A9C8-4630-8ACA-60059F90F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AA29B-1CB4-45FF-A60F-0DBFBFA9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F5F3E-8E04-41CB-8AC1-757CA1D6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8B629-0EFA-4BFD-9C85-E9773ABB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6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5720E-A197-4CF7-90E6-624C694A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67C4D-07F5-4B38-AFBC-919429848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36C43-6121-4B6F-A615-2651FEFE6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C6C60-1BA7-4ECF-A158-527E522C1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A8B90-A312-4267-9BDB-722F658A6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A00E4-FD14-4659-8E03-850C20D9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4382D5-1601-40D8-8335-63722F69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249D45-DCFB-4FF2-B688-F2AF1534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7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14EA1-4DA7-44F6-B893-8E202386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15E300-92F4-4B43-B9F2-2E5BFAE8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F6259-EEC1-4C58-9308-16B96840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EE1ED-1369-4380-A6B3-904FE524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1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979BF-D4EC-4D94-B211-4CD7C82A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8DFF6-2764-4DB7-8257-4D77BB12A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B5F9D-94F0-46B2-8EA8-5B5E1285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32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3BD2-4233-493F-8384-ACE6CB24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2D250-B82B-40EB-B7CF-BFB19B652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14F2D-9127-426C-B52C-4867E879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57C3F-743E-4837-8308-9400379B4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F2C85-F673-43EE-8806-0EB09DF7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F667E-6EDD-4CDC-93FC-C5C4D77A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2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D01C6-EA4B-4963-A67E-AB52695E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3A8F71-D490-407F-B5F3-66A739EC9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2AACF-D153-42F0-A794-0693C7915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E4405-C85E-4883-8B23-B2A30266F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AB710-3E69-44C5-A6FD-212BA0E7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22217-0AFA-4ED6-B977-34C9EF3E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3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8CC17-064A-4480-B90F-0DB0D413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9C99A-3D67-46A6-B80A-105235098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5454C-F9AE-45BD-A493-3AA3D0C43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5DAE1-1EF5-4831-8955-3BB60757A62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E3F7B-E534-4684-BFC5-124345E52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B8614-5E36-43FF-B0EA-C7B6960B9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1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5.emf"/><Relationship Id="rId7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11" Type="http://schemas.openxmlformats.org/officeDocument/2006/relationships/image" Target="NULL"/><Relationship Id="rId5" Type="http://schemas.openxmlformats.org/officeDocument/2006/relationships/image" Target="../media/image27.emf"/><Relationship Id="rId10" Type="http://schemas.openxmlformats.org/officeDocument/2006/relationships/image" Target="NULL"/><Relationship Id="rId4" Type="http://schemas.openxmlformats.org/officeDocument/2006/relationships/image" Target="../media/image26.emf"/><Relationship Id="rId9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rg_cUlq0UQ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242595" y="-373223"/>
            <a:ext cx="12559004" cy="754846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5" name="Picture 4" descr="20111111_171_dew_quarter_res.gif"/>
          <p:cNvPicPr>
            <a:picLocks noChangeAspect="1"/>
          </p:cNvPicPr>
          <p:nvPr/>
        </p:nvPicPr>
        <p:blipFill>
          <a:blip r:embed="rId3" cstate="print">
            <a:lum bright="-20000" contrast="-40000"/>
          </a:blip>
          <a:stretch>
            <a:fillRect/>
          </a:stretch>
        </p:blipFill>
        <p:spPr>
          <a:xfrm>
            <a:off x="2640562" y="-76200"/>
            <a:ext cx="7010400" cy="7010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3074"/>
          <p:cNvSpPr txBox="1">
            <a:spLocks noChangeArrowheads="1"/>
          </p:cNvSpPr>
          <p:nvPr/>
        </p:nvSpPr>
        <p:spPr>
          <a:xfrm>
            <a:off x="2525486" y="1219200"/>
            <a:ext cx="7315201" cy="18288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Heating of the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Magnetically Closed Corona</a:t>
            </a:r>
          </a:p>
        </p:txBody>
      </p:sp>
      <p:sp>
        <p:nvSpPr>
          <p:cNvPr id="7" name="Rectangle 3075"/>
          <p:cNvSpPr txBox="1">
            <a:spLocks noChangeArrowheads="1"/>
          </p:cNvSpPr>
          <p:nvPr/>
        </p:nvSpPr>
        <p:spPr>
          <a:xfrm>
            <a:off x="4675566" y="3573623"/>
            <a:ext cx="2242049" cy="2133600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Jeffrey Brosius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Sherry Chhabra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Ineke De Moortel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Lars Daldorff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Craig Johnston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Judith Karpen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Kalman Knizhnik</a:t>
            </a:r>
            <a:endParaRPr lang="en-US" sz="24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b="1" kern="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0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F1F9D826-EBEC-46EF-96D8-800D9C165F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16197"/>
          <a:stretch/>
        </p:blipFill>
        <p:spPr>
          <a:xfrm>
            <a:off x="10935478" y="-31843"/>
            <a:ext cx="1121132" cy="1078481"/>
          </a:xfrm>
          <a:prstGeom prst="rect">
            <a:avLst/>
          </a:prstGeom>
        </p:spPr>
      </p:pic>
      <p:sp>
        <p:nvSpPr>
          <p:cNvPr id="9" name="Rectangle 3075">
            <a:extLst>
              <a:ext uri="{FF2B5EF4-FFF2-40B4-BE49-F238E27FC236}">
                <a16:creationId xmlns:a16="http://schemas.microsoft.com/office/drawing/2014/main" id="{BD19E86C-770D-44D9-A7F2-9602C1291148}"/>
              </a:ext>
            </a:extLst>
          </p:cNvPr>
          <p:cNvSpPr txBox="1">
            <a:spLocks noChangeArrowheads="1"/>
          </p:cNvSpPr>
          <p:nvPr/>
        </p:nvSpPr>
        <p:spPr>
          <a:xfrm>
            <a:off x="6480018" y="3576732"/>
            <a:ext cx="2895600" cy="1920311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James Leake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Samuel Schonfeld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Jennifer Rodriguez Gomez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Vadim Uritsky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Peter Young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Nicholeen Viall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Yihua Zhang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b="1" kern="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000" kern="0" dirty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0" dirty="0"/>
          </a:p>
        </p:txBody>
      </p:sp>
      <p:sp>
        <p:nvSpPr>
          <p:cNvPr id="10" name="Rectangle 3075">
            <a:extLst>
              <a:ext uri="{FF2B5EF4-FFF2-40B4-BE49-F238E27FC236}">
                <a16:creationId xmlns:a16="http://schemas.microsoft.com/office/drawing/2014/main" id="{9539CB7C-7F59-4971-A590-07CB24721617}"/>
              </a:ext>
            </a:extLst>
          </p:cNvPr>
          <p:cNvSpPr txBox="1">
            <a:spLocks noChangeArrowheads="1"/>
          </p:cNvSpPr>
          <p:nvPr/>
        </p:nvSpPr>
        <p:spPr>
          <a:xfrm>
            <a:off x="5201051" y="2606112"/>
            <a:ext cx="2294543" cy="670489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James Klimchuk, PI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Therese Kucera, Deputy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b="1" kern="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0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886752E-40B6-41D3-93FF-57FBE7369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0" y="65454"/>
            <a:ext cx="885254" cy="88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70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08694-5C26-4FF3-B2D9-A769F955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57" y="-1346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Magnetic Reconnection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659900F8-27E3-4D7D-9C25-3BBB9494E25B}"/>
              </a:ext>
            </a:extLst>
          </p:cNvPr>
          <p:cNvSpPr/>
          <p:nvPr/>
        </p:nvSpPr>
        <p:spPr>
          <a:xfrm>
            <a:off x="-374969" y="2645620"/>
            <a:ext cx="2539269" cy="664968"/>
          </a:xfrm>
          <a:prstGeom prst="arc">
            <a:avLst>
              <a:gd name="adj1" fmla="val 16200000"/>
              <a:gd name="adj2" fmla="val 5589624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BB936E22-81B1-4FCA-BE62-FF5119C542B5}"/>
              </a:ext>
            </a:extLst>
          </p:cNvPr>
          <p:cNvSpPr/>
          <p:nvPr/>
        </p:nvSpPr>
        <p:spPr>
          <a:xfrm rot="10800000">
            <a:off x="2579836" y="2645620"/>
            <a:ext cx="2539269" cy="664968"/>
          </a:xfrm>
          <a:prstGeom prst="arc">
            <a:avLst>
              <a:gd name="adj1" fmla="val 16200000"/>
              <a:gd name="adj2" fmla="val 5589624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B7C00114-7E3A-4599-8AB1-C8BFAAF3F6FF}"/>
              </a:ext>
            </a:extLst>
          </p:cNvPr>
          <p:cNvSpPr/>
          <p:nvPr/>
        </p:nvSpPr>
        <p:spPr>
          <a:xfrm rot="16200000">
            <a:off x="1761798" y="1957085"/>
            <a:ext cx="1241678" cy="4047100"/>
          </a:xfrm>
          <a:prstGeom prst="arc">
            <a:avLst>
              <a:gd name="adj1" fmla="val 16200000"/>
              <a:gd name="adj2" fmla="val 541194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8C6E72D-CA21-4A10-88FE-1830B77AC7AB}"/>
              </a:ext>
            </a:extLst>
          </p:cNvPr>
          <p:cNvSpPr/>
          <p:nvPr/>
        </p:nvSpPr>
        <p:spPr>
          <a:xfrm rot="5400000">
            <a:off x="1761797" y="-53122"/>
            <a:ext cx="1241678" cy="4047100"/>
          </a:xfrm>
          <a:prstGeom prst="arc">
            <a:avLst>
              <a:gd name="adj1" fmla="val 16200000"/>
              <a:gd name="adj2" fmla="val 541194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62DDA1F-2025-47BB-8D01-E78A7D8446C3}"/>
              </a:ext>
            </a:extLst>
          </p:cNvPr>
          <p:cNvSpPr/>
          <p:nvPr/>
        </p:nvSpPr>
        <p:spPr>
          <a:xfrm rot="16200000" flipH="1">
            <a:off x="2344892" y="2506294"/>
            <a:ext cx="54351" cy="170411"/>
          </a:xfrm>
          <a:prstGeom prst="downArrow">
            <a:avLst>
              <a:gd name="adj1" fmla="val 50000"/>
              <a:gd name="adj2" fmla="val 4614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9C3B6EF-B02E-472E-8A30-8C8E2D64F877}"/>
              </a:ext>
            </a:extLst>
          </p:cNvPr>
          <p:cNvSpPr/>
          <p:nvPr/>
        </p:nvSpPr>
        <p:spPr>
          <a:xfrm rot="5400000" flipH="1">
            <a:off x="2359145" y="3274359"/>
            <a:ext cx="54351" cy="170411"/>
          </a:xfrm>
          <a:prstGeom prst="downArrow">
            <a:avLst>
              <a:gd name="adj1" fmla="val 50000"/>
              <a:gd name="adj2" fmla="val 4614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5F0719-7466-457F-89F4-9535FEFC7A01}"/>
              </a:ext>
            </a:extLst>
          </p:cNvPr>
          <p:cNvSpPr/>
          <p:nvPr/>
        </p:nvSpPr>
        <p:spPr>
          <a:xfrm>
            <a:off x="6578" y="1789329"/>
            <a:ext cx="993341" cy="2812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7D5C48-4FD9-4748-B151-9B29D91D7460}"/>
              </a:ext>
            </a:extLst>
          </p:cNvPr>
          <p:cNvSpPr/>
          <p:nvPr/>
        </p:nvSpPr>
        <p:spPr>
          <a:xfrm>
            <a:off x="3890631" y="1672044"/>
            <a:ext cx="993341" cy="2812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7188A25-ECDB-4AC0-BE7E-8EED32EED1CE}"/>
              </a:ext>
            </a:extLst>
          </p:cNvPr>
          <p:cNvSpPr/>
          <p:nvPr/>
        </p:nvSpPr>
        <p:spPr>
          <a:xfrm>
            <a:off x="2268182" y="1688724"/>
            <a:ext cx="207769" cy="6108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1C5DEF3F-75AA-4109-BDD1-70A66DC0AADF}"/>
              </a:ext>
            </a:extLst>
          </p:cNvPr>
          <p:cNvSpPr/>
          <p:nvPr/>
        </p:nvSpPr>
        <p:spPr>
          <a:xfrm rot="10800000">
            <a:off x="2263757" y="3688691"/>
            <a:ext cx="207769" cy="6108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40633B1-4723-44C6-A1CC-90CC14962FC0}"/>
              </a:ext>
            </a:extLst>
          </p:cNvPr>
          <p:cNvSpPr/>
          <p:nvPr/>
        </p:nvSpPr>
        <p:spPr>
          <a:xfrm rot="16200000">
            <a:off x="3353402" y="2670115"/>
            <a:ext cx="207769" cy="6108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5B1849E-0917-4220-8472-6C5239956899}"/>
              </a:ext>
            </a:extLst>
          </p:cNvPr>
          <p:cNvSpPr/>
          <p:nvPr/>
        </p:nvSpPr>
        <p:spPr>
          <a:xfrm rot="5400000">
            <a:off x="1259192" y="2670115"/>
            <a:ext cx="207769" cy="6108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C97EC5-0430-4B1B-A959-C00B9875E1B2}"/>
              </a:ext>
            </a:extLst>
          </p:cNvPr>
          <p:cNvSpPr txBox="1"/>
          <p:nvPr/>
        </p:nvSpPr>
        <p:spPr>
          <a:xfrm>
            <a:off x="2071109" y="1227243"/>
            <a:ext cx="77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Inflow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1E4243-5975-41E4-8981-C379E08A27AF}"/>
              </a:ext>
            </a:extLst>
          </p:cNvPr>
          <p:cNvSpPr txBox="1"/>
          <p:nvPr/>
        </p:nvSpPr>
        <p:spPr>
          <a:xfrm>
            <a:off x="1981477" y="4383118"/>
            <a:ext cx="77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Inflow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4BAFCF-7F69-4D77-A29F-5BCAFF6505A9}"/>
              </a:ext>
            </a:extLst>
          </p:cNvPr>
          <p:cNvSpPr/>
          <p:nvPr/>
        </p:nvSpPr>
        <p:spPr>
          <a:xfrm>
            <a:off x="1757020" y="2404971"/>
            <a:ext cx="1300397" cy="118704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457F9F-3F71-46B3-A96D-7B19D18E71B1}"/>
              </a:ext>
            </a:extLst>
          </p:cNvPr>
          <p:cNvSpPr txBox="1"/>
          <p:nvPr/>
        </p:nvSpPr>
        <p:spPr>
          <a:xfrm>
            <a:off x="6713507" y="960526"/>
            <a:ext cx="54600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fundamental process that converts magnetic energy stored in the field to plasma kinetic and thermal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Reconnection rate is typically characterized by the inflow and outflow velocities of the reconnection region.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does the 3D nature of the process influence the reconnection rate?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74F9318-0FAE-48A2-AFC7-E33B4825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64" y="1124949"/>
            <a:ext cx="5965549" cy="5299203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D850A2BC-36E2-4A04-8966-C60E42D0F2CB}"/>
              </a:ext>
            </a:extLst>
          </p:cNvPr>
          <p:cNvSpPr/>
          <p:nvPr/>
        </p:nvSpPr>
        <p:spPr>
          <a:xfrm rot="1349707">
            <a:off x="2559389" y="3917676"/>
            <a:ext cx="5596763" cy="1753772"/>
          </a:xfrm>
          <a:prstGeom prst="parallelogram">
            <a:avLst>
              <a:gd name="adj" fmla="val 123406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_Sim1_Zcut">
            <a:hlinkClick r:id="" action="ppaction://media"/>
            <a:extLst>
              <a:ext uri="{FF2B5EF4-FFF2-40B4-BE49-F238E27FC236}">
                <a16:creationId xmlns:a16="http://schemas.microsoft.com/office/drawing/2014/main" id="{F14D0700-0D3E-46D2-A1C6-E691926597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80" end="245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28328" y="1982840"/>
            <a:ext cx="9180871" cy="3531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1FB212-3717-44FE-94CA-55800EF8883F}"/>
              </a:ext>
            </a:extLst>
          </p:cNvPr>
          <p:cNvSpPr txBox="1"/>
          <p:nvPr/>
        </p:nvSpPr>
        <p:spPr>
          <a:xfrm>
            <a:off x="7874758" y="1325563"/>
            <a:ext cx="40758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Reconnection in 2D involves the relatively simple formation, coalescence, and expulsion of </a:t>
            </a:r>
            <a:r>
              <a:rPr lang="en-US" sz="2400" dirty="0" err="1"/>
              <a:t>plasmoids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Tangling occurs in 3D, which impedes the orderly flow of magnetic flux into and out of the reconnection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Therefore, the reconnection process is less efficient in 3D.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D4909E-015A-7248-AF6B-97C406AF2DE7}"/>
              </a:ext>
            </a:extLst>
          </p:cNvPr>
          <p:cNvSpPr/>
          <p:nvPr/>
        </p:nvSpPr>
        <p:spPr>
          <a:xfrm>
            <a:off x="1161143" y="1631101"/>
            <a:ext cx="4477657" cy="73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3E0AA4-0063-D643-9A3A-05704AA1C9C6}"/>
              </a:ext>
            </a:extLst>
          </p:cNvPr>
          <p:cNvSpPr txBox="1"/>
          <p:nvPr/>
        </p:nvSpPr>
        <p:spPr>
          <a:xfrm>
            <a:off x="1506531" y="1836451"/>
            <a:ext cx="529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0AB80-AAD4-5D44-8FEA-CAB3AFC62D1F}"/>
              </a:ext>
            </a:extLst>
          </p:cNvPr>
          <p:cNvSpPr txBox="1"/>
          <p:nvPr/>
        </p:nvSpPr>
        <p:spPr>
          <a:xfrm>
            <a:off x="4586748" y="1836451"/>
            <a:ext cx="529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70699-BC92-CF47-9F1B-41560FEE1438}"/>
              </a:ext>
            </a:extLst>
          </p:cNvPr>
          <p:cNvSpPr txBox="1"/>
          <p:nvPr/>
        </p:nvSpPr>
        <p:spPr>
          <a:xfrm>
            <a:off x="2170563" y="1506785"/>
            <a:ext cx="24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Current (log10|J|)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46FDB9-0799-8B43-ADBC-2D92008816F5}"/>
              </a:ext>
            </a:extLst>
          </p:cNvPr>
          <p:cNvSpPr txBox="1"/>
          <p:nvPr/>
        </p:nvSpPr>
        <p:spPr>
          <a:xfrm>
            <a:off x="2844370" y="5360368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X [Mm]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A8379-474D-974F-9ABF-FA01F1D440D3}"/>
              </a:ext>
            </a:extLst>
          </p:cNvPr>
          <p:cNvSpPr txBox="1"/>
          <p:nvPr/>
        </p:nvSpPr>
        <p:spPr>
          <a:xfrm rot="16200000">
            <a:off x="-377803" y="3250632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Y [Mm]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63C361-D64F-1440-A49A-12EB3C0642E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/>
              <a:t>3D Complexity Reduces the Reconnection Rate</a:t>
            </a:r>
            <a:endParaRPr lang="en-US" sz="4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E1DE6-8935-0C46-8B35-D2D02EC40752}"/>
              </a:ext>
            </a:extLst>
          </p:cNvPr>
          <p:cNvSpPr txBox="1"/>
          <p:nvPr/>
        </p:nvSpPr>
        <p:spPr>
          <a:xfrm>
            <a:off x="403822" y="5789429"/>
            <a:ext cx="2735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Laminar flows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515F26-97B1-5442-8F66-2522B83DFB2B}"/>
              </a:ext>
            </a:extLst>
          </p:cNvPr>
          <p:cNvSpPr txBox="1"/>
          <p:nvPr/>
        </p:nvSpPr>
        <p:spPr>
          <a:xfrm>
            <a:off x="3671249" y="5789429"/>
            <a:ext cx="260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Turbulent flows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8B9C43-1E99-CE45-B0D9-4E82F4C9C1D5}"/>
              </a:ext>
            </a:extLst>
          </p:cNvPr>
          <p:cNvSpPr/>
          <p:nvPr/>
        </p:nvSpPr>
        <p:spPr>
          <a:xfrm>
            <a:off x="9034819" y="6467958"/>
            <a:ext cx="3166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s-IS" sz="2400" dirty="0">
                <a:latin typeface="Calibri" charset="0"/>
                <a:ea typeface="Calibri" charset="0"/>
                <a:cs typeface="Calibri" charset="0"/>
              </a:rPr>
              <a:t>Daldorff et al. 2022.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90B47258-12AF-4ECE-928B-D02D5014CAE2}"/>
              </a:ext>
            </a:extLst>
          </p:cNvPr>
          <p:cNvSpPr/>
          <p:nvPr/>
        </p:nvSpPr>
        <p:spPr>
          <a:xfrm>
            <a:off x="2685863" y="2768202"/>
            <a:ext cx="158505" cy="472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2EC795D-A681-49F0-BB24-755F7DEDABA7}"/>
              </a:ext>
            </a:extLst>
          </p:cNvPr>
          <p:cNvSpPr/>
          <p:nvPr/>
        </p:nvSpPr>
        <p:spPr>
          <a:xfrm rot="10800000">
            <a:off x="2699514" y="4307315"/>
            <a:ext cx="158505" cy="472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9A3676-6DBF-4D8E-AA81-F7311B2C03AC}"/>
              </a:ext>
            </a:extLst>
          </p:cNvPr>
          <p:cNvSpPr/>
          <p:nvPr/>
        </p:nvSpPr>
        <p:spPr>
          <a:xfrm>
            <a:off x="2456687" y="3377920"/>
            <a:ext cx="682298" cy="82047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560E9A98-DC67-4AFC-9628-56158380A91D}"/>
              </a:ext>
            </a:extLst>
          </p:cNvPr>
          <p:cNvSpPr/>
          <p:nvPr/>
        </p:nvSpPr>
        <p:spPr>
          <a:xfrm rot="10800000">
            <a:off x="5635059" y="4307315"/>
            <a:ext cx="158505" cy="472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52EE21-2784-48F3-B543-179040F53317}"/>
              </a:ext>
            </a:extLst>
          </p:cNvPr>
          <p:cNvSpPr/>
          <p:nvPr/>
        </p:nvSpPr>
        <p:spPr>
          <a:xfrm>
            <a:off x="5205034" y="3349187"/>
            <a:ext cx="1018559" cy="82047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3C8477D-990A-41D1-9561-3BA2158E85D4}"/>
              </a:ext>
            </a:extLst>
          </p:cNvPr>
          <p:cNvSpPr/>
          <p:nvPr/>
        </p:nvSpPr>
        <p:spPr>
          <a:xfrm>
            <a:off x="5635060" y="2768201"/>
            <a:ext cx="158505" cy="472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0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9F56EFAE-6F24-49B2-8CAF-B671AAFB8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6" y="724022"/>
            <a:ext cx="7202128" cy="48014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5F5E86-A556-A54C-ACE6-45401E010E9F}"/>
              </a:ext>
            </a:extLst>
          </p:cNvPr>
          <p:cNvSpPr/>
          <p:nvPr/>
        </p:nvSpPr>
        <p:spPr>
          <a:xfrm>
            <a:off x="452243" y="2315559"/>
            <a:ext cx="391886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0504C8-EFF4-3241-A47F-55445D5D1644}"/>
              </a:ext>
            </a:extLst>
          </p:cNvPr>
          <p:cNvSpPr/>
          <p:nvPr/>
        </p:nvSpPr>
        <p:spPr>
          <a:xfrm rot="16200000">
            <a:off x="3691877" y="4580606"/>
            <a:ext cx="391886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D8F7E-168E-C344-82D7-65E5ADD9A090}"/>
              </a:ext>
            </a:extLst>
          </p:cNvPr>
          <p:cNvSpPr txBox="1"/>
          <p:nvPr/>
        </p:nvSpPr>
        <p:spPr>
          <a:xfrm rot="16200000">
            <a:off x="-1397029" y="2985044"/>
            <a:ext cx="369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Inflow Velocity  [km/s]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83D280-6902-E547-AE45-0F8DBBC99922}"/>
              </a:ext>
            </a:extLst>
          </p:cNvPr>
          <p:cNvSpPr txBox="1"/>
          <p:nvPr/>
        </p:nvSpPr>
        <p:spPr>
          <a:xfrm>
            <a:off x="1090029" y="5365173"/>
            <a:ext cx="5595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Angle of Reconnecting Field to Guide Field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6461BA-6E61-47C4-B49D-F5499250B68E}"/>
              </a:ext>
            </a:extLst>
          </p:cNvPr>
          <p:cNvSpPr/>
          <p:nvPr/>
        </p:nvSpPr>
        <p:spPr>
          <a:xfrm>
            <a:off x="1791628" y="5065149"/>
            <a:ext cx="5062654" cy="199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A309C-03BE-4472-AD59-CEA83C1D02D3}"/>
              </a:ext>
            </a:extLst>
          </p:cNvPr>
          <p:cNvSpPr txBox="1"/>
          <p:nvPr/>
        </p:nvSpPr>
        <p:spPr>
          <a:xfrm>
            <a:off x="2011263" y="51201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87964-A4BD-4245-8A32-0E64BD3A9575}"/>
              </a:ext>
            </a:extLst>
          </p:cNvPr>
          <p:cNvSpPr txBox="1"/>
          <p:nvPr/>
        </p:nvSpPr>
        <p:spPr>
          <a:xfrm>
            <a:off x="3097387" y="512187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3933F-456D-48D9-846D-241B2CB438AF}"/>
              </a:ext>
            </a:extLst>
          </p:cNvPr>
          <p:cNvSpPr txBox="1"/>
          <p:nvPr/>
        </p:nvSpPr>
        <p:spPr>
          <a:xfrm>
            <a:off x="4233679" y="51201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E248D7-3C7F-4720-8191-CEB72E933A60}"/>
              </a:ext>
            </a:extLst>
          </p:cNvPr>
          <p:cNvSpPr txBox="1"/>
          <p:nvPr/>
        </p:nvSpPr>
        <p:spPr>
          <a:xfrm>
            <a:off x="5342231" y="51211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8A8ED-18F8-4A27-8A00-7AA59713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3D Complexity Reduces the Reconnection 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FB212-3717-44FE-94CA-55800EF8883F}"/>
              </a:ext>
            </a:extLst>
          </p:cNvPr>
          <p:cNvSpPr txBox="1"/>
          <p:nvPr/>
        </p:nvSpPr>
        <p:spPr>
          <a:xfrm>
            <a:off x="7395414" y="1543689"/>
            <a:ext cx="43655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Faster inflows are associated with stronger reconnecting fields in both 2D &amp; 3D.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reconnection rate, as indicated by the speed of the inflow, is artificially exaggerated in 2D simulations.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discrepancy between the 2D and 3D reconnection rates increases as the angle increases between the reconnecting and guide fields.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3FE31C-D265-3344-9A71-526285C7BB39}"/>
              </a:ext>
            </a:extLst>
          </p:cNvPr>
          <p:cNvSpPr/>
          <p:nvPr/>
        </p:nvSpPr>
        <p:spPr>
          <a:xfrm>
            <a:off x="9034819" y="6467958"/>
            <a:ext cx="3166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s-IS" sz="2400" dirty="0">
                <a:latin typeface="Calibri" charset="0"/>
                <a:ea typeface="Calibri" charset="0"/>
                <a:cs typeface="Calibri" charset="0"/>
              </a:rPr>
              <a:t>Daldorff et al. 2022.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1B2F6A-A569-473F-B1E7-D6E937C0B7B4}"/>
              </a:ext>
            </a:extLst>
          </p:cNvPr>
          <p:cNvCxnSpPr/>
          <p:nvPr/>
        </p:nvCxnSpPr>
        <p:spPr>
          <a:xfrm>
            <a:off x="2384242" y="5994318"/>
            <a:ext cx="226369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C8E739-98F0-4710-A3ED-AEBEFE562288}"/>
              </a:ext>
            </a:extLst>
          </p:cNvPr>
          <p:cNvSpPr txBox="1"/>
          <p:nvPr/>
        </p:nvSpPr>
        <p:spPr>
          <a:xfrm>
            <a:off x="2073195" y="6127134"/>
            <a:ext cx="296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Increasing Reconnecting Field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(Constant Guide Field)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58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DFCA-BEEF-4F02-835E-5786A578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496"/>
            <a:ext cx="12192000" cy="1331270"/>
          </a:xfrm>
        </p:spPr>
        <p:txBody>
          <a:bodyPr>
            <a:normAutofit fontScale="90000"/>
          </a:bodyPr>
          <a:lstStyle/>
          <a:p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Evidence of Coronal Heating by Nanoflares Based on EUV and SXR Imaging Spectroscopy with EUNIS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Key objective: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Assess nanoflare model of solar coronal heating using 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trong lines of Fe XVIII (7.1 MK) &amp; XIX (8.9 MK) to detect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                                                                      “smoking gun” evidence of nanoflares.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0E50F-DA06-44FF-BB8B-BD1EC2E28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018" y="1920710"/>
            <a:ext cx="4959410" cy="584365"/>
          </a:xfrm>
        </p:spPr>
        <p:txBody>
          <a:bodyPr>
            <a:normAutofit/>
          </a:bodyPr>
          <a:lstStyle/>
          <a:p>
            <a:r>
              <a:rPr lang="en-US" b="0" dirty="0"/>
              <a:t>EUNIS Relative Sensitivity at 92-115 Å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DF211-F4D7-4177-B3E4-8B9C14E43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95253" y="1516886"/>
            <a:ext cx="6496747" cy="487655"/>
          </a:xfrm>
        </p:spPr>
        <p:txBody>
          <a:bodyPr>
            <a:normAutofit/>
          </a:bodyPr>
          <a:lstStyle/>
          <a:p>
            <a:r>
              <a:rPr lang="en-US" b="0" dirty="0"/>
              <a:t>EUNIS Pointing and Spectra in Two Wavebands</a:t>
            </a:r>
          </a:p>
        </p:txBody>
      </p:sp>
      <p:pic>
        <p:nvPicPr>
          <p:cNvPr id="7" name="EUNIS2021_Movie">
            <a:hlinkClick r:id="" action="ppaction://media"/>
            <a:extLst>
              <a:ext uri="{FF2B5EF4-FFF2-40B4-BE49-F238E27FC236}">
                <a16:creationId xmlns:a16="http://schemas.microsoft.com/office/drawing/2014/main" id="{502F0FAF-4303-4527-ADC1-D81F35058EB0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1395" y="2088373"/>
            <a:ext cx="6607587" cy="3716767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9C12649-7116-45BA-8C8D-8A0D37F2C1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11234" b="43951"/>
          <a:stretch/>
        </p:blipFill>
        <p:spPr>
          <a:xfrm>
            <a:off x="-824371" y="2505075"/>
            <a:ext cx="6364261" cy="36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5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190B-8FFF-488A-8E5C-AC17B83E14D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286227" y="90721"/>
            <a:ext cx="11296173" cy="846730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Mission success:  EUNIS-2021 observed 100’s of lines in a bright, quiescent active region.</a:t>
            </a:r>
            <a:endParaRPr lang="en-US" sz="3600" b="1" dirty="0"/>
          </a:p>
        </p:txBody>
      </p:sp>
      <p:pic>
        <p:nvPicPr>
          <p:cNvPr id="9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478235FE-D8EC-44D7-A40C-899763E0397C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8" y="902986"/>
            <a:ext cx="5652505" cy="4037503"/>
          </a:xfrm>
        </p:spPr>
      </p:pic>
      <p:pic>
        <p:nvPicPr>
          <p:cNvPr id="10" name="Content Placeholder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598E4E06-238F-4DEE-AAEA-7509D6B66A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13" y="971530"/>
            <a:ext cx="5862253" cy="418732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61B627-8C2D-4DEA-8C10-78B162FBEC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86227" y="5382549"/>
            <a:ext cx="11805760" cy="1007842"/>
          </a:xfrm>
        </p:spPr>
        <p:txBody>
          <a:bodyPr>
            <a:normAutofit fontScale="25000" lnSpcReduction="20000"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lang="en-US" sz="2300" dirty="0"/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 XVIII and Fe XIX are observed over extended portion of </a:t>
            </a:r>
            <a:r>
              <a:rPr lang="en-US" sz="7200">
                <a:solidFill>
                  <a:srgbClr val="000000"/>
                </a:solidFill>
                <a:latin typeface="Arial"/>
              </a:rPr>
              <a:t>active region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 XVIII and Fe XIX constrain emission measure at high T; indicate small amount of plasma around 6 MK. 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7200" dirty="0">
                <a:solidFill>
                  <a:srgbClr val="000000"/>
                </a:solidFill>
                <a:latin typeface="Arial"/>
              </a:rPr>
              <a:t>Additional work in progress on calibration, DEM, line widths, etc.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C7C77-1418-4100-9914-D8578307B2C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0013" y="5765006"/>
            <a:ext cx="228308" cy="84673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78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C92C0A-8781-604C-9A46-2DA5166B7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40080"/>
            <a:ext cx="5853193" cy="3657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E179C6-0DD6-E14A-B43A-8B29C2F30EF7}"/>
              </a:ext>
            </a:extLst>
          </p:cNvPr>
          <p:cNvSpPr txBox="1"/>
          <p:nvPr/>
        </p:nvSpPr>
        <p:spPr>
          <a:xfrm>
            <a:off x="6857999" y="182880"/>
            <a:ext cx="4754880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1400FF"/>
                </a:solidFill>
              </a:rPr>
              <a:t>Density </a:t>
            </a:r>
            <a:r>
              <a:rPr lang="en-US" b="1" u="sng" dirty="0" err="1">
                <a:solidFill>
                  <a:srgbClr val="1400FF"/>
                </a:solidFill>
              </a:rPr>
              <a:t>Reponse</a:t>
            </a:r>
            <a:endParaRPr lang="en-US" b="1" u="sng" dirty="0">
              <a:solidFill>
                <a:srgbClr val="1400FF"/>
              </a:solidFill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just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just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just"/>
            <a:endParaRPr lang="en-US" sz="200" dirty="0"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Under-resolving the transition region results in coronal densities that are artificially low.</a:t>
            </a:r>
          </a:p>
          <a:p>
            <a:pPr algn="just"/>
            <a:endParaRPr lang="en-US" sz="900" dirty="0"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This can then lead to inaccurate conclusions when numerical predictions are compared with real observational data.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1604EA-96A1-A346-B1F7-1201E2CEC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136" y="1149350"/>
            <a:ext cx="2221992" cy="411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436928-22C5-A94C-B664-2F1AE29FE51B}"/>
              </a:ext>
            </a:extLst>
          </p:cNvPr>
          <p:cNvSpPr txBox="1"/>
          <p:nvPr/>
        </p:nvSpPr>
        <p:spPr>
          <a:xfrm>
            <a:off x="9876512" y="1558646"/>
            <a:ext cx="1044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Better 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resolution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581650-3944-B640-8C57-882C0314E621}"/>
              </a:ext>
            </a:extLst>
          </p:cNvPr>
          <p:cNvCxnSpPr>
            <a:cxnSpLocks/>
          </p:cNvCxnSpPr>
          <p:nvPr/>
        </p:nvCxnSpPr>
        <p:spPr>
          <a:xfrm flipV="1">
            <a:off x="9892672" y="2057400"/>
            <a:ext cx="0" cy="1371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15340C9-3CD7-824C-B49A-B1799D4C4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31520"/>
            <a:ext cx="3888533" cy="34747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B1B5E5-2E4C-EC42-B085-35044D9FC742}"/>
              </a:ext>
            </a:extLst>
          </p:cNvPr>
          <p:cNvSpPr txBox="1"/>
          <p:nvPr/>
        </p:nvSpPr>
        <p:spPr>
          <a:xfrm>
            <a:off x="640080" y="182880"/>
            <a:ext cx="4754880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1400FF"/>
                </a:solidFill>
              </a:rPr>
              <a:t>Solar Atmosphere</a:t>
            </a: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just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just"/>
            <a:endParaRPr lang="en-US" sz="200" dirty="0"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Simulating the plasma response to heating requires a physical connection between the corona, transition region and chromosphere.</a:t>
            </a:r>
          </a:p>
          <a:p>
            <a:pPr algn="just"/>
            <a:endParaRPr lang="en-US" sz="900" dirty="0"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Very difficult to fully resolve the steep temperature and density gradients in the transition region (&lt; 1 km).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2A27A9-FD44-A94A-AB10-44F687DC270A}"/>
              </a:ext>
            </a:extLst>
          </p:cNvPr>
          <p:cNvSpPr txBox="1"/>
          <p:nvPr/>
        </p:nvSpPr>
        <p:spPr>
          <a:xfrm>
            <a:off x="9052560" y="1143000"/>
            <a:ext cx="382024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“Reality”</a:t>
            </a:r>
          </a:p>
        </p:txBody>
      </p:sp>
    </p:spTree>
    <p:extLst>
      <p:ext uri="{BB962C8B-B14F-4D97-AF65-F5344CB8AC3E}">
        <p14:creationId xmlns:p14="http://schemas.microsoft.com/office/powerpoint/2010/main" val="24405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181F9E-7ADF-5249-9F09-9792C6357A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-67"/>
          <a:stretch/>
        </p:blipFill>
        <p:spPr>
          <a:xfrm>
            <a:off x="0" y="640080"/>
            <a:ext cx="5853193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BA207-35C3-AA45-9390-5013F5DE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640080"/>
            <a:ext cx="5853192" cy="3657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ED732F-20B3-674A-AD55-F9FE278631A5}"/>
              </a:ext>
            </a:extLst>
          </p:cNvPr>
          <p:cNvSpPr txBox="1"/>
          <p:nvPr/>
        </p:nvSpPr>
        <p:spPr>
          <a:xfrm>
            <a:off x="640080" y="182880"/>
            <a:ext cx="5455920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1400FF"/>
                </a:solidFill>
              </a:rPr>
              <a:t>Transition Region Adaptive Conduction (TRAC) Method</a:t>
            </a: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just"/>
            <a:endParaRPr lang="en-US" dirty="0">
              <a:ea typeface="Calibri" panose="020F0502020204030204" pitchFamily="34" charset="0"/>
            </a:endParaRPr>
          </a:p>
          <a:p>
            <a:pPr algn="just"/>
            <a:endParaRPr lang="en-US" sz="200" dirty="0"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TRAC method increases the parallel thermal conductivity and decreases the radiative loss rate in a physically motivated way that:</a:t>
            </a:r>
          </a:p>
          <a:p>
            <a:pPr algn="just"/>
            <a:endParaRPr lang="en-US" sz="900" dirty="0">
              <a:ea typeface="Calibri" panose="020F0502020204030204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n-US" dirty="0">
                <a:ea typeface="Calibri" panose="020F0502020204030204" pitchFamily="34" charset="0"/>
              </a:rPr>
              <a:t>Broadens the transition region.</a:t>
            </a:r>
          </a:p>
          <a:p>
            <a:pPr marL="800100" lvl="1" indent="-342900" algn="just">
              <a:buFont typeface="+mj-lt"/>
              <a:buAutoNum type="arabicPeriod"/>
            </a:pPr>
            <a:endParaRPr lang="en-US" sz="900" dirty="0">
              <a:ea typeface="Calibri" panose="020F0502020204030204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n-US" dirty="0">
                <a:ea typeface="Calibri" panose="020F0502020204030204" pitchFamily="34" charset="0"/>
              </a:rPr>
              <a:t>Conserves the energy balance in the transition region and </a:t>
            </a:r>
            <a:r>
              <a:rPr lang="en-US" dirty="0"/>
              <a:t>total amount of energy that is delivered to the chromosphere.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E179C6-0DD6-E14A-B43A-8B29C2F30EF7}"/>
              </a:ext>
            </a:extLst>
          </p:cNvPr>
          <p:cNvSpPr txBox="1"/>
          <p:nvPr/>
        </p:nvSpPr>
        <p:spPr>
          <a:xfrm>
            <a:off x="6857999" y="182880"/>
            <a:ext cx="4754880" cy="5797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1400FF"/>
                </a:solidFill>
              </a:rPr>
              <a:t>Density </a:t>
            </a:r>
            <a:r>
              <a:rPr lang="en-US" b="1" u="sng" dirty="0" err="1">
                <a:solidFill>
                  <a:srgbClr val="1400FF"/>
                </a:solidFill>
              </a:rPr>
              <a:t>Reponse</a:t>
            </a:r>
            <a:endParaRPr lang="en-US" b="1" u="sng" dirty="0">
              <a:solidFill>
                <a:srgbClr val="1400FF"/>
              </a:solidFill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ctr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just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just"/>
            <a:endParaRPr lang="en-US" b="1" u="sng" dirty="0">
              <a:solidFill>
                <a:srgbClr val="1400FF"/>
              </a:solidFill>
              <a:ea typeface="Calibri" panose="020F0502020204030204" pitchFamily="34" charset="0"/>
            </a:endParaRPr>
          </a:p>
          <a:p>
            <a:pPr algn="just"/>
            <a:endParaRPr lang="en-US" sz="200" dirty="0"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Accurately captures the complete coronal heating and cooling cycle with low spatial resolutions (100 km).</a:t>
            </a:r>
          </a:p>
          <a:p>
            <a:pPr algn="just"/>
            <a:endParaRPr lang="en-US" sz="900" dirty="0"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Make meaningful comparisons between MHD simulations and observations.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E7943E-4EEC-BB48-B7CB-0BB312ADE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136" y="1152144"/>
            <a:ext cx="2221992" cy="411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759A77-C6D8-844E-8B6E-2E39C5DF9F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79" t="15370" r="38077" b="68755"/>
          <a:stretch/>
        </p:blipFill>
        <p:spPr>
          <a:xfrm>
            <a:off x="3795172" y="2005964"/>
            <a:ext cx="1609344" cy="5029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B877FE-C915-E347-A91D-7A36148DE805}"/>
              </a:ext>
            </a:extLst>
          </p:cNvPr>
          <p:cNvSpPr/>
          <p:nvPr/>
        </p:nvSpPr>
        <p:spPr>
          <a:xfrm>
            <a:off x="6347905" y="6536198"/>
            <a:ext cx="5853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s-IS" dirty="0">
                <a:solidFill>
                  <a:srgbClr val="2245FF"/>
                </a:solidFill>
                <a:latin typeface="Calibri" charset="0"/>
                <a:ea typeface="Calibri" charset="0"/>
                <a:cs typeface="Calibri" charset="0"/>
              </a:rPr>
              <a:t>Johnston &amp; Bradshaw 2019 &amp; Johnston et al. 2020, 2021.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5859C1-5612-434F-AEAF-359FDED9DD63}"/>
              </a:ext>
            </a:extLst>
          </p:cNvPr>
          <p:cNvSpPr txBox="1"/>
          <p:nvPr/>
        </p:nvSpPr>
        <p:spPr>
          <a:xfrm>
            <a:off x="9052560" y="1449343"/>
            <a:ext cx="382024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“Reality”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6F063-0040-D94B-A087-A8573F22DDFD}"/>
              </a:ext>
            </a:extLst>
          </p:cNvPr>
          <p:cNvSpPr txBox="1"/>
          <p:nvPr/>
        </p:nvSpPr>
        <p:spPr>
          <a:xfrm>
            <a:off x="3705264" y="2058579"/>
            <a:ext cx="634261" cy="2000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“Reality”</a:t>
            </a:r>
          </a:p>
        </p:txBody>
      </p:sp>
    </p:spTree>
    <p:extLst>
      <p:ext uri="{BB962C8B-B14F-4D97-AF65-F5344CB8AC3E}">
        <p14:creationId xmlns:p14="http://schemas.microsoft.com/office/powerpoint/2010/main" val="125623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440E459-7B95-314D-9202-6EE1617F3F32}"/>
              </a:ext>
            </a:extLst>
          </p:cNvPr>
          <p:cNvSpPr txBox="1"/>
          <p:nvPr/>
        </p:nvSpPr>
        <p:spPr>
          <a:xfrm>
            <a:off x="26085" y="190674"/>
            <a:ext cx="12201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1400FF"/>
                </a:solidFill>
              </a:rPr>
              <a:t>MHD Simulations of Impulsive Heating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1A9F8-2F06-2D40-848A-24673AA1FE55}"/>
              </a:ext>
            </a:extLst>
          </p:cNvPr>
          <p:cNvSpPr/>
          <p:nvPr/>
        </p:nvSpPr>
        <p:spPr>
          <a:xfrm>
            <a:off x="9886949" y="6536198"/>
            <a:ext cx="2314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s-IS" dirty="0">
                <a:solidFill>
                  <a:srgbClr val="2245FF"/>
                </a:solidFill>
                <a:latin typeface="Calibri" charset="0"/>
                <a:ea typeface="Calibri" charset="0"/>
                <a:cs typeface="Calibri" charset="0"/>
              </a:rPr>
              <a:t>Johnston et al. 2021.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C082E-8544-CC4B-9D36-0EF312E60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0" y="731520"/>
            <a:ext cx="3365586" cy="2103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9F6F87-FCCE-3B4A-AA6E-CF19173BF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560" y="2743200"/>
            <a:ext cx="3365586" cy="21031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CB3E2F-6C5C-7A40-BCA7-BAEC8CF93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60" y="4754880"/>
            <a:ext cx="3365586" cy="21031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C424A33-06DB-5043-8709-A00AED3D62BA}"/>
              </a:ext>
            </a:extLst>
          </p:cNvPr>
          <p:cNvGrpSpPr/>
          <p:nvPr/>
        </p:nvGrpSpPr>
        <p:grpSpPr>
          <a:xfrm>
            <a:off x="2194560" y="2743200"/>
            <a:ext cx="3365586" cy="2103120"/>
            <a:chOff x="2194560" y="731520"/>
            <a:chExt cx="3365586" cy="21031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5F35B9E-7C34-3B43-BA97-5015C3CA4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731520"/>
              <a:ext cx="3365586" cy="2103120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C55C991-5126-5548-9674-843BF94088F9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2668233" y="1728216"/>
              <a:ext cx="224028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466F699-6A7B-DD44-A71D-4D2FA6C16B80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582024" y="1912678"/>
              <a:ext cx="168249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B7BD3A3-98B3-C043-A795-574E925A80E9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4566469" y="2284616"/>
              <a:ext cx="54864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46393C-F09C-8242-8BA6-0512ECD33E11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092572" y="1729708"/>
              <a:ext cx="224028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C61C6D6-198B-DF4B-9BE1-F7504ECAC39E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4073088" y="2095647"/>
              <a:ext cx="1124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99463C2-9B25-ED4D-8A5B-0ECEDCFBCAB7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2245508" y="1725594"/>
              <a:ext cx="224028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FE21C9-67D3-A245-9BF9-E3339CED17FC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2332442" y="1540388"/>
              <a:ext cx="168249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4033BEB-5D18-C347-99E5-46194C585CCD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2397401" y="1356655"/>
              <a:ext cx="1124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F9996B-EF2A-1840-9217-3BFE4D34DAED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2471341" y="1176685"/>
              <a:ext cx="54864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DFC6BD1-1FD9-E844-A56D-BA6F984D7500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632718" y="1787352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76484D5-2A58-8C44-94D5-0474A9D5C933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4055233" y="2154732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4423A00-74A2-6847-9D18-091184819B0B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4262341" y="2336763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5AC3C9B-9C74-1F4C-8D70-A82F40DB2604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840738" y="1969492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CBAF5DF-C774-4440-AE4D-D3491D4D0EF9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216329" y="1425371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2E7DBD4-B70F-0E40-9885-FFBC6C0DB8BB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003357" y="1231436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94295CD7-C26E-9142-9EFE-E7C5AA5E83B7}"/>
                    </a:ext>
                  </a:extLst>
                </p:cNvPr>
                <p:cNvSpPr txBox="1"/>
                <p:nvPr/>
              </p:nvSpPr>
              <p:spPr>
                <a:xfrm>
                  <a:off x="4321066" y="2182874"/>
                  <a:ext cx="52276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en-GB" sz="14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94295CD7-C26E-9142-9EFE-E7C5AA5E83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1066" y="2182874"/>
                  <a:ext cx="522769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8301370-B491-7449-B479-4F035CA85C8A}"/>
                    </a:ext>
                  </a:extLst>
                </p:cNvPr>
                <p:cNvSpPr/>
                <p:nvPr/>
              </p:nvSpPr>
              <p:spPr>
                <a:xfrm>
                  <a:off x="3642318" y="1805148"/>
                  <a:ext cx="252463" cy="3137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oMath>
                    </m:oMathPara>
                  </a14:m>
                  <a:endParaRPr lang="en-US" sz="14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8301370-B491-7449-B479-4F035CA85C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2318" y="1805148"/>
                  <a:ext cx="252463" cy="313751"/>
                </a:xfrm>
                <a:prstGeom prst="rect">
                  <a:avLst/>
                </a:prstGeom>
                <a:blipFill>
                  <a:blip r:embed="rId8"/>
                  <a:stretch>
                    <a:fillRect r="-19048"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ADF2306-12B0-AF4B-982F-EF59260CB5FE}"/>
                </a:ext>
              </a:extLst>
            </p:cNvPr>
            <p:cNvSpPr/>
            <p:nvPr/>
          </p:nvSpPr>
          <p:spPr>
            <a:xfrm>
              <a:off x="3584263" y="1600200"/>
              <a:ext cx="411480" cy="274320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FA1B1B9-1A8B-C845-97CC-9FB2B88E39DC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423812" y="1600378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26D777A-1A5E-5A4B-BDD2-93ECAB9C4B24}"/>
              </a:ext>
            </a:extLst>
          </p:cNvPr>
          <p:cNvGrpSpPr/>
          <p:nvPr/>
        </p:nvGrpSpPr>
        <p:grpSpPr>
          <a:xfrm>
            <a:off x="2194560" y="731520"/>
            <a:ext cx="3365586" cy="2103120"/>
            <a:chOff x="2194560" y="731520"/>
            <a:chExt cx="3365586" cy="2103120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A021E1FD-6AA8-C746-91AE-F64113A64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731520"/>
              <a:ext cx="3365586" cy="2103120"/>
            </a:xfrm>
            <a:prstGeom prst="rect">
              <a:avLst/>
            </a:prstGeom>
          </p:spPr>
        </p:pic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98E156E-0E13-B443-9C3B-C8F284E76A6F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2668233" y="1728216"/>
              <a:ext cx="224028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950D331-4416-2D40-A9FF-8B2F043424E6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582024" y="1912678"/>
              <a:ext cx="168249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DF532F5-639A-4A4A-B24F-58C5F9AD5E5C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4566469" y="2284616"/>
              <a:ext cx="54864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4F01973-6D9A-6941-8B20-21BEB05A6475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092572" y="1729708"/>
              <a:ext cx="224028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0C9C0ED-CCC5-AC4B-AD1F-4CFD970AFA43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4073088" y="2095647"/>
              <a:ext cx="1124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1C4F08E-FDA8-7A4B-A8DC-C76AB4E0CAAA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2245508" y="1725594"/>
              <a:ext cx="224028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609C548-08A3-7646-AC86-FBAD73D4F061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2332442" y="1540388"/>
              <a:ext cx="168249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6B1B788-E020-5F41-946B-DF62EFF39BB4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2397401" y="1356655"/>
              <a:ext cx="1124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D04E1CB-4BB2-1E4E-A3B0-037E26102169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2471341" y="1176685"/>
              <a:ext cx="54864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C067191-46B6-184D-8498-9960A6B9A30A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632718" y="1787352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CBC8021-5454-F145-8832-43ECDFE2F712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4055233" y="2154732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AF057BF-5FE7-0048-996C-8090F43D5C69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4262341" y="2336763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59ABE4C-D79A-CC4D-95B6-590AFC544829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840738" y="1969492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DCFBB3F-2492-804A-B506-95C7C5900211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216329" y="1425371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CD4CB62-B29D-7947-ABEA-EEBC30356E2D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003357" y="1231436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D63F1BD-797C-DA42-B3D0-1520BAF7E65D}"/>
                    </a:ext>
                  </a:extLst>
                </p:cNvPr>
                <p:cNvSpPr txBox="1"/>
                <p:nvPr/>
              </p:nvSpPr>
              <p:spPr>
                <a:xfrm>
                  <a:off x="4321066" y="2182874"/>
                  <a:ext cx="52276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en-GB" sz="14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D63F1BD-797C-DA42-B3D0-1520BAF7E6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1066" y="2182874"/>
                  <a:ext cx="522769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93A8EB82-FE43-3E4F-8411-E1C6DAAE4632}"/>
                    </a:ext>
                  </a:extLst>
                </p:cNvPr>
                <p:cNvSpPr/>
                <p:nvPr/>
              </p:nvSpPr>
              <p:spPr>
                <a:xfrm>
                  <a:off x="3642318" y="1805148"/>
                  <a:ext cx="252463" cy="3137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oMath>
                    </m:oMathPara>
                  </a14:m>
                  <a:endParaRPr lang="en-US" sz="14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93A8EB82-FE43-3E4F-8411-E1C6DAAE46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2318" y="1805148"/>
                  <a:ext cx="252463" cy="313751"/>
                </a:xfrm>
                <a:prstGeom prst="rect">
                  <a:avLst/>
                </a:prstGeom>
                <a:blipFill>
                  <a:blip r:embed="rId11"/>
                  <a:stretch>
                    <a:fillRect r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C6D0F63-D451-3848-91B6-BE869EDF3358}"/>
                </a:ext>
              </a:extLst>
            </p:cNvPr>
            <p:cNvSpPr/>
            <p:nvPr/>
          </p:nvSpPr>
          <p:spPr>
            <a:xfrm>
              <a:off x="3584263" y="1600200"/>
              <a:ext cx="411480" cy="274320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4271E0A-5E59-584A-AE1F-78F6C26C490F}"/>
                </a:ext>
              </a:extLst>
            </p:cNvPr>
            <p:cNvCxnSpPr>
              <a:cxnSpLocks/>
            </p:cNvCxnSpPr>
            <p:nvPr/>
          </p:nvCxnSpPr>
          <p:spPr>
            <a:xfrm rot="-2460000">
              <a:off x="3423812" y="1600378"/>
              <a:ext cx="182880" cy="0"/>
            </a:xfrm>
            <a:prstGeom prst="line">
              <a:avLst/>
            </a:prstGeom>
            <a:ln w="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4585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516DC-54D8-4418-B08E-356D8D349D35}"/>
              </a:ext>
            </a:extLst>
          </p:cNvPr>
          <p:cNvSpPr txBox="1"/>
          <p:nvPr/>
        </p:nvSpPr>
        <p:spPr>
          <a:xfrm>
            <a:off x="2517909" y="1283191"/>
            <a:ext cx="78717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Our team is unique in the world – the only one investigating all aspects of the coronal heating problem using a coordination of theory, modeling, and observations.</a:t>
            </a:r>
          </a:p>
          <a:p>
            <a:pPr>
              <a:lnSpc>
                <a:spcPct val="200000"/>
              </a:lnSpc>
            </a:pPr>
            <a:endParaRPr lang="en-US" sz="2400" dirty="0"/>
          </a:p>
          <a:p>
            <a:r>
              <a:rPr lang="en-US" sz="2400" dirty="0"/>
              <a:t> We have highlighted just a few of them here.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See our publication list for a full appreciation of how comprehensive our approach is.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2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650267-9949-4584-B814-967EEA4845FF}"/>
              </a:ext>
            </a:extLst>
          </p:cNvPr>
          <p:cNvSpPr txBox="1"/>
          <p:nvPr/>
        </p:nvSpPr>
        <p:spPr>
          <a:xfrm>
            <a:off x="1640212" y="542650"/>
            <a:ext cx="9458935" cy="5951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b="1" u="sng" dirty="0">
                <a:solidFill>
                  <a:srgbClr val="0000FF"/>
                </a:solidFill>
              </a:rPr>
              <a:t>Problem:</a:t>
            </a:r>
          </a:p>
          <a:p>
            <a:pPr lvl="1"/>
            <a:r>
              <a:rPr lang="en-US" sz="2000" dirty="0">
                <a:ea typeface="Calibri" panose="020F0502020204030204" pitchFamily="34" charset="0"/>
              </a:rPr>
              <a:t>Explain the nonuniform thermal structure and emission properties of the magnetically closed corona, including the solar spectral irradiance – an important driver of space weather.</a:t>
            </a:r>
          </a:p>
          <a:p>
            <a:pPr>
              <a:lnSpc>
                <a:spcPct val="150000"/>
              </a:lnSpc>
            </a:pPr>
            <a:endParaRPr lang="en-US" sz="2000" dirty="0"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u="sng" dirty="0">
                <a:solidFill>
                  <a:srgbClr val="0000FF"/>
                </a:solidFill>
                <a:ea typeface="Calibri" panose="020F0502020204030204" pitchFamily="34" charset="0"/>
              </a:rPr>
              <a:t>Challenges: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</a:rPr>
              <a:t>Enormous range of spatial scales (&gt; 6 orders magnitude)</a:t>
            </a:r>
          </a:p>
          <a:p>
            <a:pPr marL="800100" lvl="1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</a:rPr>
              <a:t>Physical couplings between scales and between different parts of the atmosphere</a:t>
            </a:r>
          </a:p>
          <a:p>
            <a:pPr>
              <a:lnSpc>
                <a:spcPct val="200000"/>
              </a:lnSpc>
            </a:pPr>
            <a:r>
              <a:rPr lang="en-US" sz="2000" b="1" u="sng" dirty="0">
                <a:solidFill>
                  <a:srgbClr val="0000FF"/>
                </a:solidFill>
                <a:ea typeface="Calibri" panose="020F0502020204030204" pitchFamily="34" charset="0"/>
              </a:rPr>
              <a:t>Strategy: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</a:rPr>
              <a:t>Different approaches tailored to different aspects of the problem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</a:rPr>
              <a:t>Aspects interconnected, requiring careful coordination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</a:rPr>
              <a:t>Ideally suited to a work package</a:t>
            </a:r>
          </a:p>
          <a:p>
            <a:pPr lvl="1"/>
            <a:endParaRPr lang="en-US" dirty="0"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1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5638800" y="3505200"/>
            <a:ext cx="152400" cy="228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 flipV="1">
            <a:off x="5638800" y="2362200"/>
            <a:ext cx="1066800" cy="1143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5638800" y="3733800"/>
            <a:ext cx="1143000" cy="76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15" name="Rectangle 15"/>
          <p:cNvSpPr>
            <a:spLocks noChangeArrowheads="1"/>
          </p:cNvSpPr>
          <p:nvPr/>
        </p:nvSpPr>
        <p:spPr bwMode="auto">
          <a:xfrm>
            <a:off x="5484896" y="1575805"/>
            <a:ext cx="216248" cy="2379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2ECD7F-40FC-41DB-ABAD-21EB881B013A}"/>
              </a:ext>
            </a:extLst>
          </p:cNvPr>
          <p:cNvGrpSpPr/>
          <p:nvPr/>
        </p:nvGrpSpPr>
        <p:grpSpPr>
          <a:xfrm>
            <a:off x="5055571" y="531260"/>
            <a:ext cx="4132723" cy="2036213"/>
            <a:chOff x="3315322" y="766674"/>
            <a:chExt cx="4132723" cy="203621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07125" y="766674"/>
              <a:ext cx="1292981" cy="161825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04807" name="Rectangle 7"/>
            <p:cNvSpPr>
              <a:spLocks noChangeArrowheads="1"/>
            </p:cNvSpPr>
            <p:nvPr/>
          </p:nvSpPr>
          <p:spPr bwMode="auto">
            <a:xfrm>
              <a:off x="6609930" y="1766187"/>
              <a:ext cx="108124" cy="9519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6" name="Line 16"/>
            <p:cNvSpPr>
              <a:spLocks noChangeShapeType="1"/>
            </p:cNvSpPr>
            <p:nvPr/>
          </p:nvSpPr>
          <p:spPr bwMode="auto">
            <a:xfrm flipV="1">
              <a:off x="3315322" y="766674"/>
              <a:ext cx="2537741" cy="11451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17" name="Line 17"/>
            <p:cNvSpPr>
              <a:spLocks noChangeShapeType="1"/>
            </p:cNvSpPr>
            <p:nvPr/>
          </p:nvSpPr>
          <p:spPr bwMode="auto">
            <a:xfrm>
              <a:off x="3315322" y="2049197"/>
              <a:ext cx="2537741" cy="3357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r>
                <a:rPr lang="en-US" dirty="0"/>
                <a:t>                                 </a:t>
              </a:r>
            </a:p>
          </p:txBody>
        </p:sp>
        <p:sp>
          <p:nvSpPr>
            <p:cNvPr id="204808" name="Line 8"/>
            <p:cNvSpPr>
              <a:spLocks noChangeShapeType="1"/>
            </p:cNvSpPr>
            <p:nvPr/>
          </p:nvSpPr>
          <p:spPr bwMode="auto">
            <a:xfrm flipH="1">
              <a:off x="5658372" y="1766186"/>
              <a:ext cx="951558" cy="10367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09" name="Line 9"/>
            <p:cNvSpPr>
              <a:spLocks noChangeShapeType="1"/>
            </p:cNvSpPr>
            <p:nvPr/>
          </p:nvSpPr>
          <p:spPr bwMode="auto">
            <a:xfrm>
              <a:off x="6718052" y="1766187"/>
              <a:ext cx="729993" cy="1036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fig1.tif"/>
          <p:cNvPicPr>
            <a:picLocks noChangeAspect="1"/>
          </p:cNvPicPr>
          <p:nvPr/>
        </p:nvPicPr>
        <p:blipFill>
          <a:blip r:embed="rId4" cstate="print"/>
          <a:srcRect l="7500" t="7778" r="4037" b="8889"/>
          <a:stretch>
            <a:fillRect/>
          </a:stretch>
        </p:blipFill>
        <p:spPr>
          <a:xfrm>
            <a:off x="7139781" y="2725236"/>
            <a:ext cx="2308156" cy="1542961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 bwMode="auto">
          <a:xfrm>
            <a:off x="7543838" y="3636299"/>
            <a:ext cx="170976" cy="158692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8803255" y="3352801"/>
            <a:ext cx="173624" cy="162787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6201" y="3533002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100,000 km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83309" y="3290501"/>
            <a:ext cx="78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nanoflare</a:t>
            </a:r>
            <a:endParaRPr lang="en-US" sz="1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DCCDD-EED3-49C8-B11B-D28043ED4AB7}"/>
              </a:ext>
            </a:extLst>
          </p:cNvPr>
          <p:cNvGrpSpPr/>
          <p:nvPr/>
        </p:nvGrpSpPr>
        <p:grpSpPr>
          <a:xfrm>
            <a:off x="1907559" y="248776"/>
            <a:ext cx="4099193" cy="3277432"/>
            <a:chOff x="678147" y="2791404"/>
            <a:chExt cx="4099193" cy="327743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C9E6C4B-F1AA-4E42-B1CE-DA7CFB374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135" y="3057528"/>
              <a:ext cx="3028205" cy="301130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78147" y="4287911"/>
              <a:ext cx="860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Corona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27BFCD-4DA1-4363-99F6-5F767E7C386B}"/>
                </a:ext>
              </a:extLst>
            </p:cNvPr>
            <p:cNvSpPr txBox="1"/>
            <p:nvPr/>
          </p:nvSpPr>
          <p:spPr>
            <a:xfrm>
              <a:off x="2414810" y="2791404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Hi-C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7E6CB8-32B1-47F6-81AF-E5A5CD56B0D7}"/>
              </a:ext>
            </a:extLst>
          </p:cNvPr>
          <p:cNvGrpSpPr/>
          <p:nvPr/>
        </p:nvGrpSpPr>
        <p:grpSpPr>
          <a:xfrm>
            <a:off x="2038626" y="4111373"/>
            <a:ext cx="3600174" cy="2062203"/>
            <a:chOff x="1773038" y="247746"/>
            <a:chExt cx="3600174" cy="2062203"/>
          </a:xfrm>
        </p:grpSpPr>
        <p:sp>
          <p:nvSpPr>
            <p:cNvPr id="5" name="TextBox 4"/>
            <p:cNvSpPr txBox="1"/>
            <p:nvPr/>
          </p:nvSpPr>
          <p:spPr>
            <a:xfrm>
              <a:off x="1773038" y="1173033"/>
              <a:ext cx="151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Photosphere</a:t>
              </a:r>
            </a:p>
            <a:p>
              <a:pPr algn="ctr"/>
              <a:r>
                <a:rPr lang="en-US" dirty="0"/>
                <a:t>(solar surface)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88C616-6119-463E-9715-49921FFEFDCD}"/>
                </a:ext>
              </a:extLst>
            </p:cNvPr>
            <p:cNvSpPr txBox="1"/>
            <p:nvPr/>
          </p:nvSpPr>
          <p:spPr>
            <a:xfrm>
              <a:off x="3560947" y="247746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DKIST</a:t>
              </a:r>
            </a:p>
          </p:txBody>
        </p:sp>
        <p:pic>
          <p:nvPicPr>
            <p:cNvPr id="11" name="Picture 10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767EDBB2-44AC-4EA1-A1D1-4BB12044B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4" t="16402" r="19083" b="18538"/>
            <a:stretch/>
          </p:blipFill>
          <p:spPr>
            <a:xfrm>
              <a:off x="3495141" y="481148"/>
              <a:ext cx="1878071" cy="182880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A2B4250-B0AD-4A29-8F04-E126A7E489AA}"/>
              </a:ext>
            </a:extLst>
          </p:cNvPr>
          <p:cNvSpPr txBox="1"/>
          <p:nvPr/>
        </p:nvSpPr>
        <p:spPr>
          <a:xfrm>
            <a:off x="8551466" y="4268197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5A0B14-316D-4974-8FA0-464786C8DC8A}"/>
              </a:ext>
            </a:extLst>
          </p:cNvPr>
          <p:cNvSpPr txBox="1"/>
          <p:nvPr/>
        </p:nvSpPr>
        <p:spPr>
          <a:xfrm>
            <a:off x="7818808" y="2183220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1,000 km</a:t>
            </a:r>
          </a:p>
        </p:txBody>
      </p:sp>
      <p:pic>
        <p:nvPicPr>
          <p:cNvPr id="35" name="Picture 34" descr="fig_geometry">
            <a:extLst>
              <a:ext uri="{FF2B5EF4-FFF2-40B4-BE49-F238E27FC236}">
                <a16:creationId xmlns:a16="http://schemas.microsoft.com/office/drawing/2014/main" id="{6E46709D-BD55-464D-B582-44B00A85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7695" t="62685" r="59804" b="2972"/>
          <a:stretch>
            <a:fillRect/>
          </a:stretch>
        </p:blipFill>
        <p:spPr bwMode="auto">
          <a:xfrm>
            <a:off x="7398620" y="4686150"/>
            <a:ext cx="1288180" cy="1638450"/>
          </a:xfrm>
          <a:prstGeom prst="rect">
            <a:avLst/>
          </a:prstGeom>
          <a:noFill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21ADC05-6EC6-4E6D-95C5-9B9EB139F4A2}"/>
              </a:ext>
            </a:extLst>
          </p:cNvPr>
          <p:cNvSpPr txBox="1"/>
          <p:nvPr/>
        </p:nvSpPr>
        <p:spPr>
          <a:xfrm>
            <a:off x="6929894" y="608585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≤ 0.1 km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76A11A-A23A-4B78-A7FE-93F9330C2578}"/>
              </a:ext>
            </a:extLst>
          </p:cNvPr>
          <p:cNvCxnSpPr>
            <a:cxnSpLocks/>
          </p:cNvCxnSpPr>
          <p:nvPr/>
        </p:nvCxnSpPr>
        <p:spPr bwMode="auto">
          <a:xfrm flipH="1">
            <a:off x="8193485" y="3619501"/>
            <a:ext cx="696583" cy="9256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3131930-3EFD-4CEF-862B-CC883A79BFF8}"/>
              </a:ext>
            </a:extLst>
          </p:cNvPr>
          <p:cNvSpPr/>
          <p:nvPr/>
        </p:nvSpPr>
        <p:spPr bwMode="auto">
          <a:xfrm>
            <a:off x="5055570" y="1676400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sp>
        <p:nvSpPr>
          <p:cNvPr id="40" name="Line 16">
            <a:extLst>
              <a:ext uri="{FF2B5EF4-FFF2-40B4-BE49-F238E27FC236}">
                <a16:creationId xmlns:a16="http://schemas.microsoft.com/office/drawing/2014/main" id="{D449F32B-275A-4D9D-9079-2D2C34FCAC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5193" y="1258446"/>
            <a:ext cx="951558" cy="403381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35A05C84-F93D-4D76-8930-5614975E9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8102" y="1810817"/>
            <a:ext cx="958650" cy="137766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/>
              <a:t>                                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7B6874-2FD0-4D5E-9409-EA2D01F91E5B}"/>
              </a:ext>
            </a:extLst>
          </p:cNvPr>
          <p:cNvSpPr/>
          <p:nvPr/>
        </p:nvSpPr>
        <p:spPr bwMode="auto">
          <a:xfrm>
            <a:off x="5131770" y="2072034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8045BA-AAAC-4B03-BC58-CDAE6FF361E1}"/>
              </a:ext>
            </a:extLst>
          </p:cNvPr>
          <p:cNvCxnSpPr>
            <a:cxnSpLocks/>
          </p:cNvCxnSpPr>
          <p:nvPr/>
        </p:nvCxnSpPr>
        <p:spPr bwMode="auto">
          <a:xfrm flipH="1">
            <a:off x="3783189" y="3782200"/>
            <a:ext cx="342140" cy="5352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DAA37F-ECCC-4625-91B8-629D735ECD8C}"/>
              </a:ext>
            </a:extLst>
          </p:cNvPr>
          <p:cNvCxnSpPr>
            <a:cxnSpLocks/>
          </p:cNvCxnSpPr>
          <p:nvPr/>
        </p:nvCxnSpPr>
        <p:spPr bwMode="auto">
          <a:xfrm flipH="1">
            <a:off x="4250108" y="2076629"/>
            <a:ext cx="863126" cy="14356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1D1D40-765B-4A54-8285-205E74F3E167}"/>
              </a:ext>
            </a:extLst>
          </p:cNvPr>
          <p:cNvCxnSpPr>
            <a:cxnSpLocks/>
          </p:cNvCxnSpPr>
          <p:nvPr/>
        </p:nvCxnSpPr>
        <p:spPr bwMode="auto">
          <a:xfrm>
            <a:off x="5484896" y="3352800"/>
            <a:ext cx="146436" cy="9500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63D2B77-4A05-4B6D-A1B4-2F1571FEAEFE}"/>
              </a:ext>
            </a:extLst>
          </p:cNvPr>
          <p:cNvCxnSpPr>
            <a:cxnSpLocks/>
          </p:cNvCxnSpPr>
          <p:nvPr/>
        </p:nvCxnSpPr>
        <p:spPr bwMode="auto">
          <a:xfrm>
            <a:off x="5265269" y="2072034"/>
            <a:ext cx="241285" cy="14541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2DE8FBA-614F-404D-ACAA-C19B34C0E5A0}"/>
              </a:ext>
            </a:extLst>
          </p:cNvPr>
          <p:cNvSpPr txBox="1"/>
          <p:nvPr/>
        </p:nvSpPr>
        <p:spPr>
          <a:xfrm>
            <a:off x="8645699" y="5190776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current</a:t>
            </a:r>
          </a:p>
          <a:p>
            <a:pPr algn="ctr"/>
            <a:r>
              <a:rPr lang="en-US" sz="1200" dirty="0"/>
              <a:t>sheet</a:t>
            </a:r>
          </a:p>
        </p:txBody>
      </p:sp>
    </p:spTree>
    <p:extLst>
      <p:ext uri="{BB962C8B-B14F-4D97-AF65-F5344CB8AC3E}">
        <p14:creationId xmlns:p14="http://schemas.microsoft.com/office/powerpoint/2010/main" val="1989896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5638800" y="3505200"/>
            <a:ext cx="152400" cy="228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 flipV="1">
            <a:off x="5638800" y="2362200"/>
            <a:ext cx="1066800" cy="1143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5638800" y="3733800"/>
            <a:ext cx="1143000" cy="76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15" name="Rectangle 15"/>
          <p:cNvSpPr>
            <a:spLocks noChangeArrowheads="1"/>
          </p:cNvSpPr>
          <p:nvPr/>
        </p:nvSpPr>
        <p:spPr bwMode="auto">
          <a:xfrm>
            <a:off x="5484896" y="1575805"/>
            <a:ext cx="216248" cy="2379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2ECD7F-40FC-41DB-ABAD-21EB881B013A}"/>
              </a:ext>
            </a:extLst>
          </p:cNvPr>
          <p:cNvGrpSpPr/>
          <p:nvPr/>
        </p:nvGrpSpPr>
        <p:grpSpPr>
          <a:xfrm>
            <a:off x="5055571" y="531260"/>
            <a:ext cx="4132723" cy="2036213"/>
            <a:chOff x="3315322" y="766674"/>
            <a:chExt cx="4132723" cy="203621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07125" y="766674"/>
              <a:ext cx="1292981" cy="161825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04807" name="Rectangle 7"/>
            <p:cNvSpPr>
              <a:spLocks noChangeArrowheads="1"/>
            </p:cNvSpPr>
            <p:nvPr/>
          </p:nvSpPr>
          <p:spPr bwMode="auto">
            <a:xfrm>
              <a:off x="6609930" y="1766187"/>
              <a:ext cx="108124" cy="9519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6" name="Line 16"/>
            <p:cNvSpPr>
              <a:spLocks noChangeShapeType="1"/>
            </p:cNvSpPr>
            <p:nvPr/>
          </p:nvSpPr>
          <p:spPr bwMode="auto">
            <a:xfrm flipV="1">
              <a:off x="3315322" y="766674"/>
              <a:ext cx="2537741" cy="11451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17" name="Line 17"/>
            <p:cNvSpPr>
              <a:spLocks noChangeShapeType="1"/>
            </p:cNvSpPr>
            <p:nvPr/>
          </p:nvSpPr>
          <p:spPr bwMode="auto">
            <a:xfrm>
              <a:off x="3315322" y="2049197"/>
              <a:ext cx="2537741" cy="3357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r>
                <a:rPr lang="en-US" dirty="0"/>
                <a:t>                                 </a:t>
              </a:r>
            </a:p>
          </p:txBody>
        </p:sp>
        <p:sp>
          <p:nvSpPr>
            <p:cNvPr id="204808" name="Line 8"/>
            <p:cNvSpPr>
              <a:spLocks noChangeShapeType="1"/>
            </p:cNvSpPr>
            <p:nvPr/>
          </p:nvSpPr>
          <p:spPr bwMode="auto">
            <a:xfrm flipH="1">
              <a:off x="5658372" y="1766186"/>
              <a:ext cx="951558" cy="10367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09" name="Line 9"/>
            <p:cNvSpPr>
              <a:spLocks noChangeShapeType="1"/>
            </p:cNvSpPr>
            <p:nvPr/>
          </p:nvSpPr>
          <p:spPr bwMode="auto">
            <a:xfrm>
              <a:off x="6718052" y="1766187"/>
              <a:ext cx="729993" cy="1036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fig1.tif"/>
          <p:cNvPicPr>
            <a:picLocks noChangeAspect="1"/>
          </p:cNvPicPr>
          <p:nvPr/>
        </p:nvPicPr>
        <p:blipFill>
          <a:blip r:embed="rId4" cstate="print"/>
          <a:srcRect l="7500" t="7778" r="4037" b="8889"/>
          <a:stretch>
            <a:fillRect/>
          </a:stretch>
        </p:blipFill>
        <p:spPr>
          <a:xfrm>
            <a:off x="7139781" y="2725236"/>
            <a:ext cx="2308156" cy="1542961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 bwMode="auto">
          <a:xfrm>
            <a:off x="7543838" y="3636299"/>
            <a:ext cx="170976" cy="158692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8803255" y="3352801"/>
            <a:ext cx="173624" cy="162787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6201" y="3533002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100,000 km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83309" y="3290501"/>
            <a:ext cx="78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nanoflare</a:t>
            </a:r>
            <a:endParaRPr lang="en-US" sz="1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DCCDD-EED3-49C8-B11B-D28043ED4AB7}"/>
              </a:ext>
            </a:extLst>
          </p:cNvPr>
          <p:cNvGrpSpPr/>
          <p:nvPr/>
        </p:nvGrpSpPr>
        <p:grpSpPr>
          <a:xfrm>
            <a:off x="1907559" y="248776"/>
            <a:ext cx="4099193" cy="3277432"/>
            <a:chOff x="678147" y="2791404"/>
            <a:chExt cx="4099193" cy="327743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C9E6C4B-F1AA-4E42-B1CE-DA7CFB374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135" y="3057528"/>
              <a:ext cx="3028205" cy="301130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78147" y="4287911"/>
              <a:ext cx="860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Corona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27BFCD-4DA1-4363-99F6-5F767E7C386B}"/>
                </a:ext>
              </a:extLst>
            </p:cNvPr>
            <p:cNvSpPr txBox="1"/>
            <p:nvPr/>
          </p:nvSpPr>
          <p:spPr>
            <a:xfrm>
              <a:off x="2414810" y="2791404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Hi-C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7E6CB8-32B1-47F6-81AF-E5A5CD56B0D7}"/>
              </a:ext>
            </a:extLst>
          </p:cNvPr>
          <p:cNvGrpSpPr/>
          <p:nvPr/>
        </p:nvGrpSpPr>
        <p:grpSpPr>
          <a:xfrm>
            <a:off x="2038626" y="4111373"/>
            <a:ext cx="3600174" cy="2062203"/>
            <a:chOff x="1773038" y="247746"/>
            <a:chExt cx="3600174" cy="2062203"/>
          </a:xfrm>
        </p:grpSpPr>
        <p:sp>
          <p:nvSpPr>
            <p:cNvPr id="5" name="TextBox 4"/>
            <p:cNvSpPr txBox="1"/>
            <p:nvPr/>
          </p:nvSpPr>
          <p:spPr>
            <a:xfrm>
              <a:off x="1773038" y="1173033"/>
              <a:ext cx="151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Photosphere</a:t>
              </a:r>
            </a:p>
            <a:p>
              <a:pPr algn="ctr"/>
              <a:r>
                <a:rPr lang="en-US" dirty="0"/>
                <a:t>(solar surface)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88C616-6119-463E-9715-49921FFEFDCD}"/>
                </a:ext>
              </a:extLst>
            </p:cNvPr>
            <p:cNvSpPr txBox="1"/>
            <p:nvPr/>
          </p:nvSpPr>
          <p:spPr>
            <a:xfrm>
              <a:off x="3560947" y="247746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DKIST</a:t>
              </a:r>
            </a:p>
          </p:txBody>
        </p:sp>
        <p:pic>
          <p:nvPicPr>
            <p:cNvPr id="11" name="Picture 10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767EDBB2-44AC-4EA1-A1D1-4BB12044B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4" t="16402" r="19083" b="18538"/>
            <a:stretch/>
          </p:blipFill>
          <p:spPr>
            <a:xfrm>
              <a:off x="3495141" y="481148"/>
              <a:ext cx="1878071" cy="182880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A2B4250-B0AD-4A29-8F04-E126A7E489AA}"/>
              </a:ext>
            </a:extLst>
          </p:cNvPr>
          <p:cNvSpPr txBox="1"/>
          <p:nvPr/>
        </p:nvSpPr>
        <p:spPr>
          <a:xfrm>
            <a:off x="8551466" y="4268197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5A0B14-316D-4974-8FA0-464786C8DC8A}"/>
              </a:ext>
            </a:extLst>
          </p:cNvPr>
          <p:cNvSpPr txBox="1"/>
          <p:nvPr/>
        </p:nvSpPr>
        <p:spPr>
          <a:xfrm>
            <a:off x="7818808" y="2183220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1,000 km</a:t>
            </a:r>
          </a:p>
        </p:txBody>
      </p:sp>
      <p:pic>
        <p:nvPicPr>
          <p:cNvPr id="35" name="Picture 34" descr="fig_geometry">
            <a:extLst>
              <a:ext uri="{FF2B5EF4-FFF2-40B4-BE49-F238E27FC236}">
                <a16:creationId xmlns:a16="http://schemas.microsoft.com/office/drawing/2014/main" id="{6E46709D-BD55-464D-B582-44B00A85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7695" t="62685" r="59804" b="2972"/>
          <a:stretch>
            <a:fillRect/>
          </a:stretch>
        </p:blipFill>
        <p:spPr bwMode="auto">
          <a:xfrm>
            <a:off x="7398620" y="4686150"/>
            <a:ext cx="1288180" cy="1638450"/>
          </a:xfrm>
          <a:prstGeom prst="rect">
            <a:avLst/>
          </a:prstGeom>
          <a:noFill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21ADC05-6EC6-4E6D-95C5-9B9EB139F4A2}"/>
              </a:ext>
            </a:extLst>
          </p:cNvPr>
          <p:cNvSpPr txBox="1"/>
          <p:nvPr/>
        </p:nvSpPr>
        <p:spPr>
          <a:xfrm>
            <a:off x="6929894" y="608585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≤ 0.1 km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76A11A-A23A-4B78-A7FE-93F9330C2578}"/>
              </a:ext>
            </a:extLst>
          </p:cNvPr>
          <p:cNvCxnSpPr>
            <a:cxnSpLocks/>
          </p:cNvCxnSpPr>
          <p:nvPr/>
        </p:nvCxnSpPr>
        <p:spPr bwMode="auto">
          <a:xfrm flipH="1">
            <a:off x="8193485" y="3619501"/>
            <a:ext cx="696583" cy="9256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3131930-3EFD-4CEF-862B-CC883A79BFF8}"/>
              </a:ext>
            </a:extLst>
          </p:cNvPr>
          <p:cNvSpPr/>
          <p:nvPr/>
        </p:nvSpPr>
        <p:spPr bwMode="auto">
          <a:xfrm>
            <a:off x="5055570" y="1676400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sp>
        <p:nvSpPr>
          <p:cNvPr id="40" name="Line 16">
            <a:extLst>
              <a:ext uri="{FF2B5EF4-FFF2-40B4-BE49-F238E27FC236}">
                <a16:creationId xmlns:a16="http://schemas.microsoft.com/office/drawing/2014/main" id="{D449F32B-275A-4D9D-9079-2D2C34FCAC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5193" y="1258446"/>
            <a:ext cx="951558" cy="403381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35A05C84-F93D-4D76-8930-5614975E9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8102" y="1810817"/>
            <a:ext cx="958650" cy="137766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/>
              <a:t>                                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7B6874-2FD0-4D5E-9409-EA2D01F91E5B}"/>
              </a:ext>
            </a:extLst>
          </p:cNvPr>
          <p:cNvSpPr/>
          <p:nvPr/>
        </p:nvSpPr>
        <p:spPr bwMode="auto">
          <a:xfrm>
            <a:off x="5131770" y="2072034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8045BA-AAAC-4B03-BC58-CDAE6FF361E1}"/>
              </a:ext>
            </a:extLst>
          </p:cNvPr>
          <p:cNvCxnSpPr>
            <a:cxnSpLocks/>
          </p:cNvCxnSpPr>
          <p:nvPr/>
        </p:nvCxnSpPr>
        <p:spPr bwMode="auto">
          <a:xfrm flipH="1">
            <a:off x="3783189" y="3782200"/>
            <a:ext cx="342140" cy="5352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DAA37F-ECCC-4625-91B8-629D735ECD8C}"/>
              </a:ext>
            </a:extLst>
          </p:cNvPr>
          <p:cNvCxnSpPr>
            <a:cxnSpLocks/>
          </p:cNvCxnSpPr>
          <p:nvPr/>
        </p:nvCxnSpPr>
        <p:spPr bwMode="auto">
          <a:xfrm flipH="1">
            <a:off x="4250108" y="2076629"/>
            <a:ext cx="863126" cy="14356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1D1D40-765B-4A54-8285-205E74F3E167}"/>
              </a:ext>
            </a:extLst>
          </p:cNvPr>
          <p:cNvCxnSpPr>
            <a:cxnSpLocks/>
          </p:cNvCxnSpPr>
          <p:nvPr/>
        </p:nvCxnSpPr>
        <p:spPr bwMode="auto">
          <a:xfrm>
            <a:off x="5484896" y="3352800"/>
            <a:ext cx="146436" cy="9500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63D2B77-4A05-4B6D-A1B4-2F1571FEAEFE}"/>
              </a:ext>
            </a:extLst>
          </p:cNvPr>
          <p:cNvCxnSpPr>
            <a:cxnSpLocks/>
          </p:cNvCxnSpPr>
          <p:nvPr/>
        </p:nvCxnSpPr>
        <p:spPr bwMode="auto">
          <a:xfrm>
            <a:off x="5265269" y="2072034"/>
            <a:ext cx="241285" cy="14541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2DE8FBA-614F-404D-ACAA-C19B34C0E5A0}"/>
              </a:ext>
            </a:extLst>
          </p:cNvPr>
          <p:cNvSpPr txBox="1"/>
          <p:nvPr/>
        </p:nvSpPr>
        <p:spPr>
          <a:xfrm>
            <a:off x="8645699" y="5190776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current</a:t>
            </a:r>
          </a:p>
          <a:p>
            <a:pPr algn="ctr"/>
            <a:r>
              <a:rPr lang="en-US" sz="1200" dirty="0"/>
              <a:t>sheet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DE226B-A291-48B0-881B-81DB5C655227}"/>
              </a:ext>
            </a:extLst>
          </p:cNvPr>
          <p:cNvGrpSpPr/>
          <p:nvPr/>
        </p:nvGrpSpPr>
        <p:grpSpPr>
          <a:xfrm>
            <a:off x="6358362" y="5265225"/>
            <a:ext cx="5063410" cy="1200329"/>
            <a:chOff x="6358362" y="5265225"/>
            <a:chExt cx="5063410" cy="12003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8E2F01-86D9-49B7-A1E7-1DC619DAA117}"/>
                </a:ext>
              </a:extLst>
            </p:cNvPr>
            <p:cNvSpPr txBox="1"/>
            <p:nvPr/>
          </p:nvSpPr>
          <p:spPr>
            <a:xfrm>
              <a:off x="6358362" y="5265225"/>
              <a:ext cx="5063410" cy="12003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r>
                <a:rPr lang="en-US" dirty="0"/>
                <a:t>   AGU Parker Lecture:</a:t>
              </a:r>
            </a:p>
            <a:p>
              <a:r>
                <a:rPr lang="en-US" dirty="0">
                  <a:solidFill>
                    <a:srgbClr val="0563C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hlinkClick r:id="rId8"/>
                </a:rPr>
                <a:t>   </a:t>
              </a:r>
              <a:r>
                <a:rPr lang="en-US" u="sng" dirty="0">
                  <a:solidFill>
                    <a:srgbClr val="0563C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hlinkClick r:id="rId8"/>
                </a:rPr>
                <a:t>https://www.youtube.com/watch?v=rrg_cUlq0UQ</a:t>
              </a:r>
              <a:endParaRPr lang="en-US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endPara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F497777-0420-46A3-B2F4-636204165FF0}"/>
                </a:ext>
              </a:extLst>
            </p:cNvPr>
            <p:cNvSpPr/>
            <p:nvPr/>
          </p:nvSpPr>
          <p:spPr>
            <a:xfrm>
              <a:off x="6428792" y="6008914"/>
              <a:ext cx="177281" cy="164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4045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9E612CE-17D0-40B3-B270-5785D03B7984}"/>
              </a:ext>
            </a:extLst>
          </p:cNvPr>
          <p:cNvGrpSpPr/>
          <p:nvPr/>
        </p:nvGrpSpPr>
        <p:grpSpPr>
          <a:xfrm>
            <a:off x="1748447" y="316853"/>
            <a:ext cx="5395424" cy="4415869"/>
            <a:chOff x="4232879" y="1927187"/>
            <a:chExt cx="4911121" cy="3962400"/>
          </a:xfrm>
        </p:grpSpPr>
        <p:cxnSp>
          <p:nvCxnSpPr>
            <p:cNvPr id="39" name="Straight Arrow Connector 38"/>
            <p:cNvCxnSpPr>
              <a:cxnSpLocks/>
              <a:stCxn id="36" idx="2"/>
            </p:cNvCxnSpPr>
            <p:nvPr/>
          </p:nvCxnSpPr>
          <p:spPr bwMode="auto">
            <a:xfrm flipV="1">
              <a:off x="5545959" y="3638581"/>
              <a:ext cx="76455" cy="1236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99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ED58A9-27B3-4F40-9D99-DE6A61CAFF33}"/>
                </a:ext>
              </a:extLst>
            </p:cNvPr>
            <p:cNvGrpSpPr/>
            <p:nvPr/>
          </p:nvGrpSpPr>
          <p:grpSpPr>
            <a:xfrm>
              <a:off x="4232879" y="1927187"/>
              <a:ext cx="4911121" cy="3962400"/>
              <a:chOff x="5544411" y="2057400"/>
              <a:chExt cx="4911121" cy="39624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44411" y="2057400"/>
                <a:ext cx="4911121" cy="3962400"/>
                <a:chOff x="5589662" y="2133600"/>
                <a:chExt cx="4911121" cy="3962400"/>
              </a:xfrm>
            </p:grpSpPr>
            <p:grpSp>
              <p:nvGrpSpPr>
                <p:cNvPr id="15" name="Group 15"/>
                <p:cNvGrpSpPr/>
                <p:nvPr/>
              </p:nvGrpSpPr>
              <p:grpSpPr>
                <a:xfrm>
                  <a:off x="5589662" y="2743200"/>
                  <a:ext cx="4911121" cy="3352800"/>
                  <a:chOff x="2251679" y="2590800"/>
                  <a:chExt cx="4911121" cy="3352800"/>
                </a:xfrm>
              </p:grpSpPr>
              <p:sp>
                <p:nvSpPr>
                  <p:cNvPr id="21" name="Circular Arrow 20"/>
                  <p:cNvSpPr/>
                  <p:nvPr/>
                </p:nvSpPr>
                <p:spPr>
                  <a:xfrm rot="5400000" flipV="1">
                    <a:off x="3390900" y="2171700"/>
                    <a:ext cx="3352800" cy="4191000"/>
                  </a:xfrm>
                  <a:prstGeom prst="circularArrow">
                    <a:avLst>
                      <a:gd name="adj1" fmla="val 323"/>
                      <a:gd name="adj2" fmla="val 249626"/>
                      <a:gd name="adj3" fmla="val 15934628"/>
                      <a:gd name="adj4" fmla="val 14874419"/>
                      <a:gd name="adj5" fmla="val 1261"/>
                    </a:avLst>
                  </a:prstGeom>
                  <a:solidFill>
                    <a:srgbClr val="0000FF"/>
                  </a:solidFill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Circular Arrow 21"/>
                  <p:cNvSpPr/>
                  <p:nvPr/>
                </p:nvSpPr>
                <p:spPr>
                  <a:xfrm>
                    <a:off x="3124200" y="3124200"/>
                    <a:ext cx="2362200" cy="2438400"/>
                  </a:xfrm>
                  <a:prstGeom prst="circularArrow">
                    <a:avLst>
                      <a:gd name="adj1" fmla="val 7516"/>
                      <a:gd name="adj2" fmla="val 10500"/>
                      <a:gd name="adj3" fmla="val 9882"/>
                      <a:gd name="adj4" fmla="val 10800000"/>
                      <a:gd name="adj5" fmla="val 2162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251679" y="3565267"/>
                    <a:ext cx="926857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thermal</a:t>
                    </a:r>
                  </a:p>
                  <a:p>
                    <a:r>
                      <a:rPr lang="en-US" dirty="0"/>
                      <a:t> cond.</a:t>
                    </a:r>
                  </a:p>
                </p:txBody>
              </p:sp>
              <p:cxnSp>
                <p:nvCxnSpPr>
                  <p:cNvPr id="24" name="Straight Arrow Connector 23"/>
                  <p:cNvCxnSpPr>
                    <a:cxnSpLocks/>
                  </p:cNvCxnSpPr>
                  <p:nvPr/>
                </p:nvCxnSpPr>
                <p:spPr>
                  <a:xfrm flipH="1" flipV="1">
                    <a:off x="3412868" y="2977919"/>
                    <a:ext cx="152399" cy="298681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Arrow Connector 15"/>
                <p:cNvCxnSpPr>
                  <a:cxnSpLocks/>
                </p:cNvCxnSpPr>
                <p:nvPr/>
              </p:nvCxnSpPr>
              <p:spPr>
                <a:xfrm flipV="1">
                  <a:off x="6827051" y="4331161"/>
                  <a:ext cx="281478" cy="164639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>
                  <a:stCxn id="18" idx="2"/>
                </p:cNvCxnSpPr>
                <p:nvPr/>
              </p:nvCxnSpPr>
              <p:spPr>
                <a:xfrm>
                  <a:off x="6662990" y="2502932"/>
                  <a:ext cx="423610" cy="849868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6217451" y="2133600"/>
                  <a:ext cx="8910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heating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082775" y="4179332"/>
                  <a:ext cx="10273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radiation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791200" y="2971800"/>
                  <a:ext cx="10273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radiation</a:t>
                  </a:r>
                </a:p>
              </p:txBody>
            </p:sp>
          </p:grpSp>
          <p:sp>
            <p:nvSpPr>
              <p:cNvPr id="36" name="Arc 35"/>
              <p:cNvSpPr/>
              <p:nvPr/>
            </p:nvSpPr>
            <p:spPr bwMode="auto">
              <a:xfrm rot="16200000">
                <a:off x="6621519" y="3589281"/>
                <a:ext cx="1828800" cy="1660637"/>
              </a:xfrm>
              <a:prstGeom prst="arc">
                <a:avLst>
                  <a:gd name="adj1" fmla="val 16200000"/>
                  <a:gd name="adj2" fmla="val 18494852"/>
                </a:avLst>
              </a:prstGeom>
              <a:noFill/>
              <a:ln w="28575" cap="flat" cmpd="sng" algn="ctr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917179" y="3697766"/>
                <a:ext cx="1465827" cy="33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flow (enthalpy)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2676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9E612CE-17D0-40B3-B270-5785D03B7984}"/>
              </a:ext>
            </a:extLst>
          </p:cNvPr>
          <p:cNvGrpSpPr/>
          <p:nvPr/>
        </p:nvGrpSpPr>
        <p:grpSpPr>
          <a:xfrm>
            <a:off x="1748447" y="316853"/>
            <a:ext cx="5395424" cy="4415869"/>
            <a:chOff x="4232879" y="1927187"/>
            <a:chExt cx="4911121" cy="3962400"/>
          </a:xfrm>
        </p:grpSpPr>
        <p:cxnSp>
          <p:nvCxnSpPr>
            <p:cNvPr id="39" name="Straight Arrow Connector 38"/>
            <p:cNvCxnSpPr>
              <a:cxnSpLocks/>
              <a:stCxn id="36" idx="2"/>
            </p:cNvCxnSpPr>
            <p:nvPr/>
          </p:nvCxnSpPr>
          <p:spPr bwMode="auto">
            <a:xfrm flipV="1">
              <a:off x="5545959" y="3638581"/>
              <a:ext cx="76455" cy="1236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99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ED58A9-27B3-4F40-9D99-DE6A61CAFF33}"/>
                </a:ext>
              </a:extLst>
            </p:cNvPr>
            <p:cNvGrpSpPr/>
            <p:nvPr/>
          </p:nvGrpSpPr>
          <p:grpSpPr>
            <a:xfrm>
              <a:off x="4232879" y="1927187"/>
              <a:ext cx="4911121" cy="3962400"/>
              <a:chOff x="5544411" y="2057400"/>
              <a:chExt cx="4911121" cy="39624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44411" y="2057400"/>
                <a:ext cx="4911121" cy="3962400"/>
                <a:chOff x="5589662" y="2133600"/>
                <a:chExt cx="4911121" cy="3962400"/>
              </a:xfrm>
            </p:grpSpPr>
            <p:grpSp>
              <p:nvGrpSpPr>
                <p:cNvPr id="15" name="Group 15"/>
                <p:cNvGrpSpPr/>
                <p:nvPr/>
              </p:nvGrpSpPr>
              <p:grpSpPr>
                <a:xfrm>
                  <a:off x="5589662" y="2743200"/>
                  <a:ext cx="4911121" cy="3352800"/>
                  <a:chOff x="2251679" y="2590800"/>
                  <a:chExt cx="4911121" cy="3352800"/>
                </a:xfrm>
              </p:grpSpPr>
              <p:sp>
                <p:nvSpPr>
                  <p:cNvPr id="21" name="Circular Arrow 20"/>
                  <p:cNvSpPr/>
                  <p:nvPr/>
                </p:nvSpPr>
                <p:spPr>
                  <a:xfrm rot="5400000" flipV="1">
                    <a:off x="3390900" y="2171700"/>
                    <a:ext cx="3352800" cy="4191000"/>
                  </a:xfrm>
                  <a:prstGeom prst="circularArrow">
                    <a:avLst>
                      <a:gd name="adj1" fmla="val 323"/>
                      <a:gd name="adj2" fmla="val 249626"/>
                      <a:gd name="adj3" fmla="val 15934628"/>
                      <a:gd name="adj4" fmla="val 14874419"/>
                      <a:gd name="adj5" fmla="val 1261"/>
                    </a:avLst>
                  </a:prstGeom>
                  <a:solidFill>
                    <a:srgbClr val="0000FF"/>
                  </a:solidFill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Circular Arrow 21"/>
                  <p:cNvSpPr/>
                  <p:nvPr/>
                </p:nvSpPr>
                <p:spPr>
                  <a:xfrm>
                    <a:off x="3124200" y="3124200"/>
                    <a:ext cx="2362200" cy="2438400"/>
                  </a:xfrm>
                  <a:prstGeom prst="circularArrow">
                    <a:avLst>
                      <a:gd name="adj1" fmla="val 7516"/>
                      <a:gd name="adj2" fmla="val 10500"/>
                      <a:gd name="adj3" fmla="val 9882"/>
                      <a:gd name="adj4" fmla="val 10800000"/>
                      <a:gd name="adj5" fmla="val 2162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251679" y="3565267"/>
                    <a:ext cx="926857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thermal</a:t>
                    </a:r>
                  </a:p>
                  <a:p>
                    <a:r>
                      <a:rPr lang="en-US" dirty="0"/>
                      <a:t> cond.</a:t>
                    </a:r>
                  </a:p>
                </p:txBody>
              </p:sp>
              <p:cxnSp>
                <p:nvCxnSpPr>
                  <p:cNvPr id="24" name="Straight Arrow Connector 23"/>
                  <p:cNvCxnSpPr>
                    <a:cxnSpLocks/>
                  </p:cNvCxnSpPr>
                  <p:nvPr/>
                </p:nvCxnSpPr>
                <p:spPr>
                  <a:xfrm flipH="1" flipV="1">
                    <a:off x="3412868" y="2977919"/>
                    <a:ext cx="152399" cy="298681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Arrow Connector 15"/>
                <p:cNvCxnSpPr>
                  <a:cxnSpLocks/>
                </p:cNvCxnSpPr>
                <p:nvPr/>
              </p:nvCxnSpPr>
              <p:spPr>
                <a:xfrm flipV="1">
                  <a:off x="6827051" y="4331161"/>
                  <a:ext cx="281478" cy="164639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>
                  <a:stCxn id="18" idx="2"/>
                </p:cNvCxnSpPr>
                <p:nvPr/>
              </p:nvCxnSpPr>
              <p:spPr>
                <a:xfrm>
                  <a:off x="6662990" y="2502932"/>
                  <a:ext cx="423610" cy="849868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6217451" y="2133600"/>
                  <a:ext cx="8910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heating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082775" y="4179332"/>
                  <a:ext cx="10273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radiation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791200" y="2971800"/>
                  <a:ext cx="10273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radiation</a:t>
                  </a:r>
                </a:p>
              </p:txBody>
            </p:sp>
          </p:grpSp>
          <p:sp>
            <p:nvSpPr>
              <p:cNvPr id="36" name="Arc 35"/>
              <p:cNvSpPr/>
              <p:nvPr/>
            </p:nvSpPr>
            <p:spPr bwMode="auto">
              <a:xfrm rot="16200000">
                <a:off x="6621519" y="3589281"/>
                <a:ext cx="1828800" cy="1660637"/>
              </a:xfrm>
              <a:prstGeom prst="arc">
                <a:avLst>
                  <a:gd name="adj1" fmla="val 16200000"/>
                  <a:gd name="adj2" fmla="val 18494852"/>
                </a:avLst>
              </a:prstGeom>
              <a:noFill/>
              <a:ln w="28575" cap="flat" cmpd="sng" algn="ctr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917179" y="3697766"/>
                <a:ext cx="1465827" cy="33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flow (enthalpy)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04E9AA-733F-40E8-981A-5416419A5A67}"/>
              </a:ext>
            </a:extLst>
          </p:cNvPr>
          <p:cNvSpPr txBox="1"/>
          <p:nvPr/>
        </p:nvSpPr>
        <p:spPr>
          <a:xfrm>
            <a:off x="8892308" y="1300774"/>
            <a:ext cx="2455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Lars Daldorff</a:t>
            </a:r>
          </a:p>
          <a:p>
            <a:pPr algn="ctr"/>
            <a:r>
              <a:rPr lang="en-US" dirty="0"/>
              <a:t>Magnetic Reconnection </a:t>
            </a:r>
          </a:p>
          <a:p>
            <a:pPr algn="ctr"/>
            <a:r>
              <a:rPr lang="en-US" dirty="0"/>
              <a:t>Rate Theory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6817CB-1676-4C8B-8856-A8B2CE847EC1}"/>
              </a:ext>
            </a:extLst>
          </p:cNvPr>
          <p:cNvGrpSpPr/>
          <p:nvPr/>
        </p:nvGrpSpPr>
        <p:grpSpPr>
          <a:xfrm>
            <a:off x="6903392" y="688440"/>
            <a:ext cx="1895606" cy="2411041"/>
            <a:chOff x="2574988" y="774966"/>
            <a:chExt cx="1895606" cy="2411041"/>
          </a:xfrm>
        </p:grpSpPr>
        <p:pic>
          <p:nvPicPr>
            <p:cNvPr id="27" name="Picture 26" descr="fig_geometry">
              <a:extLst>
                <a:ext uri="{FF2B5EF4-FFF2-40B4-BE49-F238E27FC236}">
                  <a16:creationId xmlns:a16="http://schemas.microsoft.com/office/drawing/2014/main" id="{16330E72-FD63-4865-BD8E-38CC871F7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7695" t="62685" r="59804" b="2972"/>
            <a:stretch>
              <a:fillRect/>
            </a:stretch>
          </p:blipFill>
          <p:spPr bwMode="auto">
            <a:xfrm>
              <a:off x="2574988" y="774966"/>
              <a:ext cx="1895606" cy="2411041"/>
            </a:xfrm>
            <a:prstGeom prst="rect">
              <a:avLst/>
            </a:prstGeom>
            <a:noFill/>
          </p:spPr>
        </p:pic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5333F82-0C3B-459C-A5B3-7458FD8DEC5E}"/>
                </a:ext>
              </a:extLst>
            </p:cNvPr>
            <p:cNvSpPr/>
            <p:nvPr/>
          </p:nvSpPr>
          <p:spPr>
            <a:xfrm>
              <a:off x="2574988" y="1543272"/>
              <a:ext cx="765371" cy="853989"/>
            </a:xfrm>
            <a:prstGeom prst="irregularSeal1">
              <a:avLst/>
            </a:pr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386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9E612CE-17D0-40B3-B270-5785D03B7984}"/>
              </a:ext>
            </a:extLst>
          </p:cNvPr>
          <p:cNvGrpSpPr/>
          <p:nvPr/>
        </p:nvGrpSpPr>
        <p:grpSpPr>
          <a:xfrm>
            <a:off x="1748447" y="316853"/>
            <a:ext cx="5395424" cy="4415869"/>
            <a:chOff x="4232879" y="1927187"/>
            <a:chExt cx="4911121" cy="3962400"/>
          </a:xfrm>
        </p:grpSpPr>
        <p:cxnSp>
          <p:nvCxnSpPr>
            <p:cNvPr id="39" name="Straight Arrow Connector 38"/>
            <p:cNvCxnSpPr>
              <a:cxnSpLocks/>
              <a:stCxn id="36" idx="2"/>
            </p:cNvCxnSpPr>
            <p:nvPr/>
          </p:nvCxnSpPr>
          <p:spPr bwMode="auto">
            <a:xfrm flipV="1">
              <a:off x="5545959" y="3638581"/>
              <a:ext cx="76455" cy="1236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99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ED58A9-27B3-4F40-9D99-DE6A61CAFF33}"/>
                </a:ext>
              </a:extLst>
            </p:cNvPr>
            <p:cNvGrpSpPr/>
            <p:nvPr/>
          </p:nvGrpSpPr>
          <p:grpSpPr>
            <a:xfrm>
              <a:off x="4232879" y="1927187"/>
              <a:ext cx="4911121" cy="3962400"/>
              <a:chOff x="5544411" y="2057400"/>
              <a:chExt cx="4911121" cy="39624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44411" y="2057400"/>
                <a:ext cx="4911121" cy="3962400"/>
                <a:chOff x="5589662" y="2133600"/>
                <a:chExt cx="4911121" cy="3962400"/>
              </a:xfrm>
            </p:grpSpPr>
            <p:grpSp>
              <p:nvGrpSpPr>
                <p:cNvPr id="15" name="Group 15"/>
                <p:cNvGrpSpPr/>
                <p:nvPr/>
              </p:nvGrpSpPr>
              <p:grpSpPr>
                <a:xfrm>
                  <a:off x="5589662" y="2743200"/>
                  <a:ext cx="4911121" cy="3352800"/>
                  <a:chOff x="2251679" y="2590800"/>
                  <a:chExt cx="4911121" cy="3352800"/>
                </a:xfrm>
              </p:grpSpPr>
              <p:sp>
                <p:nvSpPr>
                  <p:cNvPr id="21" name="Circular Arrow 20"/>
                  <p:cNvSpPr/>
                  <p:nvPr/>
                </p:nvSpPr>
                <p:spPr>
                  <a:xfrm rot="5400000" flipV="1">
                    <a:off x="3390900" y="2171700"/>
                    <a:ext cx="3352800" cy="4191000"/>
                  </a:xfrm>
                  <a:prstGeom prst="circularArrow">
                    <a:avLst>
                      <a:gd name="adj1" fmla="val 323"/>
                      <a:gd name="adj2" fmla="val 249626"/>
                      <a:gd name="adj3" fmla="val 15934628"/>
                      <a:gd name="adj4" fmla="val 14874419"/>
                      <a:gd name="adj5" fmla="val 1261"/>
                    </a:avLst>
                  </a:prstGeom>
                  <a:solidFill>
                    <a:srgbClr val="0000FF"/>
                  </a:solidFill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Circular Arrow 21"/>
                  <p:cNvSpPr/>
                  <p:nvPr/>
                </p:nvSpPr>
                <p:spPr>
                  <a:xfrm>
                    <a:off x="3124200" y="3124200"/>
                    <a:ext cx="2362200" cy="2438400"/>
                  </a:xfrm>
                  <a:prstGeom prst="circularArrow">
                    <a:avLst>
                      <a:gd name="adj1" fmla="val 7516"/>
                      <a:gd name="adj2" fmla="val 10500"/>
                      <a:gd name="adj3" fmla="val 9882"/>
                      <a:gd name="adj4" fmla="val 10800000"/>
                      <a:gd name="adj5" fmla="val 2162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251679" y="3565267"/>
                    <a:ext cx="926857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thermal</a:t>
                    </a:r>
                  </a:p>
                  <a:p>
                    <a:r>
                      <a:rPr lang="en-US" dirty="0"/>
                      <a:t> cond.</a:t>
                    </a:r>
                  </a:p>
                </p:txBody>
              </p:sp>
              <p:cxnSp>
                <p:nvCxnSpPr>
                  <p:cNvPr id="24" name="Straight Arrow Connector 23"/>
                  <p:cNvCxnSpPr>
                    <a:cxnSpLocks/>
                  </p:cNvCxnSpPr>
                  <p:nvPr/>
                </p:nvCxnSpPr>
                <p:spPr>
                  <a:xfrm flipH="1" flipV="1">
                    <a:off x="3412868" y="2977919"/>
                    <a:ext cx="152399" cy="298681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Arrow Connector 15"/>
                <p:cNvCxnSpPr>
                  <a:cxnSpLocks/>
                </p:cNvCxnSpPr>
                <p:nvPr/>
              </p:nvCxnSpPr>
              <p:spPr>
                <a:xfrm flipV="1">
                  <a:off x="6827051" y="4331161"/>
                  <a:ext cx="281478" cy="164639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>
                  <a:stCxn id="18" idx="2"/>
                </p:cNvCxnSpPr>
                <p:nvPr/>
              </p:nvCxnSpPr>
              <p:spPr>
                <a:xfrm>
                  <a:off x="6662990" y="2502932"/>
                  <a:ext cx="423610" cy="849868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6217451" y="2133600"/>
                  <a:ext cx="8910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heating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082775" y="4179332"/>
                  <a:ext cx="10273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radiation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791200" y="2971800"/>
                  <a:ext cx="10273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radiation</a:t>
                  </a:r>
                </a:p>
              </p:txBody>
            </p:sp>
          </p:grpSp>
          <p:sp>
            <p:nvSpPr>
              <p:cNvPr id="36" name="Arc 35"/>
              <p:cNvSpPr/>
              <p:nvPr/>
            </p:nvSpPr>
            <p:spPr bwMode="auto">
              <a:xfrm rot="16200000">
                <a:off x="6621519" y="3589281"/>
                <a:ext cx="1828800" cy="1660637"/>
              </a:xfrm>
              <a:prstGeom prst="arc">
                <a:avLst>
                  <a:gd name="adj1" fmla="val 16200000"/>
                  <a:gd name="adj2" fmla="val 18494852"/>
                </a:avLst>
              </a:prstGeom>
              <a:noFill/>
              <a:ln w="28575" cap="flat" cmpd="sng" algn="ctr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917179" y="3697766"/>
                <a:ext cx="1465827" cy="33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flow (enthalpy)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04E9AA-733F-40E8-981A-5416419A5A67}"/>
              </a:ext>
            </a:extLst>
          </p:cNvPr>
          <p:cNvSpPr txBox="1"/>
          <p:nvPr/>
        </p:nvSpPr>
        <p:spPr>
          <a:xfrm>
            <a:off x="8892308" y="1300774"/>
            <a:ext cx="2455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Lars Daldorff</a:t>
            </a:r>
          </a:p>
          <a:p>
            <a:pPr algn="ctr"/>
            <a:r>
              <a:rPr lang="en-US" dirty="0"/>
              <a:t>Magnetic Reconnection </a:t>
            </a:r>
          </a:p>
          <a:p>
            <a:pPr algn="ctr"/>
            <a:r>
              <a:rPr lang="en-US" dirty="0"/>
              <a:t>Rate Theory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6817CB-1676-4C8B-8856-A8B2CE847EC1}"/>
              </a:ext>
            </a:extLst>
          </p:cNvPr>
          <p:cNvGrpSpPr/>
          <p:nvPr/>
        </p:nvGrpSpPr>
        <p:grpSpPr>
          <a:xfrm>
            <a:off x="6903392" y="688440"/>
            <a:ext cx="1895606" cy="2411041"/>
            <a:chOff x="2574988" y="774966"/>
            <a:chExt cx="1895606" cy="2411041"/>
          </a:xfrm>
        </p:grpSpPr>
        <p:pic>
          <p:nvPicPr>
            <p:cNvPr id="27" name="Picture 26" descr="fig_geometry">
              <a:extLst>
                <a:ext uri="{FF2B5EF4-FFF2-40B4-BE49-F238E27FC236}">
                  <a16:creationId xmlns:a16="http://schemas.microsoft.com/office/drawing/2014/main" id="{16330E72-FD63-4865-BD8E-38CC871F7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7695" t="62685" r="59804" b="2972"/>
            <a:stretch>
              <a:fillRect/>
            </a:stretch>
          </p:blipFill>
          <p:spPr bwMode="auto">
            <a:xfrm>
              <a:off x="2574988" y="774966"/>
              <a:ext cx="1895606" cy="2411041"/>
            </a:xfrm>
            <a:prstGeom prst="rect">
              <a:avLst/>
            </a:prstGeom>
            <a:noFill/>
          </p:spPr>
        </p:pic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5333F82-0C3B-459C-A5B3-7458FD8DEC5E}"/>
                </a:ext>
              </a:extLst>
            </p:cNvPr>
            <p:cNvSpPr/>
            <p:nvPr/>
          </p:nvSpPr>
          <p:spPr>
            <a:xfrm>
              <a:off x="2574988" y="1543272"/>
              <a:ext cx="765371" cy="853989"/>
            </a:xfrm>
            <a:prstGeom prst="irregularSeal1">
              <a:avLst/>
            </a:pr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0EE8F71-BC5D-47B2-8F89-3D086A185CD8}"/>
              </a:ext>
            </a:extLst>
          </p:cNvPr>
          <p:cNvSpPr txBox="1"/>
          <p:nvPr/>
        </p:nvSpPr>
        <p:spPr>
          <a:xfrm>
            <a:off x="9957440" y="4327562"/>
            <a:ext cx="1571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Jeffrey Brosius</a:t>
            </a:r>
          </a:p>
          <a:p>
            <a:pPr algn="ctr"/>
            <a:r>
              <a:rPr lang="en-US" dirty="0"/>
              <a:t>Temperature </a:t>
            </a:r>
          </a:p>
          <a:p>
            <a:pPr algn="ctr"/>
            <a:r>
              <a:rPr lang="en-US" dirty="0"/>
              <a:t>Observations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62BBC6-9F3F-4F62-8B00-2F27A68F425D}"/>
              </a:ext>
            </a:extLst>
          </p:cNvPr>
          <p:cNvGrpSpPr/>
          <p:nvPr/>
        </p:nvGrpSpPr>
        <p:grpSpPr>
          <a:xfrm>
            <a:off x="6409439" y="3747654"/>
            <a:ext cx="3548001" cy="2544125"/>
            <a:chOff x="2116603" y="3715680"/>
            <a:chExt cx="3548001" cy="2544125"/>
          </a:xfrm>
        </p:grpSpPr>
        <p:pic>
          <p:nvPicPr>
            <p:cNvPr id="7" name="Picture 6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89B49557-1CE0-4056-85DF-146104848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0" t="11300" r="8682" b="46457"/>
            <a:stretch/>
          </p:blipFill>
          <p:spPr>
            <a:xfrm>
              <a:off x="2116603" y="3715680"/>
              <a:ext cx="3548001" cy="25441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6A0908-4670-4FB2-9CF7-F96795958821}"/>
                </a:ext>
              </a:extLst>
            </p:cNvPr>
            <p:cNvSpPr txBox="1"/>
            <p:nvPr/>
          </p:nvSpPr>
          <p:spPr>
            <a:xfrm>
              <a:off x="2649279" y="4007041"/>
              <a:ext cx="1220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Fast nanoflare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7DB3698-C442-4221-AEE4-A422B26C52D3}"/>
                </a:ext>
              </a:extLst>
            </p:cNvPr>
            <p:cNvSpPr txBox="1"/>
            <p:nvPr/>
          </p:nvSpPr>
          <p:spPr>
            <a:xfrm>
              <a:off x="3040424" y="4732722"/>
              <a:ext cx="1273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Slow nanoflare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822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9E612CE-17D0-40B3-B270-5785D03B7984}"/>
              </a:ext>
            </a:extLst>
          </p:cNvPr>
          <p:cNvGrpSpPr/>
          <p:nvPr/>
        </p:nvGrpSpPr>
        <p:grpSpPr>
          <a:xfrm>
            <a:off x="1748447" y="316853"/>
            <a:ext cx="5395424" cy="4415869"/>
            <a:chOff x="4232879" y="1927187"/>
            <a:chExt cx="4911121" cy="3962400"/>
          </a:xfrm>
        </p:grpSpPr>
        <p:cxnSp>
          <p:nvCxnSpPr>
            <p:cNvPr id="39" name="Straight Arrow Connector 38"/>
            <p:cNvCxnSpPr>
              <a:cxnSpLocks/>
              <a:stCxn id="36" idx="2"/>
            </p:cNvCxnSpPr>
            <p:nvPr/>
          </p:nvCxnSpPr>
          <p:spPr bwMode="auto">
            <a:xfrm flipV="1">
              <a:off x="5545959" y="3638581"/>
              <a:ext cx="76455" cy="1236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99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ED58A9-27B3-4F40-9D99-DE6A61CAFF33}"/>
                </a:ext>
              </a:extLst>
            </p:cNvPr>
            <p:cNvGrpSpPr/>
            <p:nvPr/>
          </p:nvGrpSpPr>
          <p:grpSpPr>
            <a:xfrm>
              <a:off x="4232879" y="1927187"/>
              <a:ext cx="4911121" cy="3962400"/>
              <a:chOff x="5544411" y="2057400"/>
              <a:chExt cx="4911121" cy="39624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44411" y="2057400"/>
                <a:ext cx="4911121" cy="3962400"/>
                <a:chOff x="5589662" y="2133600"/>
                <a:chExt cx="4911121" cy="3962400"/>
              </a:xfrm>
            </p:grpSpPr>
            <p:grpSp>
              <p:nvGrpSpPr>
                <p:cNvPr id="15" name="Group 15"/>
                <p:cNvGrpSpPr/>
                <p:nvPr/>
              </p:nvGrpSpPr>
              <p:grpSpPr>
                <a:xfrm>
                  <a:off x="5589662" y="2743200"/>
                  <a:ext cx="4911121" cy="3352800"/>
                  <a:chOff x="2251679" y="2590800"/>
                  <a:chExt cx="4911121" cy="3352800"/>
                </a:xfrm>
              </p:grpSpPr>
              <p:sp>
                <p:nvSpPr>
                  <p:cNvPr id="21" name="Circular Arrow 20"/>
                  <p:cNvSpPr/>
                  <p:nvPr/>
                </p:nvSpPr>
                <p:spPr>
                  <a:xfrm rot="5400000" flipV="1">
                    <a:off x="3390900" y="2171700"/>
                    <a:ext cx="3352800" cy="4191000"/>
                  </a:xfrm>
                  <a:prstGeom prst="circularArrow">
                    <a:avLst>
                      <a:gd name="adj1" fmla="val 323"/>
                      <a:gd name="adj2" fmla="val 249626"/>
                      <a:gd name="adj3" fmla="val 15934628"/>
                      <a:gd name="adj4" fmla="val 14874419"/>
                      <a:gd name="adj5" fmla="val 1261"/>
                    </a:avLst>
                  </a:prstGeom>
                  <a:solidFill>
                    <a:srgbClr val="0000FF"/>
                  </a:solidFill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Circular Arrow 21"/>
                  <p:cNvSpPr/>
                  <p:nvPr/>
                </p:nvSpPr>
                <p:spPr>
                  <a:xfrm>
                    <a:off x="3124200" y="3124200"/>
                    <a:ext cx="2362200" cy="2438400"/>
                  </a:xfrm>
                  <a:prstGeom prst="circularArrow">
                    <a:avLst>
                      <a:gd name="adj1" fmla="val 7516"/>
                      <a:gd name="adj2" fmla="val 10500"/>
                      <a:gd name="adj3" fmla="val 9882"/>
                      <a:gd name="adj4" fmla="val 10800000"/>
                      <a:gd name="adj5" fmla="val 2162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251679" y="3565267"/>
                    <a:ext cx="926857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thermal</a:t>
                    </a:r>
                  </a:p>
                  <a:p>
                    <a:r>
                      <a:rPr lang="en-US" dirty="0"/>
                      <a:t> cond.</a:t>
                    </a:r>
                  </a:p>
                </p:txBody>
              </p:sp>
              <p:cxnSp>
                <p:nvCxnSpPr>
                  <p:cNvPr id="24" name="Straight Arrow Connector 23"/>
                  <p:cNvCxnSpPr>
                    <a:cxnSpLocks/>
                  </p:cNvCxnSpPr>
                  <p:nvPr/>
                </p:nvCxnSpPr>
                <p:spPr>
                  <a:xfrm flipH="1" flipV="1">
                    <a:off x="3412868" y="2977919"/>
                    <a:ext cx="152399" cy="298681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Arrow Connector 15"/>
                <p:cNvCxnSpPr>
                  <a:cxnSpLocks/>
                </p:cNvCxnSpPr>
                <p:nvPr/>
              </p:nvCxnSpPr>
              <p:spPr>
                <a:xfrm flipV="1">
                  <a:off x="6827051" y="4331161"/>
                  <a:ext cx="281478" cy="164639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>
                  <a:stCxn id="18" idx="2"/>
                </p:cNvCxnSpPr>
                <p:nvPr/>
              </p:nvCxnSpPr>
              <p:spPr>
                <a:xfrm>
                  <a:off x="6662990" y="2502932"/>
                  <a:ext cx="423610" cy="849868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6217451" y="2133600"/>
                  <a:ext cx="8910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heating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082775" y="4179332"/>
                  <a:ext cx="10273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radiation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791200" y="2971800"/>
                  <a:ext cx="10273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radiation</a:t>
                  </a:r>
                </a:p>
              </p:txBody>
            </p:sp>
          </p:grpSp>
          <p:sp>
            <p:nvSpPr>
              <p:cNvPr id="36" name="Arc 35"/>
              <p:cNvSpPr/>
              <p:nvPr/>
            </p:nvSpPr>
            <p:spPr bwMode="auto">
              <a:xfrm rot="16200000">
                <a:off x="6621519" y="3589281"/>
                <a:ext cx="1828800" cy="1660637"/>
              </a:xfrm>
              <a:prstGeom prst="arc">
                <a:avLst>
                  <a:gd name="adj1" fmla="val 16200000"/>
                  <a:gd name="adj2" fmla="val 18494852"/>
                </a:avLst>
              </a:prstGeom>
              <a:noFill/>
              <a:ln w="28575" cap="flat" cmpd="sng" algn="ctr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917179" y="3697766"/>
                <a:ext cx="1465827" cy="33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flow (enthalpy)</a:t>
                </a:r>
              </a:p>
            </p:txBody>
          </p:sp>
        </p:grpSp>
      </p:grpSp>
      <p:pic>
        <p:nvPicPr>
          <p:cNvPr id="26" name="Picture 3" descr="C:\klimchuk\hydro\typical_loop.jpg">
            <a:extLst>
              <a:ext uri="{FF2B5EF4-FFF2-40B4-BE49-F238E27FC236}">
                <a16:creationId xmlns:a16="http://schemas.microsoft.com/office/drawing/2014/main" id="{E28EED21-8EE4-4922-A32F-F1B9AD514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6135" t="16389" r="8235" b="43706"/>
          <a:stretch>
            <a:fillRect/>
          </a:stretch>
        </p:blipFill>
        <p:spPr bwMode="auto">
          <a:xfrm>
            <a:off x="2020610" y="3667654"/>
            <a:ext cx="3499469" cy="2583937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CF317A-BE42-48F1-93B6-16442FFE2B47}"/>
              </a:ext>
            </a:extLst>
          </p:cNvPr>
          <p:cNvSpPr txBox="1"/>
          <p:nvPr/>
        </p:nvSpPr>
        <p:spPr>
          <a:xfrm>
            <a:off x="277234" y="4241277"/>
            <a:ext cx="1575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Craig Johnston</a:t>
            </a:r>
          </a:p>
          <a:p>
            <a:pPr algn="ctr"/>
            <a:r>
              <a:rPr lang="en-US" dirty="0"/>
              <a:t>Loop </a:t>
            </a:r>
          </a:p>
          <a:p>
            <a:pPr algn="ctr"/>
            <a:r>
              <a:rPr lang="en-US" dirty="0"/>
              <a:t>Modeling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4E9AA-733F-40E8-981A-5416419A5A67}"/>
              </a:ext>
            </a:extLst>
          </p:cNvPr>
          <p:cNvSpPr txBox="1"/>
          <p:nvPr/>
        </p:nvSpPr>
        <p:spPr>
          <a:xfrm>
            <a:off x="8892308" y="1300774"/>
            <a:ext cx="2455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Lars Daldorff</a:t>
            </a:r>
          </a:p>
          <a:p>
            <a:pPr algn="ctr"/>
            <a:r>
              <a:rPr lang="en-US" dirty="0"/>
              <a:t>Magnetic Reconnection </a:t>
            </a:r>
          </a:p>
          <a:p>
            <a:pPr algn="ctr"/>
            <a:r>
              <a:rPr lang="en-US" dirty="0"/>
              <a:t>Rate Theory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6817CB-1676-4C8B-8856-A8B2CE847EC1}"/>
              </a:ext>
            </a:extLst>
          </p:cNvPr>
          <p:cNvGrpSpPr/>
          <p:nvPr/>
        </p:nvGrpSpPr>
        <p:grpSpPr>
          <a:xfrm>
            <a:off x="6903392" y="688440"/>
            <a:ext cx="1895606" cy="2411041"/>
            <a:chOff x="2574988" y="774966"/>
            <a:chExt cx="1895606" cy="2411041"/>
          </a:xfrm>
        </p:grpSpPr>
        <p:pic>
          <p:nvPicPr>
            <p:cNvPr id="27" name="Picture 26" descr="fig_geometry">
              <a:extLst>
                <a:ext uri="{FF2B5EF4-FFF2-40B4-BE49-F238E27FC236}">
                  <a16:creationId xmlns:a16="http://schemas.microsoft.com/office/drawing/2014/main" id="{16330E72-FD63-4865-BD8E-38CC871F7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7695" t="62685" r="59804" b="2972"/>
            <a:stretch>
              <a:fillRect/>
            </a:stretch>
          </p:blipFill>
          <p:spPr bwMode="auto">
            <a:xfrm>
              <a:off x="2574988" y="774966"/>
              <a:ext cx="1895606" cy="2411041"/>
            </a:xfrm>
            <a:prstGeom prst="rect">
              <a:avLst/>
            </a:prstGeom>
            <a:noFill/>
          </p:spPr>
        </p:pic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5333F82-0C3B-459C-A5B3-7458FD8DEC5E}"/>
                </a:ext>
              </a:extLst>
            </p:cNvPr>
            <p:cNvSpPr/>
            <p:nvPr/>
          </p:nvSpPr>
          <p:spPr>
            <a:xfrm>
              <a:off x="2574988" y="1543272"/>
              <a:ext cx="765371" cy="853989"/>
            </a:xfrm>
            <a:prstGeom prst="irregularSeal1">
              <a:avLst/>
            </a:pr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0EE8F71-BC5D-47B2-8F89-3D086A185CD8}"/>
              </a:ext>
            </a:extLst>
          </p:cNvPr>
          <p:cNvSpPr txBox="1"/>
          <p:nvPr/>
        </p:nvSpPr>
        <p:spPr>
          <a:xfrm>
            <a:off x="9957440" y="4327562"/>
            <a:ext cx="1571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Jeffrey Brosius</a:t>
            </a:r>
          </a:p>
          <a:p>
            <a:pPr algn="ctr"/>
            <a:r>
              <a:rPr lang="en-US" dirty="0"/>
              <a:t>Temperature </a:t>
            </a:r>
          </a:p>
          <a:p>
            <a:pPr algn="ctr"/>
            <a:r>
              <a:rPr lang="en-US" dirty="0"/>
              <a:t>Observations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62BBC6-9F3F-4F62-8B00-2F27A68F425D}"/>
              </a:ext>
            </a:extLst>
          </p:cNvPr>
          <p:cNvGrpSpPr/>
          <p:nvPr/>
        </p:nvGrpSpPr>
        <p:grpSpPr>
          <a:xfrm>
            <a:off x="6409439" y="3747654"/>
            <a:ext cx="3548001" cy="2544125"/>
            <a:chOff x="2116603" y="3715680"/>
            <a:chExt cx="3548001" cy="2544125"/>
          </a:xfrm>
        </p:grpSpPr>
        <p:pic>
          <p:nvPicPr>
            <p:cNvPr id="7" name="Picture 6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89B49557-1CE0-4056-85DF-146104848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0" t="11300" r="8682" b="46457"/>
            <a:stretch/>
          </p:blipFill>
          <p:spPr>
            <a:xfrm>
              <a:off x="2116603" y="3715680"/>
              <a:ext cx="3548001" cy="25441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6A0908-4670-4FB2-9CF7-F96795958821}"/>
                </a:ext>
              </a:extLst>
            </p:cNvPr>
            <p:cNvSpPr txBox="1"/>
            <p:nvPr/>
          </p:nvSpPr>
          <p:spPr>
            <a:xfrm>
              <a:off x="2649279" y="4007041"/>
              <a:ext cx="1220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Fast nanoflare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7DB3698-C442-4221-AEE4-A422B26C52D3}"/>
                </a:ext>
              </a:extLst>
            </p:cNvPr>
            <p:cNvSpPr txBox="1"/>
            <p:nvPr/>
          </p:nvSpPr>
          <p:spPr>
            <a:xfrm>
              <a:off x="3040424" y="4732722"/>
              <a:ext cx="1273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Slow nanoflare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3FF00DE-EA84-4A68-9A69-41D69C94D8C5}"/>
              </a:ext>
            </a:extLst>
          </p:cNvPr>
          <p:cNvGrpSpPr/>
          <p:nvPr/>
        </p:nvGrpSpPr>
        <p:grpSpPr>
          <a:xfrm>
            <a:off x="4939650" y="2911994"/>
            <a:ext cx="914400" cy="2173666"/>
            <a:chOff x="5165679" y="2631088"/>
            <a:chExt cx="914400" cy="217366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80EA2BB-BFB6-41C8-8F1A-20277DBC11B5}"/>
                </a:ext>
              </a:extLst>
            </p:cNvPr>
            <p:cNvGrpSpPr/>
            <p:nvPr/>
          </p:nvGrpSpPr>
          <p:grpSpPr>
            <a:xfrm>
              <a:off x="5165679" y="2704203"/>
              <a:ext cx="914400" cy="2100551"/>
              <a:chOff x="4791065" y="2894504"/>
              <a:chExt cx="914400" cy="2100551"/>
            </a:xfrm>
          </p:grpSpPr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2D06EA8D-F828-420D-8FF2-AA5462EA1F0D}"/>
                  </a:ext>
                </a:extLst>
              </p:cNvPr>
              <p:cNvSpPr/>
              <p:nvPr/>
            </p:nvSpPr>
            <p:spPr>
              <a:xfrm>
                <a:off x="4791065" y="2894504"/>
                <a:ext cx="914400" cy="1894723"/>
              </a:xfrm>
              <a:prstGeom prst="arc">
                <a:avLst>
                  <a:gd name="adj1" fmla="val 16575560"/>
                  <a:gd name="adj2" fmla="val 4984421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117274C-BC5C-4F61-BF0D-A1A8FF3CEAC4}"/>
                  </a:ext>
                </a:extLst>
              </p:cNvPr>
              <p:cNvCxnSpPr>
                <a:cxnSpLocks/>
                <a:stCxn id="35" idx="2"/>
              </p:cNvCxnSpPr>
              <p:nvPr/>
            </p:nvCxnSpPr>
            <p:spPr>
              <a:xfrm flipH="1">
                <a:off x="4909908" y="4760569"/>
                <a:ext cx="449960" cy="23448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E104EDEF-A344-42DC-A768-5F92E32EA045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H="1" flipV="1">
              <a:off x="5583097" y="2631088"/>
              <a:ext cx="141107" cy="9667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4550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37222F-C9FE-40B7-A63E-ABDB5F1294A2}"/>
              </a:ext>
            </a:extLst>
          </p:cNvPr>
          <p:cNvSpPr txBox="1"/>
          <p:nvPr/>
        </p:nvSpPr>
        <p:spPr>
          <a:xfrm>
            <a:off x="1742258" y="489658"/>
            <a:ext cx="1004368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Need for a center</a:t>
            </a:r>
            <a:endParaRPr lang="en-US" b="1" dirty="0">
              <a:solidFill>
                <a:srgbClr val="155AF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Complex, multi-faceted problem requiring a range of diverse and coordinated approaches</a:t>
            </a:r>
          </a:p>
          <a:p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Benefit to science community</a:t>
            </a:r>
            <a:endParaRPr lang="en-US" b="1" dirty="0">
              <a:solidFill>
                <a:srgbClr val="155AF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Internationally recognized leaders in coronal heating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Magnetic reconnection is a fundamental physical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Numerical methods and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Formal organization (Coronal Loops Workshop Series, 3 TESS sessions, etc.)</a:t>
            </a:r>
          </a:p>
          <a:p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Training</a:t>
            </a:r>
            <a:endParaRPr lang="en-US" b="1" dirty="0">
              <a:solidFill>
                <a:srgbClr val="155AF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 graduate students, 1 undergrad currently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graduate students, 1 high schooler in original work package</a:t>
            </a:r>
          </a:p>
          <a:p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Benefit to government and society</a:t>
            </a:r>
            <a:endParaRPr lang="en-US" b="1" dirty="0">
              <a:solidFill>
                <a:srgbClr val="155AF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Physics-based operational model of solar spectral irradiance (long-range goal)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Int’l Space Weather Action Team (ISWAT) S2-06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Spectral Irradiance Workshops</a:t>
            </a:r>
          </a:p>
          <a:p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Scientific Productivity</a:t>
            </a:r>
            <a:endParaRPr lang="en-US" b="1" dirty="0">
              <a:solidFill>
                <a:srgbClr val="155AF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Oct. 1, 2021 – present:   16 papers published or submitted, 16 presentations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Previous work package:   18 papers published, 94 presentations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Total:   34 papers, 110 presentations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A7C57-EF86-416D-AC42-5CE09F1EB4A3}"/>
              </a:ext>
            </a:extLst>
          </p:cNvPr>
          <p:cNvSpPr txBox="1"/>
          <p:nvPr/>
        </p:nvSpPr>
        <p:spPr>
          <a:xfrm>
            <a:off x="4843616" y="42356"/>
            <a:ext cx="2102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</a:rPr>
              <a:t>Programmatics</a:t>
            </a:r>
            <a:endParaRPr lang="en-US" sz="2400" b="1" u="sng" dirty="0">
              <a:solidFill>
                <a:srgbClr val="FF0000"/>
              </a:solidFill>
            </a:endParaRPr>
          </a:p>
          <a:p>
            <a:endParaRPr lang="en-US" sz="2400" b="1" u="sng" dirty="0">
              <a:solidFill>
                <a:srgbClr val="155A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9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1130</Words>
  <Application>Microsoft Office PowerPoint</Application>
  <PresentationFormat>Widescreen</PresentationFormat>
  <Paragraphs>326</Paragraphs>
  <Slides>18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Magnetic Reconnection</vt:lpstr>
      <vt:lpstr>PowerPoint Presentation</vt:lpstr>
      <vt:lpstr>3D Complexity Reduces the Reconnection Rate</vt:lpstr>
      <vt:lpstr>Evidence of Coronal Heating by Nanoflares Based on EUV and SXR Imaging Spectroscopy with EUNIS      Key objective:  Assess nanoflare model of solar coronal heating using strong lines of Fe XVIII (7.1 MK) &amp; XIX (8.9 MK) to detect                                                                                   “smoking gun” evidence of nanoflares.</vt:lpstr>
      <vt:lpstr>Mission success:  EUNIS-2021 observed 100’s of lines in a bright, quiescent active region.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Klimchuk, James A. (GSFC-6710)</dc:creator>
  <cp:lastModifiedBy>Klimchuk, James A. (GSFC-6710)</cp:lastModifiedBy>
  <cp:revision>2</cp:revision>
  <dcterms:created xsi:type="dcterms:W3CDTF">2022-03-29T14:32:26Z</dcterms:created>
  <dcterms:modified xsi:type="dcterms:W3CDTF">2022-04-19T17:29:28Z</dcterms:modified>
</cp:coreProperties>
</file>