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10" r:id="rId2"/>
    <p:sldId id="707" r:id="rId3"/>
    <p:sldId id="708" r:id="rId4"/>
    <p:sldId id="684" r:id="rId5"/>
    <p:sldId id="711" r:id="rId6"/>
    <p:sldId id="710" r:id="rId7"/>
    <p:sldId id="686" r:id="rId8"/>
    <p:sldId id="725" r:id="rId9"/>
    <p:sldId id="712" r:id="rId10"/>
    <p:sldId id="726" r:id="rId11"/>
    <p:sldId id="723" r:id="rId12"/>
    <p:sldId id="727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15E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0" autoAdjust="0"/>
    <p:restoredTop sz="96383" autoAdjust="0"/>
  </p:normalViewPr>
  <p:slideViewPr>
    <p:cSldViewPr>
      <p:cViewPr varScale="1">
        <p:scale>
          <a:sx n="115" d="100"/>
          <a:sy n="115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924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imchuk, James A. (GSFC-6710)" userId="3c7ddcf0-7936-4b8e-92ca-a38e77dc2150" providerId="ADAL" clId="{A45E24F1-7F75-40E1-906E-6951E144569C}"/>
    <pc:docChg chg="undo custSel modSld">
      <pc:chgData name="Klimchuk, James A. (GSFC-6710)" userId="3c7ddcf0-7936-4b8e-92ca-a38e77dc2150" providerId="ADAL" clId="{A45E24F1-7F75-40E1-906E-6951E144569C}" dt="2021-08-11T17:54:23.420" v="330" actId="20577"/>
      <pc:docMkLst>
        <pc:docMk/>
      </pc:docMkLst>
      <pc:sldChg chg="modSp mod">
        <pc:chgData name="Klimchuk, James A. (GSFC-6710)" userId="3c7ddcf0-7936-4b8e-92ca-a38e77dc2150" providerId="ADAL" clId="{A45E24F1-7F75-40E1-906E-6951E144569C}" dt="2021-08-11T15:41:03.013" v="4" actId="1038"/>
        <pc:sldMkLst>
          <pc:docMk/>
          <pc:sldMk cId="0" sldId="686"/>
        </pc:sldMkLst>
        <pc:spChg chg="mod">
          <ac:chgData name="Klimchuk, James A. (GSFC-6710)" userId="3c7ddcf0-7936-4b8e-92ca-a38e77dc2150" providerId="ADAL" clId="{A45E24F1-7F75-40E1-906E-6951E144569C}" dt="2021-08-11T15:41:03.013" v="4" actId="1038"/>
          <ac:spMkLst>
            <pc:docMk/>
            <pc:sldMk cId="0" sldId="686"/>
            <ac:spMk id="4" creationId="{00000000-0000-0000-0000-000000000000}"/>
          </ac:spMkLst>
        </pc:spChg>
        <pc:grpChg chg="mod">
          <ac:chgData name="Klimchuk, James A. (GSFC-6710)" userId="3c7ddcf0-7936-4b8e-92ca-a38e77dc2150" providerId="ADAL" clId="{A45E24F1-7F75-40E1-906E-6951E144569C}" dt="2021-08-11T15:40:55.102" v="2" actId="1038"/>
          <ac:grpSpMkLst>
            <pc:docMk/>
            <pc:sldMk cId="0" sldId="686"/>
            <ac:grpSpMk id="8" creationId="{00000000-0000-0000-0000-000000000000}"/>
          </ac:grpSpMkLst>
        </pc:grpChg>
      </pc:sldChg>
      <pc:sldChg chg="modSp mod">
        <pc:chgData name="Klimchuk, James A. (GSFC-6710)" userId="3c7ddcf0-7936-4b8e-92ca-a38e77dc2150" providerId="ADAL" clId="{A45E24F1-7F75-40E1-906E-6951E144569C}" dt="2021-08-11T17:54:23.420" v="330" actId="20577"/>
        <pc:sldMkLst>
          <pc:docMk/>
          <pc:sldMk cId="0" sldId="723"/>
        </pc:sldMkLst>
        <pc:spChg chg="mod">
          <ac:chgData name="Klimchuk, James A. (GSFC-6710)" userId="3c7ddcf0-7936-4b8e-92ca-a38e77dc2150" providerId="ADAL" clId="{A45E24F1-7F75-40E1-906E-6951E144569C}" dt="2021-08-11T17:54:23.420" v="330" actId="20577"/>
          <ac:spMkLst>
            <pc:docMk/>
            <pc:sldMk cId="0" sldId="723"/>
            <ac:spMk id="5" creationId="{00000000-0000-0000-0000-000000000000}"/>
          </ac:spMkLst>
        </pc:spChg>
      </pc:sldChg>
      <pc:sldChg chg="modSp mod">
        <pc:chgData name="Klimchuk, James A. (GSFC-6710)" userId="3c7ddcf0-7936-4b8e-92ca-a38e77dc2150" providerId="ADAL" clId="{A45E24F1-7F75-40E1-906E-6951E144569C}" dt="2021-08-11T16:00:36.134" v="266" actId="1035"/>
        <pc:sldMkLst>
          <pc:docMk/>
          <pc:sldMk cId="3618772822" sldId="727"/>
        </pc:sldMkLst>
        <pc:spChg chg="mod">
          <ac:chgData name="Klimchuk, James A. (GSFC-6710)" userId="3c7ddcf0-7936-4b8e-92ca-a38e77dc2150" providerId="ADAL" clId="{A45E24F1-7F75-40E1-906E-6951E144569C}" dt="2021-08-11T16:00:36.134" v="266" actId="1035"/>
          <ac:spMkLst>
            <pc:docMk/>
            <pc:sldMk cId="3618772822" sldId="727"/>
            <ac:spMk id="5" creationId="{00000000-0000-0000-0000-000000000000}"/>
          </ac:spMkLst>
        </pc:spChg>
      </pc:sldChg>
    </pc:docChg>
  </pc:docChgLst>
  <pc:docChgLst>
    <pc:chgData name="Klimchuk, James A. (GSFC-6710)" userId="3c7ddcf0-7936-4b8e-92ca-a38e77dc2150" providerId="ADAL" clId="{4F3DC999-4664-4B55-BBB2-EF4585A1566E}"/>
    <pc:docChg chg="undo custSel addSld delSld modSld sldOrd">
      <pc:chgData name="Klimchuk, James A. (GSFC-6710)" userId="3c7ddcf0-7936-4b8e-92ca-a38e77dc2150" providerId="ADAL" clId="{4F3DC999-4664-4B55-BBB2-EF4585A1566E}" dt="2021-07-28T15:05:52.026" v="2330" actId="20577"/>
      <pc:docMkLst>
        <pc:docMk/>
      </pc:docMkLst>
      <pc:sldChg chg="addSp modSp mod">
        <pc:chgData name="Klimchuk, James A. (GSFC-6710)" userId="3c7ddcf0-7936-4b8e-92ca-a38e77dc2150" providerId="ADAL" clId="{4F3DC999-4664-4B55-BBB2-EF4585A1566E}" dt="2021-07-28T14:49:18.233" v="2328" actId="1076"/>
        <pc:sldMkLst>
          <pc:docMk/>
          <pc:sldMk cId="0" sldId="610"/>
        </pc:sldMkLst>
        <pc:spChg chg="add mod">
          <ac:chgData name="Klimchuk, James A. (GSFC-6710)" userId="3c7ddcf0-7936-4b8e-92ca-a38e77dc2150" providerId="ADAL" clId="{4F3DC999-4664-4B55-BBB2-EF4585A1566E}" dt="2021-07-28T14:49:18.233" v="2328" actId="1076"/>
          <ac:spMkLst>
            <pc:docMk/>
            <pc:sldMk cId="0" sldId="610"/>
            <ac:spMk id="6" creationId="{E427C19D-0325-4C4B-9DA3-EF2BD760FBAA}"/>
          </ac:spMkLst>
        </pc:spChg>
        <pc:spChg chg="mod">
          <ac:chgData name="Klimchuk, James A. (GSFC-6710)" userId="3c7ddcf0-7936-4b8e-92ca-a38e77dc2150" providerId="ADAL" clId="{4F3DC999-4664-4B55-BBB2-EF4585A1566E}" dt="2021-07-27T18:52:04.341" v="775" actId="113"/>
          <ac:spMkLst>
            <pc:docMk/>
            <pc:sldMk cId="0" sldId="610"/>
            <ac:spMk id="8" creationId="{00000000-0000-0000-0000-000000000000}"/>
          </ac:spMkLst>
        </pc:spChg>
      </pc:sldChg>
      <pc:sldChg chg="addSp delSp modSp mod">
        <pc:chgData name="Klimchuk, James A. (GSFC-6710)" userId="3c7ddcf0-7936-4b8e-92ca-a38e77dc2150" providerId="ADAL" clId="{4F3DC999-4664-4B55-BBB2-EF4585A1566E}" dt="2021-07-27T18:54:27.031" v="852" actId="1076"/>
        <pc:sldMkLst>
          <pc:docMk/>
          <pc:sldMk cId="0" sldId="684"/>
        </pc:sldMkLst>
        <pc:spChg chg="del">
          <ac:chgData name="Klimchuk, James A. (GSFC-6710)" userId="3c7ddcf0-7936-4b8e-92ca-a38e77dc2150" providerId="ADAL" clId="{4F3DC999-4664-4B55-BBB2-EF4585A1566E}" dt="2021-07-27T18:16:08.325" v="159" actId="21"/>
          <ac:spMkLst>
            <pc:docMk/>
            <pc:sldMk cId="0" sldId="684"/>
            <ac:spMk id="2" creationId="{00000000-0000-0000-0000-000000000000}"/>
          </ac:spMkLst>
        </pc:spChg>
        <pc:spChg chg="mod">
          <ac:chgData name="Klimchuk, James A. (GSFC-6710)" userId="3c7ddcf0-7936-4b8e-92ca-a38e77dc2150" providerId="ADAL" clId="{4F3DC999-4664-4B55-BBB2-EF4585A1566E}" dt="2021-07-27T18:16:20.509" v="160" actId="164"/>
          <ac:spMkLst>
            <pc:docMk/>
            <pc:sldMk cId="0" sldId="684"/>
            <ac:spMk id="5" creationId="{00000000-0000-0000-0000-000000000000}"/>
          </ac:spMkLst>
        </pc:spChg>
        <pc:spChg chg="add mod">
          <ac:chgData name="Klimchuk, James A. (GSFC-6710)" userId="3c7ddcf0-7936-4b8e-92ca-a38e77dc2150" providerId="ADAL" clId="{4F3DC999-4664-4B55-BBB2-EF4585A1566E}" dt="2021-07-27T18:53:39.891" v="832" actId="115"/>
          <ac:spMkLst>
            <pc:docMk/>
            <pc:sldMk cId="0" sldId="684"/>
            <ac:spMk id="11" creationId="{EB57931B-11E0-4E24-9FD2-4F8E60C5F8F4}"/>
          </ac:spMkLst>
        </pc:spChg>
        <pc:spChg chg="add mod">
          <ac:chgData name="Klimchuk, James A. (GSFC-6710)" userId="3c7ddcf0-7936-4b8e-92ca-a38e77dc2150" providerId="ADAL" clId="{4F3DC999-4664-4B55-BBB2-EF4585A1566E}" dt="2021-07-27T18:54:27.031" v="852" actId="1076"/>
          <ac:spMkLst>
            <pc:docMk/>
            <pc:sldMk cId="0" sldId="684"/>
            <ac:spMk id="12" creationId="{F82073BE-0295-4534-B30F-2CDAB8400897}"/>
          </ac:spMkLst>
        </pc:spChg>
        <pc:grpChg chg="add mod">
          <ac:chgData name="Klimchuk, James A. (GSFC-6710)" userId="3c7ddcf0-7936-4b8e-92ca-a38e77dc2150" providerId="ADAL" clId="{4F3DC999-4664-4B55-BBB2-EF4585A1566E}" dt="2021-07-27T18:53:24.348" v="831" actId="1036"/>
          <ac:grpSpMkLst>
            <pc:docMk/>
            <pc:sldMk cId="0" sldId="684"/>
            <ac:grpSpMk id="3" creationId="{45F28579-D0B4-4C40-AE21-71FC29B290DF}"/>
          </ac:grpSpMkLst>
        </pc:grpChg>
        <pc:grpChg chg="mod">
          <ac:chgData name="Klimchuk, James A. (GSFC-6710)" userId="3c7ddcf0-7936-4b8e-92ca-a38e77dc2150" providerId="ADAL" clId="{4F3DC999-4664-4B55-BBB2-EF4585A1566E}" dt="2021-07-27T18:16:20.509" v="160" actId="164"/>
          <ac:grpSpMkLst>
            <pc:docMk/>
            <pc:sldMk cId="0" sldId="684"/>
            <ac:grpSpMk id="8" creationId="{00000000-0000-0000-0000-000000000000}"/>
          </ac:grpSpMkLst>
        </pc:grpChg>
      </pc:sldChg>
      <pc:sldChg chg="modSp mod">
        <pc:chgData name="Klimchuk, James A. (GSFC-6710)" userId="3c7ddcf0-7936-4b8e-92ca-a38e77dc2150" providerId="ADAL" clId="{4F3DC999-4664-4B55-BBB2-EF4585A1566E}" dt="2021-07-27T18:28:17.997" v="176" actId="1037"/>
        <pc:sldMkLst>
          <pc:docMk/>
          <pc:sldMk cId="0" sldId="686"/>
        </pc:sldMkLst>
        <pc:spChg chg="mod">
          <ac:chgData name="Klimchuk, James A. (GSFC-6710)" userId="3c7ddcf0-7936-4b8e-92ca-a38e77dc2150" providerId="ADAL" clId="{4F3DC999-4664-4B55-BBB2-EF4585A1566E}" dt="2021-07-27T18:28:17.997" v="176" actId="1037"/>
          <ac:spMkLst>
            <pc:docMk/>
            <pc:sldMk cId="0" sldId="686"/>
            <ac:spMk id="3" creationId="{00000000-0000-0000-0000-000000000000}"/>
          </ac:spMkLst>
        </pc:spChg>
      </pc:sldChg>
      <pc:sldChg chg="del modNotes">
        <pc:chgData name="Klimchuk, James A. (GSFC-6710)" userId="3c7ddcf0-7936-4b8e-92ca-a38e77dc2150" providerId="ADAL" clId="{4F3DC999-4664-4B55-BBB2-EF4585A1566E}" dt="2021-07-27T18:50:02.492" v="709" actId="2696"/>
        <pc:sldMkLst>
          <pc:docMk/>
          <pc:sldMk cId="0" sldId="705"/>
        </pc:sldMkLst>
      </pc:sldChg>
      <pc:sldChg chg="del">
        <pc:chgData name="Klimchuk, James A. (GSFC-6710)" userId="3c7ddcf0-7936-4b8e-92ca-a38e77dc2150" providerId="ADAL" clId="{4F3DC999-4664-4B55-BBB2-EF4585A1566E}" dt="2021-07-27T18:13:58.094" v="96" actId="2696"/>
        <pc:sldMkLst>
          <pc:docMk/>
          <pc:sldMk cId="0" sldId="706"/>
        </pc:sldMkLst>
      </pc:sldChg>
      <pc:sldChg chg="addSp modSp mod">
        <pc:chgData name="Klimchuk, James A. (GSFC-6710)" userId="3c7ddcf0-7936-4b8e-92ca-a38e77dc2150" providerId="ADAL" clId="{4F3DC999-4664-4B55-BBB2-EF4585A1566E}" dt="2021-07-27T18:13:42.527" v="95" actId="1038"/>
        <pc:sldMkLst>
          <pc:docMk/>
          <pc:sldMk cId="0" sldId="707"/>
        </pc:sldMkLst>
        <pc:spChg chg="add mod">
          <ac:chgData name="Klimchuk, James A. (GSFC-6710)" userId="3c7ddcf0-7936-4b8e-92ca-a38e77dc2150" providerId="ADAL" clId="{4F3DC999-4664-4B55-BBB2-EF4585A1566E}" dt="2021-07-27T18:13:42.527" v="95" actId="1038"/>
          <ac:spMkLst>
            <pc:docMk/>
            <pc:sldMk cId="0" sldId="707"/>
            <ac:spMk id="3" creationId="{B2C43C35-C5D8-4A5A-8332-96827DBA70E8}"/>
          </ac:spMkLst>
        </pc:spChg>
      </pc:sldChg>
      <pc:sldChg chg="addSp modSp mod modNotes">
        <pc:chgData name="Klimchuk, James A. (GSFC-6710)" userId="3c7ddcf0-7936-4b8e-92ca-a38e77dc2150" providerId="ADAL" clId="{4F3DC999-4664-4B55-BBB2-EF4585A1566E}" dt="2021-07-27T18:14:40.318" v="158" actId="1038"/>
        <pc:sldMkLst>
          <pc:docMk/>
          <pc:sldMk cId="0" sldId="708"/>
        </pc:sldMkLst>
        <pc:spChg chg="add mod">
          <ac:chgData name="Klimchuk, James A. (GSFC-6710)" userId="3c7ddcf0-7936-4b8e-92ca-a38e77dc2150" providerId="ADAL" clId="{4F3DC999-4664-4B55-BBB2-EF4585A1566E}" dt="2021-07-27T18:14:40.318" v="158" actId="1038"/>
          <ac:spMkLst>
            <pc:docMk/>
            <pc:sldMk cId="0" sldId="708"/>
            <ac:spMk id="3" creationId="{85B2574F-80C6-41F2-86ED-D1D8CD5CE7F1}"/>
          </ac:spMkLst>
        </pc:spChg>
      </pc:sldChg>
      <pc:sldChg chg="addSp delSp modSp mod modAnim">
        <pc:chgData name="Klimchuk, James A. (GSFC-6710)" userId="3c7ddcf0-7936-4b8e-92ca-a38e77dc2150" providerId="ADAL" clId="{4F3DC999-4664-4B55-BBB2-EF4585A1566E}" dt="2021-07-27T20:22:15.630" v="2321" actId="1076"/>
        <pc:sldMkLst>
          <pc:docMk/>
          <pc:sldMk cId="0" sldId="710"/>
        </pc:sldMkLst>
        <pc:grpChg chg="del">
          <ac:chgData name="Klimchuk, James A. (GSFC-6710)" userId="3c7ddcf0-7936-4b8e-92ca-a38e77dc2150" providerId="ADAL" clId="{4F3DC999-4664-4B55-BBB2-EF4585A1566E}" dt="2021-07-27T20:20:41.632" v="2314" actId="21"/>
          <ac:grpSpMkLst>
            <pc:docMk/>
            <pc:sldMk cId="0" sldId="710"/>
            <ac:grpSpMk id="4" creationId="{00000000-0000-0000-0000-000000000000}"/>
          </ac:grpSpMkLst>
        </pc:grpChg>
        <pc:picChg chg="add mod">
          <ac:chgData name="Klimchuk, James A. (GSFC-6710)" userId="3c7ddcf0-7936-4b8e-92ca-a38e77dc2150" providerId="ADAL" clId="{4F3DC999-4664-4B55-BBB2-EF4585A1566E}" dt="2021-07-27T20:22:15.630" v="2321" actId="1076"/>
          <ac:picMkLst>
            <pc:docMk/>
            <pc:sldMk cId="0" sldId="710"/>
            <ac:picMk id="6" creationId="{82B5CAA7-CC38-4586-AC11-87437DD60BEF}"/>
          </ac:picMkLst>
        </pc:picChg>
      </pc:sldChg>
      <pc:sldChg chg="modSp mod">
        <pc:chgData name="Klimchuk, James A. (GSFC-6710)" userId="3c7ddcf0-7936-4b8e-92ca-a38e77dc2150" providerId="ADAL" clId="{4F3DC999-4664-4B55-BBB2-EF4585A1566E}" dt="2021-07-27T18:26:03.043" v="174" actId="1036"/>
        <pc:sldMkLst>
          <pc:docMk/>
          <pc:sldMk cId="0" sldId="711"/>
        </pc:sldMkLst>
        <pc:spChg chg="mod">
          <ac:chgData name="Klimchuk, James A. (GSFC-6710)" userId="3c7ddcf0-7936-4b8e-92ca-a38e77dc2150" providerId="ADAL" clId="{4F3DC999-4664-4B55-BBB2-EF4585A1566E}" dt="2021-07-27T18:25:56.442" v="171" actId="1036"/>
          <ac:spMkLst>
            <pc:docMk/>
            <pc:sldMk cId="0" sldId="711"/>
            <ac:spMk id="108" creationId="{00000000-0000-0000-0000-000000000000}"/>
          </ac:spMkLst>
        </pc:spChg>
        <pc:grpChg chg="mod">
          <ac:chgData name="Klimchuk, James A. (GSFC-6710)" userId="3c7ddcf0-7936-4b8e-92ca-a38e77dc2150" providerId="ADAL" clId="{4F3DC999-4664-4B55-BBB2-EF4585A1566E}" dt="2021-07-27T18:26:03.043" v="174" actId="1036"/>
          <ac:grpSpMkLst>
            <pc:docMk/>
            <pc:sldMk cId="0" sldId="711"/>
            <ac:grpSpMk id="3" creationId="{00000000-0000-0000-0000-000000000000}"/>
          </ac:grpSpMkLst>
        </pc:grpChg>
      </pc:sldChg>
      <pc:sldChg chg="addSp delSp modSp mod modNotes">
        <pc:chgData name="Klimchuk, James A. (GSFC-6710)" userId="3c7ddcf0-7936-4b8e-92ca-a38e77dc2150" providerId="ADAL" clId="{4F3DC999-4664-4B55-BBB2-EF4585A1566E}" dt="2021-07-27T20:03:57.222" v="1956" actId="20577"/>
        <pc:sldMkLst>
          <pc:docMk/>
          <pc:sldMk cId="0" sldId="712"/>
        </pc:sldMkLst>
        <pc:spChg chg="add del mod">
          <ac:chgData name="Klimchuk, James A. (GSFC-6710)" userId="3c7ddcf0-7936-4b8e-92ca-a38e77dc2150" providerId="ADAL" clId="{4F3DC999-4664-4B55-BBB2-EF4585A1566E}" dt="2021-07-27T19:41:21.379" v="1244" actId="21"/>
          <ac:spMkLst>
            <pc:docMk/>
            <pc:sldMk cId="0" sldId="712"/>
            <ac:spMk id="2" creationId="{FDE44670-A42E-45F0-9AF9-E951386218E6}"/>
          </ac:spMkLst>
        </pc:spChg>
        <pc:spChg chg="del">
          <ac:chgData name="Klimchuk, James A. (GSFC-6710)" userId="3c7ddcf0-7936-4b8e-92ca-a38e77dc2150" providerId="ADAL" clId="{4F3DC999-4664-4B55-BBB2-EF4585A1566E}" dt="2021-07-27T18:46:38.756" v="610" actId="21"/>
          <ac:spMkLst>
            <pc:docMk/>
            <pc:sldMk cId="0" sldId="712"/>
            <ac:spMk id="3" creationId="{00000000-0000-0000-0000-000000000000}"/>
          </ac:spMkLst>
        </pc:spChg>
        <pc:spChg chg="mod">
          <ac:chgData name="Klimchuk, James A. (GSFC-6710)" userId="3c7ddcf0-7936-4b8e-92ca-a38e77dc2150" providerId="ADAL" clId="{4F3DC999-4664-4B55-BBB2-EF4585A1566E}" dt="2021-07-27T19:40:02.753" v="1154" actId="1035"/>
          <ac:spMkLst>
            <pc:docMk/>
            <pc:sldMk cId="0" sldId="712"/>
            <ac:spMk id="6" creationId="{00000000-0000-0000-0000-000000000000}"/>
          </ac:spMkLst>
        </pc:spChg>
        <pc:spChg chg="add mod">
          <ac:chgData name="Klimchuk, James A. (GSFC-6710)" userId="3c7ddcf0-7936-4b8e-92ca-a38e77dc2150" providerId="ADAL" clId="{4F3DC999-4664-4B55-BBB2-EF4585A1566E}" dt="2021-07-27T19:43:32.259" v="1280" actId="1076"/>
          <ac:spMkLst>
            <pc:docMk/>
            <pc:sldMk cId="0" sldId="712"/>
            <ac:spMk id="7" creationId="{710F6179-FE5A-4C93-A866-E353644630AD}"/>
          </ac:spMkLst>
        </pc:spChg>
        <pc:spChg chg="mod">
          <ac:chgData name="Klimchuk, James A. (GSFC-6710)" userId="3c7ddcf0-7936-4b8e-92ca-a38e77dc2150" providerId="ADAL" clId="{4F3DC999-4664-4B55-BBB2-EF4585A1566E}" dt="2021-07-27T20:03:57.222" v="1956" actId="20577"/>
          <ac:spMkLst>
            <pc:docMk/>
            <pc:sldMk cId="0" sldId="712"/>
            <ac:spMk id="9" creationId="{00000000-0000-0000-0000-000000000000}"/>
          </ac:spMkLst>
        </pc:spChg>
        <pc:spChg chg="mod">
          <ac:chgData name="Klimchuk, James A. (GSFC-6710)" userId="3c7ddcf0-7936-4b8e-92ca-a38e77dc2150" providerId="ADAL" clId="{4F3DC999-4664-4B55-BBB2-EF4585A1566E}" dt="2021-07-27T18:58:27.799" v="980" actId="1076"/>
          <ac:spMkLst>
            <pc:docMk/>
            <pc:sldMk cId="0" sldId="712"/>
            <ac:spMk id="11" creationId="{00000000-0000-0000-0000-000000000000}"/>
          </ac:spMkLst>
        </pc:spChg>
        <pc:grpChg chg="mod">
          <ac:chgData name="Klimchuk, James A. (GSFC-6710)" userId="3c7ddcf0-7936-4b8e-92ca-a38e77dc2150" providerId="ADAL" clId="{4F3DC999-4664-4B55-BBB2-EF4585A1566E}" dt="2021-07-27T18:58:18.548" v="979" actId="1076"/>
          <ac:grpSpMkLst>
            <pc:docMk/>
            <pc:sldMk cId="0" sldId="712"/>
            <ac:grpSpMk id="19" creationId="{00000000-0000-0000-0000-000000000000}"/>
          </ac:grpSpMkLst>
        </pc:grpChg>
      </pc:sldChg>
      <pc:sldChg chg="del">
        <pc:chgData name="Klimchuk, James A. (GSFC-6710)" userId="3c7ddcf0-7936-4b8e-92ca-a38e77dc2150" providerId="ADAL" clId="{4F3DC999-4664-4B55-BBB2-EF4585A1566E}" dt="2021-07-27T19:04:37.780" v="1038" actId="2696"/>
        <pc:sldMkLst>
          <pc:docMk/>
          <pc:sldMk cId="0" sldId="714"/>
        </pc:sldMkLst>
      </pc:sldChg>
      <pc:sldChg chg="del">
        <pc:chgData name="Klimchuk, James A. (GSFC-6710)" userId="3c7ddcf0-7936-4b8e-92ca-a38e77dc2150" providerId="ADAL" clId="{4F3DC999-4664-4B55-BBB2-EF4585A1566E}" dt="2021-07-27T19:52:32.304" v="1428" actId="2696"/>
        <pc:sldMkLst>
          <pc:docMk/>
          <pc:sldMk cId="0" sldId="717"/>
        </pc:sldMkLst>
      </pc:sldChg>
      <pc:sldChg chg="del">
        <pc:chgData name="Klimchuk, James A. (GSFC-6710)" userId="3c7ddcf0-7936-4b8e-92ca-a38e77dc2150" providerId="ADAL" clId="{4F3DC999-4664-4B55-BBB2-EF4585A1566E}" dt="2021-07-27T19:04:37.780" v="1038" actId="2696"/>
        <pc:sldMkLst>
          <pc:docMk/>
          <pc:sldMk cId="0" sldId="719"/>
        </pc:sldMkLst>
      </pc:sldChg>
      <pc:sldChg chg="del">
        <pc:chgData name="Klimchuk, James A. (GSFC-6710)" userId="3c7ddcf0-7936-4b8e-92ca-a38e77dc2150" providerId="ADAL" clId="{4F3DC999-4664-4B55-BBB2-EF4585A1566E}" dt="2021-07-27T19:04:37.780" v="1038" actId="2696"/>
        <pc:sldMkLst>
          <pc:docMk/>
          <pc:sldMk cId="0" sldId="720"/>
        </pc:sldMkLst>
      </pc:sldChg>
      <pc:sldChg chg="del">
        <pc:chgData name="Klimchuk, James A. (GSFC-6710)" userId="3c7ddcf0-7936-4b8e-92ca-a38e77dc2150" providerId="ADAL" clId="{4F3DC999-4664-4B55-BBB2-EF4585A1566E}" dt="2021-07-27T19:04:37.780" v="1038" actId="2696"/>
        <pc:sldMkLst>
          <pc:docMk/>
          <pc:sldMk cId="0" sldId="721"/>
        </pc:sldMkLst>
      </pc:sldChg>
      <pc:sldChg chg="del">
        <pc:chgData name="Klimchuk, James A. (GSFC-6710)" userId="3c7ddcf0-7936-4b8e-92ca-a38e77dc2150" providerId="ADAL" clId="{4F3DC999-4664-4B55-BBB2-EF4585A1566E}" dt="2021-07-27T19:04:37.780" v="1038" actId="2696"/>
        <pc:sldMkLst>
          <pc:docMk/>
          <pc:sldMk cId="0" sldId="722"/>
        </pc:sldMkLst>
      </pc:sldChg>
      <pc:sldChg chg="addSp delSp modSp mod">
        <pc:chgData name="Klimchuk, James A. (GSFC-6710)" userId="3c7ddcf0-7936-4b8e-92ca-a38e77dc2150" providerId="ADAL" clId="{4F3DC999-4664-4B55-BBB2-EF4585A1566E}" dt="2021-07-28T15:05:52.026" v="2330" actId="20577"/>
        <pc:sldMkLst>
          <pc:docMk/>
          <pc:sldMk cId="0" sldId="723"/>
        </pc:sldMkLst>
        <pc:spChg chg="del">
          <ac:chgData name="Klimchuk, James A. (GSFC-6710)" userId="3c7ddcf0-7936-4b8e-92ca-a38e77dc2150" providerId="ADAL" clId="{4F3DC999-4664-4B55-BBB2-EF4585A1566E}" dt="2021-07-27T19:53:32.249" v="1429" actId="21"/>
          <ac:spMkLst>
            <pc:docMk/>
            <pc:sldMk cId="0" sldId="723"/>
            <ac:spMk id="3" creationId="{00000000-0000-0000-0000-000000000000}"/>
          </ac:spMkLst>
        </pc:spChg>
        <pc:spChg chg="add del mod">
          <ac:chgData name="Klimchuk, James A. (GSFC-6710)" userId="3c7ddcf0-7936-4b8e-92ca-a38e77dc2150" providerId="ADAL" clId="{4F3DC999-4664-4B55-BBB2-EF4585A1566E}" dt="2021-07-27T19:53:40.905" v="1431" actId="21"/>
          <ac:spMkLst>
            <pc:docMk/>
            <pc:sldMk cId="0" sldId="723"/>
            <ac:spMk id="4" creationId="{50CA8C40-F1ED-471B-B316-2B827F32DA4F}"/>
          </ac:spMkLst>
        </pc:spChg>
        <pc:spChg chg="mod">
          <ac:chgData name="Klimchuk, James A. (GSFC-6710)" userId="3c7ddcf0-7936-4b8e-92ca-a38e77dc2150" providerId="ADAL" clId="{4F3DC999-4664-4B55-BBB2-EF4585A1566E}" dt="2021-07-28T15:05:52.026" v="2330" actId="20577"/>
          <ac:spMkLst>
            <pc:docMk/>
            <pc:sldMk cId="0" sldId="723"/>
            <ac:spMk id="5" creationId="{00000000-0000-0000-0000-000000000000}"/>
          </ac:spMkLst>
        </pc:spChg>
        <pc:spChg chg="add mod">
          <ac:chgData name="Klimchuk, James A. (GSFC-6710)" userId="3c7ddcf0-7936-4b8e-92ca-a38e77dc2150" providerId="ADAL" clId="{4F3DC999-4664-4B55-BBB2-EF4585A1566E}" dt="2021-07-27T19:57:17.444" v="1502" actId="20577"/>
          <ac:spMkLst>
            <pc:docMk/>
            <pc:sldMk cId="0" sldId="723"/>
            <ac:spMk id="6" creationId="{82A7886E-2F35-4704-A657-EAC9A4B92604}"/>
          </ac:spMkLst>
        </pc:spChg>
      </pc:sldChg>
      <pc:sldChg chg="del">
        <pc:chgData name="Klimchuk, James A. (GSFC-6710)" userId="3c7ddcf0-7936-4b8e-92ca-a38e77dc2150" providerId="ADAL" clId="{4F3DC999-4664-4B55-BBB2-EF4585A1566E}" dt="2021-07-27T20:15:03.079" v="2312" actId="2696"/>
        <pc:sldMkLst>
          <pc:docMk/>
          <pc:sldMk cId="4241558651" sldId="724"/>
        </pc:sldMkLst>
      </pc:sldChg>
      <pc:sldChg chg="addSp delSp modSp add mod ord">
        <pc:chgData name="Klimchuk, James A. (GSFC-6710)" userId="3c7ddcf0-7936-4b8e-92ca-a38e77dc2150" providerId="ADAL" clId="{4F3DC999-4664-4B55-BBB2-EF4585A1566E}" dt="2021-07-27T18:50:06.073" v="711"/>
        <pc:sldMkLst>
          <pc:docMk/>
          <pc:sldMk cId="2362836998" sldId="725"/>
        </pc:sldMkLst>
        <pc:spChg chg="del">
          <ac:chgData name="Klimchuk, James A. (GSFC-6710)" userId="3c7ddcf0-7936-4b8e-92ca-a38e77dc2150" providerId="ADAL" clId="{4F3DC999-4664-4B55-BBB2-EF4585A1566E}" dt="2021-07-27T18:34:28.345" v="178" actId="21"/>
          <ac:spMkLst>
            <pc:docMk/>
            <pc:sldMk cId="2362836998" sldId="725"/>
            <ac:spMk id="3" creationId="{00000000-0000-0000-0000-000000000000}"/>
          </ac:spMkLst>
        </pc:spChg>
        <pc:spChg chg="add del mod">
          <ac:chgData name="Klimchuk, James A. (GSFC-6710)" userId="3c7ddcf0-7936-4b8e-92ca-a38e77dc2150" providerId="ADAL" clId="{4F3DC999-4664-4B55-BBB2-EF4585A1566E}" dt="2021-07-27T18:49:35.878" v="706" actId="1038"/>
          <ac:spMkLst>
            <pc:docMk/>
            <pc:sldMk cId="2362836998" sldId="725"/>
            <ac:spMk id="6" creationId="{00000000-0000-0000-0000-000000000000}"/>
          </ac:spMkLst>
        </pc:spChg>
        <pc:spChg chg="del mod">
          <ac:chgData name="Klimchuk, James A. (GSFC-6710)" userId="3c7ddcf0-7936-4b8e-92ca-a38e77dc2150" providerId="ADAL" clId="{4F3DC999-4664-4B55-BBB2-EF4585A1566E}" dt="2021-07-27T18:39:13.319" v="411" actId="21"/>
          <ac:spMkLst>
            <pc:docMk/>
            <pc:sldMk cId="2362836998" sldId="725"/>
            <ac:spMk id="9" creationId="{00000000-0000-0000-0000-000000000000}"/>
          </ac:spMkLst>
        </pc:spChg>
        <pc:spChg chg="del">
          <ac:chgData name="Klimchuk, James A. (GSFC-6710)" userId="3c7ddcf0-7936-4b8e-92ca-a38e77dc2150" providerId="ADAL" clId="{4F3DC999-4664-4B55-BBB2-EF4585A1566E}" dt="2021-07-27T18:39:17.516" v="412" actId="21"/>
          <ac:spMkLst>
            <pc:docMk/>
            <pc:sldMk cId="2362836998" sldId="725"/>
            <ac:spMk id="11" creationId="{00000000-0000-0000-0000-000000000000}"/>
          </ac:spMkLst>
        </pc:spChg>
        <pc:spChg chg="add mod">
          <ac:chgData name="Klimchuk, James A. (GSFC-6710)" userId="3c7ddcf0-7936-4b8e-92ca-a38e77dc2150" providerId="ADAL" clId="{4F3DC999-4664-4B55-BBB2-EF4585A1566E}" dt="2021-07-27T18:35:01.308" v="215" actId="1038"/>
          <ac:spMkLst>
            <pc:docMk/>
            <pc:sldMk cId="2362836998" sldId="725"/>
            <ac:spMk id="20" creationId="{34AB99FA-D3D1-4FB9-9E3E-BD4E716240D4}"/>
          </ac:spMkLst>
        </pc:spChg>
        <pc:spChg chg="add mod">
          <ac:chgData name="Klimchuk, James A. (GSFC-6710)" userId="3c7ddcf0-7936-4b8e-92ca-a38e77dc2150" providerId="ADAL" clId="{4F3DC999-4664-4B55-BBB2-EF4585A1566E}" dt="2021-07-27T18:49:41.109" v="708" actId="1038"/>
          <ac:spMkLst>
            <pc:docMk/>
            <pc:sldMk cId="2362836998" sldId="725"/>
            <ac:spMk id="21" creationId="{6E88C2B6-BD01-4C5B-9583-55FEB357176B}"/>
          </ac:spMkLst>
        </pc:spChg>
        <pc:grpChg chg="del">
          <ac:chgData name="Klimchuk, James A. (GSFC-6710)" userId="3c7ddcf0-7936-4b8e-92ca-a38e77dc2150" providerId="ADAL" clId="{4F3DC999-4664-4B55-BBB2-EF4585A1566E}" dt="2021-07-27T18:39:08.166" v="410" actId="21"/>
          <ac:grpSpMkLst>
            <pc:docMk/>
            <pc:sldMk cId="2362836998" sldId="725"/>
            <ac:grpSpMk id="19" creationId="{00000000-0000-0000-0000-000000000000}"/>
          </ac:grpSpMkLst>
        </pc:grpChg>
      </pc:sldChg>
      <pc:sldChg chg="addSp modSp new mod">
        <pc:chgData name="Klimchuk, James A. (GSFC-6710)" userId="3c7ddcf0-7936-4b8e-92ca-a38e77dc2150" providerId="ADAL" clId="{4F3DC999-4664-4B55-BBB2-EF4585A1566E}" dt="2021-07-27T20:00:03.953" v="1517" actId="1035"/>
        <pc:sldMkLst>
          <pc:docMk/>
          <pc:sldMk cId="4148308182" sldId="726"/>
        </pc:sldMkLst>
        <pc:spChg chg="add mod">
          <ac:chgData name="Klimchuk, James A. (GSFC-6710)" userId="3c7ddcf0-7936-4b8e-92ca-a38e77dc2150" providerId="ADAL" clId="{4F3DC999-4664-4B55-BBB2-EF4585A1566E}" dt="2021-07-27T20:00:03.953" v="1517" actId="1035"/>
          <ac:spMkLst>
            <pc:docMk/>
            <pc:sldMk cId="4148308182" sldId="726"/>
            <ac:spMk id="4" creationId="{15815E73-F2E5-43A6-A824-6CEB9FC8DB1B}"/>
          </ac:spMkLst>
        </pc:spChg>
        <pc:spChg chg="add mod">
          <ac:chgData name="Klimchuk, James A. (GSFC-6710)" userId="3c7ddcf0-7936-4b8e-92ca-a38e77dc2150" providerId="ADAL" clId="{4F3DC999-4664-4B55-BBB2-EF4585A1566E}" dt="2021-07-27T19:51:37.446" v="1423" actId="1038"/>
          <ac:spMkLst>
            <pc:docMk/>
            <pc:sldMk cId="4148308182" sldId="726"/>
            <ac:spMk id="5" creationId="{1AE633D0-6BF0-411E-B4D9-96ECF786542E}"/>
          </ac:spMkLst>
        </pc:spChg>
        <pc:picChg chg="add mod">
          <ac:chgData name="Klimchuk, James A. (GSFC-6710)" userId="3c7ddcf0-7936-4b8e-92ca-a38e77dc2150" providerId="ADAL" clId="{4F3DC999-4664-4B55-BBB2-EF4585A1566E}" dt="2021-07-27T19:51:48.219" v="1427" actId="1076"/>
          <ac:picMkLst>
            <pc:docMk/>
            <pc:sldMk cId="4148308182" sldId="726"/>
            <ac:picMk id="3" creationId="{22A708C7-B64A-41CC-B3E2-F213B24F82AA}"/>
          </ac:picMkLst>
        </pc:picChg>
      </pc:sldChg>
      <pc:sldChg chg="add">
        <pc:chgData name="Klimchuk, James A. (GSFC-6710)" userId="3c7ddcf0-7936-4b8e-92ca-a38e77dc2150" providerId="ADAL" clId="{4F3DC999-4664-4B55-BBB2-EF4585A1566E}" dt="2021-07-27T19:56:42.525" v="1471" actId="2890"/>
        <pc:sldMkLst>
          <pc:docMk/>
          <pc:sldMk cId="3618772822" sldId="727"/>
        </pc:sldMkLst>
      </pc:sldChg>
      <pc:sldChg chg="add del">
        <pc:chgData name="Klimchuk, James A. (GSFC-6710)" userId="3c7ddcf0-7936-4b8e-92ca-a38e77dc2150" providerId="ADAL" clId="{4F3DC999-4664-4B55-BBB2-EF4585A1566E}" dt="2021-07-27T20:22:47.898" v="2322" actId="2696"/>
        <pc:sldMkLst>
          <pc:docMk/>
          <pc:sldMk cId="3491569607" sldId="7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34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8" y="4410392"/>
            <a:ext cx="5124864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9" tIns="45167" rIns="91949" bIns="45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703263"/>
            <a:ext cx="4624388" cy="3468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2428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Today, I’d like to discuss current sheets and the important role that they play in heating the corona.</a:t>
            </a:r>
          </a:p>
          <a:p>
            <a:r>
              <a:rPr lang="en-US" baseline="0" dirty="0"/>
              <a:t>Very little of what I will say is truly new, but I will emphasize some points that are highly underappreciated.</a:t>
            </a:r>
          </a:p>
          <a:p>
            <a:r>
              <a:rPr lang="en-US" baseline="0" dirty="0"/>
              <a:t>There are two main take-</a:t>
            </a:r>
            <a:r>
              <a:rPr lang="en-US" baseline="0" dirty="0" err="1"/>
              <a:t>aways</a:t>
            </a:r>
            <a:r>
              <a:rPr lang="en-US" baseline="0" dirty="0"/>
              <a:t>:</a:t>
            </a:r>
          </a:p>
          <a:p>
            <a:r>
              <a:rPr lang="en-US" baseline="0" dirty="0"/>
              <a:t>First, current sheets are far more numerous in the corona than most people realize.</a:t>
            </a:r>
          </a:p>
          <a:p>
            <a:r>
              <a:rPr lang="en-US" baseline="0" dirty="0"/>
              <a:t>Second, the magnetically-closed corona is fundamentally different from an open system like the solar wind.</a:t>
            </a:r>
          </a:p>
          <a:p>
            <a:r>
              <a:rPr lang="en-US" baseline="0" dirty="0"/>
              <a:t>The solar wind is clearly turbulent.</a:t>
            </a:r>
          </a:p>
          <a:p>
            <a:r>
              <a:rPr lang="en-US" baseline="0" dirty="0"/>
              <a:t>Instability and reconnection of the current sheets in the closed corona will produce complex messy dynamics,</a:t>
            </a:r>
          </a:p>
          <a:p>
            <a:r>
              <a:rPr lang="en-US" baseline="0" dirty="0"/>
              <a:t>but I believe it is misleading to characterize the closed corona as turbulent, as some people have done.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As a consequence of the clumping and the flows there will be current sheets at the boundaries between the tubes up in the corona.</a:t>
            </a:r>
          </a:p>
          <a:p>
            <a:r>
              <a:rPr lang="en-US" baseline="0" dirty="0"/>
              <a:t>Indicated schematically in this cartoon.</a:t>
            </a:r>
          </a:p>
          <a:p>
            <a:r>
              <a:rPr lang="en-US" baseline="0" dirty="0"/>
              <a:t>Two </a:t>
            </a:r>
            <a:r>
              <a:rPr lang="en-US" baseline="0" dirty="0" err="1"/>
              <a:t>kG</a:t>
            </a:r>
            <a:r>
              <a:rPr lang="en-US" baseline="0" dirty="0"/>
              <a:t> tubes of negative polarity; field pointing downward.</a:t>
            </a:r>
          </a:p>
          <a:p>
            <a:r>
              <a:rPr lang="en-US" baseline="0" dirty="0"/>
              <a:t>Field flares out rapidly with height to become space filling in the low-beta corona.</a:t>
            </a:r>
          </a:p>
          <a:p>
            <a:r>
              <a:rPr lang="en-US" baseline="0" dirty="0"/>
              <a:t>Suppose there are smoothly varying flows in photosphere, with no steep gradients, such as indicated by this velocity profile.</a:t>
            </a:r>
          </a:p>
          <a:p>
            <a:r>
              <a:rPr lang="en-US" baseline="0" dirty="0"/>
              <a:t>Magnetic </a:t>
            </a:r>
            <a:r>
              <a:rPr lang="en-US" baseline="0" dirty="0" err="1"/>
              <a:t>footpoints</a:t>
            </a:r>
            <a:r>
              <a:rPr lang="en-US" baseline="0" dirty="0"/>
              <a:t> pulled out of board on left, and pushed into board on right.</a:t>
            </a:r>
          </a:p>
          <a:p>
            <a:r>
              <a:rPr lang="en-US" baseline="0" dirty="0"/>
              <a:t>Creates horizontal field component of opposite sign in the two tubes.</a:t>
            </a:r>
          </a:p>
          <a:p>
            <a:r>
              <a:rPr lang="en-US" baseline="0" dirty="0"/>
              <a:t>Because nearby field lines on either side of the boundary map to widely separate </a:t>
            </a:r>
            <a:r>
              <a:rPr lang="en-US" baseline="0" dirty="0" err="1"/>
              <a:t>footpoints</a:t>
            </a:r>
            <a:r>
              <a:rPr lang="en-US" baseline="0" dirty="0"/>
              <a:t>, </a:t>
            </a:r>
          </a:p>
          <a:p>
            <a:r>
              <a:rPr lang="en-US" baseline="0" dirty="0"/>
              <a:t>there is a sharp jump in the horizontal field across the boundary, and this implies a strong current sheet.</a:t>
            </a:r>
          </a:p>
          <a:p>
            <a:r>
              <a:rPr lang="en-US" baseline="0" dirty="0"/>
              <a:t>There are roughly 100,000 </a:t>
            </a:r>
            <a:r>
              <a:rPr lang="en-US" baseline="0" dirty="0" err="1"/>
              <a:t>kG</a:t>
            </a:r>
            <a:r>
              <a:rPr lang="en-US" baseline="0" dirty="0"/>
              <a:t> flux tubes in an active region, so expect at least 100,000 current sheets.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Say at least, because current sheets will form even without a clumpy field.</a:t>
            </a:r>
          </a:p>
          <a:p>
            <a:r>
              <a:rPr lang="en-US" baseline="0" dirty="0"/>
              <a:t>Real photosphere flows are complex,</a:t>
            </a:r>
          </a:p>
          <a:p>
            <a:r>
              <a:rPr lang="en-US" baseline="0" dirty="0"/>
              <a:t>with places of steep gradient and stagnation points.</a:t>
            </a:r>
          </a:p>
          <a:p>
            <a:r>
              <a:rPr lang="en-US" baseline="0" dirty="0"/>
              <a:t>This cartoon shows how a steep gradient will produce a current sheet even in uniform continuous field.</a:t>
            </a:r>
          </a:p>
          <a:p>
            <a:r>
              <a:rPr lang="en-US" baseline="0" dirty="0"/>
              <a:t>Even without steep gradients, current sheets will form.</a:t>
            </a:r>
          </a:p>
          <a:p>
            <a:r>
              <a:rPr lang="en-US" baseline="0" dirty="0" err="1"/>
              <a:t>Aad</a:t>
            </a:r>
            <a:r>
              <a:rPr lang="en-US" baseline="0" dirty="0"/>
              <a:t> van Ballegooijen demonstrated some time ago that a changing pattern of simple flow will cause the </a:t>
            </a:r>
          </a:p>
          <a:p>
            <a:r>
              <a:rPr lang="en-US" baseline="0" dirty="0"/>
              <a:t>currents in the corona to get progressively thinner and more intense at an exponential rate.</a:t>
            </a:r>
          </a:p>
          <a:p>
            <a:r>
              <a:rPr lang="en-US" baseline="0" dirty="0"/>
              <a:t>This can rather quickly lead to current sheets.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Alpha,</a:t>
            </a:r>
            <a:r>
              <a:rPr lang="en-US" baseline="0" dirty="0"/>
              <a:t> E</a:t>
            </a:r>
            <a:r>
              <a:rPr lang="en-US" dirty="0"/>
              <a:t>uler potential,</a:t>
            </a:r>
            <a:r>
              <a:rPr lang="en-US" baseline="0" dirty="0"/>
              <a:t> initially straight lines at constant x.</a:t>
            </a:r>
          </a:p>
          <a:p>
            <a:r>
              <a:rPr lang="en-US" dirty="0"/>
              <a:t>Four</a:t>
            </a:r>
            <a:r>
              <a:rPr lang="en-US" baseline="0" dirty="0"/>
              <a:t> a</a:t>
            </a:r>
            <a:r>
              <a:rPr lang="en-US" dirty="0"/>
              <a:t>lternating half</a:t>
            </a:r>
            <a:r>
              <a:rPr lang="en-US" baseline="0" dirty="0"/>
              <a:t> turns at (0,1) clockwise and (0,-1) counterclockwise.</a:t>
            </a:r>
          </a:p>
          <a:p>
            <a:r>
              <a:rPr lang="en-US" baseline="0" dirty="0"/>
              <a:t>Velocity gradients everywhere shallow.</a:t>
            </a:r>
          </a:p>
          <a:p>
            <a:r>
              <a:rPr lang="en-US" baseline="0" dirty="0"/>
              <a:t>Gradients in alpha (connectivity) grow exponentially.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</a:t>
            </a:r>
            <a:r>
              <a:rPr lang="en-US" baseline="0" dirty="0"/>
              <a:t> sheets are the sites of reconnection, so flux tubes will reconnect with their neighbors.</a:t>
            </a:r>
          </a:p>
          <a:p>
            <a:r>
              <a:rPr lang="en-US" baseline="0" dirty="0"/>
              <a:t>If they fully reconnect, then start with two flux tubes and end up with two different flux tubes, </a:t>
            </a:r>
          </a:p>
          <a:p>
            <a:r>
              <a:rPr lang="en-US" baseline="0" dirty="0"/>
              <a:t>with different </a:t>
            </a:r>
            <a:r>
              <a:rPr lang="en-US" baseline="0" dirty="0" err="1"/>
              <a:t>footpoint</a:t>
            </a:r>
            <a:r>
              <a:rPr lang="en-US" baseline="0" dirty="0"/>
              <a:t> connectivity.</a:t>
            </a:r>
          </a:p>
          <a:p>
            <a:r>
              <a:rPr lang="en-US" baseline="0" dirty="0"/>
              <a:t>But if the reconnection is partial, which is far more likely, the number of topologically distinct tubes increases from 2 to 4.</a:t>
            </a:r>
          </a:p>
          <a:p>
            <a:r>
              <a:rPr lang="en-US" baseline="0" dirty="0"/>
              <a:t>Doubles the number of </a:t>
            </a:r>
            <a:r>
              <a:rPr lang="en-US" baseline="0" dirty="0" err="1"/>
              <a:t>separatrix</a:t>
            </a:r>
            <a:r>
              <a:rPr lang="en-US" baseline="0" dirty="0"/>
              <a:t> surfaces at the boundaries between tubes, </a:t>
            </a:r>
          </a:p>
          <a:p>
            <a:r>
              <a:rPr lang="en-US" baseline="0" dirty="0"/>
              <a:t>which ultimately means a doubling of the number of current sheets.</a:t>
            </a:r>
          </a:p>
          <a:p>
            <a:r>
              <a:rPr lang="en-US" baseline="0" dirty="0"/>
              <a:t>Since each tube can reconnect with multiple partners, there is a proliferation in the number of current sheets.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Yet another way to produce</a:t>
            </a:r>
            <a:r>
              <a:rPr lang="en-US" baseline="0" dirty="0"/>
              <a:t> current sheets is with ideal and quasi-ideal instabilities, like the internal kink instability.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MHD</a:t>
            </a:r>
            <a:r>
              <a:rPr lang="en-US" baseline="0" dirty="0"/>
              <a:t> t</a:t>
            </a:r>
            <a:r>
              <a:rPr lang="en-US" dirty="0"/>
              <a:t>urbulence has mostly been studied in open systems, the solar wind being a prime</a:t>
            </a:r>
            <a:r>
              <a:rPr lang="en-US" baseline="0" dirty="0"/>
              <a:t> example.</a:t>
            </a:r>
          </a:p>
          <a:p>
            <a:r>
              <a:rPr lang="en-US" baseline="0" dirty="0"/>
              <a:t>System self organizes into a continuum of eddies of differing size, which </a:t>
            </a:r>
          </a:p>
          <a:p>
            <a:r>
              <a:rPr lang="en-US" baseline="0" dirty="0"/>
              <a:t>transfer energy from the largest scales, where it is injected, to the smallest scales where it can be dissipated.</a:t>
            </a:r>
          </a:p>
          <a:p>
            <a:r>
              <a:rPr lang="en-US" baseline="0" dirty="0"/>
              <a:t>Inertial range.</a:t>
            </a:r>
          </a:p>
          <a:p>
            <a:r>
              <a:rPr lang="en-US" baseline="0" dirty="0"/>
              <a:t>Equipartition between magnetic and kinetic energy.</a:t>
            </a:r>
          </a:p>
          <a:p>
            <a:r>
              <a:rPr lang="en-US" baseline="0" dirty="0"/>
              <a:t>Both have a power spectrum that is a power law with a slope of 1.5-2, depending on whether the turbulence is </a:t>
            </a:r>
          </a:p>
          <a:p>
            <a:r>
              <a:rPr lang="en-US" baseline="0" dirty="0"/>
              <a:t>weak or strong, isotropic or anisotropic.</a:t>
            </a:r>
          </a:p>
          <a:p>
            <a:r>
              <a:rPr lang="en-US" baseline="0" dirty="0"/>
              <a:t>Magnetically closed corona is fundamentally different.</a:t>
            </a:r>
          </a:p>
          <a:p>
            <a:r>
              <a:rPr lang="en-US" baseline="0" dirty="0"/>
              <a:t>Field lines are rooted in the photosphere at both ends.</a:t>
            </a:r>
          </a:p>
          <a:p>
            <a:r>
              <a:rPr lang="en-US" baseline="0" dirty="0"/>
              <a:t>This line tying places strong constraints on any turbulence.</a:t>
            </a:r>
          </a:p>
          <a:p>
            <a:endParaRPr lang="en-US" baseline="0" dirty="0"/>
          </a:p>
          <a:p>
            <a:r>
              <a:rPr lang="en-US" baseline="0" dirty="0"/>
              <a:t>What do simulations of the closed corona show.</a:t>
            </a:r>
          </a:p>
          <a:p>
            <a:r>
              <a:rPr lang="en-US" baseline="0" dirty="0"/>
              <a:t>Have been a number of simulations where chaotic-type </a:t>
            </a:r>
            <a:r>
              <a:rPr lang="en-US" baseline="0" dirty="0" err="1"/>
              <a:t>footpoint</a:t>
            </a:r>
            <a:r>
              <a:rPr lang="en-US" baseline="0" dirty="0"/>
              <a:t> driving is imposed that represents </a:t>
            </a:r>
            <a:r>
              <a:rPr lang="en-US" baseline="0" dirty="0" err="1"/>
              <a:t>photospheric</a:t>
            </a:r>
            <a:r>
              <a:rPr lang="en-US" baseline="0" dirty="0"/>
              <a:t> convection.</a:t>
            </a:r>
          </a:p>
          <a:p>
            <a:r>
              <a:rPr lang="en-US" baseline="0" dirty="0"/>
              <a:t>Here’s an example from Rappazzo et al..</a:t>
            </a:r>
          </a:p>
          <a:p>
            <a:r>
              <a:rPr lang="en-US" baseline="0" dirty="0"/>
              <a:t>Magnetic and kinetic energy, averaged over volume, as function of time.</a:t>
            </a:r>
          </a:p>
          <a:p>
            <a:r>
              <a:rPr lang="en-US" baseline="0" dirty="0"/>
              <a:t>Mag energy 100 times kinetic.</a:t>
            </a:r>
          </a:p>
          <a:p>
            <a:r>
              <a:rPr lang="en-US" baseline="0" dirty="0"/>
              <a:t>Power spectrum; slopes different.</a:t>
            </a:r>
          </a:p>
          <a:p>
            <a:r>
              <a:rPr lang="en-US" baseline="0" dirty="0"/>
              <a:t>Clearly the behavior is different from MHD turbulence in an open system.</a:t>
            </a:r>
          </a:p>
          <a:p>
            <a:r>
              <a:rPr lang="en-US" baseline="0" dirty="0"/>
              <a:t>Calling it MHD turbulence may be misleading.</a:t>
            </a:r>
          </a:p>
          <a:p>
            <a:r>
              <a:rPr lang="en-US" baseline="0" dirty="0"/>
              <a:t>We believe the behavior is as follows.</a:t>
            </a:r>
          </a:p>
        </p:txBody>
      </p:sp>
    </p:spTree>
    <p:extLst>
      <p:ext uri="{BB962C8B-B14F-4D97-AF65-F5344CB8AC3E}">
        <p14:creationId xmlns:p14="http://schemas.microsoft.com/office/powerpoint/2010/main" val="286264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MHD</a:t>
            </a:r>
            <a:r>
              <a:rPr lang="en-US" baseline="0" dirty="0"/>
              <a:t> t</a:t>
            </a:r>
            <a:r>
              <a:rPr lang="en-US" dirty="0"/>
              <a:t>urbulence has mostly been studied in open systems, the solar wind being a prime</a:t>
            </a:r>
            <a:r>
              <a:rPr lang="en-US" baseline="0" dirty="0"/>
              <a:t> example.</a:t>
            </a:r>
          </a:p>
          <a:p>
            <a:r>
              <a:rPr lang="en-US" baseline="0" dirty="0"/>
              <a:t>System self organizes into a continuum of eddies of differing size, which </a:t>
            </a:r>
          </a:p>
          <a:p>
            <a:r>
              <a:rPr lang="en-US" baseline="0" dirty="0"/>
              <a:t>transfer energy from the largest scales, where it is injected, to the smallest scales where it can be dissipated.</a:t>
            </a:r>
          </a:p>
          <a:p>
            <a:r>
              <a:rPr lang="en-US" baseline="0" dirty="0"/>
              <a:t>Inertial range.</a:t>
            </a:r>
          </a:p>
          <a:p>
            <a:r>
              <a:rPr lang="en-US" baseline="0" dirty="0"/>
              <a:t>Equipartition between magnetic and kinetic energy.</a:t>
            </a:r>
          </a:p>
          <a:p>
            <a:r>
              <a:rPr lang="en-US" baseline="0" dirty="0"/>
              <a:t>Both have a power spectrum that is a power law with a slope of 1.5-2, depending on whether the turbulence is </a:t>
            </a:r>
          </a:p>
          <a:p>
            <a:r>
              <a:rPr lang="en-US" baseline="0" dirty="0"/>
              <a:t>weak or strong, isotropic or anisotropic.</a:t>
            </a:r>
          </a:p>
          <a:p>
            <a:r>
              <a:rPr lang="en-US" baseline="0" dirty="0"/>
              <a:t>Magnetically closed corona is fundamentally different.</a:t>
            </a:r>
          </a:p>
          <a:p>
            <a:r>
              <a:rPr lang="en-US" baseline="0" dirty="0"/>
              <a:t>Field lines are rooted in the photosphere at both ends.</a:t>
            </a:r>
          </a:p>
          <a:p>
            <a:r>
              <a:rPr lang="en-US" baseline="0" dirty="0"/>
              <a:t>This line tying places strong constraints on any turbulence.</a:t>
            </a:r>
          </a:p>
          <a:p>
            <a:endParaRPr lang="en-US" baseline="0" dirty="0"/>
          </a:p>
          <a:p>
            <a:r>
              <a:rPr lang="en-US" baseline="0" dirty="0"/>
              <a:t>What do simulations of the closed corona show.</a:t>
            </a:r>
          </a:p>
          <a:p>
            <a:r>
              <a:rPr lang="en-US" baseline="0" dirty="0"/>
              <a:t>Have been a number of simulations where chaotic-type </a:t>
            </a:r>
            <a:r>
              <a:rPr lang="en-US" baseline="0" dirty="0" err="1"/>
              <a:t>footpoint</a:t>
            </a:r>
            <a:r>
              <a:rPr lang="en-US" baseline="0" dirty="0"/>
              <a:t> driving is imposed that represents </a:t>
            </a:r>
            <a:r>
              <a:rPr lang="en-US" baseline="0" dirty="0" err="1"/>
              <a:t>photospheric</a:t>
            </a:r>
            <a:r>
              <a:rPr lang="en-US" baseline="0" dirty="0"/>
              <a:t> convection.</a:t>
            </a:r>
          </a:p>
          <a:p>
            <a:r>
              <a:rPr lang="en-US" baseline="0" dirty="0"/>
              <a:t>Here’s an example from Rappazzo et al..</a:t>
            </a:r>
          </a:p>
          <a:p>
            <a:r>
              <a:rPr lang="en-US" baseline="0" dirty="0"/>
              <a:t>Magnetic and kinetic energy, averaged over volume, as function of time.</a:t>
            </a:r>
          </a:p>
          <a:p>
            <a:r>
              <a:rPr lang="en-US" baseline="0" dirty="0"/>
              <a:t>Mag energy 100 times kinetic.</a:t>
            </a:r>
          </a:p>
          <a:p>
            <a:r>
              <a:rPr lang="en-US" baseline="0" dirty="0"/>
              <a:t>Power spectrum; slopes different.</a:t>
            </a:r>
          </a:p>
          <a:p>
            <a:r>
              <a:rPr lang="en-US" baseline="0" dirty="0"/>
              <a:t>Clearly the behavior is different from MHD turbulence in an open system.</a:t>
            </a:r>
          </a:p>
          <a:p>
            <a:r>
              <a:rPr lang="en-US" baseline="0" dirty="0"/>
              <a:t>Calling it MHD turbulence may be misleading.</a:t>
            </a:r>
          </a:p>
          <a:p>
            <a:r>
              <a:rPr lang="en-US" baseline="0" dirty="0"/>
              <a:t>We believe the behavior is as follows.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20111111_171_dew_quarter_res.gif"/>
          <p:cNvPicPr>
            <a:picLocks noChangeAspect="1"/>
          </p:cNvPicPr>
          <p:nvPr/>
        </p:nvPicPr>
        <p:blipFill>
          <a:blip r:embed="rId3" cstate="print">
            <a:lum bright="-20000" contrast="-40000"/>
          </a:blip>
          <a:stretch>
            <a:fillRect/>
          </a:stretch>
        </p:blipFill>
        <p:spPr>
          <a:xfrm>
            <a:off x="1219200" y="0"/>
            <a:ext cx="7010400" cy="701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828800" y="2028379"/>
            <a:ext cx="595329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Turbulence and the Formation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of Coronal Current Sheets</a:t>
            </a:r>
          </a:p>
          <a:p>
            <a:pPr algn="ctr"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James A. Klimchuk</a:t>
            </a:r>
          </a:p>
          <a:p>
            <a:pPr algn="ctr">
              <a:lnSpc>
                <a:spcPct val="200000"/>
              </a:lnSpc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Spiro K. Antiochos</a:t>
            </a: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NASA Goddard Space Flight Center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7C19D-0325-4C4B-9DA3-EF2BD760FBAA}"/>
              </a:ext>
            </a:extLst>
          </p:cNvPr>
          <p:cNvSpPr txBox="1"/>
          <p:nvPr/>
        </p:nvSpPr>
        <p:spPr>
          <a:xfrm>
            <a:off x="1752600" y="6400800"/>
            <a:ext cx="6367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Klimchuk, J.A., &amp; Antiochos, S.K.  2021, Front. Astron. Space Sci., 8, 662861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2A708C7-B64A-41CC-B3E2-F213B24F8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54" y="1219200"/>
            <a:ext cx="5891692" cy="4216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815E73-F2E5-43A6-A824-6CEB9FC8DB1B}"/>
              </a:ext>
            </a:extLst>
          </p:cNvPr>
          <p:cNvSpPr txBox="1"/>
          <p:nvPr/>
        </p:nvSpPr>
        <p:spPr>
          <a:xfrm>
            <a:off x="1589965" y="6172200"/>
            <a:ext cx="6278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Klimchuk, J.A., &amp; Antiochos, S.K.  2021, Front. Astron. Space Sci., 8, 662861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633D0-6BF0-411E-B4D9-96ECF786542E}"/>
              </a:ext>
            </a:extLst>
          </p:cNvPr>
          <p:cNvSpPr txBox="1"/>
          <p:nvPr/>
        </p:nvSpPr>
        <p:spPr>
          <a:xfrm>
            <a:off x="2414155" y="285690"/>
            <a:ext cx="444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Current Sheet Power Spectra</a:t>
            </a:r>
          </a:p>
        </p:txBody>
      </p:sp>
    </p:spTree>
    <p:extLst>
      <p:ext uri="{BB962C8B-B14F-4D97-AF65-F5344CB8AC3E}">
        <p14:creationId xmlns:p14="http://schemas.microsoft.com/office/powerpoint/2010/main" val="414830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235869"/>
            <a:ext cx="7620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Magnetic power spectrum is dominated by quasi-static current sheets.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Could exist a “hidden” component due to turbulent fluctuations.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But why does the kinetic spectrum have 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>
                <a:latin typeface="+mn-lt"/>
              </a:rPr>
              <a:t>K</a:t>
            </a:r>
            <a:r>
              <a:rPr lang="en-US" dirty="0">
                <a:latin typeface="+mn-lt"/>
              </a:rPr>
              <a:t> = 0.5  if due to turbulence?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>
                <a:latin typeface="+mn-lt"/>
              </a:rPr>
              <a:t>K</a:t>
            </a:r>
            <a:r>
              <a:rPr lang="en-US" dirty="0">
                <a:latin typeface="+mn-lt"/>
              </a:rPr>
              <a:t> &lt; 1  implies more energy in small scales, at fundamental odds with turbulence!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How to explain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>
                <a:latin typeface="+mn-lt"/>
              </a:rPr>
              <a:t>K</a:t>
            </a:r>
            <a:r>
              <a:rPr lang="en-US" dirty="0">
                <a:latin typeface="+mn-lt"/>
              </a:rPr>
              <a:t> = 0.5?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Distribution of reconnecting current sheet sizes?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	Avalanches?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How to explain magnetic  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baseline="-25000" dirty="0" err="1">
                <a:latin typeface="+mn-lt"/>
              </a:rPr>
              <a:t>M</a:t>
            </a:r>
            <a:r>
              <a:rPr lang="en-US" dirty="0">
                <a:latin typeface="+mn-lt"/>
              </a:rPr>
              <a:t> = 1.8 – 2.7  (not 2.0)?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Distribution of current sheet spacings?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	(example had flat distribution)</a:t>
            </a:r>
          </a:p>
          <a:p>
            <a:endParaRPr lang="en-US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7886E-2F35-4704-A657-EAC9A4B92604}"/>
              </a:ext>
            </a:extLst>
          </p:cNvPr>
          <p:cNvSpPr txBox="1"/>
          <p:nvPr/>
        </p:nvSpPr>
        <p:spPr>
          <a:xfrm>
            <a:off x="3200400" y="285690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Our Interpretation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066800"/>
            <a:ext cx="7620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magnetically closed corona evolves quasi-statically in response to slow </a:t>
            </a:r>
            <a:r>
              <a:rPr lang="en-US" dirty="0" err="1">
                <a:latin typeface="+mn-lt"/>
              </a:rPr>
              <a:t>footpoint</a:t>
            </a:r>
            <a:r>
              <a:rPr lang="en-US" dirty="0">
                <a:latin typeface="+mn-lt"/>
              </a:rPr>
              <a:t> motions.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When an instability threshold is met, there is a </a:t>
            </a:r>
            <a:r>
              <a:rPr lang="en-US" b="1" dirty="0">
                <a:latin typeface="+mn-lt"/>
              </a:rPr>
              <a:t>localized</a:t>
            </a:r>
            <a:r>
              <a:rPr lang="en-US" dirty="0">
                <a:latin typeface="+mn-lt"/>
              </a:rPr>
              <a:t> burst of turbulent activity.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turbulent activity subsides, and quasi-static evolution resumes.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The corona is </a:t>
            </a:r>
            <a:r>
              <a:rPr lang="en-US" b="1" dirty="0">
                <a:latin typeface="+mn-lt"/>
              </a:rPr>
              <a:t>not</a:t>
            </a:r>
            <a:r>
              <a:rPr lang="en-US" dirty="0">
                <a:latin typeface="+mn-lt"/>
              </a:rPr>
              <a:t> in a perpetual state of fully-developed turbulence.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Nonetheless, turbulent episodes are numerous and widespread, with many occurring at the same time across an active region.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What fraction of the coronal volume is turbulent, on average? </a:t>
            </a:r>
          </a:p>
          <a:p>
            <a:r>
              <a:rPr lang="en-US" dirty="0">
                <a:latin typeface="+mn-lt"/>
              </a:rPr>
              <a:t>Depends on: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 Number density of sheets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 Frequency of instability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 Fraction of reconnection events that become turbulent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 Decay time of the turbulence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Turbulent cascade begins at the scale of the current sheet, not the scale of the driving.</a:t>
            </a: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7886E-2F35-4704-A657-EAC9A4B92604}"/>
              </a:ext>
            </a:extLst>
          </p:cNvPr>
          <p:cNvSpPr txBox="1"/>
          <p:nvPr/>
        </p:nvSpPr>
        <p:spPr>
          <a:xfrm>
            <a:off x="3200400" y="285690"/>
            <a:ext cx="254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Our Perspective</a:t>
            </a:r>
          </a:p>
        </p:txBody>
      </p:sp>
    </p:spTree>
    <p:extLst>
      <p:ext uri="{BB962C8B-B14F-4D97-AF65-F5344CB8AC3E}">
        <p14:creationId xmlns:p14="http://schemas.microsoft.com/office/powerpoint/2010/main" val="361877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43C35-C5D8-4A5A-8332-96827DBA70E8}"/>
              </a:ext>
            </a:extLst>
          </p:cNvPr>
          <p:cNvSpPr txBox="1"/>
          <p:nvPr/>
        </p:nvSpPr>
        <p:spPr>
          <a:xfrm>
            <a:off x="1479434" y="285690"/>
            <a:ext cx="621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Fragmented </a:t>
            </a:r>
            <a:r>
              <a:rPr lang="en-US" sz="2400" b="1" dirty="0" err="1">
                <a:latin typeface="+mn-lt"/>
              </a:rPr>
              <a:t>Photospheric</a:t>
            </a:r>
            <a:r>
              <a:rPr lang="en-US" sz="2400" b="1" dirty="0">
                <a:latin typeface="+mn-lt"/>
              </a:rPr>
              <a:t> Magnetic Field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B2574F-80C6-41F2-86ED-D1D8CD5CE7F1}"/>
              </a:ext>
            </a:extLst>
          </p:cNvPr>
          <p:cNvSpPr txBox="1"/>
          <p:nvPr/>
        </p:nvSpPr>
        <p:spPr>
          <a:xfrm>
            <a:off x="2254714" y="285690"/>
            <a:ext cx="467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Complex </a:t>
            </a:r>
            <a:r>
              <a:rPr lang="en-US" sz="2400" b="1" dirty="0" err="1">
                <a:latin typeface="+mn-lt"/>
              </a:rPr>
              <a:t>Photospheric</a:t>
            </a:r>
            <a:r>
              <a:rPr lang="en-US" sz="2400" b="1" dirty="0">
                <a:latin typeface="+mn-lt"/>
              </a:rPr>
              <a:t> Driving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F28579-D0B4-4C40-AE21-71FC29B290DF}"/>
              </a:ext>
            </a:extLst>
          </p:cNvPr>
          <p:cNvGrpSpPr/>
          <p:nvPr/>
        </p:nvGrpSpPr>
        <p:grpSpPr>
          <a:xfrm>
            <a:off x="1219200" y="1337846"/>
            <a:ext cx="6705600" cy="3691354"/>
            <a:chOff x="1219200" y="1371600"/>
            <a:chExt cx="6705600" cy="3691354"/>
          </a:xfrm>
        </p:grpSpPr>
        <p:sp>
          <p:nvSpPr>
            <p:cNvPr id="5" name="TextBox 4"/>
            <p:cNvSpPr txBox="1"/>
            <p:nvPr/>
          </p:nvSpPr>
          <p:spPr>
            <a:xfrm>
              <a:off x="3203003" y="4724400"/>
              <a:ext cx="28167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Antiochos &amp; Dahlburg (1997)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219200" y="1371600"/>
              <a:ext cx="6705600" cy="3429000"/>
              <a:chOff x="838200" y="1371600"/>
              <a:chExt cx="7467600" cy="3810000"/>
            </a:xfrm>
          </p:grpSpPr>
          <p:pic>
            <p:nvPicPr>
              <p:cNvPr id="4915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1752600"/>
                <a:ext cx="3386077" cy="342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15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76800" y="1767109"/>
                <a:ext cx="3429000" cy="3414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905000" y="1371600"/>
                <a:ext cx="14621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One Half Turn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45091" y="1371600"/>
                <a:ext cx="15983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Four Half Turns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143000" y="5574268"/>
            <a:ext cx="7199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Current density grows at an exponential rate (van </a:t>
            </a:r>
            <a:r>
              <a:rPr lang="en-US" sz="1800" dirty="0" err="1">
                <a:latin typeface="+mn-lt"/>
              </a:rPr>
              <a:t>Ballegooijen</a:t>
            </a:r>
            <a:r>
              <a:rPr lang="en-US" sz="1800" dirty="0">
                <a:latin typeface="+mn-lt"/>
              </a:rPr>
              <a:t> 1986)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57931B-11E0-4E24-9FD2-4F8E60C5F8F4}"/>
              </a:ext>
            </a:extLst>
          </p:cNvPr>
          <p:cNvSpPr txBox="1"/>
          <p:nvPr/>
        </p:nvSpPr>
        <p:spPr>
          <a:xfrm>
            <a:off x="1676400" y="285690"/>
            <a:ext cx="6154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Steep Velocity Gradients </a:t>
            </a:r>
            <a:r>
              <a:rPr lang="en-US" sz="2400" b="1" u="sng" dirty="0">
                <a:latin typeface="+mn-lt"/>
              </a:rPr>
              <a:t>NOT</a:t>
            </a:r>
            <a:r>
              <a:rPr lang="en-US" sz="2400" b="1" dirty="0">
                <a:latin typeface="+mn-lt"/>
              </a:rPr>
              <a:t> Necessary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2073BE-0295-4534-B30F-2CDAB8400897}"/>
              </a:ext>
            </a:extLst>
          </p:cNvPr>
          <p:cNvSpPr txBox="1"/>
          <p:nvPr/>
        </p:nvSpPr>
        <p:spPr>
          <a:xfrm>
            <a:off x="8020059" y="2819400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Euler </a:t>
            </a:r>
          </a:p>
          <a:p>
            <a:pPr algn="ctr"/>
            <a:r>
              <a:rPr lang="en-US" dirty="0">
                <a:latin typeface="+mn-lt"/>
              </a:rPr>
              <a:t>Potential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85690"/>
            <a:ext cx="475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Partial Flux Tube Reconnection</a:t>
            </a:r>
          </a:p>
        </p:txBody>
      </p:sp>
      <p:grpSp>
        <p:nvGrpSpPr>
          <p:cNvPr id="3" name="Group 49"/>
          <p:cNvGrpSpPr/>
          <p:nvPr/>
        </p:nvGrpSpPr>
        <p:grpSpPr>
          <a:xfrm>
            <a:off x="2667000" y="1219200"/>
            <a:ext cx="3733800" cy="3048000"/>
            <a:chOff x="457200" y="1143000"/>
            <a:chExt cx="8458200" cy="5484312"/>
          </a:xfrm>
        </p:grpSpPr>
        <p:grpSp>
          <p:nvGrpSpPr>
            <p:cNvPr id="4" name="Group 47"/>
            <p:cNvGrpSpPr/>
            <p:nvPr/>
          </p:nvGrpSpPr>
          <p:grpSpPr>
            <a:xfrm>
              <a:off x="457200" y="1143000"/>
              <a:ext cx="8458200" cy="5484312"/>
              <a:chOff x="685800" y="914400"/>
              <a:chExt cx="8458200" cy="5484312"/>
            </a:xfrm>
          </p:grpSpPr>
          <p:grpSp>
            <p:nvGrpSpPr>
              <p:cNvPr id="5" name="Group 44"/>
              <p:cNvGrpSpPr/>
              <p:nvPr/>
            </p:nvGrpSpPr>
            <p:grpSpPr>
              <a:xfrm>
                <a:off x="6553200" y="914400"/>
                <a:ext cx="2514600" cy="5410200"/>
                <a:chOff x="6324600" y="914400"/>
                <a:chExt cx="2514600" cy="5410200"/>
              </a:xfrm>
            </p:grpSpPr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6400800" y="914400"/>
                  <a:ext cx="2438400" cy="541020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flipH="1">
                  <a:off x="6324600" y="914400"/>
                  <a:ext cx="2438400" cy="541020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sp>
              <p:nvSpPr>
                <p:cNvPr id="106" name="Freeform 105"/>
                <p:cNvSpPr/>
                <p:nvPr/>
              </p:nvSpPr>
              <p:spPr bwMode="auto">
                <a:xfrm>
                  <a:off x="6427234" y="1371602"/>
                  <a:ext cx="762001" cy="4452551"/>
                </a:xfrm>
                <a:custGeom>
                  <a:avLst/>
                  <a:gdLst>
                    <a:gd name="connsiteX0" fmla="*/ 65902 w 911654"/>
                    <a:gd name="connsiteY0" fmla="*/ 0 h 4448432"/>
                    <a:gd name="connsiteX1" fmla="*/ 799070 w 911654"/>
                    <a:gd name="connsiteY1" fmla="*/ 1573427 h 4448432"/>
                    <a:gd name="connsiteX2" fmla="*/ 741405 w 911654"/>
                    <a:gd name="connsiteY2" fmla="*/ 2875005 h 4448432"/>
                    <a:gd name="connsiteX3" fmla="*/ 0 w 911654"/>
                    <a:gd name="connsiteY3" fmla="*/ 4448432 h 4448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654" h="4448432">
                      <a:moveTo>
                        <a:pt x="65902" y="0"/>
                      </a:moveTo>
                      <a:cubicBezTo>
                        <a:pt x="376194" y="547130"/>
                        <a:pt x="686486" y="1094260"/>
                        <a:pt x="799070" y="1573427"/>
                      </a:cubicBezTo>
                      <a:cubicBezTo>
                        <a:pt x="911654" y="2052594"/>
                        <a:pt x="874583" y="2395838"/>
                        <a:pt x="741405" y="2875005"/>
                      </a:cubicBezTo>
                      <a:cubicBezTo>
                        <a:pt x="608227" y="3354172"/>
                        <a:pt x="304113" y="3901302"/>
                        <a:pt x="0" y="4448432"/>
                      </a:cubicBezTo>
                    </a:path>
                  </a:pathLst>
                </a:custGeom>
                <a:noFill/>
                <a:ln w="76200" cap="flat" cmpd="sng" algn="ctr">
                  <a:solidFill>
                    <a:srgbClr val="00B05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07" name="Freeform 106"/>
                <p:cNvSpPr/>
                <p:nvPr/>
              </p:nvSpPr>
              <p:spPr bwMode="auto">
                <a:xfrm flipH="1">
                  <a:off x="8056981" y="1371601"/>
                  <a:ext cx="685801" cy="4452551"/>
                </a:xfrm>
                <a:custGeom>
                  <a:avLst/>
                  <a:gdLst>
                    <a:gd name="connsiteX0" fmla="*/ 65902 w 911654"/>
                    <a:gd name="connsiteY0" fmla="*/ 0 h 4448432"/>
                    <a:gd name="connsiteX1" fmla="*/ 799070 w 911654"/>
                    <a:gd name="connsiteY1" fmla="*/ 1573427 h 4448432"/>
                    <a:gd name="connsiteX2" fmla="*/ 741405 w 911654"/>
                    <a:gd name="connsiteY2" fmla="*/ 2875005 h 4448432"/>
                    <a:gd name="connsiteX3" fmla="*/ 0 w 911654"/>
                    <a:gd name="connsiteY3" fmla="*/ 4448432 h 4448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11654" h="4448432">
                      <a:moveTo>
                        <a:pt x="65902" y="0"/>
                      </a:moveTo>
                      <a:cubicBezTo>
                        <a:pt x="376194" y="547130"/>
                        <a:pt x="686486" y="1094260"/>
                        <a:pt x="799070" y="1573427"/>
                      </a:cubicBezTo>
                      <a:cubicBezTo>
                        <a:pt x="911654" y="2052594"/>
                        <a:pt x="874583" y="2395838"/>
                        <a:pt x="741405" y="2875005"/>
                      </a:cubicBezTo>
                      <a:cubicBezTo>
                        <a:pt x="608227" y="3354172"/>
                        <a:pt x="304113" y="3901302"/>
                        <a:pt x="0" y="4448432"/>
                      </a:cubicBezTo>
                    </a:path>
                  </a:pathLst>
                </a:custGeom>
                <a:noFill/>
                <a:ln w="76200" cap="flat" cmpd="sng" algn="ctr">
                  <a:solidFill>
                    <a:srgbClr val="FFC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33"/>
              <p:cNvGrpSpPr/>
              <p:nvPr/>
            </p:nvGrpSpPr>
            <p:grpSpPr>
              <a:xfrm>
                <a:off x="1066800" y="1371600"/>
                <a:ext cx="2209800" cy="4419600"/>
                <a:chOff x="1676400" y="1371600"/>
                <a:chExt cx="2209800" cy="4419600"/>
              </a:xfrm>
            </p:grpSpPr>
            <p:cxnSp>
              <p:nvCxnSpPr>
                <p:cNvPr id="100" name="Straight Connector 2"/>
                <p:cNvCxnSpPr/>
                <p:nvPr/>
              </p:nvCxnSpPr>
              <p:spPr bwMode="auto">
                <a:xfrm>
                  <a:off x="1828800" y="1371600"/>
                  <a:ext cx="1981200" cy="441960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1905000" y="1371600"/>
                  <a:ext cx="1981200" cy="441960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 flipH="1">
                  <a:off x="1676400" y="1371600"/>
                  <a:ext cx="1981200" cy="441960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 flipH="1">
                  <a:off x="1752600" y="1371600"/>
                  <a:ext cx="1981200" cy="4419600"/>
                </a:xfrm>
                <a:prstGeom prst="line">
                  <a:avLst/>
                </a:prstGeom>
                <a:solidFill>
                  <a:schemeClr val="accent1"/>
                </a:solidFill>
                <a:ln w="76200" cap="flat" cmpd="sng" algn="ctr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grpSp>
            <p:nvGrpSpPr>
              <p:cNvPr id="7" name="Group 43"/>
              <p:cNvGrpSpPr/>
              <p:nvPr/>
            </p:nvGrpSpPr>
            <p:grpSpPr>
              <a:xfrm>
                <a:off x="3962400" y="1371600"/>
                <a:ext cx="2133600" cy="4452551"/>
                <a:chOff x="4114800" y="1371600"/>
                <a:chExt cx="2133600" cy="4452551"/>
              </a:xfrm>
            </p:grpSpPr>
            <p:grpSp>
              <p:nvGrpSpPr>
                <p:cNvPr id="8" name="Group 35"/>
                <p:cNvGrpSpPr/>
                <p:nvPr/>
              </p:nvGrpSpPr>
              <p:grpSpPr>
                <a:xfrm>
                  <a:off x="4114800" y="1371600"/>
                  <a:ext cx="914400" cy="4452551"/>
                  <a:chOff x="4114800" y="1371600"/>
                  <a:chExt cx="914400" cy="4452551"/>
                </a:xfrm>
              </p:grpSpPr>
              <p:sp>
                <p:nvSpPr>
                  <p:cNvPr id="96" name="Freeform 95"/>
                  <p:cNvSpPr/>
                  <p:nvPr/>
                </p:nvSpPr>
                <p:spPr bwMode="auto">
                  <a:xfrm>
                    <a:off x="4114800" y="1371600"/>
                    <a:ext cx="838200" cy="4452551"/>
                  </a:xfrm>
                  <a:custGeom>
                    <a:avLst/>
                    <a:gdLst>
                      <a:gd name="connsiteX0" fmla="*/ 65902 w 911654"/>
                      <a:gd name="connsiteY0" fmla="*/ 0 h 4448432"/>
                      <a:gd name="connsiteX1" fmla="*/ 799070 w 911654"/>
                      <a:gd name="connsiteY1" fmla="*/ 1573427 h 4448432"/>
                      <a:gd name="connsiteX2" fmla="*/ 741405 w 911654"/>
                      <a:gd name="connsiteY2" fmla="*/ 2875005 h 4448432"/>
                      <a:gd name="connsiteX3" fmla="*/ 0 w 911654"/>
                      <a:gd name="connsiteY3" fmla="*/ 4448432 h 4448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1654" h="4448432">
                        <a:moveTo>
                          <a:pt x="65902" y="0"/>
                        </a:moveTo>
                        <a:cubicBezTo>
                          <a:pt x="376194" y="547130"/>
                          <a:pt x="686486" y="1094260"/>
                          <a:pt x="799070" y="1573427"/>
                        </a:cubicBezTo>
                        <a:cubicBezTo>
                          <a:pt x="911654" y="2052594"/>
                          <a:pt x="874583" y="2395838"/>
                          <a:pt x="741405" y="2875005"/>
                        </a:cubicBezTo>
                        <a:cubicBezTo>
                          <a:pt x="608227" y="3354172"/>
                          <a:pt x="304113" y="3901302"/>
                          <a:pt x="0" y="4448432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00B05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9" name="Group 34"/>
                  <p:cNvGrpSpPr/>
                  <p:nvPr/>
                </p:nvGrpSpPr>
                <p:grpSpPr>
                  <a:xfrm>
                    <a:off x="4191000" y="1371600"/>
                    <a:ext cx="838200" cy="4452551"/>
                    <a:chOff x="4191000" y="1371600"/>
                    <a:chExt cx="838200" cy="4452551"/>
                  </a:xfrm>
                </p:grpSpPr>
                <p:sp>
                  <p:nvSpPr>
                    <p:cNvPr id="98" name="Freeform 97"/>
                    <p:cNvSpPr/>
                    <p:nvPr/>
                  </p:nvSpPr>
                  <p:spPr bwMode="auto">
                    <a:xfrm>
                      <a:off x="4191000" y="1371600"/>
                      <a:ext cx="838200" cy="4452551"/>
                    </a:xfrm>
                    <a:custGeom>
                      <a:avLst/>
                      <a:gdLst>
                        <a:gd name="connsiteX0" fmla="*/ 65902 w 911654"/>
                        <a:gd name="connsiteY0" fmla="*/ 0 h 4448432"/>
                        <a:gd name="connsiteX1" fmla="*/ 799070 w 911654"/>
                        <a:gd name="connsiteY1" fmla="*/ 1573427 h 4448432"/>
                        <a:gd name="connsiteX2" fmla="*/ 741405 w 911654"/>
                        <a:gd name="connsiteY2" fmla="*/ 2875005 h 4448432"/>
                        <a:gd name="connsiteX3" fmla="*/ 0 w 911654"/>
                        <a:gd name="connsiteY3" fmla="*/ 4448432 h 4448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11654" h="4448432">
                          <a:moveTo>
                            <a:pt x="65902" y="0"/>
                          </a:moveTo>
                          <a:cubicBezTo>
                            <a:pt x="376194" y="547130"/>
                            <a:pt x="686486" y="1094260"/>
                            <a:pt x="799070" y="1573427"/>
                          </a:cubicBezTo>
                          <a:cubicBezTo>
                            <a:pt x="911654" y="2052594"/>
                            <a:pt x="874583" y="2395838"/>
                            <a:pt x="741405" y="2875005"/>
                          </a:cubicBezTo>
                          <a:cubicBezTo>
                            <a:pt x="608227" y="3354172"/>
                            <a:pt x="304113" y="3901302"/>
                            <a:pt x="0" y="4448432"/>
                          </a:cubicBezTo>
                        </a:path>
                      </a:pathLst>
                    </a:custGeom>
                    <a:noFill/>
                    <a:ln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9" name="Freeform 98"/>
                    <p:cNvSpPr/>
                    <p:nvPr/>
                  </p:nvSpPr>
                  <p:spPr bwMode="auto">
                    <a:xfrm>
                      <a:off x="4191000" y="1371600"/>
                      <a:ext cx="762000" cy="4452551"/>
                    </a:xfrm>
                    <a:custGeom>
                      <a:avLst/>
                      <a:gdLst>
                        <a:gd name="connsiteX0" fmla="*/ 65902 w 911654"/>
                        <a:gd name="connsiteY0" fmla="*/ 0 h 4448432"/>
                        <a:gd name="connsiteX1" fmla="*/ 799070 w 911654"/>
                        <a:gd name="connsiteY1" fmla="*/ 1573427 h 4448432"/>
                        <a:gd name="connsiteX2" fmla="*/ 741405 w 911654"/>
                        <a:gd name="connsiteY2" fmla="*/ 2875005 h 4448432"/>
                        <a:gd name="connsiteX3" fmla="*/ 0 w 911654"/>
                        <a:gd name="connsiteY3" fmla="*/ 4448432 h 44484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11654" h="4448432">
                          <a:moveTo>
                            <a:pt x="65902" y="0"/>
                          </a:moveTo>
                          <a:cubicBezTo>
                            <a:pt x="376194" y="547130"/>
                            <a:pt x="686486" y="1094260"/>
                            <a:pt x="799070" y="1573427"/>
                          </a:cubicBezTo>
                          <a:cubicBezTo>
                            <a:pt x="911654" y="2052594"/>
                            <a:pt x="874583" y="2395838"/>
                            <a:pt x="741405" y="2875005"/>
                          </a:cubicBezTo>
                          <a:cubicBezTo>
                            <a:pt x="608227" y="3354172"/>
                            <a:pt x="304113" y="3901302"/>
                            <a:pt x="0" y="4448432"/>
                          </a:cubicBezTo>
                        </a:path>
                      </a:pathLst>
                    </a:custGeom>
                    <a:noFill/>
                    <a:ln w="762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0" name="Group 36"/>
                <p:cNvGrpSpPr/>
                <p:nvPr/>
              </p:nvGrpSpPr>
              <p:grpSpPr>
                <a:xfrm>
                  <a:off x="5334000" y="1371600"/>
                  <a:ext cx="914400" cy="4452551"/>
                  <a:chOff x="5334000" y="1371600"/>
                  <a:chExt cx="914400" cy="4452551"/>
                </a:xfrm>
              </p:grpSpPr>
              <p:sp>
                <p:nvSpPr>
                  <p:cNvPr id="94" name="Freeform 93"/>
                  <p:cNvSpPr/>
                  <p:nvPr/>
                </p:nvSpPr>
                <p:spPr bwMode="auto">
                  <a:xfrm flipH="1">
                    <a:off x="5334000" y="1371600"/>
                    <a:ext cx="838200" cy="4452551"/>
                  </a:xfrm>
                  <a:custGeom>
                    <a:avLst/>
                    <a:gdLst>
                      <a:gd name="connsiteX0" fmla="*/ 65902 w 911654"/>
                      <a:gd name="connsiteY0" fmla="*/ 0 h 4448432"/>
                      <a:gd name="connsiteX1" fmla="*/ 799070 w 911654"/>
                      <a:gd name="connsiteY1" fmla="*/ 1573427 h 4448432"/>
                      <a:gd name="connsiteX2" fmla="*/ 741405 w 911654"/>
                      <a:gd name="connsiteY2" fmla="*/ 2875005 h 4448432"/>
                      <a:gd name="connsiteX3" fmla="*/ 0 w 911654"/>
                      <a:gd name="connsiteY3" fmla="*/ 4448432 h 4448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1654" h="4448432">
                        <a:moveTo>
                          <a:pt x="65902" y="0"/>
                        </a:moveTo>
                        <a:cubicBezTo>
                          <a:pt x="376194" y="547130"/>
                          <a:pt x="686486" y="1094260"/>
                          <a:pt x="799070" y="1573427"/>
                        </a:cubicBezTo>
                        <a:cubicBezTo>
                          <a:pt x="911654" y="2052594"/>
                          <a:pt x="874583" y="2395838"/>
                          <a:pt x="741405" y="2875005"/>
                        </a:cubicBezTo>
                        <a:cubicBezTo>
                          <a:pt x="608227" y="3354172"/>
                          <a:pt x="304113" y="3901302"/>
                          <a:pt x="0" y="4448432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FFC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5" name="Freeform 94"/>
                  <p:cNvSpPr/>
                  <p:nvPr/>
                </p:nvSpPr>
                <p:spPr bwMode="auto">
                  <a:xfrm flipH="1">
                    <a:off x="5410200" y="1371600"/>
                    <a:ext cx="838200" cy="4452551"/>
                  </a:xfrm>
                  <a:custGeom>
                    <a:avLst/>
                    <a:gdLst>
                      <a:gd name="connsiteX0" fmla="*/ 65902 w 911654"/>
                      <a:gd name="connsiteY0" fmla="*/ 0 h 4448432"/>
                      <a:gd name="connsiteX1" fmla="*/ 799070 w 911654"/>
                      <a:gd name="connsiteY1" fmla="*/ 1573427 h 4448432"/>
                      <a:gd name="connsiteX2" fmla="*/ 741405 w 911654"/>
                      <a:gd name="connsiteY2" fmla="*/ 2875005 h 4448432"/>
                      <a:gd name="connsiteX3" fmla="*/ 0 w 911654"/>
                      <a:gd name="connsiteY3" fmla="*/ 4448432 h 4448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1654" h="4448432">
                        <a:moveTo>
                          <a:pt x="65902" y="0"/>
                        </a:moveTo>
                        <a:cubicBezTo>
                          <a:pt x="376194" y="547130"/>
                          <a:pt x="686486" y="1094260"/>
                          <a:pt x="799070" y="1573427"/>
                        </a:cubicBezTo>
                        <a:cubicBezTo>
                          <a:pt x="911654" y="2052594"/>
                          <a:pt x="874583" y="2395838"/>
                          <a:pt x="741405" y="2875005"/>
                        </a:cubicBezTo>
                        <a:cubicBezTo>
                          <a:pt x="608227" y="3354172"/>
                          <a:pt x="304113" y="3901302"/>
                          <a:pt x="0" y="4448432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rgbClr val="FFC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90" name="Rectangle 89"/>
              <p:cNvSpPr/>
              <p:nvPr/>
            </p:nvSpPr>
            <p:spPr bwMode="auto">
              <a:xfrm>
                <a:off x="762000" y="914400"/>
                <a:ext cx="8305800" cy="5334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685800" y="5715000"/>
                <a:ext cx="8458200" cy="68371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6" name="Freeform 85"/>
            <p:cNvSpPr/>
            <p:nvPr/>
          </p:nvSpPr>
          <p:spPr bwMode="auto">
            <a:xfrm flipH="1">
              <a:off x="5029200" y="2286000"/>
              <a:ext cx="457200" cy="3048000"/>
            </a:xfrm>
            <a:custGeom>
              <a:avLst/>
              <a:gdLst>
                <a:gd name="connsiteX0" fmla="*/ 65902 w 911654"/>
                <a:gd name="connsiteY0" fmla="*/ 0 h 4448432"/>
                <a:gd name="connsiteX1" fmla="*/ 799070 w 911654"/>
                <a:gd name="connsiteY1" fmla="*/ 1573427 h 4448432"/>
                <a:gd name="connsiteX2" fmla="*/ 741405 w 911654"/>
                <a:gd name="connsiteY2" fmla="*/ 2875005 h 4448432"/>
                <a:gd name="connsiteX3" fmla="*/ 0 w 911654"/>
                <a:gd name="connsiteY3" fmla="*/ 4448432 h 444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654" h="4448432">
                  <a:moveTo>
                    <a:pt x="65902" y="0"/>
                  </a:moveTo>
                  <a:cubicBezTo>
                    <a:pt x="376194" y="547130"/>
                    <a:pt x="686486" y="1094260"/>
                    <a:pt x="799070" y="1573427"/>
                  </a:cubicBezTo>
                  <a:cubicBezTo>
                    <a:pt x="911654" y="2052594"/>
                    <a:pt x="874583" y="2395838"/>
                    <a:pt x="741405" y="2875005"/>
                  </a:cubicBezTo>
                  <a:cubicBezTo>
                    <a:pt x="608227" y="3354172"/>
                    <a:pt x="304113" y="3901302"/>
                    <a:pt x="0" y="4448432"/>
                  </a:cubicBezTo>
                </a:path>
              </a:pathLst>
            </a:custGeom>
            <a:noFill/>
            <a:ln w="762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914400" y="4618672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Partial reconnection doubles the number of topologically distinct flux tubes from 2 to 4.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Doubles the number of </a:t>
            </a:r>
            <a:r>
              <a:rPr lang="en-US" sz="1800" dirty="0" err="1">
                <a:latin typeface="+mn-lt"/>
              </a:rPr>
              <a:t>separatrix</a:t>
            </a:r>
            <a:r>
              <a:rPr lang="en-US" sz="1800" dirty="0">
                <a:latin typeface="+mn-lt"/>
              </a:rPr>
              <a:t> surfaces that become current sheets.</a:t>
            </a:r>
          </a:p>
          <a:p>
            <a:endParaRPr lang="en-US" sz="18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5456" y="5791200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Hood et al. (2016)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172329"/>
            <a:ext cx="2514600" cy="293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24400" y="1154668"/>
            <a:ext cx="2681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Multiple Twisted Strands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285690"/>
            <a:ext cx="503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Ideal and Quasi-ideal Instabilities</a:t>
            </a:r>
          </a:p>
        </p:txBody>
      </p:sp>
      <p:pic>
        <p:nvPicPr>
          <p:cNvPr id="6" name="Hood_avalanche">
            <a:hlinkClick r:id="" action="ppaction://media"/>
            <a:extLst>
              <a:ext uri="{FF2B5EF4-FFF2-40B4-BE49-F238E27FC236}">
                <a16:creationId xmlns:a16="http://schemas.microsoft.com/office/drawing/2014/main" id="{82B5CAA7-CC38-4586-AC11-87437DD60B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52133" y="1504604"/>
            <a:ext cx="5506628" cy="488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85690"/>
            <a:ext cx="654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Reconnection Driven Current </a:t>
            </a:r>
            <a:r>
              <a:rPr lang="en-US" sz="2400" b="1" dirty="0" err="1">
                <a:latin typeface="+mn-lt"/>
              </a:rPr>
              <a:t>Filamentation</a:t>
            </a:r>
            <a:endParaRPr lang="en-US" sz="24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817" y="6324600"/>
            <a:ext cx="3411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Karpen, Antiochos &amp; Devore (1996)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73172" y="1143000"/>
            <a:ext cx="4180028" cy="4800600"/>
            <a:chOff x="2209800" y="1143000"/>
            <a:chExt cx="4180028" cy="4800600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20588"/>
            <a:stretch>
              <a:fillRect/>
            </a:stretch>
          </p:blipFill>
          <p:spPr bwMode="auto">
            <a:xfrm>
              <a:off x="2209800" y="1143000"/>
              <a:ext cx="4180028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RDCF.png"/>
            <p:cNvPicPr>
              <a:picLocks noChangeAspect="1"/>
            </p:cNvPicPr>
            <p:nvPr/>
          </p:nvPicPr>
          <p:blipFill>
            <a:blip r:embed="rId3" cstate="print"/>
            <a:srcRect l="54093" t="44086" b="9615"/>
            <a:stretch>
              <a:fillRect/>
            </a:stretch>
          </p:blipFill>
          <p:spPr>
            <a:xfrm>
              <a:off x="2286000" y="3733800"/>
              <a:ext cx="4038600" cy="2209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429000" y="3440668"/>
              <a:ext cx="1787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Current Density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220212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n-lt"/>
              </a:rPr>
              <a:t>Hydrodynamic Turbulence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System self organizes into a continuum of eddies that transfer energy without loss from large spatial scales, where it is injected, to progressively smaller spatial scales, where it is dissipated.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Inertial range energy power spectrum: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+mn-lt"/>
              </a:rPr>
              <a:t>              	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sym typeface="Symbol"/>
              </a:rPr>
              <a:t> </a:t>
            </a:r>
            <a:r>
              <a:rPr lang="en-US" i="1" dirty="0">
                <a:cs typeface="Times New Roman" pitchFamily="18" charset="0"/>
                <a:sym typeface="Symbol"/>
              </a:rPr>
              <a:t>k</a:t>
            </a:r>
            <a:r>
              <a:rPr lang="en-US" baseline="30000" dirty="0">
                <a:latin typeface="+mn-lt"/>
                <a:sym typeface="Symbol"/>
              </a:rPr>
              <a:t> -</a:t>
            </a:r>
            <a:r>
              <a:rPr lang="en-US" dirty="0">
                <a:latin typeface="+mn-lt"/>
                <a:sym typeface="Symbol"/>
              </a:rPr>
              <a:t> ,      </a:t>
            </a:r>
            <a:r>
              <a:rPr lang="en-US" dirty="0">
                <a:sym typeface="Symbol"/>
              </a:rPr>
              <a:t> = </a:t>
            </a:r>
            <a:r>
              <a:rPr lang="en-US" dirty="0">
                <a:latin typeface="+mn-lt"/>
                <a:sym typeface="Symbol"/>
              </a:rPr>
              <a:t>5/3    (Kolmogorov)</a:t>
            </a:r>
          </a:p>
          <a:p>
            <a:pPr>
              <a:lnSpc>
                <a:spcPct val="200000"/>
              </a:lnSpc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AB99FA-D3D1-4FB9-9E3E-BD4E716240D4}"/>
              </a:ext>
            </a:extLst>
          </p:cNvPr>
          <p:cNvSpPr txBox="1"/>
          <p:nvPr/>
        </p:nvSpPr>
        <p:spPr>
          <a:xfrm>
            <a:off x="3438456" y="285690"/>
            <a:ext cx="1819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n-lt"/>
              </a:rPr>
              <a:t>Turbulence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88C2B6-BD01-4C5B-9583-55FEB357176B}"/>
              </a:ext>
            </a:extLst>
          </p:cNvPr>
          <p:cNvSpPr txBox="1"/>
          <p:nvPr/>
        </p:nvSpPr>
        <p:spPr>
          <a:xfrm>
            <a:off x="1371600" y="40386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n-lt"/>
              </a:rPr>
              <a:t>MHD Turbulence in an Open System</a:t>
            </a:r>
          </a:p>
          <a:p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	magnetic energy  =  kinetic energy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              	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sym typeface="Symbol"/>
              </a:rPr>
              <a:t> </a:t>
            </a:r>
            <a:r>
              <a:rPr lang="en-US" i="1" dirty="0">
                <a:cs typeface="Times New Roman" pitchFamily="18" charset="0"/>
                <a:sym typeface="Symbol"/>
              </a:rPr>
              <a:t>k</a:t>
            </a:r>
            <a:r>
              <a:rPr lang="en-US" baseline="30000" dirty="0">
                <a:latin typeface="+mn-lt"/>
                <a:sym typeface="Symbol"/>
              </a:rPr>
              <a:t> -</a:t>
            </a:r>
            <a:r>
              <a:rPr lang="en-US" dirty="0">
                <a:latin typeface="+mn-lt"/>
                <a:sym typeface="Symbol"/>
              </a:rPr>
              <a:t> ,      </a:t>
            </a:r>
            <a:r>
              <a:rPr lang="en-US" dirty="0">
                <a:sym typeface="Symbol"/>
              </a:rPr>
              <a:t> = </a:t>
            </a:r>
            <a:r>
              <a:rPr lang="en-US" dirty="0">
                <a:latin typeface="+mn-lt"/>
                <a:sym typeface="Symbol"/>
              </a:rPr>
              <a:t>1.5 – 2.0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sym typeface="Symbol"/>
              </a:rPr>
              <a:t>	Spatial and temporal intermittency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  <a:sym typeface="Symbol"/>
              </a:rPr>
              <a:t>	Counter streaming Alfven waves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83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096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+mn-lt"/>
              </a:rPr>
              <a:t>MHD Turbulence in a Closed System (?)</a:t>
            </a: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Line-tied low-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>
                <a:latin typeface="+mn-lt"/>
              </a:rPr>
              <a:t> field lines resist bending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0574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Simulations of the “Parker problem”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	magnetic energy  =  100 x kinetic energy  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(not equal)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              	</a:t>
            </a:r>
            <a:r>
              <a:rPr lang="en-US" i="1" dirty="0">
                <a:cs typeface="Times New Roman" pitchFamily="18" charset="0"/>
              </a:rPr>
              <a:t>E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sym typeface="Symbol"/>
              </a:rPr>
              <a:t> </a:t>
            </a:r>
            <a:r>
              <a:rPr lang="en-US" i="1" dirty="0">
                <a:cs typeface="Times New Roman" pitchFamily="18" charset="0"/>
                <a:sym typeface="Symbol"/>
              </a:rPr>
              <a:t>k</a:t>
            </a:r>
            <a:r>
              <a:rPr lang="en-US" baseline="30000" dirty="0">
                <a:latin typeface="+mn-lt"/>
                <a:sym typeface="Symbol"/>
              </a:rPr>
              <a:t> -</a:t>
            </a:r>
            <a:r>
              <a:rPr lang="en-US" dirty="0">
                <a:latin typeface="+mn-lt"/>
                <a:sym typeface="Symbol"/>
              </a:rPr>
              <a:t> , 	    </a:t>
            </a:r>
            <a:r>
              <a:rPr lang="en-US" dirty="0">
                <a:sym typeface="Symbol"/>
              </a:rPr>
              <a:t></a:t>
            </a:r>
            <a:r>
              <a:rPr lang="en-US" baseline="-25000" dirty="0">
                <a:latin typeface="+mn-lt"/>
                <a:sym typeface="Symbol"/>
              </a:rPr>
              <a:t>M</a:t>
            </a:r>
            <a:r>
              <a:rPr lang="en-US" dirty="0">
                <a:sym typeface="Symbol"/>
              </a:rPr>
              <a:t> = </a:t>
            </a:r>
            <a:r>
              <a:rPr lang="en-US" dirty="0">
                <a:latin typeface="+mn-lt"/>
                <a:sym typeface="Symbol"/>
              </a:rPr>
              <a:t>1.8 – 2.7  (magnetic</a:t>
            </a:r>
            <a:r>
              <a:rPr lang="en-US" dirty="0">
                <a:latin typeface="+mn-lt"/>
              </a:rPr>
              <a:t>) ,     </a:t>
            </a:r>
            <a:r>
              <a:rPr lang="en-US" dirty="0">
                <a:sym typeface="Symbol"/>
              </a:rPr>
              <a:t></a:t>
            </a:r>
            <a:r>
              <a:rPr lang="en-US" baseline="-25000" dirty="0">
                <a:latin typeface="+mn-lt"/>
                <a:sym typeface="Symbol"/>
              </a:rPr>
              <a:t>K</a:t>
            </a:r>
            <a:r>
              <a:rPr lang="en-US" dirty="0">
                <a:sym typeface="Symbol"/>
              </a:rPr>
              <a:t> = </a:t>
            </a:r>
            <a:r>
              <a:rPr lang="en-US" dirty="0">
                <a:latin typeface="+mn-lt"/>
                <a:sym typeface="Symbol"/>
              </a:rPr>
              <a:t>0.5</a:t>
            </a:r>
            <a:r>
              <a:rPr lang="en-US" dirty="0">
                <a:sym typeface="Symbol"/>
              </a:rPr>
              <a:t>  </a:t>
            </a:r>
            <a:r>
              <a:rPr lang="en-US" dirty="0">
                <a:latin typeface="+mn-lt"/>
                <a:sym typeface="Symbol"/>
              </a:rPr>
              <a:t>(kinetic</a:t>
            </a:r>
            <a:r>
              <a:rPr lang="en-US" dirty="0">
                <a:latin typeface="+mn-lt"/>
              </a:rPr>
              <a:t>)   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(not 1.5-2)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	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5213" y="6172200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Rappazzo et al. (2008)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24000" y="4100854"/>
            <a:ext cx="5306199" cy="1981200"/>
            <a:chOff x="1628001" y="4648200"/>
            <a:chExt cx="5306199" cy="1981200"/>
          </a:xfrm>
        </p:grpSpPr>
        <p:grpSp>
          <p:nvGrpSpPr>
            <p:cNvPr id="16" name="Group 15"/>
            <p:cNvGrpSpPr/>
            <p:nvPr/>
          </p:nvGrpSpPr>
          <p:grpSpPr>
            <a:xfrm>
              <a:off x="1628001" y="4648200"/>
              <a:ext cx="5306199" cy="1981200"/>
              <a:chOff x="1628001" y="4876800"/>
              <a:chExt cx="5306199" cy="19812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905000" y="4876800"/>
                <a:ext cx="5029200" cy="1772259"/>
                <a:chOff x="1981200" y="4953000"/>
                <a:chExt cx="5029200" cy="1772259"/>
              </a:xfrm>
            </p:grpSpPr>
            <p:pic>
              <p:nvPicPr>
                <p:cNvPr id="4" name="Picture 2" descr="fg3.ep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81200" y="4953000"/>
                  <a:ext cx="2209800" cy="17722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" name="Picture 4" descr="rappazzo_fig8.gif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724400" y="4953000"/>
                  <a:ext cx="2286000" cy="1769364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 rot="16200000">
                <a:off x="4259529" y="5554929"/>
                <a:ext cx="652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energy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801790" y="6581001"/>
                <a:ext cx="4748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time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15491" y="6581001"/>
                <a:ext cx="10615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>
                    <a:latin typeface="+mn-lt"/>
                  </a:rPr>
                  <a:t>wavenumber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1440129" y="5631129"/>
                <a:ext cx="6527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+mn-lt"/>
                  </a:rPr>
                  <a:t>energy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62200" y="4800600"/>
              <a:ext cx="7328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+mn-lt"/>
                </a:rPr>
                <a:t>magnetic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27816" y="5765884"/>
              <a:ext cx="567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+mn-lt"/>
                </a:rPr>
                <a:t>kinetic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0F6179-FE5A-4C93-A866-E353644630AD}"/>
              </a:ext>
            </a:extLst>
          </p:cNvPr>
          <p:cNvSpPr txBox="1"/>
          <p:nvPr/>
        </p:nvSpPr>
        <p:spPr>
          <a:xfrm>
            <a:off x="4854978" y="3679291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Fourier Power Spectra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sdoc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sdo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do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doc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do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19511</TotalTime>
  <Pages>1</Pages>
  <Words>1556</Words>
  <Application>Microsoft Office PowerPoint</Application>
  <PresentationFormat>On-screen Show (4:3)</PresentationFormat>
  <Paragraphs>184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Symbol</vt:lpstr>
      <vt:lpstr>Times New Roman</vt:lpstr>
      <vt:lpstr>msdocs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7, 1999, 6.1 New Start Proposal for FY01 MODELING MAGNETIC RECONNECTION: THE DRIVER OF CORONAL MASS EJECTIONS  </dc:title>
  <dc:subject/>
  <dc:creator>spiro</dc:creator>
  <cp:keywords/>
  <dc:description/>
  <cp:lastModifiedBy>Klimchuk, James A. (GSFC-6710)</cp:lastModifiedBy>
  <cp:revision>1559</cp:revision>
  <cp:lastPrinted>1999-12-03T15:12:18Z</cp:lastPrinted>
  <dcterms:created xsi:type="dcterms:W3CDTF">1999-12-03T14:04:02Z</dcterms:created>
  <dcterms:modified xsi:type="dcterms:W3CDTF">2021-08-11T17:54:27Z</dcterms:modified>
</cp:coreProperties>
</file>