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843" r:id="rId2"/>
    <p:sldId id="860" r:id="rId3"/>
    <p:sldId id="806" r:id="rId4"/>
    <p:sldId id="804" r:id="rId5"/>
    <p:sldId id="863" r:id="rId6"/>
    <p:sldId id="869" r:id="rId7"/>
    <p:sldId id="8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FF625-E578-224F-AA43-866E6FBA503B}"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9DCAA-6959-8B43-815D-8E3D36C6655E}" type="slidenum">
              <a:rPr lang="en-US" smtClean="0"/>
              <a:t>‹#›</a:t>
            </a:fld>
            <a:endParaRPr lang="en-US"/>
          </a:p>
        </p:txBody>
      </p:sp>
    </p:spTree>
    <p:extLst>
      <p:ext uri="{BB962C8B-B14F-4D97-AF65-F5344CB8AC3E}">
        <p14:creationId xmlns:p14="http://schemas.microsoft.com/office/powerpoint/2010/main" val="447179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7E867-FD4F-6A46-9803-5AF2087DEC2B}" type="slidenum">
              <a:rPr lang="en-US" smtClean="0"/>
              <a:t>1</a:t>
            </a:fld>
            <a:endParaRPr lang="en-US"/>
          </a:p>
        </p:txBody>
      </p:sp>
    </p:spTree>
    <p:extLst>
      <p:ext uri="{BB962C8B-B14F-4D97-AF65-F5344CB8AC3E}">
        <p14:creationId xmlns:p14="http://schemas.microsoft.com/office/powerpoint/2010/main" val="418957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7E867-FD4F-6A46-9803-5AF2087DEC2B}" type="slidenum">
              <a:rPr lang="en-US" smtClean="0"/>
              <a:t>2</a:t>
            </a:fld>
            <a:endParaRPr lang="en-US"/>
          </a:p>
        </p:txBody>
      </p:sp>
    </p:spTree>
    <p:extLst>
      <p:ext uri="{BB962C8B-B14F-4D97-AF65-F5344CB8AC3E}">
        <p14:creationId xmlns:p14="http://schemas.microsoft.com/office/powerpoint/2010/main" val="393338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Yes, so I’m going to present some exciting new results from our multi-strand MHD simulations of coronal heating.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Here I am showing an overview of our simulation box, where the top and bottom planes represent the photosphere, which is where we are imposing complex motions to displace the magnetic field lines, causing them to become twisted and tangled.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We simulate a fully stratified atmosphere in z and include the effects of field aligned thermal conduction and optically thin radiation to model the plasma response to any resulting heating and cooling.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Inside the box I am showing a particular set of field lines that are associated with a reconnection event which I’m going to discuss in detail shortly. The mid plane in z shows contours of the Vx </a:t>
            </a:r>
            <a:r>
              <a:rPr lang="en-GB" sz="1800" dirty="0" err="1">
                <a:effectLst/>
                <a:latin typeface="Calibri" panose="020F0502020204030204" pitchFamily="34" charset="0"/>
                <a:ea typeface="Times New Roman" panose="02020603050405020304" pitchFamily="18" charset="0"/>
              </a:rPr>
              <a:t>horizonatal</a:t>
            </a:r>
            <a:r>
              <a:rPr lang="en-GB" sz="1800" dirty="0">
                <a:effectLst/>
                <a:latin typeface="Calibri" panose="020F0502020204030204" pitchFamily="34" charset="0"/>
                <a:ea typeface="Times New Roman" panose="02020603050405020304" pitchFamily="18" charset="0"/>
              </a:rPr>
              <a:t> velocities and the surfaces shown are </a:t>
            </a:r>
            <a:r>
              <a:rPr lang="en-GB" sz="1800" dirty="0" err="1">
                <a:effectLst/>
                <a:latin typeface="Calibri" panose="020F0502020204030204" pitchFamily="34" charset="0"/>
                <a:ea typeface="Times New Roman" panose="02020603050405020304" pitchFamily="18" charset="0"/>
              </a:rPr>
              <a:t>isosurfaces</a:t>
            </a:r>
            <a:r>
              <a:rPr lang="en-GB" sz="1800" dirty="0">
                <a:effectLst/>
                <a:latin typeface="Calibri" panose="020F0502020204030204" pitchFamily="34" charset="0"/>
                <a:ea typeface="Times New Roman" panose="02020603050405020304" pitchFamily="18" charset="0"/>
              </a:rPr>
              <a:t> of plasma at 3.5 MK.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So here I am going to show a movie of a subset of the simulation domain that focusses on the region around the X-point field for this particular snapshot. The movie tilts the field lines forward so that we can look at their properties in the z plane.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We can see that our </a:t>
            </a:r>
            <a:r>
              <a:rPr lang="en-GB" sz="1800" dirty="0" err="1">
                <a:effectLst/>
                <a:latin typeface="Calibri" panose="020F0502020204030204" pitchFamily="34" charset="0"/>
                <a:ea typeface="Times New Roman" panose="02020603050405020304" pitchFamily="18" charset="0"/>
              </a:rPr>
              <a:t>photospheric</a:t>
            </a:r>
            <a:r>
              <a:rPr lang="en-GB" sz="1800" dirty="0">
                <a:effectLst/>
                <a:latin typeface="Calibri" panose="020F0502020204030204" pitchFamily="34" charset="0"/>
                <a:ea typeface="Times New Roman" panose="02020603050405020304" pitchFamily="18" charset="0"/>
              </a:rPr>
              <a:t> driving has formed two magnetic flux ropes, each with two distinguishable magnetic </a:t>
            </a:r>
            <a:r>
              <a:rPr lang="en-GB" sz="1800" dirty="0" err="1">
                <a:effectLst/>
                <a:latin typeface="Calibri" panose="020F0502020204030204" pitchFamily="34" charset="0"/>
                <a:ea typeface="Times New Roman" panose="02020603050405020304" pitchFamily="18" charset="0"/>
              </a:rPr>
              <a:t>footpoints</a:t>
            </a:r>
            <a:r>
              <a:rPr lang="en-GB" sz="1800" dirty="0">
                <a:effectLst/>
                <a:latin typeface="Calibri" panose="020F0502020204030204" pitchFamily="34" charset="0"/>
                <a:ea typeface="Times New Roman" panose="02020603050405020304" pitchFamily="18" charset="0"/>
              </a:rPr>
              <a:t>, seen here and here. However, we also see field lines that originated from these two flux ropes which have now reconnected and share a common </a:t>
            </a:r>
            <a:r>
              <a:rPr lang="en-GB" sz="1800" dirty="0" err="1">
                <a:effectLst/>
                <a:latin typeface="Calibri" panose="020F0502020204030204" pitchFamily="34" charset="0"/>
                <a:ea typeface="Times New Roman" panose="02020603050405020304" pitchFamily="18" charset="0"/>
              </a:rPr>
              <a:t>footpoint</a:t>
            </a:r>
            <a:r>
              <a:rPr lang="en-GB" sz="1800" dirty="0">
                <a:effectLst/>
                <a:latin typeface="Calibri" panose="020F0502020204030204" pitchFamily="34" charset="0"/>
                <a:ea typeface="Times New Roman" panose="02020603050405020304" pitchFamily="18" charset="0"/>
              </a:rPr>
              <a:t>, seen at the top here and the bottom here.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This picture is confirmed by the horizontal velocities because the reconnected field lines are found in the outflow regions here and here, and such outflow jets are a clear signature of the magnetic reconnection process.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The temperature </a:t>
            </a:r>
            <a:r>
              <a:rPr lang="en-GB" sz="1800" dirty="0" err="1">
                <a:effectLst/>
                <a:latin typeface="Calibri" panose="020F0502020204030204" pitchFamily="34" charset="0"/>
                <a:ea typeface="Times New Roman" panose="02020603050405020304" pitchFamily="18" charset="0"/>
              </a:rPr>
              <a:t>isosurface</a:t>
            </a:r>
            <a:r>
              <a:rPr lang="en-GB" sz="1800" dirty="0">
                <a:effectLst/>
                <a:latin typeface="Calibri" panose="020F0502020204030204" pitchFamily="34" charset="0"/>
                <a:ea typeface="Times New Roman" panose="02020603050405020304" pitchFamily="18" charset="0"/>
              </a:rPr>
              <a:t> then highlights localized heating that is co-spatial with these outflow jets. The other </a:t>
            </a:r>
            <a:r>
              <a:rPr lang="en-GB" sz="1800" dirty="0" err="1">
                <a:effectLst/>
                <a:latin typeface="Calibri" panose="020F0502020204030204" pitchFamily="34" charset="0"/>
                <a:ea typeface="Times New Roman" panose="02020603050405020304" pitchFamily="18" charset="0"/>
              </a:rPr>
              <a:t>isosurfaces</a:t>
            </a:r>
            <a:r>
              <a:rPr lang="en-GB" sz="1800" dirty="0">
                <a:effectLst/>
                <a:latin typeface="Calibri" panose="020F0502020204030204" pitchFamily="34" charset="0"/>
                <a:ea typeface="Times New Roman" panose="02020603050405020304" pitchFamily="18" charset="0"/>
              </a:rPr>
              <a:t> are associated with other nearby events.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The </a:t>
            </a:r>
            <a:r>
              <a:rPr lang="en-GB" sz="1800" dirty="0" err="1">
                <a:effectLst/>
                <a:latin typeface="Calibri" panose="020F0502020204030204" pitchFamily="34" charset="0"/>
                <a:ea typeface="Times New Roman" panose="02020603050405020304" pitchFamily="18" charset="0"/>
              </a:rPr>
              <a:t>isosurface</a:t>
            </a:r>
            <a:r>
              <a:rPr lang="en-GB" sz="1800" dirty="0">
                <a:effectLst/>
                <a:latin typeface="Calibri" panose="020F0502020204030204" pitchFamily="34" charset="0"/>
                <a:ea typeface="Times New Roman" panose="02020603050405020304" pitchFamily="18" charset="0"/>
              </a:rPr>
              <a:t> also shows that the localized heating gives rise to a heat flux that is conducted downwards along the field lines that are associated with the two legs of the X-point field, seen here and here. These two heat fronts will help us orientate the magnetic field on the next slide.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One feature that is super exciting about this simulation is that we are clearly capturing the explosive energy release from narrow current sheets, via magnetic reconnection where we are converting magnetic energy into kinetic and then thermal energy through viscous dissipation of the shocks, as takes place on the Sun. This represents a significant step forward towards more realistic coronal heating simulations because most other MHD models involve passive energy release through Ohmic dissipation of broad current sheets.</a:t>
            </a:r>
            <a:endParaRPr lang="en-US" sz="1800" dirty="0">
              <a:effectLst/>
              <a:latin typeface="Times New Roman" panose="02020603050405020304" pitchFamily="18" charset="0"/>
              <a:ea typeface="Times New Roman" panose="02020603050405020304" pitchFamily="18" charset="0"/>
            </a:endParaRPr>
          </a:p>
          <a:p>
            <a:endParaRPr lang="en-US" dirty="0">
              <a:ea typeface="Calibri" panose="020F0502020204030204" pitchFamily="34" charset="0"/>
            </a:endParaRPr>
          </a:p>
        </p:txBody>
      </p:sp>
    </p:spTree>
    <p:extLst>
      <p:ext uri="{BB962C8B-B14F-4D97-AF65-F5344CB8AC3E}">
        <p14:creationId xmlns:p14="http://schemas.microsoft.com/office/powerpoint/2010/main" val="86080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So now I am showing a snapshot that is taken 3 minutes after the previous slide. At this time, we have reconnected more of the magnetic field that was associated with the two flux ropes. This heats the coronal plasma further and so the temperature </a:t>
            </a:r>
            <a:r>
              <a:rPr lang="en-GB" sz="1800" dirty="0" err="1">
                <a:effectLst/>
                <a:latin typeface="Calibri" panose="020F0502020204030204" pitchFamily="34" charset="0"/>
                <a:ea typeface="Times New Roman" panose="02020603050405020304" pitchFamily="18" charset="0"/>
              </a:rPr>
              <a:t>isosurfaces</a:t>
            </a:r>
            <a:r>
              <a:rPr lang="en-GB" sz="1800" dirty="0">
                <a:effectLst/>
                <a:latin typeface="Calibri" panose="020F0502020204030204" pitchFamily="34" charset="0"/>
                <a:ea typeface="Times New Roman" panose="02020603050405020304" pitchFamily="18" charset="0"/>
              </a:rPr>
              <a:t> are a different </a:t>
            </a:r>
            <a:r>
              <a:rPr lang="en-GB" sz="1800" dirty="0" err="1">
                <a:effectLst/>
                <a:latin typeface="Calibri" panose="020F0502020204030204" pitchFamily="34" charset="0"/>
                <a:ea typeface="Times New Roman" panose="02020603050405020304" pitchFamily="18" charset="0"/>
              </a:rPr>
              <a:t>color</a:t>
            </a:r>
            <a:r>
              <a:rPr lang="en-GB" sz="1800" dirty="0">
                <a:effectLst/>
                <a:latin typeface="Calibri" panose="020F0502020204030204" pitchFamily="34" charset="0"/>
                <a:ea typeface="Times New Roman" panose="02020603050405020304" pitchFamily="18" charset="0"/>
              </a:rPr>
              <a:t> now because they are representing hotter plasma at 4 MK.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We are also using these </a:t>
            </a:r>
            <a:r>
              <a:rPr lang="en-GB" sz="1800" dirty="0" err="1">
                <a:effectLst/>
                <a:latin typeface="Calibri" panose="020F0502020204030204" pitchFamily="34" charset="0"/>
                <a:ea typeface="Times New Roman" panose="02020603050405020304" pitchFamily="18" charset="0"/>
              </a:rPr>
              <a:t>isosurfaces</a:t>
            </a:r>
            <a:r>
              <a:rPr lang="en-GB" sz="1800" dirty="0">
                <a:effectLst/>
                <a:latin typeface="Calibri" panose="020F0502020204030204" pitchFamily="34" charset="0"/>
                <a:ea typeface="Times New Roman" panose="02020603050405020304" pitchFamily="18" charset="0"/>
              </a:rPr>
              <a:t> as a proxy for the magnetic field lines here because thermal conduction transports energy along the field lines.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New to this plot are the density </a:t>
            </a:r>
            <a:r>
              <a:rPr lang="en-GB" sz="1800" dirty="0" err="1">
                <a:effectLst/>
                <a:latin typeface="Calibri" panose="020F0502020204030204" pitchFamily="34" charset="0"/>
                <a:ea typeface="Times New Roman" panose="02020603050405020304" pitchFamily="18" charset="0"/>
              </a:rPr>
              <a:t>isosurfaces</a:t>
            </a:r>
            <a:r>
              <a:rPr lang="en-GB" sz="1800" dirty="0">
                <a:effectLst/>
                <a:latin typeface="Calibri" panose="020F0502020204030204" pitchFamily="34" charset="0"/>
                <a:ea typeface="Times New Roman" panose="02020603050405020304" pitchFamily="18" charset="0"/>
              </a:rPr>
              <a:t> at the base of the corona that are shaded in contours of the vertical </a:t>
            </a:r>
            <a:r>
              <a:rPr lang="en-GB" sz="1800" dirty="0" err="1">
                <a:effectLst/>
                <a:latin typeface="Calibri" panose="020F0502020204030204" pitchFamily="34" charset="0"/>
                <a:ea typeface="Times New Roman" panose="02020603050405020304" pitchFamily="18" charset="0"/>
              </a:rPr>
              <a:t>Vz</a:t>
            </a:r>
            <a:r>
              <a:rPr lang="en-GB" sz="1800" dirty="0">
                <a:effectLst/>
                <a:latin typeface="Calibri" panose="020F0502020204030204" pitchFamily="34" charset="0"/>
                <a:ea typeface="Times New Roman" panose="02020603050405020304" pitchFamily="18" charset="0"/>
              </a:rPr>
              <a:t> velocity.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Based on this representation of density, the shape of the </a:t>
            </a:r>
            <a:r>
              <a:rPr lang="en-GB" sz="1800" dirty="0" err="1">
                <a:effectLst/>
                <a:latin typeface="Calibri" panose="020F0502020204030204" pitchFamily="34" charset="0"/>
                <a:ea typeface="Times New Roman" panose="02020603050405020304" pitchFamily="18" charset="0"/>
              </a:rPr>
              <a:t>isosurface</a:t>
            </a:r>
            <a:r>
              <a:rPr lang="en-GB" sz="1800" dirty="0">
                <a:effectLst/>
                <a:latin typeface="Calibri" panose="020F0502020204030204" pitchFamily="34" charset="0"/>
                <a:ea typeface="Times New Roman" panose="02020603050405020304" pitchFamily="18" charset="0"/>
              </a:rPr>
              <a:t> would be flat if we had no flows. However, what we see is a very complex structure, indicating that </a:t>
            </a:r>
            <a:r>
              <a:rPr lang="en-GB" sz="1800" dirty="0" err="1">
                <a:effectLst/>
                <a:latin typeface="Calibri" panose="020F0502020204030204" pitchFamily="34" charset="0"/>
                <a:ea typeface="Times New Roman" panose="02020603050405020304" pitchFamily="18" charset="0"/>
              </a:rPr>
              <a:t>upflows</a:t>
            </a:r>
            <a:r>
              <a:rPr lang="en-GB" sz="1800" dirty="0">
                <a:effectLst/>
                <a:latin typeface="Calibri" panose="020F0502020204030204" pitchFamily="34" charset="0"/>
                <a:ea typeface="Times New Roman" panose="02020603050405020304" pitchFamily="18" charset="0"/>
              </a:rPr>
              <a:t> and downflows are present throughout.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So here on the RHS I am going to show a movie of the same subset of the simulation domain as before, which zooms in on the region around the lower density </a:t>
            </a:r>
            <a:r>
              <a:rPr lang="en-GB" sz="1800" dirty="0" err="1">
                <a:effectLst/>
                <a:latin typeface="Calibri" panose="020F0502020204030204" pitchFamily="34" charset="0"/>
                <a:ea typeface="Times New Roman" panose="02020603050405020304" pitchFamily="18" charset="0"/>
              </a:rPr>
              <a:t>isosurface</a:t>
            </a:r>
            <a:r>
              <a:rPr lang="en-GB" sz="1800" dirty="0">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The increased coronal temperature drives an intense heat flux downwards along the field lines into the transition region, seen here as the two heat fronts that are propagating down the legs of the X-point field. The plasma is unable to radiate this extra conductive heating, and so the gas pressure increases locally. The resulting pressure gradient drives an </a:t>
            </a:r>
            <a:r>
              <a:rPr lang="en-GB" sz="1800" dirty="0" err="1">
                <a:effectLst/>
                <a:latin typeface="Calibri" panose="020F0502020204030204" pitchFamily="34" charset="0"/>
                <a:ea typeface="Times New Roman" panose="02020603050405020304" pitchFamily="18" charset="0"/>
              </a:rPr>
              <a:t>upflow</a:t>
            </a:r>
            <a:r>
              <a:rPr lang="en-GB" sz="1800" dirty="0">
                <a:effectLst/>
                <a:latin typeface="Calibri" panose="020F0502020204030204" pitchFamily="34" charset="0"/>
                <a:ea typeface="Times New Roman" panose="02020603050405020304" pitchFamily="18" charset="0"/>
              </a:rPr>
              <a:t> of dense material, seen here as this peak that intersects the T </a:t>
            </a:r>
            <a:r>
              <a:rPr lang="en-GB" sz="1800" dirty="0" err="1">
                <a:effectLst/>
                <a:latin typeface="Calibri" panose="020F0502020204030204" pitchFamily="34" charset="0"/>
                <a:ea typeface="Times New Roman" panose="02020603050405020304" pitchFamily="18" charset="0"/>
              </a:rPr>
              <a:t>isosurface</a:t>
            </a:r>
            <a:r>
              <a:rPr lang="en-GB" sz="1800" dirty="0">
                <a:effectLst/>
                <a:latin typeface="Calibri" panose="020F0502020204030204" pitchFamily="34" charset="0"/>
                <a:ea typeface="Times New Roman" panose="02020603050405020304" pitchFamily="18" charset="0"/>
              </a:rPr>
              <a:t>. This increases the coronal density and is often referred to as </a:t>
            </a:r>
            <a:r>
              <a:rPr lang="en-GB" sz="1800" dirty="0" err="1">
                <a:effectLst/>
                <a:latin typeface="Calibri" panose="020F0502020204030204" pitchFamily="34" charset="0"/>
                <a:ea typeface="Times New Roman" panose="02020603050405020304" pitchFamily="18" charset="0"/>
              </a:rPr>
              <a:t>chromospheric</a:t>
            </a:r>
            <a:r>
              <a:rPr lang="en-GB" sz="1800" dirty="0">
                <a:effectLst/>
                <a:latin typeface="Calibri" panose="020F0502020204030204" pitchFamily="34" charset="0"/>
                <a:ea typeface="Times New Roman" panose="02020603050405020304" pitchFamily="18" charset="0"/>
              </a:rPr>
              <a:t> evaporation. A process that is only possible to simulate in MHD models using the state-of-the-art TRAC method TRAC method that I introduced at the start of my talk.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effectLst/>
                <a:latin typeface="Calibri" panose="020F0502020204030204" pitchFamily="34" charset="0"/>
                <a:ea typeface="Times New Roman" panose="02020603050405020304" pitchFamily="18" charset="0"/>
              </a:rPr>
              <a:t>Therefore, the second feature that is super exciting about this simulation is that we are accurately capturing the evaporative response of the plasma to the explosive energy release. This allows us to make meaningful comparisons between our simulations and observations.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819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7E867-FD4F-6A46-9803-5AF2087DEC2B}" type="slidenum">
              <a:rPr lang="en-US" smtClean="0"/>
              <a:t>5</a:t>
            </a:fld>
            <a:endParaRPr lang="en-US"/>
          </a:p>
        </p:txBody>
      </p:sp>
    </p:spTree>
    <p:extLst>
      <p:ext uri="{BB962C8B-B14F-4D97-AF65-F5344CB8AC3E}">
        <p14:creationId xmlns:p14="http://schemas.microsoft.com/office/powerpoint/2010/main" val="115300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77E867-FD4F-6A46-9803-5AF2087DEC2B}" type="slidenum">
              <a:rPr lang="en-US" smtClean="0"/>
              <a:t>6</a:t>
            </a:fld>
            <a:endParaRPr lang="en-US"/>
          </a:p>
        </p:txBody>
      </p:sp>
    </p:spTree>
    <p:extLst>
      <p:ext uri="{BB962C8B-B14F-4D97-AF65-F5344CB8AC3E}">
        <p14:creationId xmlns:p14="http://schemas.microsoft.com/office/powerpoint/2010/main" val="153424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5076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C24D-05D4-793A-97CE-975430B0C5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F98974-7A32-8548-B7E1-305FBA231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8800F-1DEB-AFFD-2A2B-EFF004875258}"/>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96F60DAC-618D-E17B-0E47-4DF576A94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B4B4A-1C77-7151-BC06-67C3FD84DD24}"/>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139036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5E9E-8893-7775-03AF-F9CD6CC951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048DCD-B145-066C-302A-1EE6EC2EB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8877D-6623-CD68-0469-86EB28E7A19E}"/>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ABF586CB-63AF-8632-278F-B0BF55474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C9B84-DE5E-B9F2-BB62-D8B7850A2DA5}"/>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253807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950F4-F9F0-7491-8971-8E83663386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0FA8D6-1B69-9A98-696D-E9C86AECE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7BE85-8C60-722D-458C-75724A8B8AC2}"/>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1599B79A-2351-C6E1-083C-1782E93E8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A3411-21BF-4C8A-708D-FC56E295C0F4}"/>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59213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B658-99E3-EE29-0EAC-A791D4D78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959C5-C5FE-ED37-A697-4346A43877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DF5C9-407E-9DF2-E7EB-FDA0E0F3DC7B}"/>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882B0382-91D7-C946-8EE9-82FB1CC5B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E6E4F-80B2-15B0-D0BA-402B3C92EB62}"/>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46900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2E9E-9A15-A471-5F35-E48CA524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292204-5D57-5242-CC53-0F5321310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1A96DA-F475-1544-156D-A7508B8D9AF6}"/>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E7E1CCD8-9D1E-F4F7-29EF-DC5F82DA2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72AAD-B784-B00B-CF23-E1FB7CDA7E09}"/>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28239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8E82-000F-3F0A-2119-9CC9E96EAA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EBA82-BE6A-DEEA-3DAA-D51A789822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7E997-439F-FE4A-2EB9-69C7807CA6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42080D-FD3C-335A-C457-13FE838A8DE3}"/>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6" name="Footer Placeholder 5">
            <a:extLst>
              <a:ext uri="{FF2B5EF4-FFF2-40B4-BE49-F238E27FC236}">
                <a16:creationId xmlns:a16="http://schemas.microsoft.com/office/drawing/2014/main" id="{4DD7E5EC-9D85-700C-DD78-0ED97B0D6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08444-3732-1FFD-BF9B-E366C840E9BB}"/>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464427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0A3B-5166-63D7-C368-81DB2A8524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E16EA-59F4-EE6E-163C-61846CC825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6FB6F-0CA9-80B8-A929-CBE2A6FE5B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F8CF8-9629-EFC0-D2DF-3FE756271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C9F089-46D0-02BF-EF80-D43CD88B24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C91659-8120-C7A8-1B9A-67DF17AA07F7}"/>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8" name="Footer Placeholder 7">
            <a:extLst>
              <a:ext uri="{FF2B5EF4-FFF2-40B4-BE49-F238E27FC236}">
                <a16:creationId xmlns:a16="http://schemas.microsoft.com/office/drawing/2014/main" id="{08F1FFC3-CC12-8702-6DA1-6F50133A3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C9A83-2919-01A8-838E-A05B9CF1FC8D}"/>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1601761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FE53-DAD2-8E5A-DF8C-9F627ECC19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106EAE-2DDC-B006-9BFC-619DF821D6FC}"/>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4" name="Footer Placeholder 3">
            <a:extLst>
              <a:ext uri="{FF2B5EF4-FFF2-40B4-BE49-F238E27FC236}">
                <a16:creationId xmlns:a16="http://schemas.microsoft.com/office/drawing/2014/main" id="{A32F1CAB-7F91-F30E-53F0-A0A76CDCD1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864F2-0E90-0296-90FD-2E391EE5947F}"/>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92041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B40D0-B496-B85C-9561-C00B610C07FA}"/>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3" name="Footer Placeholder 2">
            <a:extLst>
              <a:ext uri="{FF2B5EF4-FFF2-40B4-BE49-F238E27FC236}">
                <a16:creationId xmlns:a16="http://schemas.microsoft.com/office/drawing/2014/main" id="{1762B0CD-1F28-80E5-9165-026B37D2C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88737C-0413-38C4-E506-357B9B24EA46}"/>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16077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A83F-E76B-5995-5F53-7B4B9C30C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ABDD3-4851-B618-379A-0453A487E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7B6283-4E4F-ECE2-EF56-FB5096EC1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32CB5-070E-C4A4-8EC6-42353EB036D0}"/>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6" name="Footer Placeholder 5">
            <a:extLst>
              <a:ext uri="{FF2B5EF4-FFF2-40B4-BE49-F238E27FC236}">
                <a16:creationId xmlns:a16="http://schemas.microsoft.com/office/drawing/2014/main" id="{06069E4A-A11A-1B5C-1DC1-629AA00BA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D08A9-A26A-A882-17A4-1D2C349E3371}"/>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01024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C97B-92EB-7003-C90F-F2DA87DB4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1825FC-7497-B9E6-B446-4E6C6438F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8DEB7C-06B9-8354-536B-6F8C70E78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FD039-FCA0-2415-BBFA-0B457A8533CE}"/>
              </a:ext>
            </a:extLst>
          </p:cNvPr>
          <p:cNvSpPr>
            <a:spLocks noGrp="1"/>
          </p:cNvSpPr>
          <p:nvPr>
            <p:ph type="dt" sz="half" idx="10"/>
          </p:nvPr>
        </p:nvSpPr>
        <p:spPr/>
        <p:txBody>
          <a:bodyPr/>
          <a:lstStyle/>
          <a:p>
            <a:fld id="{45E6A62F-7B1D-6142-8F0C-D30242E14AB9}" type="datetimeFigureOut">
              <a:rPr lang="en-US" smtClean="0"/>
              <a:t>10/6/2023</a:t>
            </a:fld>
            <a:endParaRPr lang="en-US"/>
          </a:p>
        </p:txBody>
      </p:sp>
      <p:sp>
        <p:nvSpPr>
          <p:cNvPr id="6" name="Footer Placeholder 5">
            <a:extLst>
              <a:ext uri="{FF2B5EF4-FFF2-40B4-BE49-F238E27FC236}">
                <a16:creationId xmlns:a16="http://schemas.microsoft.com/office/drawing/2014/main" id="{EC7B104F-88CF-4410-B5F5-F56273C04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4439F-CD91-D250-E83F-EF2023442DFB}"/>
              </a:ext>
            </a:extLst>
          </p:cNvPr>
          <p:cNvSpPr>
            <a:spLocks noGrp="1"/>
          </p:cNvSpPr>
          <p:nvPr>
            <p:ph type="sldNum" sz="quarter" idx="12"/>
          </p:nvPr>
        </p:nvSpPr>
        <p:spPr/>
        <p:txBody>
          <a:bodyPr/>
          <a:lstStyle/>
          <a:p>
            <a:fld id="{4BBF074C-3798-2B4D-AD7E-14F83AF01E6C}" type="slidenum">
              <a:rPr lang="en-US" smtClean="0"/>
              <a:t>‹#›</a:t>
            </a:fld>
            <a:endParaRPr lang="en-US"/>
          </a:p>
        </p:txBody>
      </p:sp>
    </p:spTree>
    <p:extLst>
      <p:ext uri="{BB962C8B-B14F-4D97-AF65-F5344CB8AC3E}">
        <p14:creationId xmlns:p14="http://schemas.microsoft.com/office/powerpoint/2010/main" val="391656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303F9-AC81-7F1D-F663-1C3D9EAA4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CB1BD-76CB-7195-EFC5-056A3F18C6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FEE4D-0213-6584-E77B-EA05B8B6F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6A62F-7B1D-6142-8F0C-D30242E14AB9}" type="datetimeFigureOut">
              <a:rPr lang="en-US" smtClean="0"/>
              <a:t>10/6/2023</a:t>
            </a:fld>
            <a:endParaRPr lang="en-US"/>
          </a:p>
        </p:txBody>
      </p:sp>
      <p:sp>
        <p:nvSpPr>
          <p:cNvPr id="5" name="Footer Placeholder 4">
            <a:extLst>
              <a:ext uri="{FF2B5EF4-FFF2-40B4-BE49-F238E27FC236}">
                <a16:creationId xmlns:a16="http://schemas.microsoft.com/office/drawing/2014/main" id="{A4E1F913-A15A-417C-87C9-4E51FDAD9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803DFC-5DA9-879F-86A4-72F39B7D91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F074C-3798-2B4D-AD7E-14F83AF01E6C}" type="slidenum">
              <a:rPr lang="en-US" smtClean="0"/>
              <a:t>‹#›</a:t>
            </a:fld>
            <a:endParaRPr lang="en-US"/>
          </a:p>
        </p:txBody>
      </p:sp>
    </p:spTree>
    <p:extLst>
      <p:ext uri="{BB962C8B-B14F-4D97-AF65-F5344CB8AC3E}">
        <p14:creationId xmlns:p14="http://schemas.microsoft.com/office/powerpoint/2010/main" val="2768720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8155A0-6709-F54B-21A1-39F98515F07F}"/>
              </a:ext>
            </a:extLst>
          </p:cNvPr>
          <p:cNvSpPr txBox="1"/>
          <p:nvPr/>
        </p:nvSpPr>
        <p:spPr>
          <a:xfrm>
            <a:off x="365759" y="735674"/>
            <a:ext cx="11422049" cy="4401205"/>
          </a:xfrm>
          <a:prstGeom prst="rect">
            <a:avLst/>
          </a:prstGeom>
          <a:noFill/>
        </p:spPr>
        <p:txBody>
          <a:bodyPr wrap="square" rtlCol="0">
            <a:spAutoFit/>
          </a:bodyPr>
          <a:lstStyle/>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Determine when, where, and why nanoflares occur, and how the impulsively heated plasma responds to produced the inhomogeneous thermal structure of the corona?</a:t>
            </a:r>
          </a:p>
          <a:p>
            <a:pPr lvl="1"/>
            <a:endParaRPr lang="en-US" sz="2000" dirty="0">
              <a:latin typeface="Calibri" panose="020F0502020204030204" pitchFamily="34" charset="0"/>
              <a:cs typeface="Calibri" panose="020F0502020204030204" pitchFamily="34" charset="0"/>
            </a:endParaRPr>
          </a:p>
          <a:p>
            <a:pPr lvl="1"/>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dirty="0">
                <a:latin typeface="Calibri" panose="020F0502020204030204" pitchFamily="34" charset="0"/>
                <a:cs typeface="Calibri" panose="020F0502020204030204" pitchFamily="34" charset="0"/>
              </a:rPr>
              <a:t>Examine nanoflare properties such as their magnitude, recurrence frequency and height distribution.</a:t>
            </a: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r>
              <a:rPr lang="en-US" sz="2000" dirty="0">
                <a:latin typeface="Calibri" panose="020F0502020204030204" pitchFamily="34" charset="0"/>
                <a:cs typeface="Calibri" panose="020F0502020204030204" pitchFamily="34" charset="0"/>
              </a:rPr>
              <a:t>Investigate how nanoflares behave collectively to produce observational features such as coronal loops.</a:t>
            </a: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mj-lt"/>
              <a:buAutoNum type="arabicPeriod"/>
            </a:pPr>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000" b="1" dirty="0">
                <a:latin typeface="Calibri" panose="020F0502020204030204" pitchFamily="34" charset="0"/>
                <a:cs typeface="Calibri" panose="020F0502020204030204" pitchFamily="34" charset="0"/>
              </a:rPr>
              <a:t>Provide the physical understanding necessary to develop improved operational models for predicting solar spectral irradiance variability on timescales of one to several days.</a:t>
            </a:r>
          </a:p>
        </p:txBody>
      </p:sp>
      <p:sp>
        <p:nvSpPr>
          <p:cNvPr id="4" name="TextBox 3">
            <a:extLst>
              <a:ext uri="{FF2B5EF4-FFF2-40B4-BE49-F238E27FC236}">
                <a16:creationId xmlns:a16="http://schemas.microsoft.com/office/drawing/2014/main" id="{B0C86297-ACD9-0DA5-01CB-D1C5E21EF194}"/>
              </a:ext>
            </a:extLst>
          </p:cNvPr>
          <p:cNvSpPr txBox="1"/>
          <p:nvPr/>
        </p:nvSpPr>
        <p:spPr>
          <a:xfrm>
            <a:off x="544285" y="265674"/>
            <a:ext cx="11103429" cy="470000"/>
          </a:xfrm>
          <a:prstGeom prst="rect">
            <a:avLst/>
          </a:prstGeom>
          <a:noFill/>
        </p:spPr>
        <p:txBody>
          <a:bodyPr wrap="square">
            <a:spAutoFit/>
          </a:bodyPr>
          <a:lstStyle/>
          <a:p>
            <a:pPr algn="ctr"/>
            <a:r>
              <a:rPr lang="en-US" sz="2400" b="1" dirty="0"/>
              <a:t>Heating of the Magnetically Closed Corona: Science Questions</a:t>
            </a:r>
          </a:p>
        </p:txBody>
      </p:sp>
    </p:spTree>
    <p:extLst>
      <p:ext uri="{BB962C8B-B14F-4D97-AF65-F5344CB8AC3E}">
        <p14:creationId xmlns:p14="http://schemas.microsoft.com/office/powerpoint/2010/main" val="125665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8155A0-6709-F54B-21A1-39F98515F07F}"/>
              </a:ext>
            </a:extLst>
          </p:cNvPr>
          <p:cNvSpPr txBox="1"/>
          <p:nvPr/>
        </p:nvSpPr>
        <p:spPr>
          <a:xfrm>
            <a:off x="365759" y="735674"/>
            <a:ext cx="11422049" cy="5509200"/>
          </a:xfrm>
          <a:prstGeom prst="rect">
            <a:avLst/>
          </a:prstGeom>
          <a:noFill/>
        </p:spPr>
        <p:txBody>
          <a:bodyPr wrap="square" rtlCol="0">
            <a:spAutoFit/>
          </a:bodyPr>
          <a:lstStyle/>
          <a:p>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Coronal images of ARs have two components:</a:t>
            </a:r>
          </a:p>
          <a:p>
            <a:r>
              <a:rPr lang="en-US" sz="2000" dirty="0">
                <a:latin typeface="Calibri" panose="020F0502020204030204" pitchFamily="34" charset="0"/>
                <a:cs typeface="Calibri" panose="020F0502020204030204" pitchFamily="34" charset="0"/>
              </a:rPr>
              <a:t>	- Diffuse component (due to random nanoflares).</a:t>
            </a:r>
          </a:p>
          <a:p>
            <a:pPr lvl="1"/>
            <a:r>
              <a:rPr lang="en-US" sz="2000" dirty="0">
                <a:latin typeface="Calibri" panose="020F0502020204030204" pitchFamily="34" charset="0"/>
                <a:cs typeface="Calibri" panose="020F0502020204030204" pitchFamily="34" charset="0"/>
              </a:rPr>
              <a:t>	- Distinct bright loops (bundles of unresolved strands that are heated by storms of nanoflares).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Observed loops in traditional coronal lines have:</a:t>
            </a:r>
          </a:p>
          <a:p>
            <a:pPr lvl="1"/>
            <a:r>
              <a:rPr lang="en-US" sz="2000" dirty="0">
                <a:latin typeface="Calibri" panose="020F0502020204030204" pitchFamily="34" charset="0"/>
                <a:cs typeface="Calibri" panose="020F0502020204030204" pitchFamily="34" charset="0"/>
              </a:rPr>
              <a:t>	- Widths averaging 1,000 km.</a:t>
            </a:r>
          </a:p>
          <a:p>
            <a:pPr lvl="1"/>
            <a:r>
              <a:rPr lang="en-US" sz="2000" dirty="0">
                <a:latin typeface="Calibri" panose="020F0502020204030204" pitchFamily="34" charset="0"/>
                <a:cs typeface="Calibri" panose="020F0502020204030204" pitchFamily="34" charset="0"/>
              </a:rPr>
              <a:t>	- Typical lifetimes of a few thousand seconds, but ranging between 600 – 18,000 s.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Correlation between intensity and width along coronal loops indicates that the cross sections are approximately circular. </a:t>
            </a:r>
          </a:p>
          <a:p>
            <a:r>
              <a:rPr lang="en-US" sz="2000" dirty="0">
                <a:latin typeface="Calibri" panose="020F0502020204030204" pitchFamily="34" charset="0"/>
                <a:cs typeface="Calibri" panose="020F0502020204030204" pitchFamily="34" charset="0"/>
              </a:rPr>
              <a:t>	- Emission can be concentrated in small irregular patches, but these patches must be distributed 	quasi-uniformly within an envelope that has an aspect ratio of order unity.</a:t>
            </a:r>
          </a:p>
          <a:p>
            <a:r>
              <a:rPr lang="en-US" sz="2000" dirty="0">
                <a:latin typeface="Calibri" panose="020F0502020204030204" pitchFamily="34" charset="0"/>
                <a:cs typeface="Calibri" panose="020F0502020204030204" pitchFamily="34" charset="0"/>
              </a:rPr>
              <a:t>	- Nanoflare storms have an avalanche nature, where one event triggers subsequent events. If the 	process begins at one location and spreads out equally in all transverse directions, then a circular 	shape is expected.</a:t>
            </a:r>
          </a:p>
        </p:txBody>
      </p:sp>
      <p:sp>
        <p:nvSpPr>
          <p:cNvPr id="4" name="TextBox 3">
            <a:extLst>
              <a:ext uri="{FF2B5EF4-FFF2-40B4-BE49-F238E27FC236}">
                <a16:creationId xmlns:a16="http://schemas.microsoft.com/office/drawing/2014/main" id="{B0C86297-ACD9-0DA5-01CB-D1C5E21EF194}"/>
              </a:ext>
            </a:extLst>
          </p:cNvPr>
          <p:cNvSpPr txBox="1"/>
          <p:nvPr/>
        </p:nvSpPr>
        <p:spPr>
          <a:xfrm>
            <a:off x="544285" y="265674"/>
            <a:ext cx="11103429" cy="470000"/>
          </a:xfrm>
          <a:prstGeom prst="rect">
            <a:avLst/>
          </a:prstGeom>
          <a:noFill/>
        </p:spPr>
        <p:txBody>
          <a:bodyPr wrap="square">
            <a:spAutoFit/>
          </a:bodyPr>
          <a:lstStyle/>
          <a:p>
            <a:pPr algn="ctr"/>
            <a:r>
              <a:rPr lang="en-US" sz="2400" b="1" dirty="0"/>
              <a:t>Key Observational Tests for the Multi-Strand Simulations</a:t>
            </a:r>
          </a:p>
        </p:txBody>
      </p:sp>
    </p:spTree>
    <p:extLst>
      <p:ext uri="{BB962C8B-B14F-4D97-AF65-F5344CB8AC3E}">
        <p14:creationId xmlns:p14="http://schemas.microsoft.com/office/powerpoint/2010/main" val="409324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EEF104-A60E-4603-6671-41B0975C85BC}"/>
              </a:ext>
            </a:extLst>
          </p:cNvPr>
          <p:cNvSpPr txBox="1"/>
          <p:nvPr/>
        </p:nvSpPr>
        <p:spPr>
          <a:xfrm>
            <a:off x="27432" y="182880"/>
            <a:ext cx="4754881" cy="369332"/>
          </a:xfrm>
          <a:prstGeom prst="rect">
            <a:avLst/>
          </a:prstGeom>
          <a:noFill/>
        </p:spPr>
        <p:txBody>
          <a:bodyPr wrap="square">
            <a:spAutoFit/>
          </a:bodyPr>
          <a:lstStyle/>
          <a:p>
            <a:pPr algn="ctr"/>
            <a:r>
              <a:rPr lang="en-US" b="1" u="sng" dirty="0">
                <a:solidFill>
                  <a:srgbClr val="1400FF"/>
                </a:solidFill>
              </a:rPr>
              <a:t>Reconnection Event – t = 68 mins</a:t>
            </a:r>
          </a:p>
        </p:txBody>
      </p:sp>
      <p:pic>
        <p:nvPicPr>
          <p:cNvPr id="6" name="68_mins_reconnection">
            <a:hlinkClick r:id="" action="ppaction://media"/>
            <a:extLst>
              <a:ext uri="{FF2B5EF4-FFF2-40B4-BE49-F238E27FC236}">
                <a16:creationId xmlns:a16="http://schemas.microsoft.com/office/drawing/2014/main" id="{DCE3C163-0672-0A4F-8CBB-4FB37A36E1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693" t="665" r="19055" b="667"/>
          <a:stretch/>
        </p:blipFill>
        <p:spPr>
          <a:xfrm>
            <a:off x="4782313" y="45720"/>
            <a:ext cx="7223760" cy="6766560"/>
          </a:xfrm>
          <a:prstGeom prst="rect">
            <a:avLst/>
          </a:prstGeom>
        </p:spPr>
      </p:pic>
      <p:pic>
        <p:nvPicPr>
          <p:cNvPr id="10" name="Picture 9" descr="A picture containing diagram, sketch, art, design&#10;&#10;Description automatically generated">
            <a:extLst>
              <a:ext uri="{FF2B5EF4-FFF2-40B4-BE49-F238E27FC236}">
                <a16:creationId xmlns:a16="http://schemas.microsoft.com/office/drawing/2014/main" id="{BB0BF96E-B6C4-F099-704A-A7F9DC2FB8AB}"/>
              </a:ext>
            </a:extLst>
          </p:cNvPr>
          <p:cNvPicPr>
            <a:picLocks noChangeAspect="1"/>
          </p:cNvPicPr>
          <p:nvPr/>
        </p:nvPicPr>
        <p:blipFill rotWithShape="1">
          <a:blip r:embed="rId6"/>
          <a:srcRect l="16041" t="1332" r="28276" b="2666"/>
          <a:stretch/>
        </p:blipFill>
        <p:spPr>
          <a:xfrm>
            <a:off x="914400" y="914400"/>
            <a:ext cx="2984500" cy="4572000"/>
          </a:xfrm>
          <a:prstGeom prst="rect">
            <a:avLst/>
          </a:prstGeom>
        </p:spPr>
      </p:pic>
      <p:sp>
        <p:nvSpPr>
          <p:cNvPr id="3" name="TextBox 2">
            <a:extLst>
              <a:ext uri="{FF2B5EF4-FFF2-40B4-BE49-F238E27FC236}">
                <a16:creationId xmlns:a16="http://schemas.microsoft.com/office/drawing/2014/main" id="{FBF6A35E-30BF-C6EF-67BC-6163F5C9698D}"/>
              </a:ext>
            </a:extLst>
          </p:cNvPr>
          <p:cNvSpPr txBox="1"/>
          <p:nvPr/>
        </p:nvSpPr>
        <p:spPr>
          <a:xfrm>
            <a:off x="91440" y="5303520"/>
            <a:ext cx="6568050" cy="1477328"/>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Capturing </a:t>
            </a:r>
            <a:r>
              <a:rPr lang="en-US" b="1" dirty="0"/>
              <a:t>explosive energy release </a:t>
            </a:r>
            <a:r>
              <a:rPr lang="en-US" dirty="0"/>
              <a:t>from </a:t>
            </a:r>
            <a:r>
              <a:rPr lang="en-US" b="1" dirty="0"/>
              <a:t>narrow current sheets</a:t>
            </a:r>
            <a:r>
              <a:rPr lang="en-US" dirty="0"/>
              <a:t>: converting magnetic energy into kinetic and then thermal energy through viscous dissipation </a:t>
            </a:r>
            <a:r>
              <a:rPr lang="en-US"/>
              <a:t>of the shocks</a:t>
            </a:r>
            <a:r>
              <a:rPr lang="en-US" dirty="0"/>
              <a:t>.</a:t>
            </a:r>
          </a:p>
          <a:p>
            <a:endParaRPr lang="en-US" dirty="0"/>
          </a:p>
        </p:txBody>
      </p:sp>
    </p:spTree>
    <p:extLst>
      <p:ext uri="{BB962C8B-B14F-4D97-AF65-F5344CB8AC3E}">
        <p14:creationId xmlns:p14="http://schemas.microsoft.com/office/powerpoint/2010/main" val="94339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AB4852-FE35-9257-56A4-883C1ECEC567}"/>
              </a:ext>
            </a:extLst>
          </p:cNvPr>
          <p:cNvSpPr txBox="1"/>
          <p:nvPr/>
        </p:nvSpPr>
        <p:spPr>
          <a:xfrm>
            <a:off x="27432" y="182880"/>
            <a:ext cx="4754881" cy="369332"/>
          </a:xfrm>
          <a:prstGeom prst="rect">
            <a:avLst/>
          </a:prstGeom>
          <a:noFill/>
        </p:spPr>
        <p:txBody>
          <a:bodyPr wrap="square">
            <a:spAutoFit/>
          </a:bodyPr>
          <a:lstStyle/>
          <a:p>
            <a:pPr algn="ctr"/>
            <a:r>
              <a:rPr lang="en-US" b="1" u="sng" dirty="0">
                <a:solidFill>
                  <a:srgbClr val="1400FF"/>
                </a:solidFill>
              </a:rPr>
              <a:t>Evaporative Response – t = 71 mins</a:t>
            </a:r>
          </a:p>
        </p:txBody>
      </p:sp>
      <p:pic>
        <p:nvPicPr>
          <p:cNvPr id="5" name="71_mins_evaporation">
            <a:hlinkClick r:id="" action="ppaction://media"/>
            <a:extLst>
              <a:ext uri="{FF2B5EF4-FFF2-40B4-BE49-F238E27FC236}">
                <a16:creationId xmlns:a16="http://schemas.microsoft.com/office/drawing/2014/main" id="{30AE9182-30D6-B45B-3CC0-11B6902055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802" t="666" r="549" b="666"/>
          <a:stretch/>
        </p:blipFill>
        <p:spPr>
          <a:xfrm>
            <a:off x="4754880" y="45720"/>
            <a:ext cx="7223760" cy="6766560"/>
          </a:xfrm>
          <a:prstGeom prst="rect">
            <a:avLst/>
          </a:prstGeom>
        </p:spPr>
      </p:pic>
      <p:pic>
        <p:nvPicPr>
          <p:cNvPr id="7" name="Picture 6" descr="A picture containing sketch, screenshot, art, design&#10;&#10;Description automatically generated">
            <a:extLst>
              <a:ext uri="{FF2B5EF4-FFF2-40B4-BE49-F238E27FC236}">
                <a16:creationId xmlns:a16="http://schemas.microsoft.com/office/drawing/2014/main" id="{93BB745A-A2E3-0A5E-0492-8484834F71A2}"/>
              </a:ext>
            </a:extLst>
          </p:cNvPr>
          <p:cNvPicPr>
            <a:picLocks noChangeAspect="1"/>
          </p:cNvPicPr>
          <p:nvPr/>
        </p:nvPicPr>
        <p:blipFill rotWithShape="1">
          <a:blip r:embed="rId6"/>
          <a:srcRect l="14853" t="1332" r="29465" b="2666"/>
          <a:stretch/>
        </p:blipFill>
        <p:spPr>
          <a:xfrm>
            <a:off x="914400" y="914400"/>
            <a:ext cx="2984500" cy="4572000"/>
          </a:xfrm>
          <a:prstGeom prst="rect">
            <a:avLst/>
          </a:prstGeom>
        </p:spPr>
      </p:pic>
      <p:sp>
        <p:nvSpPr>
          <p:cNvPr id="2" name="TextBox 1">
            <a:extLst>
              <a:ext uri="{FF2B5EF4-FFF2-40B4-BE49-F238E27FC236}">
                <a16:creationId xmlns:a16="http://schemas.microsoft.com/office/drawing/2014/main" id="{DEEE4495-133F-3FD1-30C8-C587AFBC6342}"/>
              </a:ext>
            </a:extLst>
          </p:cNvPr>
          <p:cNvSpPr txBox="1"/>
          <p:nvPr/>
        </p:nvSpPr>
        <p:spPr>
          <a:xfrm>
            <a:off x="91440" y="5303520"/>
            <a:ext cx="6568050"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Capturing </a:t>
            </a:r>
            <a:r>
              <a:rPr lang="en-US" sz="1800" b="1" i="0" dirty="0">
                <a:solidFill>
                  <a:srgbClr val="000000"/>
                </a:solidFill>
                <a:effectLst/>
                <a:latin typeface="Calibri" panose="020F0502020204030204" pitchFamily="34" charset="0"/>
              </a:rPr>
              <a:t>evaporative response </a:t>
            </a:r>
            <a:r>
              <a:rPr lang="en-US" sz="1800" b="0" i="0" dirty="0">
                <a:solidFill>
                  <a:srgbClr val="000000"/>
                </a:solidFill>
                <a:effectLst/>
                <a:latin typeface="Calibri" panose="020F0502020204030204" pitchFamily="34" charset="0"/>
              </a:rPr>
              <a:t>of the</a:t>
            </a:r>
            <a:r>
              <a:rPr lang="en-US" sz="1800" i="0" dirty="0">
                <a:solidFill>
                  <a:srgbClr val="000000"/>
                </a:solidFill>
                <a:effectLst/>
                <a:latin typeface="Calibri" panose="020F0502020204030204" pitchFamily="34" charset="0"/>
              </a:rPr>
              <a:t> plasma </a:t>
            </a:r>
            <a:r>
              <a:rPr lang="en-US" sz="1800" b="0" i="0" dirty="0">
                <a:solidFill>
                  <a:srgbClr val="000000"/>
                </a:solidFill>
                <a:effectLst/>
                <a:latin typeface="Calibri" panose="020F0502020204030204" pitchFamily="34" charset="0"/>
              </a:rPr>
              <a:t>to the explosive energy release, allowing us to make </a:t>
            </a:r>
            <a:r>
              <a:rPr lang="en-US" sz="1800" b="1" i="0" dirty="0">
                <a:solidFill>
                  <a:srgbClr val="000000"/>
                </a:solidFill>
                <a:effectLst/>
                <a:latin typeface="Calibri" panose="020F0502020204030204" pitchFamily="34" charset="0"/>
              </a:rPr>
              <a:t>meaningful comparisons </a:t>
            </a:r>
            <a:r>
              <a:rPr lang="en-US" sz="1800" b="0" i="0" dirty="0">
                <a:solidFill>
                  <a:srgbClr val="000000"/>
                </a:solidFill>
                <a:effectLst/>
                <a:latin typeface="Calibri" panose="020F0502020204030204" pitchFamily="34" charset="0"/>
              </a:rPr>
              <a:t>with </a:t>
            </a:r>
            <a:r>
              <a:rPr lang="en-US" sz="1800" b="1" i="0" dirty="0">
                <a:solidFill>
                  <a:srgbClr val="000000"/>
                </a:solidFill>
                <a:effectLst/>
                <a:latin typeface="Calibri" panose="020F0502020204030204" pitchFamily="34" charset="0"/>
              </a:rPr>
              <a:t>observations</a:t>
            </a:r>
            <a:r>
              <a:rPr lang="en-US" sz="1800" b="0" i="0" dirty="0">
                <a:solidFill>
                  <a:srgbClr val="000000"/>
                </a:solidFill>
                <a:effectLst/>
                <a:latin typeface="Calibri" panose="020F0502020204030204" pitchFamily="34" charset="0"/>
              </a:rPr>
              <a:t>. </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4847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C97130-F2ED-49E1-6A66-6207A99E1F98}"/>
              </a:ext>
            </a:extLst>
          </p:cNvPr>
          <p:cNvSpPr txBox="1"/>
          <p:nvPr/>
        </p:nvSpPr>
        <p:spPr>
          <a:xfrm>
            <a:off x="365758" y="735674"/>
            <a:ext cx="3526620" cy="5355312"/>
          </a:xfrm>
          <a:prstGeom prst="rect">
            <a:avLst/>
          </a:prstGeom>
          <a:noFill/>
        </p:spPr>
        <p:txBody>
          <a:bodyPr wrap="square" rtlCol="0">
            <a:spAutoFit/>
          </a:bodyPr>
          <a:lstStyle/>
          <a:p>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Many small seemingly uncorrelated </a:t>
            </a:r>
            <a:r>
              <a:rPr lang="en-US" kern="100" dirty="0" err="1">
                <a:latin typeface="Calibri" panose="020F0502020204030204" pitchFamily="34" charset="0"/>
                <a:ea typeface="Calibri" panose="020F0502020204030204" pitchFamily="34" charset="0"/>
                <a:cs typeface="Calibri" panose="020F0502020204030204" pitchFamily="34" charset="0"/>
              </a:rPr>
              <a:t>brightenings</a:t>
            </a:r>
            <a:r>
              <a:rPr lang="en-US" kern="100" dirty="0">
                <a:latin typeface="Calibri" panose="020F0502020204030204" pitchFamily="34" charset="0"/>
                <a:ea typeface="Calibri" panose="020F0502020204030204" pitchFamily="34" charset="0"/>
                <a:cs typeface="Calibri" panose="020F0502020204030204" pitchFamily="34" charset="0"/>
              </a:rPr>
              <a:t> that give the appearance of a twinkling throughout the plane. </a:t>
            </a:r>
          </a:p>
          <a:p>
            <a:pPr marL="800100" lvl="1" indent="-342900">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Elongated structures that are comparable to the driver cell diameter.</a:t>
            </a:r>
          </a:p>
          <a:p>
            <a:endParaRPr lang="en-US" kern="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Distinct clusters of </a:t>
            </a:r>
            <a:r>
              <a:rPr lang="en-US" kern="100" dirty="0" err="1">
                <a:latin typeface="Calibri" panose="020F0502020204030204" pitchFamily="34" charset="0"/>
                <a:ea typeface="Calibri" panose="020F0502020204030204" pitchFamily="34" charset="0"/>
                <a:cs typeface="Calibri" panose="020F0502020204030204" pitchFamily="34" charset="0"/>
              </a:rPr>
              <a:t>brightenings</a:t>
            </a:r>
            <a:r>
              <a:rPr lang="en-US" kern="100" dirty="0">
                <a:latin typeface="Calibri" panose="020F0502020204030204" pitchFamily="34" charset="0"/>
                <a:ea typeface="Calibri" panose="020F0502020204030204" pitchFamily="34" charset="0"/>
                <a:cs typeface="Calibri" panose="020F0502020204030204" pitchFamily="34" charset="0"/>
              </a:rPr>
              <a:t> that persist for longer than the individual features that comprise them, with an envelope that is roughly circular. </a:t>
            </a:r>
          </a:p>
          <a:p>
            <a:pPr marL="800100" lvl="1" indent="-342900">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Each cluster encompasses several driver cells.</a:t>
            </a:r>
          </a:p>
          <a:p>
            <a:endParaRPr lang="en-US" kern="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49C8A7E-88F7-4454-B461-4F7932A413A3}"/>
              </a:ext>
            </a:extLst>
          </p:cNvPr>
          <p:cNvSpPr txBox="1"/>
          <p:nvPr/>
        </p:nvSpPr>
        <p:spPr>
          <a:xfrm>
            <a:off x="548640" y="73152"/>
            <a:ext cx="11103429" cy="461665"/>
          </a:xfrm>
          <a:prstGeom prst="rect">
            <a:avLst/>
          </a:prstGeom>
          <a:noFill/>
        </p:spPr>
        <p:txBody>
          <a:bodyPr wrap="square">
            <a:spAutoFit/>
          </a:bodyPr>
          <a:lstStyle/>
          <a:p>
            <a:pPr algn="ctr"/>
            <a:r>
              <a:rPr lang="en-US" sz="2400" b="1" dirty="0"/>
              <a:t>335 Emissivity in the Z-Midplane</a:t>
            </a:r>
          </a:p>
        </p:txBody>
      </p:sp>
      <p:pic>
        <p:nvPicPr>
          <p:cNvPr id="5" name="335_emissivity_midplane_xy">
            <a:hlinkClick r:id="" action="ppaction://media"/>
            <a:extLst>
              <a:ext uri="{FF2B5EF4-FFF2-40B4-BE49-F238E27FC236}">
                <a16:creationId xmlns:a16="http://schemas.microsoft.com/office/drawing/2014/main" id="{C6C79A6D-7528-F5A1-749B-EB8A842D53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5373" y="735674"/>
            <a:ext cx="7863840" cy="5242560"/>
          </a:xfrm>
          <a:prstGeom prst="rect">
            <a:avLst/>
          </a:prstGeom>
        </p:spPr>
      </p:pic>
    </p:spTree>
    <p:extLst>
      <p:ext uri="{BB962C8B-B14F-4D97-AF65-F5344CB8AC3E}">
        <p14:creationId xmlns:p14="http://schemas.microsoft.com/office/powerpoint/2010/main" val="67025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AE49C-D8AF-B21C-ABFE-6FCF6E88D247}"/>
              </a:ext>
            </a:extLst>
          </p:cNvPr>
          <p:cNvSpPr txBox="1"/>
          <p:nvPr/>
        </p:nvSpPr>
        <p:spPr>
          <a:xfrm>
            <a:off x="548640" y="73152"/>
            <a:ext cx="11103429" cy="461665"/>
          </a:xfrm>
          <a:prstGeom prst="rect">
            <a:avLst/>
          </a:prstGeom>
          <a:noFill/>
        </p:spPr>
        <p:txBody>
          <a:bodyPr wrap="square">
            <a:spAutoFit/>
          </a:bodyPr>
          <a:lstStyle/>
          <a:p>
            <a:pPr algn="ctr"/>
            <a:r>
              <a:rPr lang="en-US" sz="2400" b="1" dirty="0"/>
              <a:t>Emissivity in the Y-Midplane</a:t>
            </a:r>
          </a:p>
        </p:txBody>
      </p:sp>
      <p:pic>
        <p:nvPicPr>
          <p:cNvPr id="4" name="emissivity_midplane_xz_Tn">
            <a:hlinkClick r:id="" action="ppaction://media"/>
            <a:extLst>
              <a:ext uri="{FF2B5EF4-FFF2-40B4-BE49-F238E27FC236}">
                <a16:creationId xmlns:a16="http://schemas.microsoft.com/office/drawing/2014/main" id="{2870577E-75CF-E6AB-B399-92DD2CBFC1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14400"/>
            <a:ext cx="12192000" cy="4876800"/>
          </a:xfrm>
          <a:prstGeom prst="rect">
            <a:avLst/>
          </a:prstGeom>
        </p:spPr>
      </p:pic>
    </p:spTree>
    <p:extLst>
      <p:ext uri="{BB962C8B-B14F-4D97-AF65-F5344CB8AC3E}">
        <p14:creationId xmlns:p14="http://schemas.microsoft.com/office/powerpoint/2010/main" val="391579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C88690-EDD8-B768-44B8-CC4393C4BFD9}"/>
              </a:ext>
            </a:extLst>
          </p:cNvPr>
          <p:cNvSpPr txBox="1"/>
          <p:nvPr/>
        </p:nvSpPr>
        <p:spPr>
          <a:xfrm>
            <a:off x="548640" y="73152"/>
            <a:ext cx="11103429" cy="461665"/>
          </a:xfrm>
          <a:prstGeom prst="rect">
            <a:avLst/>
          </a:prstGeom>
          <a:noFill/>
        </p:spPr>
        <p:txBody>
          <a:bodyPr wrap="square">
            <a:spAutoFit/>
          </a:bodyPr>
          <a:lstStyle/>
          <a:p>
            <a:pPr algn="ctr"/>
            <a:r>
              <a:rPr lang="en-US" sz="2400" b="1" dirty="0"/>
              <a:t>SDO/AIA Response Functions</a:t>
            </a:r>
          </a:p>
        </p:txBody>
      </p:sp>
      <p:pic>
        <p:nvPicPr>
          <p:cNvPr id="7" name="Picture 6" descr="A diagram of a function&#10;&#10;Description automatically generated">
            <a:extLst>
              <a:ext uri="{FF2B5EF4-FFF2-40B4-BE49-F238E27FC236}">
                <a16:creationId xmlns:a16="http://schemas.microsoft.com/office/drawing/2014/main" id="{A85A1F64-77E1-E030-6DE6-F3A970397CEA}"/>
              </a:ext>
            </a:extLst>
          </p:cNvPr>
          <p:cNvPicPr>
            <a:picLocks noChangeAspect="1"/>
          </p:cNvPicPr>
          <p:nvPr/>
        </p:nvPicPr>
        <p:blipFill>
          <a:blip r:embed="rId3"/>
          <a:stretch>
            <a:fillRect/>
          </a:stretch>
        </p:blipFill>
        <p:spPr>
          <a:xfrm>
            <a:off x="5630208" y="965071"/>
            <a:ext cx="6244282" cy="570130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CEE6CF3-A19E-3F3D-EEAB-B3A0961CCF1F}"/>
                  </a:ext>
                </a:extLst>
              </p:cNvPr>
              <p:cNvSpPr txBox="1"/>
              <p:nvPr/>
            </p:nvSpPr>
            <p:spPr>
              <a:xfrm>
                <a:off x="674303" y="1965984"/>
                <a:ext cx="4601658" cy="3699474"/>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sz="1800" b="0" i="1" smtClean="0">
                        <a:latin typeface="Cambria Math" panose="02040503050406030204" pitchFamily="18" charset="0"/>
                      </a:rPr>
                      <m:t>131</m:t>
                    </m:r>
                    <m:r>
                      <m:rPr>
                        <m:nor/>
                      </m:rPr>
                      <a:rPr lang="en-US" sz="1800" b="0" i="0" smtClean="0">
                        <a:latin typeface="Cambria Math" panose="02040503050406030204" pitchFamily="18" charset="0"/>
                      </a:rPr>
                      <m:t> </m:t>
                    </m:r>
                    <m:r>
                      <a:rPr lang="en-US" sz="1800" b="0" i="1" smtClean="0">
                        <a:latin typeface="Cambria Math" panose="02040503050406030204" pitchFamily="18" charset="0"/>
                      </a:rPr>
                      <m:t>–</m:t>
                    </m:r>
                    <m:r>
                      <m:rPr>
                        <m:nor/>
                      </m:rPr>
                      <a:rPr lang="en-US" sz="1800" b="0" i="0" smtClean="0">
                        <a:latin typeface="Cambria Math" panose="02040503050406030204" pitchFamily="18" charset="0"/>
                      </a:rPr>
                      <m:t> </m:t>
                    </m:r>
                    <m:r>
                      <a:rPr lang="en-US" sz="1800" b="0" i="1" smtClean="0">
                        <a:latin typeface="Cambria Math" panose="02040503050406030204" pitchFamily="18" charset="0"/>
                      </a:rPr>
                      <m:t>4×</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5</m:t>
                        </m:r>
                      </m:sup>
                    </m:sSup>
                    <m:r>
                      <m:rPr>
                        <m:nor/>
                      </m:rPr>
                      <a:rPr lang="en-US" sz="1800" b="0" i="0" smtClean="0">
                        <a:latin typeface="Cambria Math" panose="02040503050406030204" pitchFamily="18" charset="0"/>
                      </a:rPr>
                      <m:t>K</m:t>
                    </m:r>
                    <m:r>
                      <m:rPr>
                        <m:nor/>
                      </m:rPr>
                      <a:rPr lang="en-US" sz="1800" b="0" i="0" smtClean="0">
                        <a:latin typeface="Cambria Math" panose="02040503050406030204" pitchFamily="18" charset="0"/>
                      </a:rPr>
                      <m:t>,</m:t>
                    </m:r>
                    <m:r>
                      <a:rPr lang="en-US" sz="1800" b="0" i="1" smtClean="0">
                        <a:latin typeface="Cambria Math" panose="02040503050406030204" pitchFamily="18" charset="0"/>
                      </a:rPr>
                      <m:t>  </m:t>
                    </m:r>
                    <m:sSup>
                      <m:sSupPr>
                        <m:ctrlPr>
                          <a:rPr lang="en-US" i="1">
                            <a:latin typeface="Cambria Math" panose="02040503050406030204" pitchFamily="18" charset="0"/>
                          </a:rPr>
                        </m:ctrlPr>
                      </m:sSupPr>
                      <m:e>
                        <m:r>
                          <a:rPr lang="en-US" b="0" i="1" smtClean="0">
                            <a:latin typeface="Cambria Math" panose="02040503050406030204" pitchFamily="18" charset="0"/>
                          </a:rPr>
                          <m:t> </m:t>
                        </m:r>
                        <m:r>
                          <a:rPr lang="en-US" i="1">
                            <a:latin typeface="Cambria Math" panose="02040503050406030204" pitchFamily="18" charset="0"/>
                          </a:rPr>
                          <m:t>10</m:t>
                        </m:r>
                      </m:e>
                      <m:sup>
                        <m:r>
                          <a:rPr lang="en-US" b="0" i="1" smtClean="0">
                            <a:latin typeface="Cambria Math" panose="02040503050406030204" pitchFamily="18" charset="0"/>
                          </a:rPr>
                          <m:t>7</m:t>
                        </m:r>
                      </m:sup>
                    </m:sSup>
                    <m:r>
                      <m:rPr>
                        <m:nor/>
                      </m:rPr>
                      <a:rPr lang="en-US">
                        <a:latin typeface="Cambria Math" panose="02040503050406030204" pitchFamily="18" charset="0"/>
                      </a:rPr>
                      <m:t>K</m:t>
                    </m:r>
                    <m:r>
                      <m:rPr>
                        <m:nor/>
                      </m:rPr>
                      <a:rPr lang="en-US" b="0" i="0" smtClean="0">
                        <a:latin typeface="Cambria Math" panose="02040503050406030204" pitchFamily="18" charset="0"/>
                      </a:rPr>
                      <m:t> </m:t>
                    </m:r>
                    <m:r>
                      <m:rPr>
                        <m:nor/>
                      </m:rPr>
                      <a:rPr lang="en-US" sz="1800" b="0" i="0" smtClean="0">
                        <a:latin typeface="Cambria Math" panose="02040503050406030204" pitchFamily="18" charset="0"/>
                      </a:rPr>
                      <m:t>&amp; 1.6 </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7</m:t>
                        </m:r>
                      </m:sup>
                    </m:sSup>
                    <m:r>
                      <m:rPr>
                        <m:nor/>
                      </m:rPr>
                      <a:rPr lang="en-US" sz="1800" b="0" i="0" smtClean="0">
                        <a:latin typeface="Cambria Math" panose="02040503050406030204" pitchFamily="18" charset="0"/>
                      </a:rPr>
                      <m:t>K</m:t>
                    </m:r>
                    <m:r>
                      <m:rPr>
                        <m:nor/>
                      </m:rPr>
                      <a:rPr lang="en-US" sz="1800" b="0" i="0" smtClean="0">
                        <a:latin typeface="Cambria Math" panose="02040503050406030204" pitchFamily="18" charset="0"/>
                      </a:rPr>
                      <m:t> </m:t>
                    </m:r>
                  </m:oMath>
                </a14:m>
                <a:r>
                  <a:rPr lang="en-US" sz="1800" dirty="0"/>
                  <a:t>.</a:t>
                </a:r>
              </a:p>
              <a:p>
                <a:r>
                  <a:rPr lang="en-US" kern="1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14:m>
                  <m:oMath xmlns:m="http://schemas.openxmlformats.org/officeDocument/2006/math">
                    <m:r>
                      <a:rPr lang="en-US" sz="1800" b="0" i="1" smtClean="0">
                        <a:latin typeface="Cambria Math" panose="02040503050406030204" pitchFamily="18" charset="0"/>
                      </a:rPr>
                      <m:t>171</m:t>
                    </m:r>
                    <m:r>
                      <m:rPr>
                        <m:nor/>
                      </m:rPr>
                      <a:rPr lang="en-US" sz="1800" b="0" i="0" smtClean="0">
                        <a:latin typeface="Cambria Math" panose="02040503050406030204" pitchFamily="18" charset="0"/>
                      </a:rPr>
                      <m:t> </m:t>
                    </m:r>
                    <m:r>
                      <a:rPr lang="en-US" sz="1800" b="0" i="1" smtClean="0">
                        <a:latin typeface="Cambria Math" panose="02040503050406030204" pitchFamily="18" charset="0"/>
                      </a:rPr>
                      <m:t>–</m:t>
                    </m:r>
                    <m:r>
                      <m:rPr>
                        <m:nor/>
                      </m:rPr>
                      <a:rPr lang="en-US" sz="1800" b="0" i="0" smtClean="0">
                        <a:latin typeface="Cambria Math" panose="02040503050406030204" pitchFamily="18" charset="0"/>
                      </a:rPr>
                      <m:t> 6.3</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5</m:t>
                        </m:r>
                      </m:sup>
                    </m:sSup>
                    <m:r>
                      <m:rPr>
                        <m:nor/>
                      </m:rPr>
                      <a:rPr lang="en-US" sz="1800" b="0" i="0" smtClean="0">
                        <a:latin typeface="Cambria Math" panose="02040503050406030204" pitchFamily="18" charset="0"/>
                      </a:rPr>
                      <m:t>K</m:t>
                    </m:r>
                  </m:oMath>
                </a14:m>
                <a:r>
                  <a:rPr lang="en-US" sz="1800" dirty="0"/>
                  <a:t>.</a:t>
                </a:r>
              </a:p>
              <a:p>
                <a:endParaRPr lang="en-US" kern="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14:m>
                  <m:oMath xmlns:m="http://schemas.openxmlformats.org/officeDocument/2006/math">
                    <m:r>
                      <a:rPr lang="en-US" sz="1800" b="0" i="1" smtClean="0">
                        <a:latin typeface="Cambria Math" panose="02040503050406030204" pitchFamily="18" charset="0"/>
                      </a:rPr>
                      <m:t>1</m:t>
                    </m:r>
                    <m:r>
                      <m:rPr>
                        <m:nor/>
                      </m:rPr>
                      <a:rPr lang="en-US" sz="1800" b="0" i="0" smtClean="0">
                        <a:latin typeface="Cambria Math" panose="02040503050406030204" pitchFamily="18" charset="0"/>
                      </a:rPr>
                      <m:t>93 </m:t>
                    </m:r>
                    <m:r>
                      <a:rPr lang="en-US" sz="1800" b="0" i="1" smtClean="0">
                        <a:latin typeface="Cambria Math" panose="02040503050406030204" pitchFamily="18" charset="0"/>
                      </a:rPr>
                      <m:t>–</m:t>
                    </m:r>
                    <m:r>
                      <m:rPr>
                        <m:nor/>
                      </m:rPr>
                      <a:rPr lang="en-US" sz="1800" b="0" i="0" smtClean="0">
                        <a:latin typeface="Cambria Math" panose="02040503050406030204" pitchFamily="18" charset="0"/>
                      </a:rPr>
                      <m:t> 1.</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r>
                      <m:rPr>
                        <m:nor/>
                      </m:rPr>
                      <a:rPr lang="en-US" sz="1800" b="0" i="0" smtClean="0">
                        <a:latin typeface="Cambria Math" panose="02040503050406030204" pitchFamily="18" charset="0"/>
                      </a:rPr>
                      <m:t>K</m:t>
                    </m:r>
                    <m:r>
                      <m:rPr>
                        <m:nor/>
                      </m:rPr>
                      <a:rPr lang="en-US" sz="1800" b="0" i="0" smtClean="0">
                        <a:latin typeface="Cambria Math" panose="02040503050406030204" pitchFamily="18" charset="0"/>
                      </a:rPr>
                      <m:t> &amp; </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7</m:t>
                        </m:r>
                      </m:sup>
                    </m:sSup>
                    <m:r>
                      <m:rPr>
                        <m:sty m:val="p"/>
                      </m:rPr>
                      <a:rPr lang="en-US" sz="1800" b="0" i="0" smtClean="0">
                        <a:latin typeface="Cambria Math" panose="02040503050406030204" pitchFamily="18" charset="0"/>
                      </a:rPr>
                      <m:t>K</m:t>
                    </m:r>
                  </m:oMath>
                </a14:m>
                <a:r>
                  <a:rPr lang="en-US" sz="1800"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11</m:t>
                    </m:r>
                    <m:r>
                      <m:rPr>
                        <m:nor/>
                      </m:rPr>
                      <a:rPr lang="en-US" sz="1800" b="0" i="0" smtClean="0">
                        <a:latin typeface="Cambria Math" panose="02040503050406030204" pitchFamily="18" charset="0"/>
                      </a:rPr>
                      <m:t> </m:t>
                    </m:r>
                    <m:r>
                      <a:rPr lang="en-US" sz="1800" b="0" i="1" smtClean="0">
                        <a:latin typeface="Cambria Math" panose="02040503050406030204" pitchFamily="18" charset="0"/>
                      </a:rPr>
                      <m:t>–</m:t>
                    </m:r>
                    <m:r>
                      <m:rPr>
                        <m:nor/>
                      </m:rPr>
                      <a:rPr lang="en-US" sz="1800" b="0" i="0" smtClean="0">
                        <a:latin typeface="Cambria Math" panose="02040503050406030204" pitchFamily="18" charset="0"/>
                      </a:rPr>
                      <m:t> </m:t>
                    </m:r>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r>
                      <m:rPr>
                        <m:nor/>
                      </m:rPr>
                      <a:rPr lang="en-US" sz="1800" b="0" i="0" smtClean="0">
                        <a:latin typeface="Cambria Math" panose="02040503050406030204" pitchFamily="18" charset="0"/>
                      </a:rPr>
                      <m:t>K</m:t>
                    </m:r>
                  </m:oMath>
                </a14:m>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14:m>
                  <m:oMath xmlns:m="http://schemas.openxmlformats.org/officeDocument/2006/math">
                    <m:r>
                      <a:rPr lang="en-US" i="1" smtClean="0">
                        <a:latin typeface="Cambria Math" panose="02040503050406030204" pitchFamily="18" charset="0"/>
                      </a:rPr>
                      <m:t>3</m:t>
                    </m:r>
                    <m:r>
                      <a:rPr lang="en-US" b="0" i="1" smtClean="0">
                        <a:latin typeface="Cambria Math" panose="02040503050406030204" pitchFamily="18" charset="0"/>
                      </a:rPr>
                      <m:t>35</m:t>
                    </m:r>
                    <m:r>
                      <m:rPr>
                        <m:nor/>
                      </m:rPr>
                      <a:rPr lang="en-US" sz="1800" b="0" i="0" smtClean="0">
                        <a:latin typeface="Cambria Math" panose="02040503050406030204" pitchFamily="18" charset="0"/>
                      </a:rPr>
                      <m:t> </m:t>
                    </m:r>
                    <m:r>
                      <a:rPr lang="en-US" sz="1800" b="0" i="1" smtClean="0">
                        <a:latin typeface="Cambria Math" panose="02040503050406030204" pitchFamily="18" charset="0"/>
                      </a:rPr>
                      <m:t>–</m:t>
                    </m:r>
                    <m:r>
                      <m:rPr>
                        <m:nor/>
                      </m:rPr>
                      <a:rPr lang="en-US" sz="1800" b="0" i="0" smtClean="0">
                        <a:latin typeface="Cambria Math" panose="02040503050406030204" pitchFamily="18" charset="0"/>
                      </a:rPr>
                      <m:t> 2.</m:t>
                    </m:r>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r>
                      <m:rPr>
                        <m:nor/>
                      </m:rPr>
                      <a:rPr lang="en-US" sz="1800" b="0" i="0" smtClean="0">
                        <a:latin typeface="Cambria Math" panose="02040503050406030204" pitchFamily="18" charset="0"/>
                      </a:rPr>
                      <m:t>K</m:t>
                    </m:r>
                    <m:r>
                      <m:rPr>
                        <m:nor/>
                      </m:rPr>
                      <a:rPr lang="en-US" sz="1800" b="0" i="0" smtClean="0">
                        <a:latin typeface="Cambria Math" panose="02040503050406030204" pitchFamily="18" charset="0"/>
                      </a:rPr>
                      <m:t>.</m:t>
                    </m:r>
                  </m:oMath>
                </a14:m>
                <a:endParaRPr lang="en-US" sz="1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9</m:t>
                    </m:r>
                    <m:r>
                      <a:rPr lang="en-US" b="0" i="1" smtClean="0">
                        <a:latin typeface="Cambria Math" panose="02040503050406030204" pitchFamily="18" charset="0"/>
                      </a:rPr>
                      <m:t>4</m:t>
                    </m:r>
                    <m:r>
                      <m:rPr>
                        <m:nor/>
                      </m:rPr>
                      <a:rPr lang="en-US" sz="1800" b="0" i="0" smtClean="0">
                        <a:latin typeface="Cambria Math" panose="02040503050406030204" pitchFamily="18" charset="0"/>
                      </a:rPr>
                      <m:t> </m:t>
                    </m:r>
                    <m:r>
                      <a:rPr lang="en-US" sz="1800" b="0" i="1" smtClean="0">
                        <a:latin typeface="Cambria Math" panose="02040503050406030204" pitchFamily="18" charset="0"/>
                      </a:rPr>
                      <m:t>–</m:t>
                    </m:r>
                    <m:r>
                      <m:rPr>
                        <m:nor/>
                      </m:rPr>
                      <a:rPr lang="en-US" sz="1800" b="0" i="0" smtClean="0">
                        <a:latin typeface="Cambria Math" panose="02040503050406030204" pitchFamily="18" charset="0"/>
                      </a:rPr>
                      <m:t> 6.</m:t>
                    </m:r>
                    <m:r>
                      <a:rPr lang="en-US" sz="1800" b="0" i="1" smtClean="0">
                        <a:latin typeface="Cambria Math" panose="02040503050406030204" pitchFamily="18" charset="0"/>
                      </a:rPr>
                      <m:t>3×</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r>
                      <m:rPr>
                        <m:nor/>
                      </m:rPr>
                      <a:rPr lang="en-US" sz="1800" b="0" i="0" smtClean="0">
                        <a:latin typeface="Cambria Math" panose="02040503050406030204" pitchFamily="18" charset="0"/>
                      </a:rPr>
                      <m:t>K</m:t>
                    </m:r>
                    <m:r>
                      <m:rPr>
                        <m:nor/>
                      </m:rPr>
                      <a:rPr lang="en-US" sz="1800" b="0" i="0" smtClean="0">
                        <a:latin typeface="Cambria Math" panose="02040503050406030204" pitchFamily="18" charset="0"/>
                      </a:rPr>
                      <m:t>.</m:t>
                    </m:r>
                  </m:oMath>
                </a14:m>
                <a:endParaRPr lang="en-US" sz="1800" dirty="0"/>
              </a:p>
              <a:p>
                <a:pPr marL="285750" indent="-285750">
                  <a:buFont typeface="Arial" panose="020B0604020202020204" pitchFamily="34" charset="0"/>
                  <a:buChar char="•"/>
                </a:pPr>
                <a:endParaRPr lang="en-US" sz="1800" dirty="0"/>
              </a:p>
              <a:p>
                <a:pPr marL="342900" indent="-342900">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3CEE6CF3-A19E-3F3D-EEAB-B3A0961CCF1F}"/>
                  </a:ext>
                </a:extLst>
              </p:cNvPr>
              <p:cNvSpPr txBox="1">
                <a:spLocks noRot="1" noChangeAspect="1" noMove="1" noResize="1" noEditPoints="1" noAdjustHandles="1" noChangeArrowheads="1" noChangeShapeType="1" noTextEdit="1"/>
              </p:cNvSpPr>
              <p:nvPr/>
            </p:nvSpPr>
            <p:spPr>
              <a:xfrm>
                <a:off x="674303" y="1965984"/>
                <a:ext cx="4601658" cy="3699474"/>
              </a:xfrm>
              <a:prstGeom prst="rect">
                <a:avLst/>
              </a:prstGeom>
              <a:blipFill>
                <a:blip r:embed="rId4"/>
                <a:stretch>
                  <a:fillRect l="-1102" t="-1031"/>
                </a:stretch>
              </a:blipFill>
            </p:spPr>
            <p:txBody>
              <a:bodyPr/>
              <a:lstStyle/>
              <a:p>
                <a:r>
                  <a:rPr lang="en-US">
                    <a:noFill/>
                  </a:rPr>
                  <a:t> </a:t>
                </a:r>
              </a:p>
            </p:txBody>
          </p:sp>
        </mc:Fallback>
      </mc:AlternateContent>
    </p:spTree>
    <p:extLst>
      <p:ext uri="{BB962C8B-B14F-4D97-AF65-F5344CB8AC3E}">
        <p14:creationId xmlns:p14="http://schemas.microsoft.com/office/powerpoint/2010/main" val="1152716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1271</Words>
  <Application>Microsoft Office PowerPoint</Application>
  <PresentationFormat>Widescreen</PresentationFormat>
  <Paragraphs>90</Paragraphs>
  <Slides>7</Slides>
  <Notes>7</Notes>
  <HiddenSlides>0</HiddenSlides>
  <MMClips>4</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Johnston, Craig (GSFC-6710)[GEORGE MASON UNIVERSITY]</dc:creator>
  <cp:lastModifiedBy>Johnston, Craig (GSFC-6710)[GEORGE MASON UNIVERSITY]</cp:lastModifiedBy>
  <cp:revision>7</cp:revision>
  <dcterms:created xsi:type="dcterms:W3CDTF">2023-10-04T13:39:49Z</dcterms:created>
  <dcterms:modified xsi:type="dcterms:W3CDTF">2023-10-06T15:30:27Z</dcterms:modified>
</cp:coreProperties>
</file>