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740" r:id="rId2"/>
    <p:sldId id="723" r:id="rId3"/>
    <p:sldId id="820" r:id="rId4"/>
    <p:sldId id="739" r:id="rId5"/>
    <p:sldId id="812" r:id="rId6"/>
    <p:sldId id="811" r:id="rId7"/>
    <p:sldId id="810" r:id="rId8"/>
    <p:sldId id="813" r:id="rId9"/>
    <p:sldId id="789" r:id="rId10"/>
    <p:sldId id="790" r:id="rId11"/>
    <p:sldId id="791" r:id="rId12"/>
    <p:sldId id="817" r:id="rId13"/>
    <p:sldId id="818" r:id="rId14"/>
    <p:sldId id="819" r:id="rId15"/>
    <p:sldId id="814" r:id="rId16"/>
    <p:sldId id="809" r:id="rId17"/>
    <p:sldId id="793" r:id="rId18"/>
    <p:sldId id="794" r:id="rId19"/>
    <p:sldId id="795" r:id="rId20"/>
    <p:sldId id="796" r:id="rId21"/>
    <p:sldId id="797" r:id="rId22"/>
    <p:sldId id="801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55AF3"/>
    <a:srgbClr val="33CC33"/>
    <a:srgbClr val="FFCC00"/>
    <a:srgbClr val="FF99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93DEF40-129B-462A-B0A1-255580E20327}" v="95" dt="2023-05-15T18:03:04.665"/>
    <p1510:client id="{9DD9D41A-3A60-4887-90F0-27F40A532F7A}" v="5" dt="2023-05-15T18:21:43.56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5586" autoAdjust="0"/>
  </p:normalViewPr>
  <p:slideViewPr>
    <p:cSldViewPr snapToGrid="0">
      <p:cViewPr varScale="1">
        <p:scale>
          <a:sx n="82" d="100"/>
          <a:sy n="82" d="100"/>
        </p:scale>
        <p:origin x="48" y="34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2707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638D4E-1DCE-4C66-92EF-0A3C9064214A}" type="datetimeFigureOut">
              <a:rPr lang="en-US" smtClean="0"/>
              <a:t>6/5/2023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F222E16-2A4A-46A5-9507-0956E196CE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46213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baseline="0" dirty="0"/>
              <a:t>Magnetically closed corona</a:t>
            </a:r>
          </a:p>
          <a:p>
            <a:r>
              <a:rPr lang="en-US" baseline="0" dirty="0"/>
              <a:t>Team diverse in skill (observers, modelers, theorists), gender (43% women), age.</a:t>
            </a:r>
          </a:p>
        </p:txBody>
      </p:sp>
    </p:spTree>
    <p:extLst>
      <p:ext uri="{BB962C8B-B14F-4D97-AF65-F5344CB8AC3E}">
        <p14:creationId xmlns:p14="http://schemas.microsoft.com/office/powerpoint/2010/main" val="24675245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517986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58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effectLst/>
              </a:rPr>
              <a:t>In current observations, not looking at individual strands.</a:t>
            </a:r>
          </a:p>
          <a:p>
            <a:r>
              <a:rPr lang="en-US" dirty="0">
                <a:effectLst/>
              </a:rPr>
              <a:t>Collective emission.</a:t>
            </a:r>
          </a:p>
          <a:p>
            <a:r>
              <a:rPr lang="en-US" dirty="0">
                <a:effectLst/>
              </a:rPr>
              <a:t>Could change in future:  CMO – photon </a:t>
            </a:r>
            <a:r>
              <a:rPr lang="en-US" dirty="0" err="1">
                <a:effectLst/>
              </a:rPr>
              <a:t>seive</a:t>
            </a:r>
            <a:endParaRPr lang="en-US" dirty="0">
              <a:effectLst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178651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E ~ B^1/L^0.75 </a:t>
            </a:r>
            <a:endParaRPr lang="en-US" dirty="0"/>
          </a:p>
          <a:p>
            <a:r>
              <a:rPr lang="en-US" dirty="0"/>
              <a:t>Delay / cooling time = 20%</a:t>
            </a:r>
          </a:p>
          <a:p>
            <a:r>
              <a:rPr lang="en-US" dirty="0"/>
              <a:t>N(tau) = tau^-1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222E16-2A4A-46A5-9507-0956E196CE1F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451788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222E16-2A4A-46A5-9507-0956E196CE1F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731826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222E16-2A4A-46A5-9507-0956E196CE1F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768345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222E16-2A4A-46A5-9507-0956E196CE1F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53267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Solar X-ray Monitor (XSM) on Chandrayaan-2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222E16-2A4A-46A5-9507-0956E196CE1F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54761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64044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800" dirty="0">
              <a:effectLst/>
              <a:latin typeface="Helvetica" panose="020B0604020202020204" pitchFamily="34" charset="0"/>
            </a:endParaRPr>
          </a:p>
          <a:p>
            <a:r>
              <a:rPr lang="en-US" sz="1800" dirty="0">
                <a:effectLst/>
                <a:latin typeface="Helvetica" panose="020B0604020202020204" pitchFamily="34" charset="0"/>
              </a:rPr>
              <a:t>30 km spatial resolution (0.04 arcsec)</a:t>
            </a:r>
          </a:p>
        </p:txBody>
      </p:sp>
    </p:spTree>
    <p:extLst>
      <p:ext uri="{BB962C8B-B14F-4D97-AF65-F5344CB8AC3E}">
        <p14:creationId xmlns:p14="http://schemas.microsoft.com/office/powerpoint/2010/main" val="8538371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58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effectLst/>
              </a:rPr>
              <a:t>Strands = magnetic flux tubes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74114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58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effectLst/>
              </a:rPr>
              <a:t>In current observations, not looking at individual strands.</a:t>
            </a:r>
          </a:p>
          <a:p>
            <a:r>
              <a:rPr lang="en-US" dirty="0">
                <a:effectLst/>
              </a:rPr>
              <a:t>Collective emission.</a:t>
            </a:r>
          </a:p>
          <a:p>
            <a:r>
              <a:rPr lang="en-US" dirty="0">
                <a:effectLst/>
              </a:rPr>
              <a:t>Could change in future:  CMO – photon </a:t>
            </a:r>
            <a:r>
              <a:rPr lang="en-US" dirty="0" err="1">
                <a:effectLst/>
              </a:rPr>
              <a:t>seive</a:t>
            </a:r>
            <a:endParaRPr lang="en-US" dirty="0">
              <a:effectLst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41533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Close up of central section of domain (decrease y range) during the late phase</a:t>
            </a:r>
          </a:p>
          <a:p>
            <a:r>
              <a:rPr lang="en-US" dirty="0"/>
              <a:t>Slower cadence to see details of the reconnection.</a:t>
            </a:r>
          </a:p>
          <a:p>
            <a:endParaRPr lang="en-US" dirty="0"/>
          </a:p>
          <a:p>
            <a:r>
              <a:rPr lang="en-US" dirty="0"/>
              <a:t>Strong shear (80 degree total rotation)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222E16-2A4A-46A5-9507-0956E196CE1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00822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58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effectLst/>
              </a:rPr>
              <a:t>In current observations, not looking at individual strands.</a:t>
            </a:r>
          </a:p>
          <a:p>
            <a:r>
              <a:rPr lang="en-US" dirty="0">
                <a:effectLst/>
              </a:rPr>
              <a:t>Collective emission.</a:t>
            </a:r>
          </a:p>
          <a:p>
            <a:r>
              <a:rPr lang="en-US" dirty="0">
                <a:effectLst/>
              </a:rPr>
              <a:t>Could change in future:  CMO – photon </a:t>
            </a:r>
            <a:r>
              <a:rPr lang="en-US" dirty="0" err="1">
                <a:effectLst/>
              </a:rPr>
              <a:t>seive</a:t>
            </a:r>
            <a:endParaRPr lang="en-US" dirty="0">
              <a:effectLst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728975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080398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81915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62EEEF-0449-404D-8B66-A02571A118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897F306-30DB-4E99-A5FC-020719CA8E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5CCC2C-6A35-4AB1-94D5-F35223F319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55DAE1-1EF5-4831-8955-3BB60757A625}" type="datetimeFigureOut">
              <a:rPr lang="en-US" smtClean="0"/>
              <a:t>6/5/2023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95C8B4-856A-4571-9D47-57823495F9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0B03AF-0F23-4820-A62C-6413E56237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07272-E3DD-4456-A476-084DE9EB1A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08130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CB22C7-90F2-4947-9B85-8BE10D3D7F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CBE12AF-E290-41FA-8143-31A253FF000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6ADE57-B306-4FF7-A0AE-52F08BC8D7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55DAE1-1EF5-4831-8955-3BB60757A625}" type="datetimeFigureOut">
              <a:rPr lang="en-US" smtClean="0"/>
              <a:t>6/5/2023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64B217-C437-4F4E-A316-BAF8D32FB1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D6478D-9E62-4190-8BCF-44E4F0010A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07272-E3DD-4456-A476-084DE9EB1A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25086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A496044-A98E-46D6-BECA-6EE22B6284F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8E3CA51-7E77-48C1-9BB9-AF1D68602D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668C88-BB8F-477C-AE8B-6681B93C70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55DAE1-1EF5-4831-8955-3BB60757A625}" type="datetimeFigureOut">
              <a:rPr lang="en-US" smtClean="0"/>
              <a:t>6/5/2023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7FEDB2-18C3-472B-AF77-E207C7A782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177C59-B181-4588-9574-45B79CA3EC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07272-E3DD-4456-A476-084DE9EB1A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48879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7EAF62-D3D7-4371-82F0-67033CB953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4CDD56-3F70-4746-ABB1-0298CBCAFE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A166EF-5789-4482-B404-C6239FE984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55DAE1-1EF5-4831-8955-3BB60757A625}" type="datetimeFigureOut">
              <a:rPr lang="en-US" smtClean="0"/>
              <a:t>6/5/2023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19A877-AE0A-4A4A-8100-435636B20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65C75A-41F2-4F00-AA0F-EA1F58B62C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07272-E3DD-4456-A476-084DE9EB1A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31655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59EE6E-6D32-4BCD-AF0C-9A10E2D94E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2C0D8F-460F-456A-B54C-AF8889E3EC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03CA45-B375-459C-A99E-27941B3291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55DAE1-1EF5-4831-8955-3BB60757A625}" type="datetimeFigureOut">
              <a:rPr lang="en-US" smtClean="0"/>
              <a:t>6/5/2023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E18041-BFE0-4E9A-8844-E907424928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7B874C-004E-4040-9F68-26930128FB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07272-E3DD-4456-A476-084DE9EB1A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27202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728E4B-A47C-4E5F-93AB-E86D7CF497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165A16-2E5A-477B-8C2B-61109EF886A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124C262-A9C8-4630-8ACA-60059F90F5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F8AA29B-1CB4-45FF-A60F-0DBFBFA91C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55DAE1-1EF5-4831-8955-3BB60757A625}" type="datetimeFigureOut">
              <a:rPr lang="en-US" smtClean="0"/>
              <a:t>6/5/2023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8DF5F3E-8E04-41CB-8AC1-757CA1D6ED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698B629-0EFA-4BFD-9C85-E9773ABBDB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07272-E3DD-4456-A476-084DE9EB1A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00632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E5720E-A197-4CF7-90E6-624C694AC6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D67C4D-07F5-4B38-AFBC-9194298480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4136C43-6121-4B6F-A615-2651FEFE6F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73C6C60-1BA7-4ECF-A158-527E522C158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16A8B90-A312-4267-9BDB-722F658A68A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7BA00E4-FD14-4659-8E03-850C20D9C0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55DAE1-1EF5-4831-8955-3BB60757A625}" type="datetimeFigureOut">
              <a:rPr lang="en-US" smtClean="0"/>
              <a:t>6/5/2023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54382D5-1601-40D8-8335-63722F69AF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5249D45-DCFB-4FF2-B688-F2AF153418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07272-E3DD-4456-A476-084DE9EB1A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53719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F14EA1-4DA7-44F6-B893-8E20238660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E15E300-92F4-4B43-B9F2-2E5BFAE8A9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55DAE1-1EF5-4831-8955-3BB60757A625}" type="datetimeFigureOut">
              <a:rPr lang="en-US" smtClean="0"/>
              <a:t>6/5/2023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CEF6259-EEC1-4C58-9308-16B9684045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79EE1ED-1369-4380-A6B3-904FE524B2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07272-E3DD-4456-A476-084DE9EB1A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80189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7F979BF-D4EC-4D94-B211-4CD7C82AC9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55DAE1-1EF5-4831-8955-3BB60757A625}" type="datetimeFigureOut">
              <a:rPr lang="en-US" smtClean="0"/>
              <a:t>6/5/2023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3E8DFF6-2764-4DB7-8257-4D77BB12AC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1B5F9D-94F0-46B2-8EA8-5B5E1285AF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07272-E3DD-4456-A476-084DE9EB1A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56324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9B3BD2-4233-493F-8384-ACE6CB242F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62D250-B82B-40EB-B7CF-BFB19B6529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9C14F2D-9127-426C-B52C-4867E879F5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2757C3F-743E-4837-8308-9400379B4A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55DAE1-1EF5-4831-8955-3BB60757A625}" type="datetimeFigureOut">
              <a:rPr lang="en-US" smtClean="0"/>
              <a:t>6/5/2023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AEF2C85-F673-43EE-8806-0EB09DF741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2F667E-6EDD-4CDC-93FC-C5C4D77AB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07272-E3DD-4456-A476-084DE9EB1A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53275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3D01C6-EA4B-4963-A67E-AB52695EEA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23A8F71-D490-407F-B5F3-66A739EC95B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062AACF-D153-42F0-A794-0693C7915E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EEE4405-C85E-4883-8B23-B2A30266F4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55DAE1-1EF5-4831-8955-3BB60757A625}" type="datetimeFigureOut">
              <a:rPr lang="en-US" smtClean="0"/>
              <a:t>6/5/2023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20AB710-3E69-44C5-A6FD-212BA0E7CD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9522217-0AFA-4ED6-B977-34C9EF3EDE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07272-E3DD-4456-A476-084DE9EB1A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82359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B58CC17-064A-4480-B90F-0DB0D4138B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C9C99A-3D67-46A6-B80A-105235098C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15454C-F9AE-45BD-A493-3AA3D0C43E8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55DAE1-1EF5-4831-8955-3BB60757A625}" type="datetimeFigureOut">
              <a:rPr lang="en-US" smtClean="0"/>
              <a:t>6/5/2023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5E3F7B-E534-4684-BFC5-124345E52B6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4B8614-5E36-43FF-B0EA-C7B6960B98C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207272-E3DD-4456-A476-084DE9EB1A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94173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openxmlformats.org/officeDocument/2006/relationships/image" Target="../media/image7.png"/><Relationship Id="rId4" Type="http://schemas.openxmlformats.org/officeDocument/2006/relationships/image" Target="../media/image6.tif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openxmlformats.org/officeDocument/2006/relationships/image" Target="../media/image7.png"/><Relationship Id="rId4" Type="http://schemas.openxmlformats.org/officeDocument/2006/relationships/image" Target="../media/image6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openxmlformats.org/officeDocument/2006/relationships/image" Target="../media/image7.png"/><Relationship Id="rId4" Type="http://schemas.openxmlformats.org/officeDocument/2006/relationships/image" Target="../media/image6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openxmlformats.org/officeDocument/2006/relationships/image" Target="../media/image7.png"/><Relationship Id="rId4" Type="http://schemas.openxmlformats.org/officeDocument/2006/relationships/image" Target="../media/image6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 bwMode="auto">
          <a:xfrm>
            <a:off x="-275329" y="-345232"/>
            <a:ext cx="12559004" cy="7548464"/>
          </a:xfrm>
          <a:prstGeom prst="rect">
            <a:avLst/>
          </a:prstGeom>
          <a:solidFill>
            <a:schemeClr val="tx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600" dirty="0">
              <a:solidFill>
                <a:srgbClr val="00B050"/>
              </a:solidFill>
              <a:latin typeface="Times New Roman" pitchFamily="18" charset="0"/>
            </a:endParaRPr>
          </a:p>
        </p:txBody>
      </p:sp>
      <p:pic>
        <p:nvPicPr>
          <p:cNvPr id="5" name="Picture 4" descr="20111111_171_dew_quarter_res.gif"/>
          <p:cNvPicPr>
            <a:picLocks noChangeAspect="1"/>
          </p:cNvPicPr>
          <p:nvPr/>
        </p:nvPicPr>
        <p:blipFill>
          <a:blip r:embed="rId3" cstate="print">
            <a:lum bright="-20000" contrast="-40000"/>
          </a:blip>
          <a:stretch>
            <a:fillRect/>
          </a:stretch>
        </p:blipFill>
        <p:spPr>
          <a:xfrm>
            <a:off x="2640562" y="-76200"/>
            <a:ext cx="7010400" cy="70104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6" name="Rectangle 3074"/>
          <p:cNvSpPr txBox="1">
            <a:spLocks noChangeArrowheads="1"/>
          </p:cNvSpPr>
          <p:nvPr/>
        </p:nvSpPr>
        <p:spPr>
          <a:xfrm>
            <a:off x="2525486" y="1219200"/>
            <a:ext cx="7315201" cy="1828800"/>
          </a:xfrm>
          <a:prstGeom prst="rect">
            <a:avLst/>
          </a:prstGeom>
        </p:spPr>
        <p:txBody>
          <a:bodyPr/>
          <a:lstStyle/>
          <a:p>
            <a:pPr algn="ctr">
              <a:lnSpc>
                <a:spcPct val="150000"/>
              </a:lnSpc>
            </a:pPr>
            <a:r>
              <a:rPr lang="en-US" sz="2800" b="1" dirty="0">
                <a:solidFill>
                  <a:schemeClr val="bg1"/>
                </a:solidFill>
              </a:rPr>
              <a:t>Heating of the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Magnetically Closed Corona</a:t>
            </a:r>
          </a:p>
        </p:txBody>
      </p:sp>
      <p:sp>
        <p:nvSpPr>
          <p:cNvPr id="7" name="Rectangle 3075"/>
          <p:cNvSpPr txBox="1">
            <a:spLocks noChangeArrowheads="1"/>
          </p:cNvSpPr>
          <p:nvPr/>
        </p:nvSpPr>
        <p:spPr>
          <a:xfrm>
            <a:off x="4495176" y="3453793"/>
            <a:ext cx="2507204" cy="2666756"/>
          </a:xfrm>
          <a:prstGeom prst="rect">
            <a:avLst/>
          </a:prstGeom>
        </p:spPr>
        <p:txBody>
          <a:bodyPr/>
          <a:lstStyle/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1400" b="1" i="1" kern="0" dirty="0">
                <a:solidFill>
                  <a:schemeClr val="bg1"/>
                </a:solidFill>
              </a:rPr>
              <a:t>Vladimir Airapetian</a:t>
            </a:r>
          </a:p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1400" b="1" kern="0" dirty="0">
                <a:solidFill>
                  <a:schemeClr val="bg1"/>
                </a:solidFill>
              </a:rPr>
              <a:t>Jeffrey Brosius</a:t>
            </a:r>
          </a:p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1400" b="1" i="1" kern="0" dirty="0">
                <a:solidFill>
                  <a:schemeClr val="bg1"/>
                </a:solidFill>
              </a:rPr>
              <a:t>Sherry Chhabra</a:t>
            </a:r>
          </a:p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1400" b="1" kern="0" dirty="0">
                <a:solidFill>
                  <a:schemeClr val="bg1"/>
                </a:solidFill>
              </a:rPr>
              <a:t>Ineke De Moortel</a:t>
            </a:r>
          </a:p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1400" b="1" kern="0" dirty="0">
                <a:solidFill>
                  <a:schemeClr val="bg1"/>
                </a:solidFill>
              </a:rPr>
              <a:t>Lars Daldorff</a:t>
            </a:r>
          </a:p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1400" b="1" kern="0" dirty="0">
                <a:solidFill>
                  <a:schemeClr val="bg1"/>
                </a:solidFill>
              </a:rPr>
              <a:t>Craig Johnston</a:t>
            </a:r>
          </a:p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1400" b="1" kern="0" dirty="0">
                <a:solidFill>
                  <a:schemeClr val="bg1"/>
                </a:solidFill>
              </a:rPr>
              <a:t>Judith Karpen</a:t>
            </a:r>
          </a:p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1400" b="1" kern="0" dirty="0">
                <a:solidFill>
                  <a:schemeClr val="bg1"/>
                </a:solidFill>
              </a:rPr>
              <a:t>Kalman Knizhnik</a:t>
            </a:r>
          </a:p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1400" b="1" i="1" kern="0" dirty="0">
                <a:solidFill>
                  <a:schemeClr val="bg1"/>
                </a:solidFill>
              </a:rPr>
              <a:t>Pankaj Kumar</a:t>
            </a:r>
          </a:p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  <a:defRPr/>
            </a:pPr>
            <a:endParaRPr lang="en-US" sz="1400" b="1" kern="0" dirty="0">
              <a:solidFill>
                <a:schemeClr val="bg1"/>
              </a:solidFill>
            </a:endParaRPr>
          </a:p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  <a:defRPr/>
            </a:pPr>
            <a:endParaRPr lang="en-US" sz="2400" b="1" kern="0" baseline="30000" dirty="0">
              <a:solidFill>
                <a:schemeClr val="bg1"/>
              </a:solidFill>
            </a:endParaRPr>
          </a:p>
          <a:p>
            <a:pPr marL="342900" indent="-342900" algn="ctr" eaLnBrk="0" fontAlgn="base" hangingPunct="0">
              <a:spcBef>
                <a:spcPct val="20000"/>
              </a:spcBef>
              <a:spcAft>
                <a:spcPct val="0"/>
              </a:spcAft>
              <a:defRPr/>
            </a:pPr>
            <a:endParaRPr lang="en-US" sz="2400" b="1" kern="0" baseline="30000" dirty="0">
              <a:solidFill>
                <a:schemeClr val="bg1"/>
              </a:solidFill>
            </a:endParaRPr>
          </a:p>
          <a:p>
            <a:pPr marL="342900" indent="-342900" algn="ctr" eaLnBrk="0" fontAlgn="base" hangingPunct="0">
              <a:spcBef>
                <a:spcPct val="20000"/>
              </a:spcBef>
              <a:spcAft>
                <a:spcPct val="0"/>
              </a:spcAft>
              <a:defRPr/>
            </a:pPr>
            <a:endParaRPr lang="en-US" sz="2000" b="1" kern="0" baseline="30000" dirty="0">
              <a:solidFill>
                <a:schemeClr val="bg1"/>
              </a:solidFill>
            </a:endParaRPr>
          </a:p>
          <a:p>
            <a:pPr marL="342900" indent="-342900" algn="ctr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defRPr/>
            </a:pPr>
            <a:endParaRPr lang="en-US" b="1" kern="0" dirty="0">
              <a:solidFill>
                <a:schemeClr val="bg1"/>
              </a:solidFill>
            </a:endParaRPr>
          </a:p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/>
            </a:pPr>
            <a:endParaRPr lang="en-US" sz="2400" b="1" kern="0" dirty="0"/>
          </a:p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/>
            </a:pPr>
            <a:endParaRPr lang="en-US" sz="2400" b="1" kern="0" dirty="0"/>
          </a:p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/>
            </a:pPr>
            <a:endParaRPr lang="en-US" sz="2400" b="1" kern="0" dirty="0"/>
          </a:p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/>
            </a:pPr>
            <a:endParaRPr lang="en-US" sz="2400" b="1" kern="0" dirty="0"/>
          </a:p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/>
            </a:pPr>
            <a:endParaRPr lang="en-US" sz="2400" b="1" kern="0" dirty="0"/>
          </a:p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/>
            </a:pPr>
            <a:endParaRPr lang="en-US" sz="2400" b="1" kern="0" dirty="0"/>
          </a:p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/>
            </a:pPr>
            <a:endParaRPr lang="en-US" sz="2400" b="1" kern="0" dirty="0"/>
          </a:p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/>
            </a:pPr>
            <a:endParaRPr lang="en-US" sz="2400" b="1" kern="0" dirty="0"/>
          </a:p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/>
            </a:pPr>
            <a:endParaRPr lang="en-US" sz="2400" b="1" kern="0" dirty="0"/>
          </a:p>
          <a:p>
            <a:pPr eaLnBrk="0" fontAlgn="base" hangingPunct="0">
              <a:spcBef>
                <a:spcPct val="20000"/>
              </a:spcBef>
              <a:spcAft>
                <a:spcPct val="0"/>
              </a:spcAft>
              <a:defRPr/>
            </a:pPr>
            <a:endParaRPr lang="en-US" sz="2000" kern="0" dirty="0"/>
          </a:p>
        </p:txBody>
      </p:sp>
      <p:pic>
        <p:nvPicPr>
          <p:cNvPr id="8" name="Picture 7" descr="Logo&#10;&#10;Description automatically generated with medium confidence">
            <a:extLst>
              <a:ext uri="{FF2B5EF4-FFF2-40B4-BE49-F238E27FC236}">
                <a16:creationId xmlns:a16="http://schemas.microsoft.com/office/drawing/2014/main" id="{F1F9D826-EBEC-46EF-96D8-800D9C165F0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14" r="16197"/>
          <a:stretch/>
        </p:blipFill>
        <p:spPr>
          <a:xfrm>
            <a:off x="10935478" y="-31843"/>
            <a:ext cx="1121132" cy="1078481"/>
          </a:xfrm>
          <a:prstGeom prst="rect">
            <a:avLst/>
          </a:prstGeom>
        </p:spPr>
      </p:pic>
      <p:sp>
        <p:nvSpPr>
          <p:cNvPr id="9" name="Rectangle 3075">
            <a:extLst>
              <a:ext uri="{FF2B5EF4-FFF2-40B4-BE49-F238E27FC236}">
                <a16:creationId xmlns:a16="http://schemas.microsoft.com/office/drawing/2014/main" id="{BD19E86C-770D-44D9-A7F2-9602C1291148}"/>
              </a:ext>
            </a:extLst>
          </p:cNvPr>
          <p:cNvSpPr txBox="1">
            <a:spLocks noChangeArrowheads="1"/>
          </p:cNvSpPr>
          <p:nvPr/>
        </p:nvSpPr>
        <p:spPr>
          <a:xfrm>
            <a:off x="6348322" y="3217415"/>
            <a:ext cx="2895600" cy="2982788"/>
          </a:xfrm>
          <a:prstGeom prst="rect">
            <a:avLst/>
          </a:prstGeom>
        </p:spPr>
        <p:txBody>
          <a:bodyPr/>
          <a:lstStyle/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  <a:defRPr/>
            </a:pPr>
            <a:endParaRPr lang="en-US" sz="1400" b="1" kern="0" dirty="0">
              <a:solidFill>
                <a:schemeClr val="bg1"/>
              </a:solidFill>
            </a:endParaRPr>
          </a:p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1400" b="1" kern="0" dirty="0">
                <a:solidFill>
                  <a:schemeClr val="bg1"/>
                </a:solidFill>
              </a:rPr>
              <a:t>James Leake</a:t>
            </a:r>
          </a:p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1400" b="1" i="1" kern="0" dirty="0">
                <a:solidFill>
                  <a:schemeClr val="bg1"/>
                </a:solidFill>
              </a:rPr>
              <a:t>Marcelo Lopez Fuentes</a:t>
            </a:r>
          </a:p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1400" b="1" i="1" kern="0" dirty="0">
                <a:solidFill>
                  <a:schemeClr val="bg1"/>
                </a:solidFill>
              </a:rPr>
              <a:t>Cecilia </a:t>
            </a:r>
            <a:r>
              <a:rPr lang="en-US" sz="1400" b="1" i="1" kern="0" dirty="0" err="1">
                <a:solidFill>
                  <a:schemeClr val="bg1"/>
                </a:solidFill>
              </a:rPr>
              <a:t>MacCormack</a:t>
            </a:r>
            <a:endParaRPr lang="en-US" sz="1400" b="1" i="1" kern="0" dirty="0">
              <a:solidFill>
                <a:schemeClr val="bg1"/>
              </a:solidFill>
            </a:endParaRPr>
          </a:p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1400" b="1" kern="0" dirty="0">
                <a:solidFill>
                  <a:schemeClr val="bg1"/>
                </a:solidFill>
              </a:rPr>
              <a:t>Samuel Schonfeld</a:t>
            </a:r>
          </a:p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1400" b="1" i="1" kern="0" dirty="0">
                <a:solidFill>
                  <a:schemeClr val="bg1"/>
                </a:solidFill>
              </a:rPr>
              <a:t>Shanwlee Sow Mondal</a:t>
            </a:r>
          </a:p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1400" b="1" i="1" kern="0" dirty="0">
                <a:solidFill>
                  <a:schemeClr val="bg1"/>
                </a:solidFill>
              </a:rPr>
              <a:t>Jenny Rodriguez Gomez</a:t>
            </a:r>
          </a:p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1400" b="1" kern="0" dirty="0">
                <a:solidFill>
                  <a:schemeClr val="bg1"/>
                </a:solidFill>
              </a:rPr>
              <a:t>Vadim Uritsky</a:t>
            </a:r>
          </a:p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1400" b="1" kern="0" dirty="0">
                <a:solidFill>
                  <a:schemeClr val="bg1"/>
                </a:solidFill>
              </a:rPr>
              <a:t>Peter Young</a:t>
            </a:r>
          </a:p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1400" b="1" kern="0" dirty="0">
                <a:solidFill>
                  <a:schemeClr val="bg1"/>
                </a:solidFill>
              </a:rPr>
              <a:t>Nicholeen Viall</a:t>
            </a:r>
          </a:p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1400" b="1" kern="0" dirty="0">
                <a:solidFill>
                  <a:schemeClr val="bg1"/>
                </a:solidFill>
              </a:rPr>
              <a:t>Yihua Zhang</a:t>
            </a:r>
          </a:p>
          <a:p>
            <a:pPr marL="342900" indent="-342900" algn="ctr" eaLnBrk="0" fontAlgn="base" hangingPunct="0">
              <a:spcBef>
                <a:spcPct val="20000"/>
              </a:spcBef>
              <a:spcAft>
                <a:spcPct val="0"/>
              </a:spcAft>
              <a:defRPr/>
            </a:pPr>
            <a:endParaRPr lang="en-US" sz="2400" b="1" kern="0" baseline="30000" dirty="0">
              <a:solidFill>
                <a:schemeClr val="bg1"/>
              </a:solidFill>
            </a:endParaRPr>
          </a:p>
          <a:p>
            <a:pPr marL="342900" indent="-342900" algn="ctr" eaLnBrk="0" fontAlgn="base" hangingPunct="0">
              <a:spcBef>
                <a:spcPct val="20000"/>
              </a:spcBef>
              <a:spcAft>
                <a:spcPct val="0"/>
              </a:spcAft>
              <a:defRPr/>
            </a:pPr>
            <a:endParaRPr lang="en-US" sz="2400" b="1" kern="0" baseline="30000" dirty="0">
              <a:solidFill>
                <a:schemeClr val="bg1"/>
              </a:solidFill>
            </a:endParaRPr>
          </a:p>
          <a:p>
            <a:pPr marL="342900" indent="-342900" algn="ctr" eaLnBrk="0" fontAlgn="base" hangingPunct="0">
              <a:spcBef>
                <a:spcPct val="20000"/>
              </a:spcBef>
              <a:spcAft>
                <a:spcPct val="0"/>
              </a:spcAft>
              <a:defRPr/>
            </a:pPr>
            <a:endParaRPr lang="en-US" sz="2000" b="1" kern="0" baseline="30000" dirty="0">
              <a:solidFill>
                <a:schemeClr val="bg1"/>
              </a:solidFill>
            </a:endParaRPr>
          </a:p>
          <a:p>
            <a:pPr marL="342900" indent="-342900" algn="ctr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defRPr/>
            </a:pPr>
            <a:endParaRPr lang="en-US" b="1" kern="0" dirty="0">
              <a:solidFill>
                <a:schemeClr val="bg1"/>
              </a:solidFill>
            </a:endParaRPr>
          </a:p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/>
            </a:pPr>
            <a:endParaRPr lang="en-US" sz="2400" b="1" kern="0" dirty="0"/>
          </a:p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/>
            </a:pPr>
            <a:endParaRPr lang="en-US" sz="2400" b="1" kern="0" dirty="0"/>
          </a:p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/>
            </a:pPr>
            <a:endParaRPr lang="en-US" sz="2400" b="1" kern="0" dirty="0"/>
          </a:p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/>
            </a:pPr>
            <a:endParaRPr lang="en-US" sz="2400" b="1" kern="0" dirty="0"/>
          </a:p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/>
            </a:pPr>
            <a:endParaRPr lang="en-US" sz="2400" b="1" kern="0" dirty="0"/>
          </a:p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/>
            </a:pPr>
            <a:endParaRPr lang="en-US" sz="2400" b="1" kern="0" dirty="0"/>
          </a:p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/>
            </a:pPr>
            <a:endParaRPr lang="en-US" sz="2400" b="1" kern="0" dirty="0"/>
          </a:p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/>
            </a:pPr>
            <a:endParaRPr lang="en-US" sz="2400" b="1" kern="0" dirty="0"/>
          </a:p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/>
            </a:pPr>
            <a:endParaRPr lang="en-US" sz="2400" b="1" kern="0" dirty="0"/>
          </a:p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/>
            </a:pPr>
            <a:endParaRPr lang="en-US" sz="2000" kern="0" dirty="0"/>
          </a:p>
          <a:p>
            <a:pPr eaLnBrk="0" fontAlgn="base" hangingPunct="0">
              <a:spcBef>
                <a:spcPct val="20000"/>
              </a:spcBef>
              <a:spcAft>
                <a:spcPct val="0"/>
              </a:spcAft>
              <a:defRPr/>
            </a:pPr>
            <a:endParaRPr lang="en-US" sz="2000" kern="0" dirty="0"/>
          </a:p>
        </p:txBody>
      </p:sp>
      <p:sp>
        <p:nvSpPr>
          <p:cNvPr id="10" name="Rectangle 3075">
            <a:extLst>
              <a:ext uri="{FF2B5EF4-FFF2-40B4-BE49-F238E27FC236}">
                <a16:creationId xmlns:a16="http://schemas.microsoft.com/office/drawing/2014/main" id="{9539CB7C-7F59-4971-A590-07CB24721617}"/>
              </a:ext>
            </a:extLst>
          </p:cNvPr>
          <p:cNvSpPr txBox="1">
            <a:spLocks noChangeArrowheads="1"/>
          </p:cNvSpPr>
          <p:nvPr/>
        </p:nvSpPr>
        <p:spPr>
          <a:xfrm>
            <a:off x="5201051" y="2606112"/>
            <a:ext cx="2294543" cy="670489"/>
          </a:xfrm>
          <a:prstGeom prst="rect">
            <a:avLst/>
          </a:prstGeom>
        </p:spPr>
        <p:txBody>
          <a:bodyPr/>
          <a:lstStyle/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1400" b="1" kern="0" dirty="0">
                <a:solidFill>
                  <a:schemeClr val="bg1"/>
                </a:solidFill>
              </a:rPr>
              <a:t>James Klimchuk, PI</a:t>
            </a:r>
          </a:p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1400" b="1" kern="0" dirty="0">
                <a:solidFill>
                  <a:schemeClr val="bg1"/>
                </a:solidFill>
              </a:rPr>
              <a:t>Therese Kucera, Deputy</a:t>
            </a:r>
          </a:p>
          <a:p>
            <a:pPr marL="342900" indent="-342900" algn="ctr" eaLnBrk="0" fontAlgn="base" hangingPunct="0">
              <a:spcBef>
                <a:spcPct val="20000"/>
              </a:spcBef>
              <a:spcAft>
                <a:spcPct val="0"/>
              </a:spcAft>
              <a:defRPr/>
            </a:pPr>
            <a:endParaRPr lang="en-US" sz="2400" b="1" kern="0" baseline="30000" dirty="0">
              <a:solidFill>
                <a:schemeClr val="bg1"/>
              </a:solidFill>
            </a:endParaRPr>
          </a:p>
          <a:p>
            <a:pPr marL="342900" indent="-342900" algn="ctr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defRPr/>
            </a:pPr>
            <a:r>
              <a:rPr lang="en-US" b="1" kern="0" dirty="0">
                <a:solidFill>
                  <a:schemeClr val="bg1"/>
                </a:solidFill>
              </a:rPr>
              <a:t>  </a:t>
            </a:r>
          </a:p>
          <a:p>
            <a:pPr marL="342900" indent="-342900" algn="ctr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defRPr/>
            </a:pPr>
            <a:endParaRPr lang="en-US" b="1" kern="0" dirty="0">
              <a:solidFill>
                <a:schemeClr val="bg1"/>
              </a:solidFill>
            </a:endParaRPr>
          </a:p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/>
            </a:pPr>
            <a:endParaRPr lang="en-US" sz="2400" b="1" kern="0" dirty="0"/>
          </a:p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/>
            </a:pPr>
            <a:endParaRPr lang="en-US" sz="2400" b="1" kern="0" dirty="0"/>
          </a:p>
          <a:p>
            <a:pPr eaLnBrk="0" fontAlgn="base" hangingPunct="0">
              <a:spcBef>
                <a:spcPct val="20000"/>
              </a:spcBef>
              <a:spcAft>
                <a:spcPct val="0"/>
              </a:spcAft>
              <a:defRPr/>
            </a:pPr>
            <a:endParaRPr lang="en-US" sz="2400" b="1" kern="0" dirty="0"/>
          </a:p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/>
            </a:pPr>
            <a:endParaRPr lang="en-US" sz="2400" b="1" kern="0" dirty="0"/>
          </a:p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/>
            </a:pPr>
            <a:endParaRPr lang="en-US" sz="2400" b="1" kern="0" dirty="0"/>
          </a:p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/>
            </a:pPr>
            <a:endParaRPr lang="en-US" sz="2400" b="1" kern="0" dirty="0"/>
          </a:p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/>
            </a:pPr>
            <a:endParaRPr lang="en-US" sz="2400" b="1" kern="0" dirty="0"/>
          </a:p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/>
            </a:pPr>
            <a:endParaRPr lang="en-US" sz="2400" b="1" kern="0" dirty="0"/>
          </a:p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/>
            </a:pPr>
            <a:endParaRPr lang="en-US" sz="2400" b="1" kern="0" dirty="0"/>
          </a:p>
          <a:p>
            <a:pPr eaLnBrk="0" fontAlgn="base" hangingPunct="0">
              <a:spcBef>
                <a:spcPct val="20000"/>
              </a:spcBef>
              <a:spcAft>
                <a:spcPct val="0"/>
              </a:spcAft>
              <a:defRPr/>
            </a:pPr>
            <a:endParaRPr lang="en-US" sz="2000" kern="0" dirty="0"/>
          </a:p>
        </p:txBody>
      </p:sp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2886752E-40B6-41D3-93FF-57FBE73697C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390" y="65454"/>
            <a:ext cx="885254" cy="88388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A5A0FBC-DD6A-7632-9D31-4FFEE0BD1565}"/>
              </a:ext>
            </a:extLst>
          </p:cNvPr>
          <p:cNvSpPr txBox="1"/>
          <p:nvPr/>
        </p:nvSpPr>
        <p:spPr>
          <a:xfrm>
            <a:off x="8664538" y="6257869"/>
            <a:ext cx="168001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>
                <a:solidFill>
                  <a:schemeClr val="bg1">
                    <a:lumMod val="95000"/>
                  </a:schemeClr>
                </a:solidFill>
              </a:rPr>
              <a:t>Italic</a:t>
            </a:r>
            <a:r>
              <a:rPr lang="en-US" sz="1200" dirty="0">
                <a:solidFill>
                  <a:schemeClr val="bg1">
                    <a:lumMod val="95000"/>
                  </a:schemeClr>
                </a:solidFill>
              </a:rPr>
              <a:t> – joined after start</a:t>
            </a:r>
          </a:p>
        </p:txBody>
      </p:sp>
    </p:spTree>
    <p:extLst>
      <p:ext uri="{BB962C8B-B14F-4D97-AF65-F5344CB8AC3E}">
        <p14:creationId xmlns:p14="http://schemas.microsoft.com/office/powerpoint/2010/main" val="25413709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ield_lines_rotation_with_units_new">
            <a:hlinkClick r:id="" action="ppaction://media"/>
            <a:extLst>
              <a:ext uri="{FF2B5EF4-FFF2-40B4-BE49-F238E27FC236}">
                <a16:creationId xmlns:a16="http://schemas.microsoft.com/office/drawing/2014/main" id="{96799285-2DEC-09A8-B249-A40759FB319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89390" y="0"/>
            <a:ext cx="7712075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3D44008-4A11-EE74-BA27-944BDB89293C}"/>
              </a:ext>
            </a:extLst>
          </p:cNvPr>
          <p:cNvSpPr txBox="1"/>
          <p:nvPr/>
        </p:nvSpPr>
        <p:spPr>
          <a:xfrm>
            <a:off x="2355296" y="2858530"/>
            <a:ext cx="259491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Magnetic</a:t>
            </a:r>
          </a:p>
          <a:p>
            <a:pPr algn="ctr"/>
            <a:r>
              <a:rPr lang="en-US" sz="2800" dirty="0">
                <a:solidFill>
                  <a:schemeClr val="bg1"/>
                </a:solidFill>
              </a:rPr>
              <a:t>Field Lines</a:t>
            </a:r>
          </a:p>
        </p:txBody>
      </p:sp>
    </p:spTree>
    <p:extLst>
      <p:ext uri="{BB962C8B-B14F-4D97-AF65-F5344CB8AC3E}">
        <p14:creationId xmlns:p14="http://schemas.microsoft.com/office/powerpoint/2010/main" val="3362265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Jz_rotation_with_units">
            <a:hlinkClick r:id="" action="ppaction://media"/>
            <a:extLst>
              <a:ext uri="{FF2B5EF4-FFF2-40B4-BE49-F238E27FC236}">
                <a16:creationId xmlns:a16="http://schemas.microsoft.com/office/drawing/2014/main" id="{5A2887B8-100A-32E8-BA71-6257B7B647C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39963" y="0"/>
            <a:ext cx="7712075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AB6251F-15D4-6856-BA65-52AAFE0A0333}"/>
              </a:ext>
            </a:extLst>
          </p:cNvPr>
          <p:cNvSpPr txBox="1"/>
          <p:nvPr/>
        </p:nvSpPr>
        <p:spPr>
          <a:xfrm>
            <a:off x="2239962" y="4118920"/>
            <a:ext cx="259491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Vertical</a:t>
            </a:r>
          </a:p>
          <a:p>
            <a:pPr algn="ctr"/>
            <a:r>
              <a:rPr lang="en-US" sz="2800" dirty="0">
                <a:solidFill>
                  <a:schemeClr val="bg1"/>
                </a:solidFill>
              </a:rPr>
              <a:t>Current Density</a:t>
            </a:r>
          </a:p>
        </p:txBody>
      </p:sp>
    </p:spTree>
    <p:extLst>
      <p:ext uri="{BB962C8B-B14F-4D97-AF65-F5344CB8AC3E}">
        <p14:creationId xmlns:p14="http://schemas.microsoft.com/office/powerpoint/2010/main" val="2888015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6EEF104-A60E-4603-6671-41B0975C85BC}"/>
              </a:ext>
            </a:extLst>
          </p:cNvPr>
          <p:cNvSpPr txBox="1"/>
          <p:nvPr/>
        </p:nvSpPr>
        <p:spPr>
          <a:xfrm>
            <a:off x="27432" y="182880"/>
            <a:ext cx="475488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u="sng" dirty="0">
                <a:solidFill>
                  <a:srgbClr val="1400FF"/>
                </a:solidFill>
              </a:rPr>
              <a:t>Reconnection Event – t = 68 mins</a:t>
            </a:r>
          </a:p>
        </p:txBody>
      </p:sp>
      <p:pic>
        <p:nvPicPr>
          <p:cNvPr id="6" name="68_mins_reconnection">
            <a:hlinkClick r:id="" action="ppaction://media"/>
            <a:extLst>
              <a:ext uri="{FF2B5EF4-FFF2-40B4-BE49-F238E27FC236}">
                <a16:creationId xmlns:a16="http://schemas.microsoft.com/office/drawing/2014/main" id="{DCE3C163-0672-0A4F-8CBB-4FB37A36E18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21693" t="665" r="19055" b="667"/>
          <a:stretch/>
        </p:blipFill>
        <p:spPr>
          <a:xfrm>
            <a:off x="4782313" y="45720"/>
            <a:ext cx="7223760" cy="6766560"/>
          </a:xfrm>
          <a:prstGeom prst="rect">
            <a:avLst/>
          </a:prstGeom>
        </p:spPr>
      </p:pic>
      <p:pic>
        <p:nvPicPr>
          <p:cNvPr id="10" name="Picture 9" descr="A picture containing diagram, sketch, art, design&#10;&#10;Description automatically generated">
            <a:extLst>
              <a:ext uri="{FF2B5EF4-FFF2-40B4-BE49-F238E27FC236}">
                <a16:creationId xmlns:a16="http://schemas.microsoft.com/office/drawing/2014/main" id="{BB0BF96E-B6C4-F099-704A-A7F9DC2FB8A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6041" t="1332" r="28276" b="2666"/>
          <a:stretch/>
        </p:blipFill>
        <p:spPr>
          <a:xfrm>
            <a:off x="914400" y="914400"/>
            <a:ext cx="2984500" cy="4572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BF6A35E-30BF-C6EF-67BC-6163F5C9698D}"/>
              </a:ext>
            </a:extLst>
          </p:cNvPr>
          <p:cNvSpPr txBox="1"/>
          <p:nvPr/>
        </p:nvSpPr>
        <p:spPr>
          <a:xfrm>
            <a:off x="91440" y="5303520"/>
            <a:ext cx="656805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Capturing </a:t>
            </a:r>
            <a:r>
              <a:rPr lang="en-US" b="1" dirty="0"/>
              <a:t>explosive energy release </a:t>
            </a:r>
            <a:r>
              <a:rPr lang="en-US" dirty="0"/>
              <a:t>from </a:t>
            </a:r>
            <a:r>
              <a:rPr lang="en-US" b="1" dirty="0"/>
              <a:t>narrow current sheets</a:t>
            </a:r>
            <a:r>
              <a:rPr lang="en-US" dirty="0"/>
              <a:t>: converting magnetic energy into kinetic and then thermal energy through viscous dissipation </a:t>
            </a:r>
            <a:r>
              <a:rPr lang="en-US"/>
              <a:t>of the shocks</a:t>
            </a:r>
            <a:r>
              <a:rPr lang="en-US" dirty="0"/>
              <a:t>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2811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19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AAB4852-FE35-9257-56A4-883C1ECEC567}"/>
              </a:ext>
            </a:extLst>
          </p:cNvPr>
          <p:cNvSpPr txBox="1"/>
          <p:nvPr/>
        </p:nvSpPr>
        <p:spPr>
          <a:xfrm>
            <a:off x="27432" y="182880"/>
            <a:ext cx="475488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u="sng" dirty="0">
                <a:solidFill>
                  <a:srgbClr val="1400FF"/>
                </a:solidFill>
              </a:rPr>
              <a:t>Evaporative Response – t = 71 mins</a:t>
            </a:r>
          </a:p>
        </p:txBody>
      </p:sp>
      <p:pic>
        <p:nvPicPr>
          <p:cNvPr id="5" name="71_mins_evaporation">
            <a:hlinkClick r:id="" action="ppaction://media"/>
            <a:extLst>
              <a:ext uri="{FF2B5EF4-FFF2-40B4-BE49-F238E27FC236}">
                <a16:creationId xmlns:a16="http://schemas.microsoft.com/office/drawing/2014/main" id="{30AE9182-30D6-B45B-3CC0-11B69020552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5802" t="666" r="549" b="666"/>
          <a:stretch/>
        </p:blipFill>
        <p:spPr>
          <a:xfrm>
            <a:off x="4754880" y="45720"/>
            <a:ext cx="7223760" cy="6766560"/>
          </a:xfrm>
          <a:prstGeom prst="rect">
            <a:avLst/>
          </a:prstGeom>
        </p:spPr>
      </p:pic>
      <p:pic>
        <p:nvPicPr>
          <p:cNvPr id="7" name="Picture 6" descr="A picture containing sketch, screenshot, art, design&#10;&#10;Description automatically generated">
            <a:extLst>
              <a:ext uri="{FF2B5EF4-FFF2-40B4-BE49-F238E27FC236}">
                <a16:creationId xmlns:a16="http://schemas.microsoft.com/office/drawing/2014/main" id="{93BB745A-A2E3-0A5E-0492-8484834F71A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4853" t="1332" r="29465" b="2666"/>
          <a:stretch/>
        </p:blipFill>
        <p:spPr>
          <a:xfrm>
            <a:off x="914400" y="914400"/>
            <a:ext cx="2984500" cy="4572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EEE4495-133F-3FD1-30C8-C587AFBC6342}"/>
              </a:ext>
            </a:extLst>
          </p:cNvPr>
          <p:cNvSpPr txBox="1"/>
          <p:nvPr/>
        </p:nvSpPr>
        <p:spPr>
          <a:xfrm>
            <a:off x="91440" y="5303520"/>
            <a:ext cx="656805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Capturing </a:t>
            </a:r>
            <a:r>
              <a:rPr lang="en-US" sz="18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evaporative response 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of the</a:t>
            </a:r>
            <a:r>
              <a:rPr lang="en-US" sz="180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plasma 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to the explosive energy release, allowing us to make </a:t>
            </a:r>
            <a:r>
              <a:rPr lang="en-US" sz="18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meaningful comparisons 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with </a:t>
            </a:r>
            <a:r>
              <a:rPr lang="en-US" sz="18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observations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.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1238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3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ntensity_xz">
            <a:hlinkClick r:id="" action="ppaction://media"/>
            <a:extLst>
              <a:ext uri="{FF2B5EF4-FFF2-40B4-BE49-F238E27FC236}">
                <a16:creationId xmlns:a16="http://schemas.microsoft.com/office/drawing/2014/main" id="{C3B83676-EA51-2BE2-B64A-4180CFD5411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40080" y="731520"/>
            <a:ext cx="10697644" cy="5943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6EEF104-A60E-4603-6671-41B0975C85BC}"/>
              </a:ext>
            </a:extLst>
          </p:cNvPr>
          <p:cNvSpPr txBox="1"/>
          <p:nvPr/>
        </p:nvSpPr>
        <p:spPr>
          <a:xfrm>
            <a:off x="0" y="181094"/>
            <a:ext cx="1220109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u="sng" dirty="0">
                <a:solidFill>
                  <a:srgbClr val="1400FF"/>
                </a:solidFill>
              </a:rPr>
              <a:t>Line-of-Sight Intensity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9C9D5596-A5B1-4790-36AF-EEAD71E03AC1}"/>
              </a:ext>
            </a:extLst>
          </p:cNvPr>
          <p:cNvGrpSpPr/>
          <p:nvPr/>
        </p:nvGrpSpPr>
        <p:grpSpPr>
          <a:xfrm>
            <a:off x="91440" y="817517"/>
            <a:ext cx="11044646" cy="5943600"/>
            <a:chOff x="91440" y="817517"/>
            <a:chExt cx="11044646" cy="5943600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8CD79E7C-DD13-C7A5-BDBE-5E80262451FC}"/>
                </a:ext>
              </a:extLst>
            </p:cNvPr>
            <p:cNvGrpSpPr/>
            <p:nvPr/>
          </p:nvGrpSpPr>
          <p:grpSpPr>
            <a:xfrm>
              <a:off x="163285" y="817517"/>
              <a:ext cx="10972801" cy="5943600"/>
              <a:chOff x="163285" y="817517"/>
              <a:chExt cx="10972801" cy="5943600"/>
            </a:xfrm>
          </p:grpSpPr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7689D0A4-584B-439C-D65E-E87ADEF6438E}"/>
                  </a:ext>
                </a:extLst>
              </p:cNvPr>
              <p:cNvGrpSpPr/>
              <p:nvPr/>
            </p:nvGrpSpPr>
            <p:grpSpPr>
              <a:xfrm>
                <a:off x="163285" y="817517"/>
                <a:ext cx="4008119" cy="5943600"/>
                <a:chOff x="163285" y="817517"/>
                <a:chExt cx="4008119" cy="5943600"/>
              </a:xfrm>
            </p:grpSpPr>
            <p:sp>
              <p:nvSpPr>
                <p:cNvPr id="14" name="Rectangle 13">
                  <a:extLst>
                    <a:ext uri="{FF2B5EF4-FFF2-40B4-BE49-F238E27FC236}">
                      <a16:creationId xmlns:a16="http://schemas.microsoft.com/office/drawing/2014/main" id="{0E4962FD-68F6-4AB6-979F-98B227BA2D13}"/>
                    </a:ext>
                  </a:extLst>
                </p:cNvPr>
                <p:cNvSpPr/>
                <p:nvPr/>
              </p:nvSpPr>
              <p:spPr>
                <a:xfrm>
                  <a:off x="163285" y="817517"/>
                  <a:ext cx="4008119" cy="5943600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15" name="Picture 14" descr="A picture containing screenshot, design&#10;&#10;Description automatically generated">
                  <a:extLst>
                    <a:ext uri="{FF2B5EF4-FFF2-40B4-BE49-F238E27FC236}">
                      <a16:creationId xmlns:a16="http://schemas.microsoft.com/office/drawing/2014/main" id="{9879ADEE-C63B-BEDF-4A51-43981E6974F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6"/>
                <a:srcRect l="17859" t="1332" r="28829" b="1333"/>
                <a:stretch/>
              </p:blipFill>
              <p:spPr>
                <a:xfrm>
                  <a:off x="914400" y="1097280"/>
                  <a:ext cx="2818356" cy="4572000"/>
                </a:xfrm>
                <a:prstGeom prst="rect">
                  <a:avLst/>
                </a:prstGeom>
              </p:spPr>
            </p:pic>
          </p:grp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7D0F52AC-74DA-777A-919B-B75C1D99B074}"/>
                  </a:ext>
                </a:extLst>
              </p:cNvPr>
              <p:cNvSpPr/>
              <p:nvPr/>
            </p:nvSpPr>
            <p:spPr>
              <a:xfrm>
                <a:off x="4209551" y="3777343"/>
                <a:ext cx="6926535" cy="298377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946C6DAE-365D-C35F-F60C-CBF9C3829C03}"/>
                </a:ext>
              </a:extLst>
            </p:cNvPr>
            <p:cNvSpPr txBox="1"/>
            <p:nvPr/>
          </p:nvSpPr>
          <p:spPr>
            <a:xfrm>
              <a:off x="91440" y="5303520"/>
              <a:ext cx="656805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dirty="0"/>
            </a:p>
            <a:p>
              <a:endParaRPr lang="en-US" dirty="0"/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/>
                <a:t>Connecting </a:t>
              </a:r>
              <a:r>
                <a:rPr lang="en-US" sz="180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simulations with</a:t>
              </a:r>
              <a:r>
                <a:rPr lang="en-US" sz="1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 </a:t>
              </a:r>
              <a:r>
                <a:rPr lang="en-US" sz="180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observations.</a:t>
              </a:r>
              <a:endParaRPr lang="en-US" dirty="0"/>
            </a:p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231709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006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4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4" name="Rectangle 4"/>
          <p:cNvSpPr>
            <a:spLocks noChangeArrowheads="1"/>
          </p:cNvSpPr>
          <p:nvPr/>
        </p:nvSpPr>
        <p:spPr bwMode="auto">
          <a:xfrm>
            <a:off x="5638800" y="3505200"/>
            <a:ext cx="152400" cy="228600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04805" name="Line 5"/>
          <p:cNvSpPr>
            <a:spLocks noChangeShapeType="1"/>
          </p:cNvSpPr>
          <p:nvPr/>
        </p:nvSpPr>
        <p:spPr bwMode="auto">
          <a:xfrm flipV="1">
            <a:off x="5638800" y="2362200"/>
            <a:ext cx="1066800" cy="114300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04806" name="Line 6"/>
          <p:cNvSpPr>
            <a:spLocks noChangeShapeType="1"/>
          </p:cNvSpPr>
          <p:nvPr/>
        </p:nvSpPr>
        <p:spPr bwMode="auto">
          <a:xfrm>
            <a:off x="5638800" y="3733800"/>
            <a:ext cx="1143000" cy="7620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04815" name="Rectangle 15"/>
          <p:cNvSpPr>
            <a:spLocks noChangeArrowheads="1"/>
          </p:cNvSpPr>
          <p:nvPr/>
        </p:nvSpPr>
        <p:spPr bwMode="auto">
          <a:xfrm>
            <a:off x="5484896" y="1575805"/>
            <a:ext cx="216248" cy="237979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D02ECD7F-40FC-41DB-ABAD-21EB881B013A}"/>
              </a:ext>
            </a:extLst>
          </p:cNvPr>
          <p:cNvGrpSpPr/>
          <p:nvPr/>
        </p:nvGrpSpPr>
        <p:grpSpPr>
          <a:xfrm>
            <a:off x="5055571" y="531260"/>
            <a:ext cx="4132723" cy="2036213"/>
            <a:chOff x="3315322" y="766674"/>
            <a:chExt cx="4132723" cy="2036213"/>
          </a:xfrm>
        </p:grpSpPr>
        <p:pic>
          <p:nvPicPr>
            <p:cNvPr id="204802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907125" y="766674"/>
              <a:ext cx="1292981" cy="1618259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ffectLst/>
          </p:spPr>
        </p:pic>
        <p:sp>
          <p:nvSpPr>
            <p:cNvPr id="204807" name="Rectangle 7"/>
            <p:cNvSpPr>
              <a:spLocks noChangeArrowheads="1"/>
            </p:cNvSpPr>
            <p:nvPr/>
          </p:nvSpPr>
          <p:spPr bwMode="auto">
            <a:xfrm>
              <a:off x="6609930" y="1766187"/>
              <a:ext cx="108124" cy="95192"/>
            </a:xfrm>
            <a:prstGeom prst="rect">
              <a:avLst/>
            </a:prstGeom>
            <a:noFill/>
            <a:ln w="19050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4816" name="Line 16"/>
            <p:cNvSpPr>
              <a:spLocks noChangeShapeType="1"/>
            </p:cNvSpPr>
            <p:nvPr/>
          </p:nvSpPr>
          <p:spPr bwMode="auto">
            <a:xfrm flipV="1">
              <a:off x="3315322" y="766674"/>
              <a:ext cx="2537741" cy="114514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04817" name="Line 17"/>
            <p:cNvSpPr>
              <a:spLocks noChangeShapeType="1"/>
            </p:cNvSpPr>
            <p:nvPr/>
          </p:nvSpPr>
          <p:spPr bwMode="auto">
            <a:xfrm>
              <a:off x="3315322" y="2049197"/>
              <a:ext cx="2537741" cy="335735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r>
                <a:rPr lang="en-US" dirty="0"/>
                <a:t>                                 </a:t>
              </a:r>
            </a:p>
          </p:txBody>
        </p:sp>
        <p:sp>
          <p:nvSpPr>
            <p:cNvPr id="204808" name="Line 8"/>
            <p:cNvSpPr>
              <a:spLocks noChangeShapeType="1"/>
            </p:cNvSpPr>
            <p:nvPr/>
          </p:nvSpPr>
          <p:spPr bwMode="auto">
            <a:xfrm flipH="1">
              <a:off x="5658372" y="1766186"/>
              <a:ext cx="951558" cy="1036701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04809" name="Line 9"/>
            <p:cNvSpPr>
              <a:spLocks noChangeShapeType="1"/>
            </p:cNvSpPr>
            <p:nvPr/>
          </p:nvSpPr>
          <p:spPr bwMode="auto">
            <a:xfrm>
              <a:off x="6718052" y="1766187"/>
              <a:ext cx="729993" cy="103670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24" name="Picture 23" descr="fig1.tif"/>
          <p:cNvPicPr>
            <a:picLocks noChangeAspect="1"/>
          </p:cNvPicPr>
          <p:nvPr/>
        </p:nvPicPr>
        <p:blipFill>
          <a:blip r:embed="rId4" cstate="print"/>
          <a:srcRect l="7500" t="7778" r="4037" b="8889"/>
          <a:stretch>
            <a:fillRect/>
          </a:stretch>
        </p:blipFill>
        <p:spPr>
          <a:xfrm>
            <a:off x="7139781" y="2725236"/>
            <a:ext cx="2308156" cy="1542961"/>
          </a:xfrm>
          <a:prstGeom prst="rect">
            <a:avLst/>
          </a:prstGeom>
        </p:spPr>
      </p:pic>
      <p:sp>
        <p:nvSpPr>
          <p:cNvPr id="2" name="5-Point Star 1"/>
          <p:cNvSpPr/>
          <p:nvPr/>
        </p:nvSpPr>
        <p:spPr bwMode="auto">
          <a:xfrm>
            <a:off x="7543838" y="3636299"/>
            <a:ext cx="170976" cy="158692"/>
          </a:xfrm>
          <a:prstGeom prst="star5">
            <a:avLst/>
          </a:prstGeom>
          <a:solidFill>
            <a:srgbClr val="FF0000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600">
              <a:latin typeface="Times New Roman" pitchFamily="18" charset="0"/>
            </a:endParaRPr>
          </a:p>
        </p:txBody>
      </p:sp>
      <p:sp>
        <p:nvSpPr>
          <p:cNvPr id="21" name="5-Point Star 20"/>
          <p:cNvSpPr/>
          <p:nvPr/>
        </p:nvSpPr>
        <p:spPr bwMode="auto">
          <a:xfrm>
            <a:off x="8803255" y="3352801"/>
            <a:ext cx="173624" cy="162787"/>
          </a:xfrm>
          <a:prstGeom prst="star5">
            <a:avLst/>
          </a:prstGeom>
          <a:solidFill>
            <a:srgbClr val="FF0000"/>
          </a:solidFill>
          <a:ln w="12700" cap="flat" cmpd="sng" algn="ctr">
            <a:solidFill>
              <a:srgbClr val="FF33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600">
              <a:latin typeface="Times New Roman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886201" y="3533002"/>
            <a:ext cx="103586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~ 100,000 km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9183309" y="3290501"/>
            <a:ext cx="7837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/>
              <a:t>nanoflare</a:t>
            </a:r>
            <a:endParaRPr lang="en-US" sz="1200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BDDCCDD-EED3-49C8-B11B-D28043ED4AB7}"/>
              </a:ext>
            </a:extLst>
          </p:cNvPr>
          <p:cNvGrpSpPr/>
          <p:nvPr/>
        </p:nvGrpSpPr>
        <p:grpSpPr>
          <a:xfrm>
            <a:off x="1907559" y="248776"/>
            <a:ext cx="4099193" cy="3277432"/>
            <a:chOff x="678147" y="2791404"/>
            <a:chExt cx="4099193" cy="3277432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4C9E6C4B-F1AA-4E42-B1CE-DA7CFB3748A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49135" y="3057528"/>
              <a:ext cx="3028205" cy="3011308"/>
            </a:xfrm>
            <a:prstGeom prst="rect">
              <a:avLst/>
            </a:prstGeom>
          </p:spPr>
        </p:pic>
        <p:sp>
          <p:nvSpPr>
            <p:cNvPr id="25" name="TextBox 24"/>
            <p:cNvSpPr txBox="1"/>
            <p:nvPr/>
          </p:nvSpPr>
          <p:spPr>
            <a:xfrm>
              <a:off x="678147" y="4287911"/>
              <a:ext cx="86062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Corona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3427BFCD-4DA1-4363-99F6-5F767E7C386B}"/>
                </a:ext>
              </a:extLst>
            </p:cNvPr>
            <p:cNvSpPr txBox="1"/>
            <p:nvPr/>
          </p:nvSpPr>
          <p:spPr>
            <a:xfrm>
              <a:off x="2414810" y="2791404"/>
              <a:ext cx="1696853" cy="24622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/>
                <a:t>Hi-C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077E6CB8-32B1-47F6-81AF-E5A5CD56B0D7}"/>
              </a:ext>
            </a:extLst>
          </p:cNvPr>
          <p:cNvGrpSpPr/>
          <p:nvPr/>
        </p:nvGrpSpPr>
        <p:grpSpPr>
          <a:xfrm>
            <a:off x="2038626" y="4111373"/>
            <a:ext cx="3600174" cy="2062203"/>
            <a:chOff x="1773038" y="247746"/>
            <a:chExt cx="3600174" cy="2062203"/>
          </a:xfrm>
        </p:grpSpPr>
        <p:sp>
          <p:nvSpPr>
            <p:cNvPr id="5" name="TextBox 4"/>
            <p:cNvSpPr txBox="1"/>
            <p:nvPr/>
          </p:nvSpPr>
          <p:spPr>
            <a:xfrm>
              <a:off x="1773038" y="1173033"/>
              <a:ext cx="151547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/>
                <a:t>Photosphere</a:t>
              </a:r>
            </a:p>
            <a:p>
              <a:pPr algn="ctr"/>
              <a:r>
                <a:rPr lang="en-US" dirty="0"/>
                <a:t>(solar surface)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0488C616-6119-463E-9715-49921FFEFDCD}"/>
                </a:ext>
              </a:extLst>
            </p:cNvPr>
            <p:cNvSpPr txBox="1"/>
            <p:nvPr/>
          </p:nvSpPr>
          <p:spPr>
            <a:xfrm>
              <a:off x="3560947" y="247746"/>
              <a:ext cx="1696853" cy="24622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/>
                <a:t>DKIST</a:t>
              </a:r>
            </a:p>
          </p:txBody>
        </p:sp>
        <p:pic>
          <p:nvPicPr>
            <p:cNvPr id="11" name="Picture 10" descr="A picture containing several&#10;&#10;Description automatically generated">
              <a:extLst>
                <a:ext uri="{FF2B5EF4-FFF2-40B4-BE49-F238E27FC236}">
                  <a16:creationId xmlns:a16="http://schemas.microsoft.com/office/drawing/2014/main" id="{767EDBB2-44AC-4EA1-A1D1-4BB12044BF3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104" t="16402" r="19083" b="18538"/>
            <a:stretch/>
          </p:blipFill>
          <p:spPr>
            <a:xfrm>
              <a:off x="3495141" y="481148"/>
              <a:ext cx="1878071" cy="1828801"/>
            </a:xfrm>
            <a:prstGeom prst="rect">
              <a:avLst/>
            </a:prstGeom>
          </p:spPr>
        </p:pic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1A2B4250-B0AD-4A29-8F04-E126A7E489AA}"/>
              </a:ext>
            </a:extLst>
          </p:cNvPr>
          <p:cNvSpPr txBox="1"/>
          <p:nvPr/>
        </p:nvSpPr>
        <p:spPr>
          <a:xfrm>
            <a:off x="8551466" y="4268197"/>
            <a:ext cx="76174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~ 100 km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355A0B14-316D-4974-8FA0-464786C8DC8A}"/>
              </a:ext>
            </a:extLst>
          </p:cNvPr>
          <p:cNvSpPr txBox="1"/>
          <p:nvPr/>
        </p:nvSpPr>
        <p:spPr>
          <a:xfrm>
            <a:off x="7818808" y="2183220"/>
            <a:ext cx="87876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~ 1,000 km</a:t>
            </a:r>
          </a:p>
        </p:txBody>
      </p:sp>
      <p:pic>
        <p:nvPicPr>
          <p:cNvPr id="35" name="Picture 34" descr="fig_geometry">
            <a:extLst>
              <a:ext uri="{FF2B5EF4-FFF2-40B4-BE49-F238E27FC236}">
                <a16:creationId xmlns:a16="http://schemas.microsoft.com/office/drawing/2014/main" id="{6E46709D-BD55-464D-B582-44B00A85AC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 l="7695" t="62685" r="59804" b="2972"/>
          <a:stretch>
            <a:fillRect/>
          </a:stretch>
        </p:blipFill>
        <p:spPr bwMode="auto">
          <a:xfrm>
            <a:off x="7398620" y="4686150"/>
            <a:ext cx="1288180" cy="1638450"/>
          </a:xfrm>
          <a:prstGeom prst="rect">
            <a:avLst/>
          </a:prstGeom>
          <a:noFill/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721ADC05-6EC6-4E6D-95C5-9B9EB139F4A2}"/>
              </a:ext>
            </a:extLst>
          </p:cNvPr>
          <p:cNvSpPr txBox="1"/>
          <p:nvPr/>
        </p:nvSpPr>
        <p:spPr>
          <a:xfrm>
            <a:off x="6929894" y="6085852"/>
            <a:ext cx="72167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≤ 0.1 km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5876A11A-A23A-4B78-A7FE-93F9330C2578}"/>
              </a:ext>
            </a:extLst>
          </p:cNvPr>
          <p:cNvCxnSpPr>
            <a:cxnSpLocks/>
          </p:cNvCxnSpPr>
          <p:nvPr/>
        </p:nvCxnSpPr>
        <p:spPr bwMode="auto">
          <a:xfrm flipH="1">
            <a:off x="8193485" y="3619501"/>
            <a:ext cx="696583" cy="925695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sm" len="sm"/>
            <a:tailEnd type="triangle"/>
          </a:ln>
          <a:effectLst/>
        </p:spPr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E3131930-3EFD-4CEF-862B-CC883A79BFF8}"/>
              </a:ext>
            </a:extLst>
          </p:cNvPr>
          <p:cNvSpPr/>
          <p:nvPr/>
        </p:nvSpPr>
        <p:spPr bwMode="auto">
          <a:xfrm>
            <a:off x="5055570" y="1676400"/>
            <a:ext cx="126030" cy="137766"/>
          </a:xfrm>
          <a:prstGeom prst="rect">
            <a:avLst/>
          </a:prstGeom>
          <a:noFill/>
          <a:ln w="19050" cap="flat" cmpd="sng" algn="ctr">
            <a:solidFill>
              <a:schemeClr val="bg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600">
              <a:ln w="28575">
                <a:solidFill>
                  <a:schemeClr val="bg1"/>
                </a:solidFill>
              </a:ln>
              <a:noFill/>
              <a:latin typeface="Times New Roman" pitchFamily="18" charset="0"/>
            </a:endParaRPr>
          </a:p>
        </p:txBody>
      </p:sp>
      <p:sp>
        <p:nvSpPr>
          <p:cNvPr id="40" name="Line 16">
            <a:extLst>
              <a:ext uri="{FF2B5EF4-FFF2-40B4-BE49-F238E27FC236}">
                <a16:creationId xmlns:a16="http://schemas.microsoft.com/office/drawing/2014/main" id="{D449F32B-275A-4D9D-9079-2D2C34FCAC0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055193" y="1258446"/>
            <a:ext cx="951558" cy="403381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1" name="Line 17">
            <a:extLst>
              <a:ext uri="{FF2B5EF4-FFF2-40B4-BE49-F238E27FC236}">
                <a16:creationId xmlns:a16="http://schemas.microsoft.com/office/drawing/2014/main" id="{35A05C84-F93D-4D76-8930-5614975E9D5E}"/>
              </a:ext>
            </a:extLst>
          </p:cNvPr>
          <p:cNvSpPr>
            <a:spLocks noChangeShapeType="1"/>
          </p:cNvSpPr>
          <p:nvPr/>
        </p:nvSpPr>
        <p:spPr bwMode="auto">
          <a:xfrm>
            <a:off x="5048102" y="1810817"/>
            <a:ext cx="958650" cy="137766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r>
              <a:rPr lang="en-US" dirty="0"/>
              <a:t>                                 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837B6874-2FD0-4D5E-9409-EA2D01F91E5B}"/>
              </a:ext>
            </a:extLst>
          </p:cNvPr>
          <p:cNvSpPr/>
          <p:nvPr/>
        </p:nvSpPr>
        <p:spPr bwMode="auto">
          <a:xfrm>
            <a:off x="5131770" y="2072034"/>
            <a:ext cx="126030" cy="137766"/>
          </a:xfrm>
          <a:prstGeom prst="rect">
            <a:avLst/>
          </a:prstGeom>
          <a:noFill/>
          <a:ln w="19050" cap="flat" cmpd="sng" algn="ctr">
            <a:solidFill>
              <a:schemeClr val="bg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600">
              <a:ln w="28575">
                <a:solidFill>
                  <a:schemeClr val="bg1"/>
                </a:solidFill>
              </a:ln>
              <a:noFill/>
              <a:latin typeface="Times New Roman" pitchFamily="18" charset="0"/>
            </a:endParaRP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4F8045BA-AAAC-4B03-BC58-CDAE6FF361E1}"/>
              </a:ext>
            </a:extLst>
          </p:cNvPr>
          <p:cNvCxnSpPr>
            <a:cxnSpLocks/>
          </p:cNvCxnSpPr>
          <p:nvPr/>
        </p:nvCxnSpPr>
        <p:spPr bwMode="auto">
          <a:xfrm flipH="1">
            <a:off x="3783189" y="3782200"/>
            <a:ext cx="342140" cy="535245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81DAA37F-ECCC-4625-91B8-629D735ECD8C}"/>
              </a:ext>
            </a:extLst>
          </p:cNvPr>
          <p:cNvCxnSpPr>
            <a:cxnSpLocks/>
          </p:cNvCxnSpPr>
          <p:nvPr/>
        </p:nvCxnSpPr>
        <p:spPr bwMode="auto">
          <a:xfrm flipH="1">
            <a:off x="4250108" y="2076629"/>
            <a:ext cx="863126" cy="1435693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bg1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F61D1D40-765B-4A54-8285-205E74F3E167}"/>
              </a:ext>
            </a:extLst>
          </p:cNvPr>
          <p:cNvCxnSpPr>
            <a:cxnSpLocks/>
          </p:cNvCxnSpPr>
          <p:nvPr/>
        </p:nvCxnSpPr>
        <p:spPr bwMode="auto">
          <a:xfrm>
            <a:off x="5484896" y="3352800"/>
            <a:ext cx="146436" cy="95001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763D2B77-4A05-4B6D-A1B4-2F1571FEAEFE}"/>
              </a:ext>
            </a:extLst>
          </p:cNvPr>
          <p:cNvCxnSpPr>
            <a:cxnSpLocks/>
          </p:cNvCxnSpPr>
          <p:nvPr/>
        </p:nvCxnSpPr>
        <p:spPr bwMode="auto">
          <a:xfrm>
            <a:off x="5265269" y="2072034"/>
            <a:ext cx="241285" cy="1454174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bg1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92DE8FBA-614F-404D-ACAA-C19B34C0E5A0}"/>
              </a:ext>
            </a:extLst>
          </p:cNvPr>
          <p:cNvSpPr txBox="1"/>
          <p:nvPr/>
        </p:nvSpPr>
        <p:spPr>
          <a:xfrm>
            <a:off x="8645699" y="5190776"/>
            <a:ext cx="6623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/>
              <a:t>current</a:t>
            </a:r>
          </a:p>
          <a:p>
            <a:pPr algn="ctr"/>
            <a:r>
              <a:rPr lang="en-US" sz="1200" dirty="0"/>
              <a:t>sheet</a:t>
            </a:r>
          </a:p>
        </p:txBody>
      </p:sp>
      <p:sp>
        <p:nvSpPr>
          <p:cNvPr id="3" name="Flowchart: Connector 2">
            <a:extLst>
              <a:ext uri="{FF2B5EF4-FFF2-40B4-BE49-F238E27FC236}">
                <a16:creationId xmlns:a16="http://schemas.microsoft.com/office/drawing/2014/main" id="{373EF279-25D0-1341-E066-7716313B8E48}"/>
              </a:ext>
            </a:extLst>
          </p:cNvPr>
          <p:cNvSpPr/>
          <p:nvPr/>
        </p:nvSpPr>
        <p:spPr>
          <a:xfrm>
            <a:off x="2412686" y="41981"/>
            <a:ext cx="4136919" cy="3936895"/>
          </a:xfrm>
          <a:prstGeom prst="flowChartConnector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147A3EC-E71C-AE25-7B6E-09437806B452}"/>
              </a:ext>
            </a:extLst>
          </p:cNvPr>
          <p:cNvSpPr txBox="1"/>
          <p:nvPr/>
        </p:nvSpPr>
        <p:spPr>
          <a:xfrm>
            <a:off x="9213453" y="1219244"/>
            <a:ext cx="11426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/>
              <a:t>coronal strands</a:t>
            </a:r>
          </a:p>
          <a:p>
            <a:pPr algn="ctr"/>
            <a:r>
              <a:rPr lang="en-US" sz="1200" dirty="0"/>
              <a:t>(flux tubes)</a:t>
            </a:r>
          </a:p>
        </p:txBody>
      </p:sp>
    </p:spTree>
    <p:extLst>
      <p:ext uri="{BB962C8B-B14F-4D97-AF65-F5344CB8AC3E}">
        <p14:creationId xmlns:p14="http://schemas.microsoft.com/office/powerpoint/2010/main" val="2645672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E0161404-A49F-7F80-EDDF-806F47229611}"/>
              </a:ext>
            </a:extLst>
          </p:cNvPr>
          <p:cNvSpPr txBox="1"/>
          <p:nvPr/>
        </p:nvSpPr>
        <p:spPr>
          <a:xfrm>
            <a:off x="3732412" y="146658"/>
            <a:ext cx="46517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/>
              <a:t>GX_Simulator</a:t>
            </a:r>
            <a:r>
              <a:rPr lang="en-US" sz="2400" b="1" dirty="0"/>
              <a:t> Model Active Region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EE5A64A9-76FC-1E76-3DF1-5CC85A1A51EF}"/>
              </a:ext>
            </a:extLst>
          </p:cNvPr>
          <p:cNvGrpSpPr/>
          <p:nvPr/>
        </p:nvGrpSpPr>
        <p:grpSpPr>
          <a:xfrm>
            <a:off x="957949" y="774622"/>
            <a:ext cx="10055671" cy="4066799"/>
            <a:chOff x="247657" y="1284412"/>
            <a:chExt cx="11653765" cy="4664362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66665476-B908-878B-EC62-42489CA38F8E}"/>
                </a:ext>
              </a:extLst>
            </p:cNvPr>
            <p:cNvGrpSpPr/>
            <p:nvPr/>
          </p:nvGrpSpPr>
          <p:grpSpPr>
            <a:xfrm>
              <a:off x="247657" y="2203624"/>
              <a:ext cx="11653765" cy="3745150"/>
              <a:chOff x="272371" y="1371600"/>
              <a:chExt cx="11653765" cy="3745150"/>
            </a:xfrm>
          </p:grpSpPr>
          <p:pic>
            <p:nvPicPr>
              <p:cNvPr id="3" name="Picture 2" descr="A picture containing graphical user interface&#10;&#10;Description automatically generated">
                <a:extLst>
                  <a:ext uri="{FF2B5EF4-FFF2-40B4-BE49-F238E27FC236}">
                    <a16:creationId xmlns:a16="http://schemas.microsoft.com/office/drawing/2014/main" id="{EE40222F-AAE7-47C2-2263-084CA500197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604" t="12033" r="12262" b="12031"/>
              <a:stretch/>
            </p:blipFill>
            <p:spPr>
              <a:xfrm>
                <a:off x="272371" y="1371600"/>
                <a:ext cx="3754877" cy="3745149"/>
              </a:xfrm>
              <a:prstGeom prst="rect">
                <a:avLst/>
              </a:prstGeom>
            </p:spPr>
          </p:pic>
          <p:pic>
            <p:nvPicPr>
              <p:cNvPr id="5" name="Picture 4" descr="A picture containing invertebrate, coelenterate, hydrozoan&#10;&#10;Description automatically generated">
                <a:extLst>
                  <a:ext uri="{FF2B5EF4-FFF2-40B4-BE49-F238E27FC236}">
                    <a16:creationId xmlns:a16="http://schemas.microsoft.com/office/drawing/2014/main" id="{796D09A0-C530-EBFB-38AD-8F2E7D4C271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545" t="11378" r="11011" b="11777"/>
              <a:stretch/>
            </p:blipFill>
            <p:spPr>
              <a:xfrm>
                <a:off x="4163449" y="1371600"/>
                <a:ext cx="3822971" cy="3745150"/>
              </a:xfrm>
              <a:prstGeom prst="rect">
                <a:avLst/>
              </a:prstGeom>
            </p:spPr>
          </p:pic>
          <p:pic>
            <p:nvPicPr>
              <p:cNvPr id="7" name="Picture 6" descr="A picture containing text, light, traffic, green&#10;&#10;Description automatically generated">
                <a:extLst>
                  <a:ext uri="{FF2B5EF4-FFF2-40B4-BE49-F238E27FC236}">
                    <a16:creationId xmlns:a16="http://schemas.microsoft.com/office/drawing/2014/main" id="{DD280991-A05C-F776-FC59-383DAA2906B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858" t="11882" r="11320" b="11881"/>
              <a:stretch/>
            </p:blipFill>
            <p:spPr>
              <a:xfrm>
                <a:off x="8103165" y="1371600"/>
                <a:ext cx="3822971" cy="3745149"/>
              </a:xfrm>
              <a:prstGeom prst="rect">
                <a:avLst/>
              </a:prstGeom>
            </p:spPr>
          </p:pic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A21D4B23-194F-7247-C0CA-E2471778F9E7}"/>
                </a:ext>
              </a:extLst>
            </p:cNvPr>
            <p:cNvSpPr txBox="1"/>
            <p:nvPr/>
          </p:nvSpPr>
          <p:spPr>
            <a:xfrm>
              <a:off x="869623" y="1529942"/>
              <a:ext cx="251094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dirty="0"/>
                <a:t>Observed</a:t>
              </a:r>
            </a:p>
            <a:p>
              <a:pPr algn="ctr"/>
              <a:r>
                <a:rPr lang="en-US" sz="1600" dirty="0" err="1"/>
                <a:t>Photospheric</a:t>
              </a:r>
              <a:r>
                <a:rPr lang="en-US" sz="1600" dirty="0"/>
                <a:t> Magnetogram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21286446-E3BD-F0BD-535B-6E52B9937BFA}"/>
                </a:ext>
              </a:extLst>
            </p:cNvPr>
            <p:cNvSpPr txBox="1"/>
            <p:nvPr/>
          </p:nvSpPr>
          <p:spPr>
            <a:xfrm>
              <a:off x="5290792" y="1324910"/>
              <a:ext cx="1426288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dirty="0"/>
                <a:t>Simulated</a:t>
              </a:r>
            </a:p>
            <a:p>
              <a:pPr algn="ctr"/>
              <a:r>
                <a:rPr lang="en-US" sz="1600" dirty="0"/>
                <a:t>SDO/AIA 131 A</a:t>
              </a:r>
            </a:p>
            <a:p>
              <a:pPr algn="ctr"/>
              <a:r>
                <a:rPr lang="en-US" sz="1600" dirty="0"/>
                <a:t>(T ~ 0.5 MK)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1F34330F-447F-3147-0197-F678C8E968C8}"/>
                </a:ext>
              </a:extLst>
            </p:cNvPr>
            <p:cNvSpPr txBox="1"/>
            <p:nvPr/>
          </p:nvSpPr>
          <p:spPr>
            <a:xfrm>
              <a:off x="9260634" y="1284412"/>
              <a:ext cx="1426288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dirty="0"/>
                <a:t>Simulated</a:t>
              </a:r>
            </a:p>
            <a:p>
              <a:pPr algn="ctr"/>
              <a:r>
                <a:rPr lang="en-US" sz="1600" dirty="0"/>
                <a:t>SDO/AIA 211 A</a:t>
              </a:r>
            </a:p>
            <a:p>
              <a:pPr algn="ctr"/>
              <a:r>
                <a:rPr lang="en-US" sz="1600" dirty="0"/>
                <a:t>(T ~ 1.8 MK)</a:t>
              </a: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E5D3F96C-75B5-6D1F-09DF-AF7C6D354AEC}"/>
              </a:ext>
            </a:extLst>
          </p:cNvPr>
          <p:cNvSpPr txBox="1"/>
          <p:nvPr/>
        </p:nvSpPr>
        <p:spPr>
          <a:xfrm>
            <a:off x="1615470" y="5055115"/>
            <a:ext cx="9398150" cy="15081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2000" dirty="0"/>
              <a:t>Flux tubes populated with plasma based on nanoflares with </a:t>
            </a:r>
            <a:r>
              <a:rPr lang="en-US" sz="2000" b="1" dirty="0">
                <a:solidFill>
                  <a:srgbClr val="155AF3"/>
                </a:solidFill>
              </a:rPr>
              <a:t>assumed</a:t>
            </a:r>
            <a:r>
              <a:rPr lang="en-US" sz="2000" dirty="0"/>
              <a:t> properties.</a:t>
            </a:r>
          </a:p>
          <a:p>
            <a:pPr>
              <a:lnSpc>
                <a:spcPct val="200000"/>
              </a:lnSpc>
            </a:pPr>
            <a:r>
              <a:rPr lang="en-US" sz="2000" dirty="0"/>
              <a:t>Those properties must ultimately be </a:t>
            </a:r>
            <a:r>
              <a:rPr lang="en-US" sz="2000" b="1" dirty="0">
                <a:solidFill>
                  <a:srgbClr val="155AF3"/>
                </a:solidFill>
              </a:rPr>
              <a:t>determined </a:t>
            </a:r>
            <a:r>
              <a:rPr lang="en-US" sz="2000" dirty="0"/>
              <a:t>from multi-strand MHD simulations.</a:t>
            </a:r>
          </a:p>
          <a:p>
            <a:endParaRPr lang="en-US" baseline="300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638203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D4DADFE-31F3-D471-0D4B-DC74993FFD9E}"/>
              </a:ext>
            </a:extLst>
          </p:cNvPr>
          <p:cNvSpPr txBox="1"/>
          <p:nvPr/>
        </p:nvSpPr>
        <p:spPr>
          <a:xfrm>
            <a:off x="4637904" y="431990"/>
            <a:ext cx="24689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u="sng" dirty="0">
                <a:solidFill>
                  <a:srgbClr val="155AF3"/>
                </a:solidFill>
              </a:rPr>
              <a:t>Science Quality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8642076-0073-2745-C2E6-C9B2A8B55A76}"/>
              </a:ext>
            </a:extLst>
          </p:cNvPr>
          <p:cNvSpPr txBox="1"/>
          <p:nvPr/>
        </p:nvSpPr>
        <p:spPr>
          <a:xfrm>
            <a:off x="2202981" y="1647567"/>
            <a:ext cx="8600090" cy="33733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28 peer-reviewed papers (13 first author)</a:t>
            </a:r>
            <a:r>
              <a:rPr lang="en-US" baseline="30000" dirty="0"/>
              <a:t> 1</a:t>
            </a:r>
            <a:endParaRPr lang="en-US" dirty="0"/>
          </a:p>
          <a:p>
            <a:pPr>
              <a:lnSpc>
                <a:spcPct val="150000"/>
              </a:lnSpc>
            </a:pPr>
            <a:endParaRPr lang="en-US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12 Decadal Survey white papers of relevance (2 first author)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61 presentations</a:t>
            </a:r>
            <a:r>
              <a:rPr lang="en-US" baseline="30000" dirty="0"/>
              <a:t> 1</a:t>
            </a:r>
            <a:endParaRPr lang="en-US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Recognized world leaders in coronal heating science as evidenced by invited talks and awards (e.g., 2021 AGU Parker Lecture)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0FAA938-F87E-F555-1605-9B5CF2C07FA3}"/>
              </a:ext>
            </a:extLst>
          </p:cNvPr>
          <p:cNvSpPr txBox="1"/>
          <p:nvPr/>
        </p:nvSpPr>
        <p:spPr>
          <a:xfrm>
            <a:off x="1580340" y="5973462"/>
            <a:ext cx="90313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/>
              <a:t>1</a:t>
            </a:r>
            <a:r>
              <a:rPr lang="en-US" dirty="0"/>
              <a:t> since Oct. 1, 2021  (51 papers and 155 presentations since the start of the first work package)</a:t>
            </a:r>
          </a:p>
        </p:txBody>
      </p:sp>
    </p:spTree>
    <p:extLst>
      <p:ext uri="{BB962C8B-B14F-4D97-AF65-F5344CB8AC3E}">
        <p14:creationId xmlns:p14="http://schemas.microsoft.com/office/powerpoint/2010/main" val="222305348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D4DADFE-31F3-D471-0D4B-DC74993FFD9E}"/>
              </a:ext>
            </a:extLst>
          </p:cNvPr>
          <p:cNvSpPr txBox="1"/>
          <p:nvPr/>
        </p:nvSpPr>
        <p:spPr>
          <a:xfrm>
            <a:off x="4283671" y="393822"/>
            <a:ext cx="37978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u="sng" dirty="0">
                <a:solidFill>
                  <a:srgbClr val="155AF3"/>
                </a:solidFill>
              </a:rPr>
              <a:t>Science Enabling (1 of 3)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8642076-0073-2745-C2E6-C9B2A8B55A76}"/>
              </a:ext>
            </a:extLst>
          </p:cNvPr>
          <p:cNvSpPr txBox="1"/>
          <p:nvPr/>
        </p:nvSpPr>
        <p:spPr>
          <a:xfrm>
            <a:off x="2186989" y="1443530"/>
            <a:ext cx="9746819" cy="52168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As leaders, we help guide the direction of international coronal heating research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External collaborators (33 scientists from 21 institutions in 8 countries)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Modeling tools for community use: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TRAC transition region module implemented in multiple MHD codes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EBTEL field-aligned hydro code improvements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Field-aligned thermal conduction improvements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MHD boundary driving improvements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err="1"/>
              <a:t>GX_Simulator</a:t>
            </a:r>
            <a:r>
              <a:rPr lang="en-US" dirty="0"/>
              <a:t> (active region model) improvements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CHIANTI spectroscopy package, new version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err="1"/>
              <a:t>SunPy</a:t>
            </a:r>
            <a:r>
              <a:rPr lang="en-US" dirty="0"/>
              <a:t> tool for generating synthetic images from simulations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Student training (8 graduate students, 2 undergrads)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/>
              <a:t>Post-doc</a:t>
            </a:r>
            <a:r>
              <a:rPr lang="en-US" dirty="0"/>
              <a:t> training (6 team members within 5 years of PhD at start)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066357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D4DADFE-31F3-D471-0D4B-DC74993FFD9E}"/>
              </a:ext>
            </a:extLst>
          </p:cNvPr>
          <p:cNvSpPr txBox="1"/>
          <p:nvPr/>
        </p:nvSpPr>
        <p:spPr>
          <a:xfrm>
            <a:off x="4050244" y="102477"/>
            <a:ext cx="37978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u="sng" dirty="0">
                <a:solidFill>
                  <a:srgbClr val="155AF3"/>
                </a:solidFill>
              </a:rPr>
              <a:t>Science Enabling (2 of 3)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8642076-0073-2745-C2E6-C9B2A8B55A76}"/>
              </a:ext>
            </a:extLst>
          </p:cNvPr>
          <p:cNvSpPr txBox="1"/>
          <p:nvPr/>
        </p:nvSpPr>
        <p:spPr>
          <a:xfrm>
            <a:off x="1922807" y="625697"/>
            <a:ext cx="10359810" cy="6463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Meeting organization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Science Organizing Committee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/>
              <a:t>Triennial Earth-Sun Summit (2022; Belleview, WA)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/>
              <a:t>10</a:t>
            </a:r>
            <a:r>
              <a:rPr lang="en-US" baseline="30000" dirty="0"/>
              <a:t>th</a:t>
            </a:r>
            <a:r>
              <a:rPr lang="en-US" dirty="0"/>
              <a:t> Coronal Loops Workshop (2022; Paris, France)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/>
              <a:t>Solar Physics Division (AAS) (2023; Minneapolis, MN)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/>
              <a:t>IAU Symposium 371 (2022; Busan, Korea) 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 err="1"/>
              <a:t>SunDC</a:t>
            </a:r>
            <a:r>
              <a:rPr lang="en-US" dirty="0"/>
              <a:t> (2023; Washington, DC)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/>
              <a:t>Goddard UV Symposium (2022; Greenbelt, MD)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Session Organizers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/>
              <a:t>“Fast Magnetic Reconnection Onset” (AGU 2021)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/>
              <a:t>“Coronal Heating” (TESS 2022)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/>
              <a:t>“Solar Spectral Irradiance:  Observation, Modeling, &amp; Impacts” (TESS 2022)</a:t>
            </a:r>
          </a:p>
          <a:p>
            <a:pPr lvl="2"/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Broader National Capability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	Lead International Space Weather Action Team (ISWAT) S2-06:  </a:t>
            </a:r>
          </a:p>
          <a:p>
            <a:pPr lvl="1"/>
            <a:r>
              <a:rPr lang="en-US" dirty="0"/>
              <a:t>	          Origins of the Spectral Irradiance and Its Intermediate Timescale Variability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	Current capabilities and strategies for progress (Sp. Sci. </a:t>
            </a:r>
            <a:r>
              <a:rPr lang="en-US"/>
              <a:t>Rev. </a:t>
            </a:r>
            <a:r>
              <a:rPr lang="en-US" dirty="0"/>
              <a:t>paper, Decadal white paper)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lvl="2"/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95172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3650267-9949-4584-B814-967EEA4845FF}"/>
              </a:ext>
            </a:extLst>
          </p:cNvPr>
          <p:cNvSpPr txBox="1"/>
          <p:nvPr/>
        </p:nvSpPr>
        <p:spPr>
          <a:xfrm>
            <a:off x="1803881" y="189470"/>
            <a:ext cx="8875612" cy="67904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50000"/>
              </a:lnSpc>
            </a:pPr>
            <a:r>
              <a:rPr lang="en-US" b="1" u="sng" dirty="0">
                <a:solidFill>
                  <a:srgbClr val="0000FF"/>
                </a:solidFill>
              </a:rPr>
              <a:t>Problem:</a:t>
            </a:r>
          </a:p>
          <a:p>
            <a:pPr lvl="1"/>
            <a:r>
              <a:rPr lang="en-US" dirty="0">
                <a:ea typeface="Calibri" panose="020F0502020204030204" pitchFamily="34" charset="0"/>
              </a:rPr>
              <a:t>Determine how the magnetically closed corona is heated and how the plasma responds to produce the spectrum of emitted radiation.</a:t>
            </a:r>
          </a:p>
          <a:p>
            <a:pPr>
              <a:lnSpc>
                <a:spcPct val="250000"/>
              </a:lnSpc>
            </a:pPr>
            <a:r>
              <a:rPr lang="en-US" b="1" u="sng" dirty="0">
                <a:solidFill>
                  <a:srgbClr val="0000FF"/>
                </a:solidFill>
              </a:rPr>
              <a:t>Long-term goal:</a:t>
            </a:r>
          </a:p>
          <a:p>
            <a:pPr lvl="1"/>
            <a:r>
              <a:rPr lang="en-US" dirty="0">
                <a:ea typeface="Calibri" panose="020F0502020204030204" pitchFamily="34" charset="0"/>
              </a:rPr>
              <a:t>Develop a physics-based model of the solar spectral irradiance (SSI) with eventual operational capability.</a:t>
            </a:r>
          </a:p>
          <a:p>
            <a:pPr>
              <a:lnSpc>
                <a:spcPct val="150000"/>
              </a:lnSpc>
            </a:pPr>
            <a:endParaRPr lang="en-US" dirty="0">
              <a:ea typeface="Calibri" panose="020F0502020204030204" pitchFamily="34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b="1" u="sng" dirty="0">
                <a:solidFill>
                  <a:srgbClr val="0000FF"/>
                </a:solidFill>
                <a:ea typeface="Calibri" panose="020F0502020204030204" pitchFamily="34" charset="0"/>
              </a:rPr>
              <a:t>Challenges:</a:t>
            </a:r>
          </a:p>
          <a:p>
            <a:pPr marL="800100" lvl="1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ea typeface="Calibri" panose="020F0502020204030204" pitchFamily="34" charset="0"/>
              </a:rPr>
              <a:t>Enormous range of spatial scales (&gt; 6 orders magnitude)</a:t>
            </a:r>
          </a:p>
          <a:p>
            <a:pPr marL="800100" lvl="1" indent="-342900" algn="just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dirty="0">
                <a:ea typeface="Calibri" panose="020F0502020204030204" pitchFamily="34" charset="0"/>
              </a:rPr>
              <a:t>Physical couplings between scales and between different parts of the atmosphere</a:t>
            </a:r>
          </a:p>
          <a:p>
            <a:pPr marL="800100" lvl="1" indent="-342900" algn="just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dirty="0">
                <a:ea typeface="Calibri" panose="020F0502020204030204" pitchFamily="34" charset="0"/>
              </a:rPr>
              <a:t>Spatially unresolved features in observations (line-of-sight overlap)</a:t>
            </a:r>
          </a:p>
          <a:p>
            <a:pPr>
              <a:lnSpc>
                <a:spcPct val="200000"/>
              </a:lnSpc>
            </a:pPr>
            <a:r>
              <a:rPr lang="en-US" b="1" u="sng" dirty="0">
                <a:solidFill>
                  <a:srgbClr val="0000FF"/>
                </a:solidFill>
                <a:ea typeface="Calibri" panose="020F0502020204030204" pitchFamily="34" charset="0"/>
              </a:rPr>
              <a:t>Strategy: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ea typeface="Calibri" panose="020F0502020204030204" pitchFamily="34" charset="0"/>
              </a:rPr>
              <a:t>Use a multi-faceted yet closely integrated (wholistic) approach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ea typeface="Calibri" panose="020F0502020204030204" pitchFamily="34" charset="0"/>
              </a:rPr>
              <a:t>Requires a wide range of numerical and observational skills and frequent interactions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ea typeface="Calibri" panose="020F0502020204030204" pitchFamily="34" charset="0"/>
              </a:rPr>
              <a:t>Ideally suited to a work package</a:t>
            </a:r>
          </a:p>
          <a:p>
            <a:pPr lvl="1"/>
            <a:endParaRPr lang="en-US" dirty="0">
              <a:ea typeface="Calibri" panose="020F0502020204030204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951251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D4DADFE-31F3-D471-0D4B-DC74993FFD9E}"/>
              </a:ext>
            </a:extLst>
          </p:cNvPr>
          <p:cNvSpPr txBox="1"/>
          <p:nvPr/>
        </p:nvSpPr>
        <p:spPr>
          <a:xfrm>
            <a:off x="3984343" y="242523"/>
            <a:ext cx="37978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u="sng" dirty="0">
                <a:solidFill>
                  <a:srgbClr val="155AF3"/>
                </a:solidFill>
              </a:rPr>
              <a:t>Science Enabling (3 of 3)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8642076-0073-2745-C2E6-C9B2A8B55A76}"/>
              </a:ext>
            </a:extLst>
          </p:cNvPr>
          <p:cNvSpPr txBox="1"/>
          <p:nvPr/>
        </p:nvSpPr>
        <p:spPr>
          <a:xfrm>
            <a:off x="1215587" y="741890"/>
            <a:ext cx="10112102" cy="6463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Mission Concept Development</a:t>
            </a:r>
          </a:p>
          <a:p>
            <a:pPr lvl="1"/>
            <a:r>
              <a:rPr lang="en-US" dirty="0"/>
              <a:t>Coronal Microscale Observatory (CMO)     (science motivation; synthetic observations)</a:t>
            </a:r>
          </a:p>
          <a:p>
            <a:pPr lvl="1"/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Support of current and upcoming missions</a:t>
            </a:r>
          </a:p>
          <a:p>
            <a:pPr lvl="1"/>
            <a:r>
              <a:rPr lang="en-US" dirty="0"/>
              <a:t>Simulations have been and will be compared directly with observations from </a:t>
            </a:r>
          </a:p>
          <a:p>
            <a:pPr lvl="1"/>
            <a:r>
              <a:rPr lang="en-US" dirty="0"/>
              <a:t>SDO, </a:t>
            </a:r>
            <a:r>
              <a:rPr lang="en-US" dirty="0" err="1"/>
              <a:t>Hinode</a:t>
            </a:r>
            <a:r>
              <a:rPr lang="en-US" dirty="0"/>
              <a:t>, IRIS, Hi-C, EUNIS, Chandrayaan-2, EUVST/Solar-C, MUSE</a:t>
            </a:r>
          </a:p>
          <a:p>
            <a:pPr lvl="1"/>
            <a:endParaRPr lang="en-US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Broader Impacts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Magnetic reconnection is a fundamental physical process (corona–</a:t>
            </a:r>
            <a:r>
              <a:rPr lang="en-US" dirty="0" err="1"/>
              <a:t>magsphere</a:t>
            </a:r>
            <a:r>
              <a:rPr lang="en-US" dirty="0"/>
              <a:t> differences)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Coronal heating on other stars impacts the origin and development of life throughout the universe</a:t>
            </a:r>
          </a:p>
          <a:p>
            <a:pPr lvl="1"/>
            <a:endParaRPr lang="en-US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Instrument Calibration (benefits all users of the data)</a:t>
            </a:r>
          </a:p>
          <a:p>
            <a:pPr lvl="1"/>
            <a:r>
              <a:rPr lang="en-US" dirty="0"/>
              <a:t>EUNIS </a:t>
            </a:r>
            <a:r>
              <a:rPr lang="en-US" dirty="0" err="1"/>
              <a:t>underflight</a:t>
            </a:r>
            <a:r>
              <a:rPr lang="en-US" dirty="0"/>
              <a:t> of EIS/</a:t>
            </a:r>
            <a:r>
              <a:rPr lang="en-US" dirty="0" err="1"/>
              <a:t>Hinode</a:t>
            </a:r>
            <a:endParaRPr lang="en-US" dirty="0"/>
          </a:p>
          <a:p>
            <a:endParaRPr lang="en-US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Synergies with other ISFM Work Packages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Viall WP (slow solar wind originates in magnetically closed structures; thermal nonequilibrium)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DeVore WP (boundary conditions for photosphere driving)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  </a:t>
            </a:r>
          </a:p>
          <a:p>
            <a:r>
              <a:rPr lang="en-US" dirty="0"/>
              <a:t>    </a:t>
            </a:r>
          </a:p>
        </p:txBody>
      </p:sp>
    </p:spTree>
    <p:extLst>
      <p:ext uri="{BB962C8B-B14F-4D97-AF65-F5344CB8AC3E}">
        <p14:creationId xmlns:p14="http://schemas.microsoft.com/office/powerpoint/2010/main" val="187319894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D4DADFE-31F3-D471-0D4B-DC74993FFD9E}"/>
              </a:ext>
            </a:extLst>
          </p:cNvPr>
          <p:cNvSpPr txBox="1"/>
          <p:nvPr/>
        </p:nvSpPr>
        <p:spPr>
          <a:xfrm>
            <a:off x="3910201" y="300189"/>
            <a:ext cx="39172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u="sng" dirty="0">
                <a:solidFill>
                  <a:srgbClr val="155AF3"/>
                </a:solidFill>
              </a:rPr>
              <a:t>NASA Center Uniqueness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8642076-0073-2745-C2E6-C9B2A8B55A76}"/>
              </a:ext>
            </a:extLst>
          </p:cNvPr>
          <p:cNvSpPr txBox="1"/>
          <p:nvPr/>
        </p:nvSpPr>
        <p:spPr>
          <a:xfrm>
            <a:off x="1569153" y="1305341"/>
            <a:ext cx="9746819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Highly complex problem requiring a multi-faceted yet closely integrated (wholistic) approach</a:t>
            </a:r>
          </a:p>
          <a:p>
            <a:r>
              <a:rPr lang="en-US" dirty="0"/>
              <a:t>	Results from one investigation motivate and inform other investigations</a:t>
            </a:r>
          </a:p>
          <a:p>
            <a:r>
              <a:rPr lang="en-US" dirty="0"/>
              <a:t>	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Requires a wide variety of theoretical, numerical, and observational expertise</a:t>
            </a:r>
          </a:p>
          <a:p>
            <a:pPr lvl="1"/>
            <a:r>
              <a:rPr lang="en-US" dirty="0"/>
              <a:t>	Our coronal heating team is </a:t>
            </a:r>
            <a:r>
              <a:rPr lang="en-US" b="1" dirty="0"/>
              <a:t>unique</a:t>
            </a:r>
            <a:r>
              <a:rPr lang="en-US" dirty="0"/>
              <a:t> in the world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Requires regular face-to-face interactions (co-located team)</a:t>
            </a:r>
          </a:p>
          <a:p>
            <a:pPr lvl="1"/>
            <a:r>
              <a:rPr lang="en-US" dirty="0"/>
              <a:t>	White boards are crucial!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Requires stability (time frame for full success is not short)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Eventual development of an operational model (long-term goal) will benefit from CCMC</a:t>
            </a:r>
          </a:p>
          <a:p>
            <a:pPr lvl="1"/>
            <a:r>
              <a:rPr lang="en-US" dirty="0"/>
              <a:t>  </a:t>
            </a:r>
          </a:p>
          <a:p>
            <a:r>
              <a:rPr lang="en-US" dirty="0"/>
              <a:t>    </a:t>
            </a:r>
          </a:p>
        </p:txBody>
      </p:sp>
    </p:spTree>
    <p:extLst>
      <p:ext uri="{BB962C8B-B14F-4D97-AF65-F5344CB8AC3E}">
        <p14:creationId xmlns:p14="http://schemas.microsoft.com/office/powerpoint/2010/main" val="132469806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D4DADFE-31F3-D471-0D4B-DC74993FFD9E}"/>
              </a:ext>
            </a:extLst>
          </p:cNvPr>
          <p:cNvSpPr txBox="1"/>
          <p:nvPr/>
        </p:nvSpPr>
        <p:spPr>
          <a:xfrm>
            <a:off x="4519801" y="343662"/>
            <a:ext cx="27749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u="sng" dirty="0">
                <a:solidFill>
                  <a:srgbClr val="155AF3"/>
                </a:solidFill>
              </a:rPr>
              <a:t>Project Execution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8642076-0073-2745-C2E6-C9B2A8B55A76}"/>
              </a:ext>
            </a:extLst>
          </p:cNvPr>
          <p:cNvSpPr txBox="1"/>
          <p:nvPr/>
        </p:nvSpPr>
        <p:spPr>
          <a:xfrm>
            <a:off x="1000166" y="1410579"/>
            <a:ext cx="10386101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r>
              <a:rPr lang="en-US" dirty="0"/>
              <a:t>Major progress on proposed milestones and deliverables, as indicated in the Year 1 Progress Report and our list of papers and presentations, available at our team website:</a:t>
            </a:r>
          </a:p>
          <a:p>
            <a:endParaRPr lang="en-US" dirty="0"/>
          </a:p>
          <a:p>
            <a:r>
              <a:rPr lang="en-US" dirty="0"/>
              <a:t>	       </a:t>
            </a:r>
            <a:r>
              <a:rPr lang="en-US" dirty="0">
                <a:solidFill>
                  <a:srgbClr val="155AF3"/>
                </a:solidFill>
              </a:rPr>
              <a:t>https://science.gsfc.nasa.gov/670/variability_workshop/heating.html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  <a:p>
            <a:r>
              <a:rPr lang="en-US" dirty="0"/>
              <a:t>Highlights since the year 1 progress report:</a:t>
            </a:r>
          </a:p>
          <a:p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Multi-strand simulations with complex driving, thermal conduction, radiation, full coupling with the lower atmosphere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3D thinning current sheet simulations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Spectral line profile diagnostics of nanoflare heating (observations and simulations)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Equilibrium and nonequilibrium properties of finite length current sheets (theory)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Heating of X-ray bright points (observations and simulations)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Cross-sectional properties of overlapping coronal strands (observations, semi-analytical models, sims)</a:t>
            </a:r>
          </a:p>
          <a:p>
            <a:pPr lvl="1"/>
            <a:r>
              <a:rPr lang="en-US" dirty="0"/>
              <a:t>  </a:t>
            </a:r>
          </a:p>
          <a:p>
            <a:r>
              <a:rPr lang="en-US" dirty="0"/>
              <a:t>    </a:t>
            </a:r>
          </a:p>
        </p:txBody>
      </p:sp>
    </p:spTree>
    <p:extLst>
      <p:ext uri="{BB962C8B-B14F-4D97-AF65-F5344CB8AC3E}">
        <p14:creationId xmlns:p14="http://schemas.microsoft.com/office/powerpoint/2010/main" val="30086475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DKIST-First-Light-MZ-crop1-loop_FHD-H264">
            <a:hlinkClick r:id="" action="ppaction://media"/>
            <a:extLst>
              <a:ext uri="{FF2B5EF4-FFF2-40B4-BE49-F238E27FC236}">
                <a16:creationId xmlns:a16="http://schemas.microsoft.com/office/drawing/2014/main" id="{7541E970-E955-4509-A874-C5FCD466767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152650" y="1126332"/>
            <a:ext cx="7886700" cy="4436269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0F64B2F8-CBB8-46E9-955C-C24242271630}"/>
              </a:ext>
            </a:extLst>
          </p:cNvPr>
          <p:cNvGrpSpPr/>
          <p:nvPr/>
        </p:nvGrpSpPr>
        <p:grpSpPr>
          <a:xfrm>
            <a:off x="2152650" y="5715000"/>
            <a:ext cx="7886700" cy="369332"/>
            <a:chOff x="266700" y="5835134"/>
            <a:chExt cx="8610600" cy="369332"/>
          </a:xfrm>
        </p:grpSpPr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34222DE5-15FF-4DE3-8DA4-D5737A142A99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266700" y="6019800"/>
              <a:ext cx="8610600" cy="0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triangle"/>
              <a:tailEnd type="triangle"/>
            </a:ln>
            <a:effectLst/>
          </p:spPr>
        </p:cxn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141E5F0C-9954-4F07-BB22-A7AC4FB2C627}"/>
                </a:ext>
              </a:extLst>
            </p:cNvPr>
            <p:cNvSpPr txBox="1"/>
            <p:nvPr/>
          </p:nvSpPr>
          <p:spPr>
            <a:xfrm>
              <a:off x="2658533" y="5835134"/>
              <a:ext cx="3993322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/>
                <a:t>19,000 km  (1% of solar diameter)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846A434A-0840-413D-96CC-77EFA3DF48C3}"/>
              </a:ext>
            </a:extLst>
          </p:cNvPr>
          <p:cNvSpPr txBox="1"/>
          <p:nvPr/>
        </p:nvSpPr>
        <p:spPr>
          <a:xfrm>
            <a:off x="6553200" y="6389132"/>
            <a:ext cx="393287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Daniel K. Inouye Solar Telescope (DKIST)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596AC231-6A1E-4EA7-A681-3CA06DAC22EA}"/>
              </a:ext>
            </a:extLst>
          </p:cNvPr>
          <p:cNvSpPr txBox="1">
            <a:spLocks/>
          </p:cNvSpPr>
          <p:nvPr/>
        </p:nvSpPr>
        <p:spPr>
          <a:xfrm>
            <a:off x="1773212" y="333546"/>
            <a:ext cx="8645576" cy="1143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hlink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hlink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hlink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hlink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hlink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hlink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hlink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hlink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hlink"/>
                </a:solidFill>
                <a:latin typeface="Arial" charset="0"/>
              </a:defRPr>
            </a:lvl9pPr>
          </a:lstStyle>
          <a:p>
            <a:r>
              <a:rPr lang="en-US" sz="2400" kern="0" dirty="0" err="1">
                <a:solidFill>
                  <a:schemeClr val="tx1"/>
                </a:solidFill>
              </a:rPr>
              <a:t>Photospheric</a:t>
            </a:r>
            <a:r>
              <a:rPr lang="en-US" sz="2400" kern="0" dirty="0">
                <a:solidFill>
                  <a:schemeClr val="tx1"/>
                </a:solidFill>
              </a:rPr>
              <a:t> Convection:  the Engine of Coronal Heating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B718815-9A73-5480-DDCB-88CB36480033}"/>
              </a:ext>
            </a:extLst>
          </p:cNvPr>
          <p:cNvSpPr txBox="1"/>
          <p:nvPr/>
        </p:nvSpPr>
        <p:spPr>
          <a:xfrm>
            <a:off x="3466772" y="3094353"/>
            <a:ext cx="5479833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dirty="0"/>
              <a:t>Approved observing program to measure the flows</a:t>
            </a:r>
          </a:p>
        </p:txBody>
      </p:sp>
    </p:spTree>
    <p:extLst>
      <p:ext uri="{BB962C8B-B14F-4D97-AF65-F5344CB8AC3E}">
        <p14:creationId xmlns:p14="http://schemas.microsoft.com/office/powerpoint/2010/main" val="1801475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8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4" name="Rectangle 4"/>
          <p:cNvSpPr>
            <a:spLocks noChangeArrowheads="1"/>
          </p:cNvSpPr>
          <p:nvPr/>
        </p:nvSpPr>
        <p:spPr bwMode="auto">
          <a:xfrm>
            <a:off x="5638800" y="3505200"/>
            <a:ext cx="152400" cy="228600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04805" name="Line 5"/>
          <p:cNvSpPr>
            <a:spLocks noChangeShapeType="1"/>
          </p:cNvSpPr>
          <p:nvPr/>
        </p:nvSpPr>
        <p:spPr bwMode="auto">
          <a:xfrm flipV="1">
            <a:off x="5638800" y="2362200"/>
            <a:ext cx="1066800" cy="114300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04806" name="Line 6"/>
          <p:cNvSpPr>
            <a:spLocks noChangeShapeType="1"/>
          </p:cNvSpPr>
          <p:nvPr/>
        </p:nvSpPr>
        <p:spPr bwMode="auto">
          <a:xfrm>
            <a:off x="5638800" y="3733800"/>
            <a:ext cx="1143000" cy="7620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04815" name="Rectangle 15"/>
          <p:cNvSpPr>
            <a:spLocks noChangeArrowheads="1"/>
          </p:cNvSpPr>
          <p:nvPr/>
        </p:nvSpPr>
        <p:spPr bwMode="auto">
          <a:xfrm>
            <a:off x="5484896" y="1575805"/>
            <a:ext cx="216248" cy="237979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D02ECD7F-40FC-41DB-ABAD-21EB881B013A}"/>
              </a:ext>
            </a:extLst>
          </p:cNvPr>
          <p:cNvGrpSpPr/>
          <p:nvPr/>
        </p:nvGrpSpPr>
        <p:grpSpPr>
          <a:xfrm>
            <a:off x="5055571" y="531260"/>
            <a:ext cx="4132723" cy="2036213"/>
            <a:chOff x="3315322" y="766674"/>
            <a:chExt cx="4132723" cy="2036213"/>
          </a:xfrm>
        </p:grpSpPr>
        <p:pic>
          <p:nvPicPr>
            <p:cNvPr id="204802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907125" y="766674"/>
              <a:ext cx="1292981" cy="1618259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ffectLst/>
          </p:spPr>
        </p:pic>
        <p:sp>
          <p:nvSpPr>
            <p:cNvPr id="204807" name="Rectangle 7"/>
            <p:cNvSpPr>
              <a:spLocks noChangeArrowheads="1"/>
            </p:cNvSpPr>
            <p:nvPr/>
          </p:nvSpPr>
          <p:spPr bwMode="auto">
            <a:xfrm>
              <a:off x="6609930" y="1766187"/>
              <a:ext cx="108124" cy="95192"/>
            </a:xfrm>
            <a:prstGeom prst="rect">
              <a:avLst/>
            </a:prstGeom>
            <a:noFill/>
            <a:ln w="19050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4816" name="Line 16"/>
            <p:cNvSpPr>
              <a:spLocks noChangeShapeType="1"/>
            </p:cNvSpPr>
            <p:nvPr/>
          </p:nvSpPr>
          <p:spPr bwMode="auto">
            <a:xfrm flipV="1">
              <a:off x="3315322" y="766674"/>
              <a:ext cx="2537741" cy="114514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04817" name="Line 17"/>
            <p:cNvSpPr>
              <a:spLocks noChangeShapeType="1"/>
            </p:cNvSpPr>
            <p:nvPr/>
          </p:nvSpPr>
          <p:spPr bwMode="auto">
            <a:xfrm>
              <a:off x="3315322" y="2049197"/>
              <a:ext cx="2537741" cy="335735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r>
                <a:rPr lang="en-US" dirty="0"/>
                <a:t>                                 </a:t>
              </a:r>
            </a:p>
          </p:txBody>
        </p:sp>
        <p:sp>
          <p:nvSpPr>
            <p:cNvPr id="204808" name="Line 8"/>
            <p:cNvSpPr>
              <a:spLocks noChangeShapeType="1"/>
            </p:cNvSpPr>
            <p:nvPr/>
          </p:nvSpPr>
          <p:spPr bwMode="auto">
            <a:xfrm flipH="1">
              <a:off x="5658372" y="1766186"/>
              <a:ext cx="951558" cy="1036701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04809" name="Line 9"/>
            <p:cNvSpPr>
              <a:spLocks noChangeShapeType="1"/>
            </p:cNvSpPr>
            <p:nvPr/>
          </p:nvSpPr>
          <p:spPr bwMode="auto">
            <a:xfrm>
              <a:off x="6718052" y="1766187"/>
              <a:ext cx="729993" cy="103670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24" name="Picture 23" descr="fig1.tif"/>
          <p:cNvPicPr>
            <a:picLocks noChangeAspect="1"/>
          </p:cNvPicPr>
          <p:nvPr/>
        </p:nvPicPr>
        <p:blipFill>
          <a:blip r:embed="rId4" cstate="print"/>
          <a:srcRect l="7500" t="7778" r="4037" b="8889"/>
          <a:stretch>
            <a:fillRect/>
          </a:stretch>
        </p:blipFill>
        <p:spPr>
          <a:xfrm>
            <a:off x="7139781" y="2725236"/>
            <a:ext cx="2308156" cy="1542961"/>
          </a:xfrm>
          <a:prstGeom prst="rect">
            <a:avLst/>
          </a:prstGeom>
        </p:spPr>
      </p:pic>
      <p:sp>
        <p:nvSpPr>
          <p:cNvPr id="2" name="5-Point Star 1"/>
          <p:cNvSpPr/>
          <p:nvPr/>
        </p:nvSpPr>
        <p:spPr bwMode="auto">
          <a:xfrm>
            <a:off x="7543838" y="3636299"/>
            <a:ext cx="170976" cy="158692"/>
          </a:xfrm>
          <a:prstGeom prst="star5">
            <a:avLst/>
          </a:prstGeom>
          <a:solidFill>
            <a:srgbClr val="FF0000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600">
              <a:latin typeface="Times New Roman" pitchFamily="18" charset="0"/>
            </a:endParaRPr>
          </a:p>
        </p:txBody>
      </p:sp>
      <p:sp>
        <p:nvSpPr>
          <p:cNvPr id="21" name="5-Point Star 20"/>
          <p:cNvSpPr/>
          <p:nvPr/>
        </p:nvSpPr>
        <p:spPr bwMode="auto">
          <a:xfrm>
            <a:off x="8803255" y="3352801"/>
            <a:ext cx="173624" cy="162787"/>
          </a:xfrm>
          <a:prstGeom prst="star5">
            <a:avLst/>
          </a:prstGeom>
          <a:solidFill>
            <a:srgbClr val="FF0000"/>
          </a:solidFill>
          <a:ln w="12700" cap="flat" cmpd="sng" algn="ctr">
            <a:solidFill>
              <a:srgbClr val="FF33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600">
              <a:latin typeface="Times New Roman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886201" y="3533002"/>
            <a:ext cx="103586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~ 100,000 km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9183309" y="3290501"/>
            <a:ext cx="7837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/>
              <a:t>nanoflare</a:t>
            </a:r>
            <a:endParaRPr lang="en-US" sz="1200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BDDCCDD-EED3-49C8-B11B-D28043ED4AB7}"/>
              </a:ext>
            </a:extLst>
          </p:cNvPr>
          <p:cNvGrpSpPr/>
          <p:nvPr/>
        </p:nvGrpSpPr>
        <p:grpSpPr>
          <a:xfrm>
            <a:off x="1907559" y="248776"/>
            <a:ext cx="4099193" cy="3277432"/>
            <a:chOff x="678147" y="2791404"/>
            <a:chExt cx="4099193" cy="3277432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4C9E6C4B-F1AA-4E42-B1CE-DA7CFB3748A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49135" y="3057528"/>
              <a:ext cx="3028205" cy="3011308"/>
            </a:xfrm>
            <a:prstGeom prst="rect">
              <a:avLst/>
            </a:prstGeom>
          </p:spPr>
        </p:pic>
        <p:sp>
          <p:nvSpPr>
            <p:cNvPr id="25" name="TextBox 24"/>
            <p:cNvSpPr txBox="1"/>
            <p:nvPr/>
          </p:nvSpPr>
          <p:spPr>
            <a:xfrm>
              <a:off x="678147" y="4287911"/>
              <a:ext cx="86062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Corona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3427BFCD-4DA1-4363-99F6-5F767E7C386B}"/>
                </a:ext>
              </a:extLst>
            </p:cNvPr>
            <p:cNvSpPr txBox="1"/>
            <p:nvPr/>
          </p:nvSpPr>
          <p:spPr>
            <a:xfrm>
              <a:off x="2414810" y="2791404"/>
              <a:ext cx="1696853" cy="24622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/>
                <a:t>Hi-C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077E6CB8-32B1-47F6-81AF-E5A5CD56B0D7}"/>
              </a:ext>
            </a:extLst>
          </p:cNvPr>
          <p:cNvGrpSpPr/>
          <p:nvPr/>
        </p:nvGrpSpPr>
        <p:grpSpPr>
          <a:xfrm>
            <a:off x="2038626" y="4111373"/>
            <a:ext cx="3600174" cy="2062203"/>
            <a:chOff x="1773038" y="247746"/>
            <a:chExt cx="3600174" cy="2062203"/>
          </a:xfrm>
        </p:grpSpPr>
        <p:sp>
          <p:nvSpPr>
            <p:cNvPr id="5" name="TextBox 4"/>
            <p:cNvSpPr txBox="1"/>
            <p:nvPr/>
          </p:nvSpPr>
          <p:spPr>
            <a:xfrm>
              <a:off x="1773038" y="1173033"/>
              <a:ext cx="151547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/>
                <a:t>Photosphere</a:t>
              </a:r>
            </a:p>
            <a:p>
              <a:pPr algn="ctr"/>
              <a:r>
                <a:rPr lang="en-US" dirty="0"/>
                <a:t>(solar surface)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0488C616-6119-463E-9715-49921FFEFDCD}"/>
                </a:ext>
              </a:extLst>
            </p:cNvPr>
            <p:cNvSpPr txBox="1"/>
            <p:nvPr/>
          </p:nvSpPr>
          <p:spPr>
            <a:xfrm>
              <a:off x="3560947" y="247746"/>
              <a:ext cx="1696853" cy="24622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/>
                <a:t>DKIST</a:t>
              </a:r>
            </a:p>
          </p:txBody>
        </p:sp>
        <p:pic>
          <p:nvPicPr>
            <p:cNvPr id="11" name="Picture 10" descr="A picture containing several&#10;&#10;Description automatically generated">
              <a:extLst>
                <a:ext uri="{FF2B5EF4-FFF2-40B4-BE49-F238E27FC236}">
                  <a16:creationId xmlns:a16="http://schemas.microsoft.com/office/drawing/2014/main" id="{767EDBB2-44AC-4EA1-A1D1-4BB12044BF3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104" t="16402" r="19083" b="18538"/>
            <a:stretch/>
          </p:blipFill>
          <p:spPr>
            <a:xfrm>
              <a:off x="3495141" y="481148"/>
              <a:ext cx="1878071" cy="1828801"/>
            </a:xfrm>
            <a:prstGeom prst="rect">
              <a:avLst/>
            </a:prstGeom>
          </p:spPr>
        </p:pic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1A2B4250-B0AD-4A29-8F04-E126A7E489AA}"/>
              </a:ext>
            </a:extLst>
          </p:cNvPr>
          <p:cNvSpPr txBox="1"/>
          <p:nvPr/>
        </p:nvSpPr>
        <p:spPr>
          <a:xfrm>
            <a:off x="8551466" y="4268197"/>
            <a:ext cx="76174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~ 100 km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355A0B14-316D-4974-8FA0-464786C8DC8A}"/>
              </a:ext>
            </a:extLst>
          </p:cNvPr>
          <p:cNvSpPr txBox="1"/>
          <p:nvPr/>
        </p:nvSpPr>
        <p:spPr>
          <a:xfrm>
            <a:off x="7818808" y="2183220"/>
            <a:ext cx="87876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~ 1,000 km</a:t>
            </a:r>
          </a:p>
        </p:txBody>
      </p:sp>
      <p:pic>
        <p:nvPicPr>
          <p:cNvPr id="35" name="Picture 34" descr="fig_geometry">
            <a:extLst>
              <a:ext uri="{FF2B5EF4-FFF2-40B4-BE49-F238E27FC236}">
                <a16:creationId xmlns:a16="http://schemas.microsoft.com/office/drawing/2014/main" id="{6E46709D-BD55-464D-B582-44B00A85AC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 l="7695" t="62685" r="59804" b="2972"/>
          <a:stretch>
            <a:fillRect/>
          </a:stretch>
        </p:blipFill>
        <p:spPr bwMode="auto">
          <a:xfrm>
            <a:off x="7398620" y="4686150"/>
            <a:ext cx="1288180" cy="1638450"/>
          </a:xfrm>
          <a:prstGeom prst="rect">
            <a:avLst/>
          </a:prstGeom>
          <a:noFill/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721ADC05-6EC6-4E6D-95C5-9B9EB139F4A2}"/>
              </a:ext>
            </a:extLst>
          </p:cNvPr>
          <p:cNvSpPr txBox="1"/>
          <p:nvPr/>
        </p:nvSpPr>
        <p:spPr>
          <a:xfrm>
            <a:off x="6929894" y="6085852"/>
            <a:ext cx="72167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≤ 0.1 km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5876A11A-A23A-4B78-A7FE-93F9330C2578}"/>
              </a:ext>
            </a:extLst>
          </p:cNvPr>
          <p:cNvCxnSpPr>
            <a:cxnSpLocks/>
          </p:cNvCxnSpPr>
          <p:nvPr/>
        </p:nvCxnSpPr>
        <p:spPr bwMode="auto">
          <a:xfrm flipH="1">
            <a:off x="8193485" y="3619501"/>
            <a:ext cx="696583" cy="925695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sm" len="sm"/>
            <a:tailEnd type="triangle"/>
          </a:ln>
          <a:effectLst/>
        </p:spPr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E3131930-3EFD-4CEF-862B-CC883A79BFF8}"/>
              </a:ext>
            </a:extLst>
          </p:cNvPr>
          <p:cNvSpPr/>
          <p:nvPr/>
        </p:nvSpPr>
        <p:spPr bwMode="auto">
          <a:xfrm>
            <a:off x="5055570" y="1676400"/>
            <a:ext cx="126030" cy="137766"/>
          </a:xfrm>
          <a:prstGeom prst="rect">
            <a:avLst/>
          </a:prstGeom>
          <a:noFill/>
          <a:ln w="19050" cap="flat" cmpd="sng" algn="ctr">
            <a:solidFill>
              <a:schemeClr val="bg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600">
              <a:ln w="28575">
                <a:solidFill>
                  <a:schemeClr val="bg1"/>
                </a:solidFill>
              </a:ln>
              <a:noFill/>
              <a:latin typeface="Times New Roman" pitchFamily="18" charset="0"/>
            </a:endParaRPr>
          </a:p>
        </p:txBody>
      </p:sp>
      <p:sp>
        <p:nvSpPr>
          <p:cNvPr id="40" name="Line 16">
            <a:extLst>
              <a:ext uri="{FF2B5EF4-FFF2-40B4-BE49-F238E27FC236}">
                <a16:creationId xmlns:a16="http://schemas.microsoft.com/office/drawing/2014/main" id="{D449F32B-275A-4D9D-9079-2D2C34FCAC0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055193" y="1258446"/>
            <a:ext cx="951558" cy="403381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1" name="Line 17">
            <a:extLst>
              <a:ext uri="{FF2B5EF4-FFF2-40B4-BE49-F238E27FC236}">
                <a16:creationId xmlns:a16="http://schemas.microsoft.com/office/drawing/2014/main" id="{35A05C84-F93D-4D76-8930-5614975E9D5E}"/>
              </a:ext>
            </a:extLst>
          </p:cNvPr>
          <p:cNvSpPr>
            <a:spLocks noChangeShapeType="1"/>
          </p:cNvSpPr>
          <p:nvPr/>
        </p:nvSpPr>
        <p:spPr bwMode="auto">
          <a:xfrm>
            <a:off x="5048102" y="1810817"/>
            <a:ext cx="958650" cy="137766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r>
              <a:rPr lang="en-US" dirty="0"/>
              <a:t>                                 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837B6874-2FD0-4D5E-9409-EA2D01F91E5B}"/>
              </a:ext>
            </a:extLst>
          </p:cNvPr>
          <p:cNvSpPr/>
          <p:nvPr/>
        </p:nvSpPr>
        <p:spPr bwMode="auto">
          <a:xfrm>
            <a:off x="5131770" y="2072034"/>
            <a:ext cx="126030" cy="137766"/>
          </a:xfrm>
          <a:prstGeom prst="rect">
            <a:avLst/>
          </a:prstGeom>
          <a:noFill/>
          <a:ln w="19050" cap="flat" cmpd="sng" algn="ctr">
            <a:solidFill>
              <a:schemeClr val="bg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600">
              <a:ln w="28575">
                <a:solidFill>
                  <a:schemeClr val="bg1"/>
                </a:solidFill>
              </a:ln>
              <a:noFill/>
              <a:latin typeface="Times New Roman" pitchFamily="18" charset="0"/>
            </a:endParaRP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4F8045BA-AAAC-4B03-BC58-CDAE6FF361E1}"/>
              </a:ext>
            </a:extLst>
          </p:cNvPr>
          <p:cNvCxnSpPr>
            <a:cxnSpLocks/>
          </p:cNvCxnSpPr>
          <p:nvPr/>
        </p:nvCxnSpPr>
        <p:spPr bwMode="auto">
          <a:xfrm flipH="1">
            <a:off x="3783189" y="3782200"/>
            <a:ext cx="342140" cy="535245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81DAA37F-ECCC-4625-91B8-629D735ECD8C}"/>
              </a:ext>
            </a:extLst>
          </p:cNvPr>
          <p:cNvCxnSpPr>
            <a:cxnSpLocks/>
          </p:cNvCxnSpPr>
          <p:nvPr/>
        </p:nvCxnSpPr>
        <p:spPr bwMode="auto">
          <a:xfrm flipH="1">
            <a:off x="4250108" y="2076629"/>
            <a:ext cx="863126" cy="1435693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bg1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F61D1D40-765B-4A54-8285-205E74F3E167}"/>
              </a:ext>
            </a:extLst>
          </p:cNvPr>
          <p:cNvCxnSpPr>
            <a:cxnSpLocks/>
          </p:cNvCxnSpPr>
          <p:nvPr/>
        </p:nvCxnSpPr>
        <p:spPr bwMode="auto">
          <a:xfrm>
            <a:off x="5484896" y="3352800"/>
            <a:ext cx="146436" cy="95001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763D2B77-4A05-4B6D-A1B4-2F1571FEAEFE}"/>
              </a:ext>
            </a:extLst>
          </p:cNvPr>
          <p:cNvCxnSpPr>
            <a:cxnSpLocks/>
          </p:cNvCxnSpPr>
          <p:nvPr/>
        </p:nvCxnSpPr>
        <p:spPr bwMode="auto">
          <a:xfrm>
            <a:off x="5265269" y="2072034"/>
            <a:ext cx="241285" cy="1454174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bg1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92DE8FBA-614F-404D-ACAA-C19B34C0E5A0}"/>
              </a:ext>
            </a:extLst>
          </p:cNvPr>
          <p:cNvSpPr txBox="1"/>
          <p:nvPr/>
        </p:nvSpPr>
        <p:spPr>
          <a:xfrm>
            <a:off x="8645699" y="5190776"/>
            <a:ext cx="6623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/>
              <a:t>current</a:t>
            </a:r>
          </a:p>
          <a:p>
            <a:pPr algn="ctr"/>
            <a:r>
              <a:rPr lang="en-US" sz="1200" dirty="0"/>
              <a:t>sheet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60A6E08-757D-25A3-941E-526F9516EB74}"/>
              </a:ext>
            </a:extLst>
          </p:cNvPr>
          <p:cNvSpPr txBox="1"/>
          <p:nvPr/>
        </p:nvSpPr>
        <p:spPr>
          <a:xfrm>
            <a:off x="9213453" y="1219244"/>
            <a:ext cx="11426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/>
              <a:t>coronal strands</a:t>
            </a:r>
          </a:p>
          <a:p>
            <a:pPr algn="ctr"/>
            <a:r>
              <a:rPr lang="en-US" sz="1200" dirty="0"/>
              <a:t>(flux tubes)</a:t>
            </a:r>
          </a:p>
        </p:txBody>
      </p:sp>
    </p:spTree>
    <p:extLst>
      <p:ext uri="{BB962C8B-B14F-4D97-AF65-F5344CB8AC3E}">
        <p14:creationId xmlns:p14="http://schemas.microsoft.com/office/powerpoint/2010/main" val="19898965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4" name="Rectangle 4"/>
          <p:cNvSpPr>
            <a:spLocks noChangeArrowheads="1"/>
          </p:cNvSpPr>
          <p:nvPr/>
        </p:nvSpPr>
        <p:spPr bwMode="auto">
          <a:xfrm>
            <a:off x="5638800" y="3505200"/>
            <a:ext cx="152400" cy="228600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04805" name="Line 5"/>
          <p:cNvSpPr>
            <a:spLocks noChangeShapeType="1"/>
          </p:cNvSpPr>
          <p:nvPr/>
        </p:nvSpPr>
        <p:spPr bwMode="auto">
          <a:xfrm flipV="1">
            <a:off x="5638800" y="2362200"/>
            <a:ext cx="1066800" cy="114300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04806" name="Line 6"/>
          <p:cNvSpPr>
            <a:spLocks noChangeShapeType="1"/>
          </p:cNvSpPr>
          <p:nvPr/>
        </p:nvSpPr>
        <p:spPr bwMode="auto">
          <a:xfrm>
            <a:off x="5638800" y="3733800"/>
            <a:ext cx="1143000" cy="7620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04815" name="Rectangle 15"/>
          <p:cNvSpPr>
            <a:spLocks noChangeArrowheads="1"/>
          </p:cNvSpPr>
          <p:nvPr/>
        </p:nvSpPr>
        <p:spPr bwMode="auto">
          <a:xfrm>
            <a:off x="5484896" y="1575805"/>
            <a:ext cx="216248" cy="237979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D02ECD7F-40FC-41DB-ABAD-21EB881B013A}"/>
              </a:ext>
            </a:extLst>
          </p:cNvPr>
          <p:cNvGrpSpPr/>
          <p:nvPr/>
        </p:nvGrpSpPr>
        <p:grpSpPr>
          <a:xfrm>
            <a:off x="5055571" y="531260"/>
            <a:ext cx="4132723" cy="2036213"/>
            <a:chOff x="3315322" y="766674"/>
            <a:chExt cx="4132723" cy="2036213"/>
          </a:xfrm>
        </p:grpSpPr>
        <p:pic>
          <p:nvPicPr>
            <p:cNvPr id="204802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907125" y="766674"/>
              <a:ext cx="1292981" cy="1618259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ffectLst/>
          </p:spPr>
        </p:pic>
        <p:sp>
          <p:nvSpPr>
            <p:cNvPr id="204807" name="Rectangle 7"/>
            <p:cNvSpPr>
              <a:spLocks noChangeArrowheads="1"/>
            </p:cNvSpPr>
            <p:nvPr/>
          </p:nvSpPr>
          <p:spPr bwMode="auto">
            <a:xfrm>
              <a:off x="6609930" y="1766187"/>
              <a:ext cx="108124" cy="95192"/>
            </a:xfrm>
            <a:prstGeom prst="rect">
              <a:avLst/>
            </a:prstGeom>
            <a:noFill/>
            <a:ln w="19050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4816" name="Line 16"/>
            <p:cNvSpPr>
              <a:spLocks noChangeShapeType="1"/>
            </p:cNvSpPr>
            <p:nvPr/>
          </p:nvSpPr>
          <p:spPr bwMode="auto">
            <a:xfrm flipV="1">
              <a:off x="3315322" y="766674"/>
              <a:ext cx="2537741" cy="114514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04817" name="Line 17"/>
            <p:cNvSpPr>
              <a:spLocks noChangeShapeType="1"/>
            </p:cNvSpPr>
            <p:nvPr/>
          </p:nvSpPr>
          <p:spPr bwMode="auto">
            <a:xfrm>
              <a:off x="3315322" y="2049197"/>
              <a:ext cx="2537741" cy="335735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r>
                <a:rPr lang="en-US" dirty="0"/>
                <a:t>                                 </a:t>
              </a:r>
            </a:p>
          </p:txBody>
        </p:sp>
        <p:sp>
          <p:nvSpPr>
            <p:cNvPr id="204808" name="Line 8"/>
            <p:cNvSpPr>
              <a:spLocks noChangeShapeType="1"/>
            </p:cNvSpPr>
            <p:nvPr/>
          </p:nvSpPr>
          <p:spPr bwMode="auto">
            <a:xfrm flipH="1">
              <a:off x="5658372" y="1766186"/>
              <a:ext cx="951558" cy="1036701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04809" name="Line 9"/>
            <p:cNvSpPr>
              <a:spLocks noChangeShapeType="1"/>
            </p:cNvSpPr>
            <p:nvPr/>
          </p:nvSpPr>
          <p:spPr bwMode="auto">
            <a:xfrm>
              <a:off x="6718052" y="1766187"/>
              <a:ext cx="729993" cy="103670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24" name="Picture 23" descr="fig1.tif"/>
          <p:cNvPicPr>
            <a:picLocks noChangeAspect="1"/>
          </p:cNvPicPr>
          <p:nvPr/>
        </p:nvPicPr>
        <p:blipFill>
          <a:blip r:embed="rId4" cstate="print"/>
          <a:srcRect l="7500" t="7778" r="4037" b="8889"/>
          <a:stretch>
            <a:fillRect/>
          </a:stretch>
        </p:blipFill>
        <p:spPr>
          <a:xfrm>
            <a:off x="7139781" y="2725236"/>
            <a:ext cx="2308156" cy="1542961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3886201" y="3533002"/>
            <a:ext cx="103586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~ 100,000 km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9183309" y="3290501"/>
            <a:ext cx="7837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/>
              <a:t>nanoflare</a:t>
            </a:r>
            <a:endParaRPr lang="en-US" sz="1200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BDDCCDD-EED3-49C8-B11B-D28043ED4AB7}"/>
              </a:ext>
            </a:extLst>
          </p:cNvPr>
          <p:cNvGrpSpPr/>
          <p:nvPr/>
        </p:nvGrpSpPr>
        <p:grpSpPr>
          <a:xfrm>
            <a:off x="1907559" y="248776"/>
            <a:ext cx="4099193" cy="3277432"/>
            <a:chOff x="678147" y="2791404"/>
            <a:chExt cx="4099193" cy="3277432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4C9E6C4B-F1AA-4E42-B1CE-DA7CFB3748A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49135" y="3057528"/>
              <a:ext cx="3028205" cy="3011308"/>
            </a:xfrm>
            <a:prstGeom prst="rect">
              <a:avLst/>
            </a:prstGeom>
          </p:spPr>
        </p:pic>
        <p:sp>
          <p:nvSpPr>
            <p:cNvPr id="25" name="TextBox 24"/>
            <p:cNvSpPr txBox="1"/>
            <p:nvPr/>
          </p:nvSpPr>
          <p:spPr>
            <a:xfrm>
              <a:off x="678147" y="4287911"/>
              <a:ext cx="86062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Corona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3427BFCD-4DA1-4363-99F6-5F767E7C386B}"/>
                </a:ext>
              </a:extLst>
            </p:cNvPr>
            <p:cNvSpPr txBox="1"/>
            <p:nvPr/>
          </p:nvSpPr>
          <p:spPr>
            <a:xfrm>
              <a:off x="2414810" y="2791404"/>
              <a:ext cx="1696853" cy="24622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/>
                <a:t>Hi-C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077E6CB8-32B1-47F6-81AF-E5A5CD56B0D7}"/>
              </a:ext>
            </a:extLst>
          </p:cNvPr>
          <p:cNvGrpSpPr/>
          <p:nvPr/>
        </p:nvGrpSpPr>
        <p:grpSpPr>
          <a:xfrm>
            <a:off x="2038626" y="4111373"/>
            <a:ext cx="3600174" cy="2062203"/>
            <a:chOff x="1773038" y="247746"/>
            <a:chExt cx="3600174" cy="2062203"/>
          </a:xfrm>
        </p:grpSpPr>
        <p:sp>
          <p:nvSpPr>
            <p:cNvPr id="5" name="TextBox 4"/>
            <p:cNvSpPr txBox="1"/>
            <p:nvPr/>
          </p:nvSpPr>
          <p:spPr>
            <a:xfrm>
              <a:off x="1773038" y="1173033"/>
              <a:ext cx="151547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/>
                <a:t>Photosphere</a:t>
              </a:r>
            </a:p>
            <a:p>
              <a:pPr algn="ctr"/>
              <a:r>
                <a:rPr lang="en-US" dirty="0"/>
                <a:t>(solar surface)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0488C616-6119-463E-9715-49921FFEFDCD}"/>
                </a:ext>
              </a:extLst>
            </p:cNvPr>
            <p:cNvSpPr txBox="1"/>
            <p:nvPr/>
          </p:nvSpPr>
          <p:spPr>
            <a:xfrm>
              <a:off x="3560947" y="247746"/>
              <a:ext cx="1696853" cy="24622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/>
                <a:t>DKIST</a:t>
              </a:r>
            </a:p>
          </p:txBody>
        </p:sp>
        <p:pic>
          <p:nvPicPr>
            <p:cNvPr id="11" name="Picture 10" descr="A picture containing several&#10;&#10;Description automatically generated">
              <a:extLst>
                <a:ext uri="{FF2B5EF4-FFF2-40B4-BE49-F238E27FC236}">
                  <a16:creationId xmlns:a16="http://schemas.microsoft.com/office/drawing/2014/main" id="{767EDBB2-44AC-4EA1-A1D1-4BB12044BF3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104" t="16402" r="19083" b="18538"/>
            <a:stretch/>
          </p:blipFill>
          <p:spPr>
            <a:xfrm>
              <a:off x="3495141" y="481148"/>
              <a:ext cx="1878071" cy="1828801"/>
            </a:xfrm>
            <a:prstGeom prst="rect">
              <a:avLst/>
            </a:prstGeom>
          </p:spPr>
        </p:pic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1A2B4250-B0AD-4A29-8F04-E126A7E489AA}"/>
              </a:ext>
            </a:extLst>
          </p:cNvPr>
          <p:cNvSpPr txBox="1"/>
          <p:nvPr/>
        </p:nvSpPr>
        <p:spPr>
          <a:xfrm>
            <a:off x="8551466" y="4268197"/>
            <a:ext cx="76174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~ 100 km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355A0B14-316D-4974-8FA0-464786C8DC8A}"/>
              </a:ext>
            </a:extLst>
          </p:cNvPr>
          <p:cNvSpPr txBox="1"/>
          <p:nvPr/>
        </p:nvSpPr>
        <p:spPr>
          <a:xfrm>
            <a:off x="7818808" y="2183220"/>
            <a:ext cx="87876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~ 1,000 km</a:t>
            </a:r>
          </a:p>
        </p:txBody>
      </p:sp>
      <p:pic>
        <p:nvPicPr>
          <p:cNvPr id="35" name="Picture 34" descr="fig_geometry">
            <a:extLst>
              <a:ext uri="{FF2B5EF4-FFF2-40B4-BE49-F238E27FC236}">
                <a16:creationId xmlns:a16="http://schemas.microsoft.com/office/drawing/2014/main" id="{6E46709D-BD55-464D-B582-44B00A85AC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 l="7695" t="62685" r="59804" b="2972"/>
          <a:stretch>
            <a:fillRect/>
          </a:stretch>
        </p:blipFill>
        <p:spPr bwMode="auto">
          <a:xfrm>
            <a:off x="7398620" y="4686150"/>
            <a:ext cx="1288180" cy="1638450"/>
          </a:xfrm>
          <a:prstGeom prst="rect">
            <a:avLst/>
          </a:prstGeom>
          <a:noFill/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721ADC05-6EC6-4E6D-95C5-9B9EB139F4A2}"/>
              </a:ext>
            </a:extLst>
          </p:cNvPr>
          <p:cNvSpPr txBox="1"/>
          <p:nvPr/>
        </p:nvSpPr>
        <p:spPr>
          <a:xfrm>
            <a:off x="6929894" y="6085852"/>
            <a:ext cx="72167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≤ 0.1 km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3131930-3EFD-4CEF-862B-CC883A79BFF8}"/>
              </a:ext>
            </a:extLst>
          </p:cNvPr>
          <p:cNvSpPr/>
          <p:nvPr/>
        </p:nvSpPr>
        <p:spPr bwMode="auto">
          <a:xfrm>
            <a:off x="5055570" y="1676400"/>
            <a:ext cx="126030" cy="137766"/>
          </a:xfrm>
          <a:prstGeom prst="rect">
            <a:avLst/>
          </a:prstGeom>
          <a:noFill/>
          <a:ln w="19050" cap="flat" cmpd="sng" algn="ctr">
            <a:solidFill>
              <a:schemeClr val="bg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600">
              <a:ln w="28575">
                <a:solidFill>
                  <a:schemeClr val="bg1"/>
                </a:solidFill>
              </a:ln>
              <a:noFill/>
              <a:latin typeface="Times New Roman" pitchFamily="18" charset="0"/>
            </a:endParaRPr>
          </a:p>
        </p:txBody>
      </p:sp>
      <p:sp>
        <p:nvSpPr>
          <p:cNvPr id="40" name="Line 16">
            <a:extLst>
              <a:ext uri="{FF2B5EF4-FFF2-40B4-BE49-F238E27FC236}">
                <a16:creationId xmlns:a16="http://schemas.microsoft.com/office/drawing/2014/main" id="{D449F32B-275A-4D9D-9079-2D2C34FCAC0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055193" y="1258446"/>
            <a:ext cx="951558" cy="403381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1" name="Line 17">
            <a:extLst>
              <a:ext uri="{FF2B5EF4-FFF2-40B4-BE49-F238E27FC236}">
                <a16:creationId xmlns:a16="http://schemas.microsoft.com/office/drawing/2014/main" id="{35A05C84-F93D-4D76-8930-5614975E9D5E}"/>
              </a:ext>
            </a:extLst>
          </p:cNvPr>
          <p:cNvSpPr>
            <a:spLocks noChangeShapeType="1"/>
          </p:cNvSpPr>
          <p:nvPr/>
        </p:nvSpPr>
        <p:spPr bwMode="auto">
          <a:xfrm>
            <a:off x="5048102" y="1810817"/>
            <a:ext cx="958650" cy="137766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r>
              <a:rPr lang="en-US" dirty="0"/>
              <a:t>                                 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837B6874-2FD0-4D5E-9409-EA2D01F91E5B}"/>
              </a:ext>
            </a:extLst>
          </p:cNvPr>
          <p:cNvSpPr/>
          <p:nvPr/>
        </p:nvSpPr>
        <p:spPr bwMode="auto">
          <a:xfrm>
            <a:off x="5131770" y="2072034"/>
            <a:ext cx="126030" cy="137766"/>
          </a:xfrm>
          <a:prstGeom prst="rect">
            <a:avLst/>
          </a:prstGeom>
          <a:noFill/>
          <a:ln w="19050" cap="flat" cmpd="sng" algn="ctr">
            <a:solidFill>
              <a:schemeClr val="bg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600">
              <a:ln w="28575">
                <a:solidFill>
                  <a:schemeClr val="bg1"/>
                </a:solidFill>
              </a:ln>
              <a:noFill/>
              <a:latin typeface="Times New Roman" pitchFamily="18" charset="0"/>
            </a:endParaRP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4F8045BA-AAAC-4B03-BC58-CDAE6FF361E1}"/>
              </a:ext>
            </a:extLst>
          </p:cNvPr>
          <p:cNvCxnSpPr>
            <a:cxnSpLocks/>
          </p:cNvCxnSpPr>
          <p:nvPr/>
        </p:nvCxnSpPr>
        <p:spPr bwMode="auto">
          <a:xfrm flipH="1">
            <a:off x="3783189" y="3782200"/>
            <a:ext cx="342140" cy="535245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81DAA37F-ECCC-4625-91B8-629D735ECD8C}"/>
              </a:ext>
            </a:extLst>
          </p:cNvPr>
          <p:cNvCxnSpPr>
            <a:cxnSpLocks/>
          </p:cNvCxnSpPr>
          <p:nvPr/>
        </p:nvCxnSpPr>
        <p:spPr bwMode="auto">
          <a:xfrm flipH="1">
            <a:off x="4250108" y="2076629"/>
            <a:ext cx="863126" cy="1435693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bg1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F61D1D40-765B-4A54-8285-205E74F3E167}"/>
              </a:ext>
            </a:extLst>
          </p:cNvPr>
          <p:cNvCxnSpPr>
            <a:cxnSpLocks/>
          </p:cNvCxnSpPr>
          <p:nvPr/>
        </p:nvCxnSpPr>
        <p:spPr bwMode="auto">
          <a:xfrm>
            <a:off x="5484896" y="3352800"/>
            <a:ext cx="146436" cy="95001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763D2B77-4A05-4B6D-A1B4-2F1571FEAEFE}"/>
              </a:ext>
            </a:extLst>
          </p:cNvPr>
          <p:cNvCxnSpPr>
            <a:cxnSpLocks/>
          </p:cNvCxnSpPr>
          <p:nvPr/>
        </p:nvCxnSpPr>
        <p:spPr bwMode="auto">
          <a:xfrm>
            <a:off x="5265269" y="2072034"/>
            <a:ext cx="241285" cy="1454174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bg1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92DE8FBA-614F-404D-ACAA-C19B34C0E5A0}"/>
              </a:ext>
            </a:extLst>
          </p:cNvPr>
          <p:cNvSpPr txBox="1"/>
          <p:nvPr/>
        </p:nvSpPr>
        <p:spPr>
          <a:xfrm>
            <a:off x="8645699" y="5190776"/>
            <a:ext cx="6623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/>
              <a:t>current</a:t>
            </a:r>
          </a:p>
          <a:p>
            <a:pPr algn="ctr"/>
            <a:r>
              <a:rPr lang="en-US" sz="1200" dirty="0"/>
              <a:t>sheet</a:t>
            </a:r>
          </a:p>
        </p:txBody>
      </p:sp>
      <p:sp>
        <p:nvSpPr>
          <p:cNvPr id="4" name="Flowchart: Connector 3">
            <a:extLst>
              <a:ext uri="{FF2B5EF4-FFF2-40B4-BE49-F238E27FC236}">
                <a16:creationId xmlns:a16="http://schemas.microsoft.com/office/drawing/2014/main" id="{C0F9E6D2-8C36-CF26-1AB2-46FED4665595}"/>
              </a:ext>
            </a:extLst>
          </p:cNvPr>
          <p:cNvSpPr/>
          <p:nvPr/>
        </p:nvSpPr>
        <p:spPr>
          <a:xfrm>
            <a:off x="6553201" y="3770134"/>
            <a:ext cx="3021977" cy="2975275"/>
          </a:xfrm>
          <a:prstGeom prst="flowChartConnector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DF76A4AB-AD70-B8BA-3408-04A6CC1B7294}"/>
              </a:ext>
            </a:extLst>
          </p:cNvPr>
          <p:cNvGrpSpPr/>
          <p:nvPr/>
        </p:nvGrpSpPr>
        <p:grpSpPr>
          <a:xfrm>
            <a:off x="7797942" y="3918418"/>
            <a:ext cx="552237" cy="564875"/>
            <a:chOff x="10161373" y="1157634"/>
            <a:chExt cx="914400" cy="956981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70052784-258F-8572-0748-0CF879BD9AA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284441" y="1460136"/>
              <a:ext cx="334132" cy="611898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014D0E0D-7303-B459-07F6-BAE55BF53560}"/>
                </a:ext>
              </a:extLst>
            </p:cNvPr>
            <p:cNvCxnSpPr>
              <a:cxnSpLocks/>
            </p:cNvCxnSpPr>
            <p:nvPr/>
          </p:nvCxnSpPr>
          <p:spPr>
            <a:xfrm>
              <a:off x="10618573" y="1460136"/>
              <a:ext cx="296562" cy="654479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Arc 17">
              <a:extLst>
                <a:ext uri="{FF2B5EF4-FFF2-40B4-BE49-F238E27FC236}">
                  <a16:creationId xmlns:a16="http://schemas.microsoft.com/office/drawing/2014/main" id="{F6E63F14-E92F-F041-A41D-3C16A9CC86F4}"/>
                </a:ext>
              </a:extLst>
            </p:cNvPr>
            <p:cNvSpPr/>
            <p:nvPr/>
          </p:nvSpPr>
          <p:spPr>
            <a:xfrm flipV="1">
              <a:off x="10161373" y="1157634"/>
              <a:ext cx="914400" cy="914400"/>
            </a:xfrm>
            <a:prstGeom prst="arc">
              <a:avLst>
                <a:gd name="adj1" fmla="val 13835716"/>
                <a:gd name="adj2" fmla="val 18227498"/>
              </a:avLst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16A7369E-BD27-A1FD-1EA5-F896FA2E3432}"/>
              </a:ext>
            </a:extLst>
          </p:cNvPr>
          <p:cNvSpPr txBox="1"/>
          <p:nvPr/>
        </p:nvSpPr>
        <p:spPr>
          <a:xfrm>
            <a:off x="9213453" y="1219244"/>
            <a:ext cx="11426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/>
              <a:t>coronal strands</a:t>
            </a:r>
          </a:p>
          <a:p>
            <a:pPr algn="ctr"/>
            <a:r>
              <a:rPr lang="en-US" sz="1200" dirty="0"/>
              <a:t>(flux tubes)</a:t>
            </a:r>
          </a:p>
        </p:txBody>
      </p:sp>
    </p:spTree>
    <p:extLst>
      <p:ext uri="{BB962C8B-B14F-4D97-AF65-F5344CB8AC3E}">
        <p14:creationId xmlns:p14="http://schemas.microsoft.com/office/powerpoint/2010/main" val="13157974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atter2_ramp1_delay_larger2_log10_jz">
            <a:hlinkClick r:id="" action="ppaction://media"/>
            <a:extLst>
              <a:ext uri="{FF2B5EF4-FFF2-40B4-BE49-F238E27FC236}">
                <a16:creationId xmlns:a16="http://schemas.microsoft.com/office/drawing/2014/main" id="{97E2D3FA-ECA4-59A8-9E31-8DF3C54EE88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464307" y="1194486"/>
            <a:ext cx="6851501" cy="514041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E8BF4E6-D8DF-2DD3-D672-3A91C7EC9925}"/>
              </a:ext>
            </a:extLst>
          </p:cNvPr>
          <p:cNvSpPr txBox="1"/>
          <p:nvPr/>
        </p:nvSpPr>
        <p:spPr>
          <a:xfrm>
            <a:off x="4064518" y="140044"/>
            <a:ext cx="36197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Thinning Current Sheet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3CC947A-E424-D60F-E482-1AA10943201C}"/>
              </a:ext>
            </a:extLst>
          </p:cNvPr>
          <p:cNvSpPr txBox="1"/>
          <p:nvPr/>
        </p:nvSpPr>
        <p:spPr>
          <a:xfrm>
            <a:off x="8377882" y="994431"/>
            <a:ext cx="87556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log |J|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AAAFF8B1-E2C4-610B-7B7E-CC6CA4A7B89D}"/>
              </a:ext>
            </a:extLst>
          </p:cNvPr>
          <p:cNvCxnSpPr/>
          <p:nvPr/>
        </p:nvCxnSpPr>
        <p:spPr>
          <a:xfrm>
            <a:off x="864972" y="4300155"/>
            <a:ext cx="1005017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48AA87AD-6BAF-42E2-AE39-02638FCF224D}"/>
              </a:ext>
            </a:extLst>
          </p:cNvPr>
          <p:cNvCxnSpPr>
            <a:cxnSpLocks/>
          </p:cNvCxnSpPr>
          <p:nvPr/>
        </p:nvCxnSpPr>
        <p:spPr>
          <a:xfrm flipH="1">
            <a:off x="856734" y="3019172"/>
            <a:ext cx="1005017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2E09BCEB-00D4-9F8C-7B5A-068A2A9BED98}"/>
              </a:ext>
            </a:extLst>
          </p:cNvPr>
          <p:cNvSpPr txBox="1"/>
          <p:nvPr/>
        </p:nvSpPr>
        <p:spPr>
          <a:xfrm>
            <a:off x="998767" y="3445476"/>
            <a:ext cx="7761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 field</a:t>
            </a:r>
          </a:p>
        </p:txBody>
      </p:sp>
    </p:spTree>
    <p:extLst>
      <p:ext uri="{BB962C8B-B14F-4D97-AF65-F5344CB8AC3E}">
        <p14:creationId xmlns:p14="http://schemas.microsoft.com/office/powerpoint/2010/main" val="4260190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2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6BDD61B-C85A-51B2-3AE5-66237D9AB5AC}"/>
              </a:ext>
            </a:extLst>
          </p:cNvPr>
          <p:cNvSpPr txBox="1"/>
          <p:nvPr/>
        </p:nvSpPr>
        <p:spPr>
          <a:xfrm>
            <a:off x="4064518" y="140044"/>
            <a:ext cx="36197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Thinning Current Sheet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55E35AD7-DF69-D26D-67F2-EBF4DE5F3AD6}"/>
              </a:ext>
            </a:extLst>
          </p:cNvPr>
          <p:cNvGrpSpPr/>
          <p:nvPr/>
        </p:nvGrpSpPr>
        <p:grpSpPr>
          <a:xfrm>
            <a:off x="428371" y="1141628"/>
            <a:ext cx="12192000" cy="4175188"/>
            <a:chOff x="428371" y="1141628"/>
            <a:chExt cx="12192000" cy="4175188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9D7B11B1-5A98-2A4A-8E30-91FB5C43CCE2}"/>
                </a:ext>
              </a:extLst>
            </p:cNvPr>
            <p:cNvGrpSpPr/>
            <p:nvPr/>
          </p:nvGrpSpPr>
          <p:grpSpPr>
            <a:xfrm>
              <a:off x="428371" y="1141628"/>
              <a:ext cx="12192000" cy="4064000"/>
              <a:chOff x="263611" y="1141628"/>
              <a:chExt cx="12192000" cy="4064000"/>
            </a:xfrm>
          </p:grpSpPr>
          <p:pic>
            <p:nvPicPr>
              <p:cNvPr id="2" name="THINNING_log10J_END">
                <a:hlinkClick r:id="" action="ppaction://media"/>
                <a:extLst>
                  <a:ext uri="{FF2B5EF4-FFF2-40B4-BE49-F238E27FC236}">
                    <a16:creationId xmlns:a16="http://schemas.microsoft.com/office/drawing/2014/main" id="{C5E57B51-4021-9154-8741-A679D7615129}"/>
                  </a:ext>
                </a:extLst>
              </p:cNvPr>
              <p:cNvPicPr>
                <a:picLocks noChangeAspect="1"/>
              </p:cNvPicPr>
              <p:nvPr>
                <a:videoFile r:link="rId2"/>
                <p:extLst>
                  <p:ext uri="{DAA4B4D4-6D71-4841-9C94-3DE7FCFB9230}">
                    <p14:media xmlns:p14="http://schemas.microsoft.com/office/powerpoint/2010/main" r:embed="rId1"/>
                  </p:ext>
                </p:extLst>
              </p:nvPr>
            </p:nvPicPr>
            <p:blipFill>
              <a:blip r:embed="rId5"/>
              <a:stretch>
                <a:fillRect/>
              </a:stretch>
            </p:blipFill>
            <p:spPr>
              <a:xfrm>
                <a:off x="263611" y="1141628"/>
                <a:ext cx="12192000" cy="4064000"/>
              </a:xfrm>
              <a:prstGeom prst="rect">
                <a:avLst/>
              </a:prstGeom>
            </p:spPr>
          </p:pic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42CB10FF-17E3-D54B-AC71-6FF561EC4FD9}"/>
                  </a:ext>
                </a:extLst>
              </p:cNvPr>
              <p:cNvSpPr txBox="1"/>
              <p:nvPr/>
            </p:nvSpPr>
            <p:spPr>
              <a:xfrm>
                <a:off x="9531180" y="1141628"/>
                <a:ext cx="875561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/>
                  <a:t>log |J|</a:t>
                </a:r>
              </a:p>
            </p:txBody>
          </p: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7DDBE81D-B29F-D921-43A5-AA0F74F5E203}"/>
                </a:ext>
              </a:extLst>
            </p:cNvPr>
            <p:cNvSpPr txBox="1"/>
            <p:nvPr/>
          </p:nvSpPr>
          <p:spPr>
            <a:xfrm>
              <a:off x="5380591" y="4947484"/>
              <a:ext cx="707245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/>
                <a:t>    x    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0C8AA7E-2907-CACA-892A-7C79D6DE302F}"/>
                </a:ext>
              </a:extLst>
            </p:cNvPr>
            <p:cNvSpPr txBox="1"/>
            <p:nvPr/>
          </p:nvSpPr>
          <p:spPr>
            <a:xfrm rot="16200000">
              <a:off x="1165098" y="3058205"/>
              <a:ext cx="606256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/>
                <a:t>    y  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B3E6DBE8-46E4-ED79-8060-5FDF2D4A7564}"/>
              </a:ext>
            </a:extLst>
          </p:cNvPr>
          <p:cNvSpPr txBox="1"/>
          <p:nvPr/>
        </p:nvSpPr>
        <p:spPr>
          <a:xfrm>
            <a:off x="1325987" y="5395668"/>
            <a:ext cx="10049739" cy="9679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/>
              <a:t>Reconnection occurs when tearing growth rate ≈ thinning rate.</a:t>
            </a:r>
          </a:p>
          <a:p>
            <a:pPr>
              <a:lnSpc>
                <a:spcPct val="150000"/>
              </a:lnSpc>
            </a:pPr>
            <a:r>
              <a:rPr lang="en-US" sz="2000" dirty="0"/>
              <a:t>Determines the level of magnetic energy build up and the magnitudes of nanoflares, CMEs, etc.</a:t>
            </a:r>
          </a:p>
        </p:txBody>
      </p:sp>
    </p:spTree>
    <p:extLst>
      <p:ext uri="{BB962C8B-B14F-4D97-AF65-F5344CB8AC3E}">
        <p14:creationId xmlns:p14="http://schemas.microsoft.com/office/powerpoint/2010/main" val="2252685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4" name="Rectangle 4"/>
          <p:cNvSpPr>
            <a:spLocks noChangeArrowheads="1"/>
          </p:cNvSpPr>
          <p:nvPr/>
        </p:nvSpPr>
        <p:spPr bwMode="auto">
          <a:xfrm>
            <a:off x="5638800" y="3505200"/>
            <a:ext cx="152400" cy="228600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04805" name="Line 5"/>
          <p:cNvSpPr>
            <a:spLocks noChangeShapeType="1"/>
          </p:cNvSpPr>
          <p:nvPr/>
        </p:nvSpPr>
        <p:spPr bwMode="auto">
          <a:xfrm flipV="1">
            <a:off x="5638800" y="2362200"/>
            <a:ext cx="1066800" cy="114300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04806" name="Line 6"/>
          <p:cNvSpPr>
            <a:spLocks noChangeShapeType="1"/>
          </p:cNvSpPr>
          <p:nvPr/>
        </p:nvSpPr>
        <p:spPr bwMode="auto">
          <a:xfrm>
            <a:off x="5638800" y="3733800"/>
            <a:ext cx="1143000" cy="7620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04815" name="Rectangle 15"/>
          <p:cNvSpPr>
            <a:spLocks noChangeArrowheads="1"/>
          </p:cNvSpPr>
          <p:nvPr/>
        </p:nvSpPr>
        <p:spPr bwMode="auto">
          <a:xfrm>
            <a:off x="5484896" y="1575805"/>
            <a:ext cx="216248" cy="237979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D02ECD7F-40FC-41DB-ABAD-21EB881B013A}"/>
              </a:ext>
            </a:extLst>
          </p:cNvPr>
          <p:cNvGrpSpPr/>
          <p:nvPr/>
        </p:nvGrpSpPr>
        <p:grpSpPr>
          <a:xfrm>
            <a:off x="5055571" y="531260"/>
            <a:ext cx="4132723" cy="2036213"/>
            <a:chOff x="3315322" y="766674"/>
            <a:chExt cx="4132723" cy="2036213"/>
          </a:xfrm>
        </p:grpSpPr>
        <p:pic>
          <p:nvPicPr>
            <p:cNvPr id="204802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907125" y="766674"/>
              <a:ext cx="1292981" cy="1618259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ffectLst/>
          </p:spPr>
        </p:pic>
        <p:sp>
          <p:nvSpPr>
            <p:cNvPr id="204807" name="Rectangle 7"/>
            <p:cNvSpPr>
              <a:spLocks noChangeArrowheads="1"/>
            </p:cNvSpPr>
            <p:nvPr/>
          </p:nvSpPr>
          <p:spPr bwMode="auto">
            <a:xfrm>
              <a:off x="6609930" y="1766187"/>
              <a:ext cx="108124" cy="95192"/>
            </a:xfrm>
            <a:prstGeom prst="rect">
              <a:avLst/>
            </a:prstGeom>
            <a:noFill/>
            <a:ln w="19050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4816" name="Line 16"/>
            <p:cNvSpPr>
              <a:spLocks noChangeShapeType="1"/>
            </p:cNvSpPr>
            <p:nvPr/>
          </p:nvSpPr>
          <p:spPr bwMode="auto">
            <a:xfrm flipV="1">
              <a:off x="3315322" y="766674"/>
              <a:ext cx="2537741" cy="114514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04817" name="Line 17"/>
            <p:cNvSpPr>
              <a:spLocks noChangeShapeType="1"/>
            </p:cNvSpPr>
            <p:nvPr/>
          </p:nvSpPr>
          <p:spPr bwMode="auto">
            <a:xfrm>
              <a:off x="3315322" y="2049197"/>
              <a:ext cx="2537741" cy="335735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r>
                <a:rPr lang="en-US" dirty="0"/>
                <a:t>                                 </a:t>
              </a:r>
            </a:p>
          </p:txBody>
        </p:sp>
        <p:sp>
          <p:nvSpPr>
            <p:cNvPr id="204808" name="Line 8"/>
            <p:cNvSpPr>
              <a:spLocks noChangeShapeType="1"/>
            </p:cNvSpPr>
            <p:nvPr/>
          </p:nvSpPr>
          <p:spPr bwMode="auto">
            <a:xfrm flipH="1">
              <a:off x="5658372" y="1766186"/>
              <a:ext cx="951558" cy="1036701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04809" name="Line 9"/>
            <p:cNvSpPr>
              <a:spLocks noChangeShapeType="1"/>
            </p:cNvSpPr>
            <p:nvPr/>
          </p:nvSpPr>
          <p:spPr bwMode="auto">
            <a:xfrm>
              <a:off x="6718052" y="1766187"/>
              <a:ext cx="729993" cy="103670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24" name="Picture 23" descr="fig1.tif"/>
          <p:cNvPicPr>
            <a:picLocks noChangeAspect="1"/>
          </p:cNvPicPr>
          <p:nvPr/>
        </p:nvPicPr>
        <p:blipFill>
          <a:blip r:embed="rId4" cstate="print"/>
          <a:srcRect l="7500" t="7778" r="4037" b="8889"/>
          <a:stretch>
            <a:fillRect/>
          </a:stretch>
        </p:blipFill>
        <p:spPr>
          <a:xfrm>
            <a:off x="7139781" y="2725236"/>
            <a:ext cx="2308156" cy="1542961"/>
          </a:xfrm>
          <a:prstGeom prst="rect">
            <a:avLst/>
          </a:prstGeom>
        </p:spPr>
      </p:pic>
      <p:sp>
        <p:nvSpPr>
          <p:cNvPr id="2" name="5-Point Star 1"/>
          <p:cNvSpPr/>
          <p:nvPr/>
        </p:nvSpPr>
        <p:spPr bwMode="auto">
          <a:xfrm>
            <a:off x="7543838" y="3636299"/>
            <a:ext cx="170976" cy="158692"/>
          </a:xfrm>
          <a:prstGeom prst="star5">
            <a:avLst/>
          </a:prstGeom>
          <a:solidFill>
            <a:srgbClr val="FF0000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600">
              <a:latin typeface="Times New Roman" pitchFamily="18" charset="0"/>
            </a:endParaRPr>
          </a:p>
        </p:txBody>
      </p:sp>
      <p:sp>
        <p:nvSpPr>
          <p:cNvPr id="21" name="5-Point Star 20"/>
          <p:cNvSpPr/>
          <p:nvPr/>
        </p:nvSpPr>
        <p:spPr bwMode="auto">
          <a:xfrm>
            <a:off x="8803255" y="3352801"/>
            <a:ext cx="173624" cy="162787"/>
          </a:xfrm>
          <a:prstGeom prst="star5">
            <a:avLst/>
          </a:prstGeom>
          <a:solidFill>
            <a:srgbClr val="FF0000"/>
          </a:solidFill>
          <a:ln w="12700" cap="flat" cmpd="sng" algn="ctr">
            <a:solidFill>
              <a:srgbClr val="FF33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600">
              <a:latin typeface="Times New Roman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886201" y="3533002"/>
            <a:ext cx="103586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~ 100,000 km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9183309" y="3290501"/>
            <a:ext cx="7837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/>
              <a:t>nanoflare</a:t>
            </a:r>
            <a:endParaRPr lang="en-US" sz="1200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BDDCCDD-EED3-49C8-B11B-D28043ED4AB7}"/>
              </a:ext>
            </a:extLst>
          </p:cNvPr>
          <p:cNvGrpSpPr/>
          <p:nvPr/>
        </p:nvGrpSpPr>
        <p:grpSpPr>
          <a:xfrm>
            <a:off x="1907559" y="248776"/>
            <a:ext cx="4099193" cy="3277432"/>
            <a:chOff x="678147" y="2791404"/>
            <a:chExt cx="4099193" cy="3277432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4C9E6C4B-F1AA-4E42-B1CE-DA7CFB3748A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49135" y="3057528"/>
              <a:ext cx="3028205" cy="3011308"/>
            </a:xfrm>
            <a:prstGeom prst="rect">
              <a:avLst/>
            </a:prstGeom>
          </p:spPr>
        </p:pic>
        <p:sp>
          <p:nvSpPr>
            <p:cNvPr id="25" name="TextBox 24"/>
            <p:cNvSpPr txBox="1"/>
            <p:nvPr/>
          </p:nvSpPr>
          <p:spPr>
            <a:xfrm>
              <a:off x="678147" y="4287911"/>
              <a:ext cx="86062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Corona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3427BFCD-4DA1-4363-99F6-5F767E7C386B}"/>
                </a:ext>
              </a:extLst>
            </p:cNvPr>
            <p:cNvSpPr txBox="1"/>
            <p:nvPr/>
          </p:nvSpPr>
          <p:spPr>
            <a:xfrm>
              <a:off x="2414810" y="2791404"/>
              <a:ext cx="1696853" cy="24622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/>
                <a:t>Hi-C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077E6CB8-32B1-47F6-81AF-E5A5CD56B0D7}"/>
              </a:ext>
            </a:extLst>
          </p:cNvPr>
          <p:cNvGrpSpPr/>
          <p:nvPr/>
        </p:nvGrpSpPr>
        <p:grpSpPr>
          <a:xfrm>
            <a:off x="2038626" y="4111373"/>
            <a:ext cx="3600174" cy="2062203"/>
            <a:chOff x="1773038" y="247746"/>
            <a:chExt cx="3600174" cy="2062203"/>
          </a:xfrm>
        </p:grpSpPr>
        <p:sp>
          <p:nvSpPr>
            <p:cNvPr id="5" name="TextBox 4"/>
            <p:cNvSpPr txBox="1"/>
            <p:nvPr/>
          </p:nvSpPr>
          <p:spPr>
            <a:xfrm>
              <a:off x="1773038" y="1173033"/>
              <a:ext cx="151547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/>
                <a:t>Photosphere</a:t>
              </a:r>
            </a:p>
            <a:p>
              <a:pPr algn="ctr"/>
              <a:r>
                <a:rPr lang="en-US" dirty="0"/>
                <a:t>(solar surface)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0488C616-6119-463E-9715-49921FFEFDCD}"/>
                </a:ext>
              </a:extLst>
            </p:cNvPr>
            <p:cNvSpPr txBox="1"/>
            <p:nvPr/>
          </p:nvSpPr>
          <p:spPr>
            <a:xfrm>
              <a:off x="3560947" y="247746"/>
              <a:ext cx="1696853" cy="24622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/>
                <a:t>DKIST</a:t>
              </a:r>
            </a:p>
          </p:txBody>
        </p:sp>
        <p:pic>
          <p:nvPicPr>
            <p:cNvPr id="11" name="Picture 10" descr="A picture containing several&#10;&#10;Description automatically generated">
              <a:extLst>
                <a:ext uri="{FF2B5EF4-FFF2-40B4-BE49-F238E27FC236}">
                  <a16:creationId xmlns:a16="http://schemas.microsoft.com/office/drawing/2014/main" id="{767EDBB2-44AC-4EA1-A1D1-4BB12044BF3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104" t="16402" r="19083" b="18538"/>
            <a:stretch/>
          </p:blipFill>
          <p:spPr>
            <a:xfrm>
              <a:off x="3495141" y="481148"/>
              <a:ext cx="1878071" cy="1828801"/>
            </a:xfrm>
            <a:prstGeom prst="rect">
              <a:avLst/>
            </a:prstGeom>
          </p:spPr>
        </p:pic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1A2B4250-B0AD-4A29-8F04-E126A7E489AA}"/>
              </a:ext>
            </a:extLst>
          </p:cNvPr>
          <p:cNvSpPr txBox="1"/>
          <p:nvPr/>
        </p:nvSpPr>
        <p:spPr>
          <a:xfrm>
            <a:off x="8551466" y="4268197"/>
            <a:ext cx="76174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~ 100 km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355A0B14-316D-4974-8FA0-464786C8DC8A}"/>
              </a:ext>
            </a:extLst>
          </p:cNvPr>
          <p:cNvSpPr txBox="1"/>
          <p:nvPr/>
        </p:nvSpPr>
        <p:spPr>
          <a:xfrm>
            <a:off x="7818808" y="2183220"/>
            <a:ext cx="87876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~ 1,000 km</a:t>
            </a:r>
          </a:p>
        </p:txBody>
      </p:sp>
      <p:pic>
        <p:nvPicPr>
          <p:cNvPr id="35" name="Picture 34" descr="fig_geometry">
            <a:extLst>
              <a:ext uri="{FF2B5EF4-FFF2-40B4-BE49-F238E27FC236}">
                <a16:creationId xmlns:a16="http://schemas.microsoft.com/office/drawing/2014/main" id="{6E46709D-BD55-464D-B582-44B00A85AC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 l="7695" t="62685" r="59804" b="2972"/>
          <a:stretch>
            <a:fillRect/>
          </a:stretch>
        </p:blipFill>
        <p:spPr bwMode="auto">
          <a:xfrm>
            <a:off x="7398620" y="4686150"/>
            <a:ext cx="1288180" cy="1638450"/>
          </a:xfrm>
          <a:prstGeom prst="rect">
            <a:avLst/>
          </a:prstGeom>
          <a:noFill/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721ADC05-6EC6-4E6D-95C5-9B9EB139F4A2}"/>
              </a:ext>
            </a:extLst>
          </p:cNvPr>
          <p:cNvSpPr txBox="1"/>
          <p:nvPr/>
        </p:nvSpPr>
        <p:spPr>
          <a:xfrm>
            <a:off x="6929894" y="6085852"/>
            <a:ext cx="72167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≤ 0.1 km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5876A11A-A23A-4B78-A7FE-93F9330C2578}"/>
              </a:ext>
            </a:extLst>
          </p:cNvPr>
          <p:cNvCxnSpPr>
            <a:cxnSpLocks/>
          </p:cNvCxnSpPr>
          <p:nvPr/>
        </p:nvCxnSpPr>
        <p:spPr bwMode="auto">
          <a:xfrm flipH="1">
            <a:off x="8193485" y="3619501"/>
            <a:ext cx="696583" cy="925695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sm" len="sm"/>
            <a:tailEnd type="triangle"/>
          </a:ln>
          <a:effectLst/>
        </p:spPr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E3131930-3EFD-4CEF-862B-CC883A79BFF8}"/>
              </a:ext>
            </a:extLst>
          </p:cNvPr>
          <p:cNvSpPr/>
          <p:nvPr/>
        </p:nvSpPr>
        <p:spPr bwMode="auto">
          <a:xfrm>
            <a:off x="5055570" y="1676400"/>
            <a:ext cx="126030" cy="137766"/>
          </a:xfrm>
          <a:prstGeom prst="rect">
            <a:avLst/>
          </a:prstGeom>
          <a:noFill/>
          <a:ln w="19050" cap="flat" cmpd="sng" algn="ctr">
            <a:solidFill>
              <a:schemeClr val="bg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600">
              <a:ln w="28575">
                <a:solidFill>
                  <a:schemeClr val="bg1"/>
                </a:solidFill>
              </a:ln>
              <a:noFill/>
              <a:latin typeface="Times New Roman" pitchFamily="18" charset="0"/>
            </a:endParaRPr>
          </a:p>
        </p:txBody>
      </p:sp>
      <p:sp>
        <p:nvSpPr>
          <p:cNvPr id="40" name="Line 16">
            <a:extLst>
              <a:ext uri="{FF2B5EF4-FFF2-40B4-BE49-F238E27FC236}">
                <a16:creationId xmlns:a16="http://schemas.microsoft.com/office/drawing/2014/main" id="{D449F32B-275A-4D9D-9079-2D2C34FCAC0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055193" y="1258446"/>
            <a:ext cx="951558" cy="403381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1" name="Line 17">
            <a:extLst>
              <a:ext uri="{FF2B5EF4-FFF2-40B4-BE49-F238E27FC236}">
                <a16:creationId xmlns:a16="http://schemas.microsoft.com/office/drawing/2014/main" id="{35A05C84-F93D-4D76-8930-5614975E9D5E}"/>
              </a:ext>
            </a:extLst>
          </p:cNvPr>
          <p:cNvSpPr>
            <a:spLocks noChangeShapeType="1"/>
          </p:cNvSpPr>
          <p:nvPr/>
        </p:nvSpPr>
        <p:spPr bwMode="auto">
          <a:xfrm>
            <a:off x="5048102" y="1810817"/>
            <a:ext cx="958650" cy="137766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r>
              <a:rPr lang="en-US" dirty="0"/>
              <a:t>                                 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837B6874-2FD0-4D5E-9409-EA2D01F91E5B}"/>
              </a:ext>
            </a:extLst>
          </p:cNvPr>
          <p:cNvSpPr/>
          <p:nvPr/>
        </p:nvSpPr>
        <p:spPr bwMode="auto">
          <a:xfrm>
            <a:off x="5131770" y="2072034"/>
            <a:ext cx="126030" cy="137766"/>
          </a:xfrm>
          <a:prstGeom prst="rect">
            <a:avLst/>
          </a:prstGeom>
          <a:noFill/>
          <a:ln w="19050" cap="flat" cmpd="sng" algn="ctr">
            <a:solidFill>
              <a:schemeClr val="bg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600">
              <a:ln w="28575">
                <a:solidFill>
                  <a:schemeClr val="bg1"/>
                </a:solidFill>
              </a:ln>
              <a:noFill/>
              <a:latin typeface="Times New Roman" pitchFamily="18" charset="0"/>
            </a:endParaRP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4F8045BA-AAAC-4B03-BC58-CDAE6FF361E1}"/>
              </a:ext>
            </a:extLst>
          </p:cNvPr>
          <p:cNvCxnSpPr>
            <a:cxnSpLocks/>
          </p:cNvCxnSpPr>
          <p:nvPr/>
        </p:nvCxnSpPr>
        <p:spPr bwMode="auto">
          <a:xfrm flipH="1">
            <a:off x="3783189" y="3782200"/>
            <a:ext cx="342140" cy="535245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81DAA37F-ECCC-4625-91B8-629D735ECD8C}"/>
              </a:ext>
            </a:extLst>
          </p:cNvPr>
          <p:cNvCxnSpPr>
            <a:cxnSpLocks/>
          </p:cNvCxnSpPr>
          <p:nvPr/>
        </p:nvCxnSpPr>
        <p:spPr bwMode="auto">
          <a:xfrm flipH="1">
            <a:off x="4250108" y="2076629"/>
            <a:ext cx="863126" cy="1435693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bg1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F61D1D40-765B-4A54-8285-205E74F3E167}"/>
              </a:ext>
            </a:extLst>
          </p:cNvPr>
          <p:cNvCxnSpPr>
            <a:cxnSpLocks/>
          </p:cNvCxnSpPr>
          <p:nvPr/>
        </p:nvCxnSpPr>
        <p:spPr bwMode="auto">
          <a:xfrm>
            <a:off x="5484896" y="3352800"/>
            <a:ext cx="146436" cy="95001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763D2B77-4A05-4B6D-A1B4-2F1571FEAEFE}"/>
              </a:ext>
            </a:extLst>
          </p:cNvPr>
          <p:cNvCxnSpPr>
            <a:cxnSpLocks/>
          </p:cNvCxnSpPr>
          <p:nvPr/>
        </p:nvCxnSpPr>
        <p:spPr bwMode="auto">
          <a:xfrm>
            <a:off x="5265269" y="2072034"/>
            <a:ext cx="241285" cy="1454174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bg1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92DE8FBA-614F-404D-ACAA-C19B34C0E5A0}"/>
              </a:ext>
            </a:extLst>
          </p:cNvPr>
          <p:cNvSpPr txBox="1"/>
          <p:nvPr/>
        </p:nvSpPr>
        <p:spPr>
          <a:xfrm>
            <a:off x="8645699" y="5190776"/>
            <a:ext cx="6623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/>
              <a:t>current</a:t>
            </a:r>
          </a:p>
          <a:p>
            <a:pPr algn="ctr"/>
            <a:r>
              <a:rPr lang="en-US" sz="1200" dirty="0"/>
              <a:t>sheet</a:t>
            </a:r>
          </a:p>
        </p:txBody>
      </p:sp>
      <p:sp>
        <p:nvSpPr>
          <p:cNvPr id="3" name="Flowchart: Connector 2">
            <a:extLst>
              <a:ext uri="{FF2B5EF4-FFF2-40B4-BE49-F238E27FC236}">
                <a16:creationId xmlns:a16="http://schemas.microsoft.com/office/drawing/2014/main" id="{373EF279-25D0-1341-E066-7716313B8E48}"/>
              </a:ext>
            </a:extLst>
          </p:cNvPr>
          <p:cNvSpPr/>
          <p:nvPr/>
        </p:nvSpPr>
        <p:spPr>
          <a:xfrm>
            <a:off x="6781800" y="2006417"/>
            <a:ext cx="3021977" cy="2975275"/>
          </a:xfrm>
          <a:prstGeom prst="flowChartConnector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7BC8E81-A562-BC8F-D08A-2B5FB448C67C}"/>
              </a:ext>
            </a:extLst>
          </p:cNvPr>
          <p:cNvSpPr txBox="1"/>
          <p:nvPr/>
        </p:nvSpPr>
        <p:spPr>
          <a:xfrm>
            <a:off x="9213453" y="1219244"/>
            <a:ext cx="11426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/>
              <a:t>coronal strands</a:t>
            </a:r>
          </a:p>
          <a:p>
            <a:pPr algn="ctr"/>
            <a:r>
              <a:rPr lang="en-US" sz="1200" dirty="0"/>
              <a:t>(flux tubes)</a:t>
            </a:r>
          </a:p>
        </p:txBody>
      </p:sp>
    </p:spTree>
    <p:extLst>
      <p:ext uri="{BB962C8B-B14F-4D97-AF65-F5344CB8AC3E}">
        <p14:creationId xmlns:p14="http://schemas.microsoft.com/office/powerpoint/2010/main" val="11882205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, scatter chart&#10;&#10;Description automatically generated">
            <a:extLst>
              <a:ext uri="{FF2B5EF4-FFF2-40B4-BE49-F238E27FC236}">
                <a16:creationId xmlns:a16="http://schemas.microsoft.com/office/drawing/2014/main" id="{863D9F4F-D11B-5C72-A5DC-D8E175AF08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3238" y="1144528"/>
            <a:ext cx="2823187" cy="4234780"/>
          </a:xfrm>
          <a:prstGeom prst="rect">
            <a:avLst/>
          </a:prstGeom>
        </p:spPr>
      </p:pic>
      <p:pic>
        <p:nvPicPr>
          <p:cNvPr id="5" name="Picture 4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C4A96382-512F-7F44-FE78-82053D118C9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43" r="5265"/>
          <a:stretch/>
        </p:blipFill>
        <p:spPr>
          <a:xfrm>
            <a:off x="3421035" y="917767"/>
            <a:ext cx="4740417" cy="4784488"/>
          </a:xfrm>
          <a:prstGeom prst="rect">
            <a:avLst/>
          </a:prstGeom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id="{20ACF98F-66B3-BF21-2220-93114E4B0D7C}"/>
              </a:ext>
            </a:extLst>
          </p:cNvPr>
          <p:cNvGrpSpPr/>
          <p:nvPr/>
        </p:nvGrpSpPr>
        <p:grpSpPr>
          <a:xfrm>
            <a:off x="285548" y="1801453"/>
            <a:ext cx="2496168" cy="3023373"/>
            <a:chOff x="510643" y="799987"/>
            <a:chExt cx="4332325" cy="5067888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1FD520B2-F403-1062-E2EB-8AA80CAF8716}"/>
                </a:ext>
              </a:extLst>
            </p:cNvPr>
            <p:cNvGrpSpPr/>
            <p:nvPr/>
          </p:nvGrpSpPr>
          <p:grpSpPr>
            <a:xfrm>
              <a:off x="510643" y="799987"/>
              <a:ext cx="4332325" cy="1561076"/>
              <a:chOff x="869869" y="1935894"/>
              <a:chExt cx="4332325" cy="1561076"/>
            </a:xfrm>
          </p:grpSpPr>
          <p:grpSp>
            <p:nvGrpSpPr>
              <p:cNvPr id="54" name="Group 53">
                <a:extLst>
                  <a:ext uri="{FF2B5EF4-FFF2-40B4-BE49-F238E27FC236}">
                    <a16:creationId xmlns:a16="http://schemas.microsoft.com/office/drawing/2014/main" id="{9ABDD98C-FC68-4A0D-D6B8-EF1C38CA89AE}"/>
                  </a:ext>
                </a:extLst>
              </p:cNvPr>
              <p:cNvGrpSpPr/>
              <p:nvPr/>
            </p:nvGrpSpPr>
            <p:grpSpPr>
              <a:xfrm>
                <a:off x="869869" y="1935894"/>
                <a:ext cx="4332325" cy="1561076"/>
                <a:chOff x="869869" y="1911178"/>
                <a:chExt cx="4332325" cy="1561076"/>
              </a:xfrm>
            </p:grpSpPr>
            <p:grpSp>
              <p:nvGrpSpPr>
                <p:cNvPr id="56" name="Group 55">
                  <a:extLst>
                    <a:ext uri="{FF2B5EF4-FFF2-40B4-BE49-F238E27FC236}">
                      <a16:creationId xmlns:a16="http://schemas.microsoft.com/office/drawing/2014/main" id="{3BAB2248-953A-40C6-F72E-76F7ADC4B6B2}"/>
                    </a:ext>
                  </a:extLst>
                </p:cNvPr>
                <p:cNvGrpSpPr/>
                <p:nvPr/>
              </p:nvGrpSpPr>
              <p:grpSpPr>
                <a:xfrm>
                  <a:off x="869869" y="1911178"/>
                  <a:ext cx="4332325" cy="1561076"/>
                  <a:chOff x="6750908" y="1223315"/>
                  <a:chExt cx="4332325" cy="1561076"/>
                </a:xfrm>
              </p:grpSpPr>
              <p:grpSp>
                <p:nvGrpSpPr>
                  <p:cNvPr id="59" name="Group 58">
                    <a:extLst>
                      <a:ext uri="{FF2B5EF4-FFF2-40B4-BE49-F238E27FC236}">
                        <a16:creationId xmlns:a16="http://schemas.microsoft.com/office/drawing/2014/main" id="{5A40036F-E057-DB02-72F0-9A5E8FCB6FD8}"/>
                      </a:ext>
                    </a:extLst>
                  </p:cNvPr>
                  <p:cNvGrpSpPr/>
                  <p:nvPr/>
                </p:nvGrpSpPr>
                <p:grpSpPr>
                  <a:xfrm>
                    <a:off x="6750908" y="1853512"/>
                    <a:ext cx="4332325" cy="325394"/>
                    <a:chOff x="4151870" y="1219200"/>
                    <a:chExt cx="4332325" cy="325394"/>
                  </a:xfrm>
                </p:grpSpPr>
                <p:cxnSp>
                  <p:nvCxnSpPr>
                    <p:cNvPr id="62" name="Straight Connector 61">
                      <a:extLst>
                        <a:ext uri="{FF2B5EF4-FFF2-40B4-BE49-F238E27FC236}">
                          <a16:creationId xmlns:a16="http://schemas.microsoft.com/office/drawing/2014/main" id="{A562AE94-7E18-B55A-8D24-F712FAC124E6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4151870" y="1219200"/>
                      <a:ext cx="3759794" cy="0"/>
                    </a:xfrm>
                    <a:prstGeom prst="line">
                      <a:avLst/>
                    </a:prstGeom>
                    <a:ln w="28575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63" name="Straight Connector 62">
                      <a:extLst>
                        <a:ext uri="{FF2B5EF4-FFF2-40B4-BE49-F238E27FC236}">
                          <a16:creationId xmlns:a16="http://schemas.microsoft.com/office/drawing/2014/main" id="{7919606F-888D-FB51-7D1A-FE3D90FAF1B5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4724401" y="1544594"/>
                      <a:ext cx="3739978" cy="0"/>
                    </a:xfrm>
                    <a:prstGeom prst="line">
                      <a:avLst/>
                    </a:prstGeom>
                    <a:ln w="28575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64" name="Straight Connector 63">
                      <a:extLst>
                        <a:ext uri="{FF2B5EF4-FFF2-40B4-BE49-F238E27FC236}">
                          <a16:creationId xmlns:a16="http://schemas.microsoft.com/office/drawing/2014/main" id="{041142FA-FEED-17DB-A539-BBA5F06C5446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4151870" y="1219200"/>
                      <a:ext cx="572531" cy="325394"/>
                    </a:xfrm>
                    <a:prstGeom prst="line">
                      <a:avLst/>
                    </a:prstGeom>
                    <a:ln w="28575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65" name="Straight Connector 64">
                      <a:extLst>
                        <a:ext uri="{FF2B5EF4-FFF2-40B4-BE49-F238E27FC236}">
                          <a16:creationId xmlns:a16="http://schemas.microsoft.com/office/drawing/2014/main" id="{A4B16A57-B435-E641-47A0-27E85DD2CBD3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7911664" y="1219200"/>
                      <a:ext cx="572531" cy="325394"/>
                    </a:xfrm>
                    <a:prstGeom prst="line">
                      <a:avLst/>
                    </a:prstGeom>
                    <a:ln w="28575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sp>
                <p:nvSpPr>
                  <p:cNvPr id="60" name="Arc 59">
                    <a:extLst>
                      <a:ext uri="{FF2B5EF4-FFF2-40B4-BE49-F238E27FC236}">
                        <a16:creationId xmlns:a16="http://schemas.microsoft.com/office/drawing/2014/main" id="{49E8544E-7CE8-61C9-3ED0-C561DDF1DC09}"/>
                      </a:ext>
                    </a:extLst>
                  </p:cNvPr>
                  <p:cNvSpPr/>
                  <p:nvPr/>
                </p:nvSpPr>
                <p:spPr>
                  <a:xfrm>
                    <a:off x="7972168" y="1223315"/>
                    <a:ext cx="1869988" cy="1561076"/>
                  </a:xfrm>
                  <a:prstGeom prst="arc">
                    <a:avLst>
                      <a:gd name="adj1" fmla="val 10708595"/>
                      <a:gd name="adj2" fmla="val 0"/>
                    </a:avLst>
                  </a:prstGeom>
                  <a:ln w="285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cxnSp>
                <p:nvCxnSpPr>
                  <p:cNvPr id="61" name="Straight Connector 60">
                    <a:extLst>
                      <a:ext uri="{FF2B5EF4-FFF2-40B4-BE49-F238E27FC236}">
                        <a16:creationId xmlns:a16="http://schemas.microsoft.com/office/drawing/2014/main" id="{E371FBDC-BBCB-0124-F118-7D0659C12711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8620897" y="1843213"/>
                    <a:ext cx="572531" cy="325394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  <a:prstDash val="sys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57" name="TextBox 56">
                  <a:extLst>
                    <a:ext uri="{FF2B5EF4-FFF2-40B4-BE49-F238E27FC236}">
                      <a16:creationId xmlns:a16="http://schemas.microsoft.com/office/drawing/2014/main" id="{23084FC9-9903-E3D1-C9DD-436B60E95D8F}"/>
                    </a:ext>
                  </a:extLst>
                </p:cNvPr>
                <p:cNvSpPr txBox="1"/>
                <p:nvPr/>
              </p:nvSpPr>
              <p:spPr>
                <a:xfrm>
                  <a:off x="1598064" y="2416563"/>
                  <a:ext cx="498562" cy="56749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600" b="1" dirty="0"/>
                    <a:t>+</a:t>
                  </a:r>
                </a:p>
              </p:txBody>
            </p:sp>
            <p:sp>
              <p:nvSpPr>
                <p:cNvPr id="58" name="TextBox 57">
                  <a:extLst>
                    <a:ext uri="{FF2B5EF4-FFF2-40B4-BE49-F238E27FC236}">
                      <a16:creationId xmlns:a16="http://schemas.microsoft.com/office/drawing/2014/main" id="{EA668A5C-A869-2C8F-E83E-B23D786B5C55}"/>
                    </a:ext>
                  </a:extLst>
                </p:cNvPr>
                <p:cNvSpPr txBox="1"/>
                <p:nvPr/>
              </p:nvSpPr>
              <p:spPr>
                <a:xfrm>
                  <a:off x="4085073" y="2261791"/>
                  <a:ext cx="471044" cy="77386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400" dirty="0"/>
                    <a:t>-</a:t>
                  </a:r>
                </a:p>
              </p:txBody>
            </p:sp>
          </p:grpSp>
          <p:cxnSp>
            <p:nvCxnSpPr>
              <p:cNvPr id="55" name="Straight Arrow Connector 54">
                <a:extLst>
                  <a:ext uri="{FF2B5EF4-FFF2-40B4-BE49-F238E27FC236}">
                    <a16:creationId xmlns:a16="http://schemas.microsoft.com/office/drawing/2014/main" id="{BC05A32C-25AC-E7E9-C16F-3CEA20C87A1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26123" y="1935894"/>
                <a:ext cx="64620" cy="0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A18FD3F5-D527-7E7B-6E7D-EBE7E2557A8E}"/>
                </a:ext>
              </a:extLst>
            </p:cNvPr>
            <p:cNvGrpSpPr/>
            <p:nvPr/>
          </p:nvGrpSpPr>
          <p:grpSpPr>
            <a:xfrm>
              <a:off x="1488118" y="2554828"/>
              <a:ext cx="2442520" cy="3313047"/>
              <a:chOff x="5925844" y="1128703"/>
              <a:chExt cx="2442520" cy="3313047"/>
            </a:xfrm>
          </p:grpSpPr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158C54E6-8973-10C3-6F18-54D410A2DBDF}"/>
                  </a:ext>
                </a:extLst>
              </p:cNvPr>
              <p:cNvSpPr txBox="1"/>
              <p:nvPr/>
            </p:nvSpPr>
            <p:spPr>
              <a:xfrm>
                <a:off x="6628170" y="3874254"/>
                <a:ext cx="498562" cy="56749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b="1" dirty="0"/>
                  <a:t>+</a:t>
                </a:r>
              </a:p>
            </p:txBody>
          </p:sp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0FD6B344-47A7-3E0D-BA4A-F650FE221178}"/>
                  </a:ext>
                </a:extLst>
              </p:cNvPr>
              <p:cNvSpPr txBox="1"/>
              <p:nvPr/>
            </p:nvSpPr>
            <p:spPr>
              <a:xfrm>
                <a:off x="6540812" y="1128703"/>
                <a:ext cx="471044" cy="7738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/>
                  <a:t>-</a:t>
                </a:r>
              </a:p>
            </p:txBody>
          </p:sp>
          <p:grpSp>
            <p:nvGrpSpPr>
              <p:cNvPr id="40" name="Group 39">
                <a:extLst>
                  <a:ext uri="{FF2B5EF4-FFF2-40B4-BE49-F238E27FC236}">
                    <a16:creationId xmlns:a16="http://schemas.microsoft.com/office/drawing/2014/main" id="{71B944C1-F7EE-E6B0-7CD3-95022FC0FC5C}"/>
                  </a:ext>
                </a:extLst>
              </p:cNvPr>
              <p:cNvGrpSpPr/>
              <p:nvPr/>
            </p:nvGrpSpPr>
            <p:grpSpPr>
              <a:xfrm>
                <a:off x="5925844" y="1383957"/>
                <a:ext cx="2442520" cy="2934736"/>
                <a:chOff x="5925844" y="1383957"/>
                <a:chExt cx="2442520" cy="2934736"/>
              </a:xfrm>
            </p:grpSpPr>
            <p:grpSp>
              <p:nvGrpSpPr>
                <p:cNvPr id="41" name="Group 40">
                  <a:extLst>
                    <a:ext uri="{FF2B5EF4-FFF2-40B4-BE49-F238E27FC236}">
                      <a16:creationId xmlns:a16="http://schemas.microsoft.com/office/drawing/2014/main" id="{4B715F84-9460-C658-700D-4C507902348D}"/>
                    </a:ext>
                  </a:extLst>
                </p:cNvPr>
                <p:cNvGrpSpPr/>
                <p:nvPr/>
              </p:nvGrpSpPr>
              <p:grpSpPr>
                <a:xfrm>
                  <a:off x="5925844" y="1383957"/>
                  <a:ext cx="2442520" cy="2934736"/>
                  <a:chOff x="4151870" y="1219200"/>
                  <a:chExt cx="2442520" cy="2934736"/>
                </a:xfrm>
              </p:grpSpPr>
              <p:grpSp>
                <p:nvGrpSpPr>
                  <p:cNvPr id="43" name="Group 42">
                    <a:extLst>
                      <a:ext uri="{FF2B5EF4-FFF2-40B4-BE49-F238E27FC236}">
                        <a16:creationId xmlns:a16="http://schemas.microsoft.com/office/drawing/2014/main" id="{E48BAB63-CCA5-E483-3CB1-EC6A25E54899}"/>
                      </a:ext>
                    </a:extLst>
                  </p:cNvPr>
                  <p:cNvGrpSpPr/>
                  <p:nvPr/>
                </p:nvGrpSpPr>
                <p:grpSpPr>
                  <a:xfrm>
                    <a:off x="4151870" y="1219200"/>
                    <a:ext cx="2442520" cy="325394"/>
                    <a:chOff x="4151870" y="1219200"/>
                    <a:chExt cx="2442520" cy="325394"/>
                  </a:xfrm>
                </p:grpSpPr>
                <p:cxnSp>
                  <p:nvCxnSpPr>
                    <p:cNvPr id="50" name="Straight Connector 49">
                      <a:extLst>
                        <a:ext uri="{FF2B5EF4-FFF2-40B4-BE49-F238E27FC236}">
                          <a16:creationId xmlns:a16="http://schemas.microsoft.com/office/drawing/2014/main" id="{A26E0EBC-6B3D-E4D2-460E-DD828C736448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4168481" y="1219200"/>
                      <a:ext cx="1869989" cy="0"/>
                    </a:xfrm>
                    <a:prstGeom prst="line">
                      <a:avLst/>
                    </a:prstGeom>
                    <a:ln w="28575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1" name="Straight Connector 50">
                      <a:extLst>
                        <a:ext uri="{FF2B5EF4-FFF2-40B4-BE49-F238E27FC236}">
                          <a16:creationId xmlns:a16="http://schemas.microsoft.com/office/drawing/2014/main" id="{306714DC-6315-D5A1-C666-2DEE405B189D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4724401" y="1544593"/>
                      <a:ext cx="1869989" cy="0"/>
                    </a:xfrm>
                    <a:prstGeom prst="line">
                      <a:avLst/>
                    </a:prstGeom>
                    <a:ln w="28575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2" name="Straight Connector 51">
                      <a:extLst>
                        <a:ext uri="{FF2B5EF4-FFF2-40B4-BE49-F238E27FC236}">
                          <a16:creationId xmlns:a16="http://schemas.microsoft.com/office/drawing/2014/main" id="{F3D27495-D979-42D8-94BC-FAFC8FB9F11E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4151870" y="1219200"/>
                      <a:ext cx="572531" cy="325394"/>
                    </a:xfrm>
                    <a:prstGeom prst="line">
                      <a:avLst/>
                    </a:prstGeom>
                    <a:ln w="28575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3" name="Straight Connector 52">
                      <a:extLst>
                        <a:ext uri="{FF2B5EF4-FFF2-40B4-BE49-F238E27FC236}">
                          <a16:creationId xmlns:a16="http://schemas.microsoft.com/office/drawing/2014/main" id="{146D3130-802A-049A-3840-3928FC952331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6021859" y="1219200"/>
                      <a:ext cx="572531" cy="325394"/>
                    </a:xfrm>
                    <a:prstGeom prst="line">
                      <a:avLst/>
                    </a:prstGeom>
                    <a:ln w="28575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44" name="Group 43">
                    <a:extLst>
                      <a:ext uri="{FF2B5EF4-FFF2-40B4-BE49-F238E27FC236}">
                        <a16:creationId xmlns:a16="http://schemas.microsoft.com/office/drawing/2014/main" id="{C2844F8A-26A5-4A22-6C7F-13590A5D172B}"/>
                      </a:ext>
                    </a:extLst>
                  </p:cNvPr>
                  <p:cNvGrpSpPr/>
                  <p:nvPr/>
                </p:nvGrpSpPr>
                <p:grpSpPr>
                  <a:xfrm>
                    <a:off x="4151870" y="3828542"/>
                    <a:ext cx="2442520" cy="325394"/>
                    <a:chOff x="4151870" y="1219200"/>
                    <a:chExt cx="2442520" cy="325394"/>
                  </a:xfrm>
                </p:grpSpPr>
                <p:cxnSp>
                  <p:nvCxnSpPr>
                    <p:cNvPr id="46" name="Straight Connector 45">
                      <a:extLst>
                        <a:ext uri="{FF2B5EF4-FFF2-40B4-BE49-F238E27FC236}">
                          <a16:creationId xmlns:a16="http://schemas.microsoft.com/office/drawing/2014/main" id="{37C618BA-22F5-34A7-C680-70144993BE9A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4151870" y="1219200"/>
                      <a:ext cx="1869989" cy="0"/>
                    </a:xfrm>
                    <a:prstGeom prst="line">
                      <a:avLst/>
                    </a:prstGeom>
                    <a:ln w="28575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7" name="Straight Connector 46">
                      <a:extLst>
                        <a:ext uri="{FF2B5EF4-FFF2-40B4-BE49-F238E27FC236}">
                          <a16:creationId xmlns:a16="http://schemas.microsoft.com/office/drawing/2014/main" id="{43A47BBA-37B6-B04E-2632-4FCE8D3032AA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4724401" y="1544594"/>
                      <a:ext cx="1869989" cy="0"/>
                    </a:xfrm>
                    <a:prstGeom prst="line">
                      <a:avLst/>
                    </a:prstGeom>
                    <a:ln w="28575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8" name="Straight Connector 47">
                      <a:extLst>
                        <a:ext uri="{FF2B5EF4-FFF2-40B4-BE49-F238E27FC236}">
                          <a16:creationId xmlns:a16="http://schemas.microsoft.com/office/drawing/2014/main" id="{6B8B81D7-F650-D1D4-6AAF-6EAEFF3AE5B8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4151870" y="1219200"/>
                      <a:ext cx="572531" cy="325394"/>
                    </a:xfrm>
                    <a:prstGeom prst="line">
                      <a:avLst/>
                    </a:prstGeom>
                    <a:ln w="28575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9" name="Straight Connector 48">
                      <a:extLst>
                        <a:ext uri="{FF2B5EF4-FFF2-40B4-BE49-F238E27FC236}">
                          <a16:creationId xmlns:a16="http://schemas.microsoft.com/office/drawing/2014/main" id="{74597EA3-0F76-86CA-9C01-233E8E6DBC08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6021859" y="1219200"/>
                      <a:ext cx="572531" cy="325394"/>
                    </a:xfrm>
                    <a:prstGeom prst="line">
                      <a:avLst/>
                    </a:prstGeom>
                    <a:ln w="28575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cxnSp>
                <p:nvCxnSpPr>
                  <p:cNvPr id="45" name="Straight Connector 44">
                    <a:extLst>
                      <a:ext uri="{FF2B5EF4-FFF2-40B4-BE49-F238E27FC236}">
                        <a16:creationId xmlns:a16="http://schemas.microsoft.com/office/drawing/2014/main" id="{3FCDB85E-ED10-F322-5897-077EA7EC58E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5375050" y="1380865"/>
                    <a:ext cx="0" cy="2609342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42" name="Straight Arrow Connector 41">
                  <a:extLst>
                    <a:ext uri="{FF2B5EF4-FFF2-40B4-BE49-F238E27FC236}">
                      <a16:creationId xmlns:a16="http://schemas.microsoft.com/office/drawing/2014/main" id="{8808CE11-0D19-BAB4-FBEC-A1CD6972209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149023" y="2778214"/>
                  <a:ext cx="0" cy="72079"/>
                </a:xfrm>
                <a:prstGeom prst="straightConnector1">
                  <a:avLst/>
                </a:prstGeom>
                <a:ln w="38100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66" name="TextBox 65">
            <a:extLst>
              <a:ext uri="{FF2B5EF4-FFF2-40B4-BE49-F238E27FC236}">
                <a16:creationId xmlns:a16="http://schemas.microsoft.com/office/drawing/2014/main" id="{54D68633-0ED9-2D3A-8EE0-7C92E1E847B5}"/>
              </a:ext>
            </a:extLst>
          </p:cNvPr>
          <p:cNvSpPr txBox="1"/>
          <p:nvPr/>
        </p:nvSpPr>
        <p:spPr>
          <a:xfrm>
            <a:off x="9081189" y="461319"/>
            <a:ext cx="226517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/>
              <a:t>Boundary flow trajectory</a:t>
            </a:r>
          </a:p>
          <a:p>
            <a:pPr algn="ctr"/>
            <a:r>
              <a:rPr lang="en-US" sz="1600" dirty="0"/>
              <a:t>(photosphere)</a:t>
            </a:r>
          </a:p>
        </p:txBody>
      </p:sp>
      <p:cxnSp>
        <p:nvCxnSpPr>
          <p:cNvPr id="73" name="Straight Arrow Connector 72">
            <a:extLst>
              <a:ext uri="{FF2B5EF4-FFF2-40B4-BE49-F238E27FC236}">
                <a16:creationId xmlns:a16="http://schemas.microsoft.com/office/drawing/2014/main" id="{DA8CE6FF-8836-1884-672F-607EF8F1CFC2}"/>
              </a:ext>
            </a:extLst>
          </p:cNvPr>
          <p:cNvCxnSpPr/>
          <p:nvPr/>
        </p:nvCxnSpPr>
        <p:spPr>
          <a:xfrm flipH="1" flipV="1">
            <a:off x="6730314" y="1260389"/>
            <a:ext cx="2075935" cy="675503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Arrow Connector 73">
            <a:extLst>
              <a:ext uri="{FF2B5EF4-FFF2-40B4-BE49-F238E27FC236}">
                <a16:creationId xmlns:a16="http://schemas.microsoft.com/office/drawing/2014/main" id="{55F6AC54-DACB-8DB3-BFAD-127265F71CF1}"/>
              </a:ext>
            </a:extLst>
          </p:cNvPr>
          <p:cNvCxnSpPr>
            <a:cxnSpLocks/>
          </p:cNvCxnSpPr>
          <p:nvPr/>
        </p:nvCxnSpPr>
        <p:spPr>
          <a:xfrm flipH="1">
            <a:off x="6730314" y="4557291"/>
            <a:ext cx="2070457" cy="657260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8B45A3E9-B508-2356-BA24-3498D903DB7F}"/>
              </a:ext>
            </a:extLst>
          </p:cNvPr>
          <p:cNvSpPr txBox="1"/>
          <p:nvPr/>
        </p:nvSpPr>
        <p:spPr>
          <a:xfrm>
            <a:off x="393626" y="4935859"/>
            <a:ext cx="23880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gravity of a curved loop</a:t>
            </a:r>
          </a:p>
        </p:txBody>
      </p:sp>
    </p:spTree>
    <p:extLst>
      <p:ext uri="{BB962C8B-B14F-4D97-AF65-F5344CB8AC3E}">
        <p14:creationId xmlns:p14="http://schemas.microsoft.com/office/powerpoint/2010/main" val="115894791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Metadata/LabelInfo.xml><?xml version="1.0" encoding="utf-8"?>
<clbl:labelList xmlns:clbl="http://schemas.microsoft.com/office/2020/mipLabelMetadata">
  <clbl:label id="{7005d458-45be-48ae-8140-d43da96dd17b}" enabled="0" method="" siteId="{7005d458-45be-48ae-8140-d43da96dd17b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1546</TotalTime>
  <Words>1383</Words>
  <Application>Microsoft Office PowerPoint</Application>
  <PresentationFormat>Widescreen</PresentationFormat>
  <Paragraphs>313</Paragraphs>
  <Slides>22</Slides>
  <Notes>16</Notes>
  <HiddenSlides>0</HiddenSlides>
  <MMClips>8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3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Klimchuk, James A. (GSFC-6710)</dc:creator>
  <cp:lastModifiedBy>Klimchuk, James A. (GSFC-6710)</cp:lastModifiedBy>
  <cp:revision>4</cp:revision>
  <dcterms:created xsi:type="dcterms:W3CDTF">2022-03-29T14:32:26Z</dcterms:created>
  <dcterms:modified xsi:type="dcterms:W3CDTF">2023-06-05T19:25:51Z</dcterms:modified>
</cp:coreProperties>
</file>