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5" r:id="rId2"/>
    <p:sldId id="378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55" r:id="rId12"/>
    <p:sldId id="364" r:id="rId13"/>
    <p:sldId id="352" r:id="rId14"/>
    <p:sldId id="35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EB4EEC1-02D9-4060-BE28-A356821F6D54}">
          <p14:sldIdLst>
            <p14:sldId id="335"/>
            <p14:sldId id="378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55"/>
            <p14:sldId id="364"/>
            <p14:sldId id="352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olliou" initials="a" lastIdx="2" clrIdx="0">
    <p:extLst>
      <p:ext uri="{19B8F6BF-5375-455C-9EA6-DF929625EA0E}">
        <p15:presenceInfo xmlns:p15="http://schemas.microsoft.com/office/powerpoint/2012/main" userId="bd8d3019e7b3c2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ED9EE"/>
    <a:srgbClr val="F38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76123" autoAdjust="0"/>
  </p:normalViewPr>
  <p:slideViewPr>
    <p:cSldViewPr snapToGrid="0">
      <p:cViewPr varScale="1">
        <p:scale>
          <a:sx n="88" d="100"/>
          <a:sy n="88" d="100"/>
        </p:scale>
        <p:origin x="677" y="3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2B8D273-473F-4041-A6D2-9BA968D16D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D53A2F-A4BE-4EE1-8EF0-62A4E8AA56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8B2C6-3D55-4597-95AD-83DFFEDB3F90}" type="datetimeFigureOut">
              <a:rPr lang="fr-FR" smtClean="0"/>
              <a:t>01/11/2023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BCE70A-D9AB-4C85-90C4-D2038E1F67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B1BB5E-6495-498E-8FE7-1030991145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7AC66-B2CA-4EE0-81C6-252968D2AE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2536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B0DA9-4C4D-46E7-B86C-860A4DD12F83}" type="datetimeFigureOut">
              <a:rPr lang="fr-FR" smtClean="0"/>
              <a:t>01/11/2023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NRL seminar Oct.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AF8DB-2ACB-459F-A039-9DB5E2E604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27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Manque une introduction aux instruments. </a:t>
            </a:r>
          </a:p>
          <a:p>
            <a:pPr marL="171450" indent="-171450">
              <a:buFontTx/>
              <a:buChar char="-"/>
            </a:pPr>
            <a:r>
              <a:rPr lang="fr-FR" dirty="0"/>
              <a:t>Solar Orbiter a un Full </a:t>
            </a:r>
            <a:r>
              <a:rPr lang="fr-FR" dirty="0" err="1"/>
              <a:t>sun</a:t>
            </a:r>
            <a:r>
              <a:rPr lang="fr-FR" dirty="0"/>
              <a:t> </a:t>
            </a:r>
            <a:r>
              <a:rPr lang="fr-FR" dirty="0" err="1"/>
              <a:t>imag’r</a:t>
            </a:r>
            <a:r>
              <a:rPr lang="fr-FR" dirty="0"/>
              <a:t>’ (gauche) à deux bandes</a:t>
            </a:r>
          </a:p>
          <a:p>
            <a:pPr marL="171450" indent="-171450">
              <a:buFontTx/>
              <a:buChar char="-"/>
            </a:pPr>
            <a:r>
              <a:rPr lang="fr-FR" dirty="0"/>
              <a:t>Un </a:t>
            </a:r>
            <a:r>
              <a:rPr lang="fr-FR" dirty="0" err="1"/>
              <a:t>imagery</a:t>
            </a:r>
            <a:r>
              <a:rPr lang="fr-FR" dirty="0"/>
              <a:t> à haute résolution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F8DB-2ACB-459F-A039-9DB5E2E6049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3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Insist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are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small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F8DB-2ACB-459F-A039-9DB5E2E6049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91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</a:t>
            </a:r>
            <a:r>
              <a:rPr lang="fr-FR" dirty="0" err="1"/>
              <a:t>voiyez</a:t>
            </a:r>
            <a:r>
              <a:rPr lang="fr-FR" dirty="0"/>
              <a:t> ici les radiances ce C III O IV… en augmentant en température, entre 4.8 &amp; 5.8.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Solar Orbiter Meeting, GSFC,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F8DB-2ACB-459F-A039-9DB5E2E6049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91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montre deux </a:t>
            </a:r>
            <a:r>
              <a:rPr lang="fr-FR" dirty="0" err="1"/>
              <a:t>exmeples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. Light </a:t>
            </a:r>
            <a:r>
              <a:rPr lang="fr-FR" dirty="0" err="1"/>
              <a:t>curves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HRIEUV and SPICE,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growing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top to the </a:t>
            </a:r>
            <a:r>
              <a:rPr lang="fr-FR" dirty="0" err="1"/>
              <a:t>bottom</a:t>
            </a:r>
            <a:r>
              <a:rPr lang="fr-FR" dirty="0"/>
              <a:t>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Solar Orbiter Meeting, GSFC,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F8DB-2ACB-459F-A039-9DB5E2E6049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12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4.8 &amp;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5.8 </a:t>
                </a:r>
                <a:r>
                  <a:rPr lang="fr-FR" b="1" dirty="0">
                    <a:solidFill>
                      <a:schemeClr val="bg1"/>
                    </a:solidFill>
                  </a:rPr>
                  <a:t>are not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constrained</a:t>
                </a:r>
                <a:r>
                  <a:rPr lang="fr-FR" dirty="0">
                    <a:solidFill>
                      <a:schemeClr val="bg1"/>
                    </a:solidFill>
                  </a:rPr>
                  <a:t> by SPICE.</a:t>
                </a:r>
              </a:p>
              <a:p>
                <a:r>
                  <a:rPr lang="fr-FR" dirty="0">
                    <a:solidFill>
                      <a:schemeClr val="bg1"/>
                    </a:solidFill>
                  </a:rPr>
                  <a:t>Conclusion : on a essayé de faire la DEM, et on a pas beaucoup de raies. </a:t>
                </a:r>
              </a:p>
              <a:p>
                <a:r>
                  <a:rPr lang="fr-FR" dirty="0">
                    <a:solidFill>
                      <a:schemeClr val="bg1"/>
                    </a:solidFill>
                  </a:rPr>
                  <a:t>C III </a:t>
                </a:r>
                <a:r>
                  <a:rPr lang="fr-FR" dirty="0" err="1">
                    <a:solidFill>
                      <a:schemeClr val="bg1"/>
                    </a:solidFill>
                  </a:rPr>
                  <a:t>pzur</a:t>
                </a:r>
                <a:r>
                  <a:rPr lang="fr-FR" dirty="0">
                    <a:solidFill>
                      <a:schemeClr val="bg1"/>
                    </a:solidFill>
                  </a:rPr>
                  <a:t> être optiquement épais dans certains cas. </a:t>
                </a:r>
              </a:p>
              <a:p>
                <a:r>
                  <a:rPr lang="fr-FR" dirty="0">
                    <a:solidFill>
                      <a:schemeClr val="bg1"/>
                    </a:solidFill>
                  </a:rPr>
                  <a:t>Rajouter slide conclusion et transition avec EIS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The </a:t>
                </a:r>
                <a:r>
                  <a:rPr lang="fr-FR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log⁡〖𝑇_𝑒 [𝐾]〗</a:t>
                </a:r>
                <a:r>
                  <a:rPr lang="fr-F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&lt; </a:t>
                </a:r>
                <a:r>
                  <a:rPr lang="fr-FR" dirty="0">
                    <a:solidFill>
                      <a:schemeClr val="bg1"/>
                    </a:solidFill>
                  </a:rPr>
                  <a:t>4.8 &amp;  </a:t>
                </a:r>
                <a:r>
                  <a:rPr lang="fr-F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log⁡〖𝑇_𝑒 [𝐾]〗&gt; </a:t>
                </a:r>
                <a:r>
                  <a:rPr lang="fr-FR" dirty="0">
                    <a:solidFill>
                      <a:schemeClr val="bg1"/>
                    </a:solidFill>
                  </a:rPr>
                  <a:t>5.8 </a:t>
                </a:r>
                <a:r>
                  <a:rPr lang="fr-FR" b="1" dirty="0">
                    <a:solidFill>
                      <a:schemeClr val="bg1"/>
                    </a:solidFill>
                  </a:rPr>
                  <a:t>are not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constrained</a:t>
                </a:r>
                <a:r>
                  <a:rPr lang="fr-FR" dirty="0">
                    <a:solidFill>
                      <a:schemeClr val="bg1"/>
                    </a:solidFill>
                  </a:rPr>
                  <a:t> by SPICE.</a:t>
                </a:r>
              </a:p>
              <a:p>
                <a:r>
                  <a:rPr lang="fr-FR" dirty="0">
                    <a:solidFill>
                      <a:schemeClr val="bg1"/>
                    </a:solidFill>
                  </a:rPr>
                  <a:t>Conclusion : on a essayé de faire la DEM, et on a pas beaucoup de raies. </a:t>
                </a:r>
              </a:p>
              <a:p>
                <a:r>
                  <a:rPr lang="fr-FR" dirty="0">
                    <a:solidFill>
                      <a:schemeClr val="bg1"/>
                    </a:solidFill>
                  </a:rPr>
                  <a:t>C III </a:t>
                </a:r>
                <a:r>
                  <a:rPr lang="fr-FR" dirty="0" err="1">
                    <a:solidFill>
                      <a:schemeClr val="bg1"/>
                    </a:solidFill>
                  </a:rPr>
                  <a:t>pzur</a:t>
                </a:r>
                <a:r>
                  <a:rPr lang="fr-FR" dirty="0">
                    <a:solidFill>
                      <a:schemeClr val="bg1"/>
                    </a:solidFill>
                  </a:rPr>
                  <a:t> être optiquement épais dans certains cas. </a:t>
                </a:r>
              </a:p>
              <a:p>
                <a:r>
                  <a:rPr lang="fr-FR" dirty="0">
                    <a:solidFill>
                      <a:schemeClr val="bg1"/>
                    </a:solidFill>
                  </a:rPr>
                  <a:t>Rajouter slide conclusion et transition avec EIS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F8DB-2ACB-459F-A039-9DB5E2E6049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11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Set </a:t>
            </a:r>
            <a:r>
              <a:rPr lang="fr-FR" dirty="0" err="1"/>
              <a:t>region</a:t>
            </a:r>
            <a:r>
              <a:rPr lang="fr-FR" dirty="0"/>
              <a:t> to </a:t>
            </a:r>
            <a:r>
              <a:rPr lang="fr-FR" dirty="0" err="1"/>
              <a:t>ref</a:t>
            </a:r>
            <a:r>
              <a:rPr lang="fr-FR" dirty="0"/>
              <a:t> (consistent </a:t>
            </a:r>
            <a:r>
              <a:rPr lang="fr-FR" dirty="0" err="1"/>
              <a:t>with</a:t>
            </a:r>
            <a:r>
              <a:rPr lang="fr-FR" dirty="0"/>
              <a:t> right)</a:t>
            </a:r>
          </a:p>
          <a:p>
            <a:r>
              <a:rPr lang="fr-FR" dirty="0"/>
              <a:t>Set </a:t>
            </a:r>
            <a:r>
              <a:rPr lang="fr-FR" dirty="0" err="1"/>
              <a:t>Elements</a:t>
            </a:r>
            <a:r>
              <a:rPr lang="fr-FR" dirty="0"/>
              <a:t> in DEM.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F8DB-2ACB-459F-A039-9DB5E2E6049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3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1DF4C-FA31-4DDB-94EB-61FF51D4D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9FC4D5-1FCA-451B-95D5-EF0B673BA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EAA0C8-CC5A-4713-9A85-EC917859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F146F-9553-43EB-81F0-F81791CCBBB3}" type="datetime1">
              <a:rPr lang="fr-FR" smtClean="0"/>
              <a:t>01/11/2023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2664A8-84C2-4891-9761-2A6D1978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D14F5A-20D1-4087-A275-178F6A95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30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93750-3076-41DF-8678-877B92F3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843981-B98D-44B0-B76B-5A24FA9DA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74C8CD-9AED-4E71-BE1D-31ECBCAB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343E-0BF2-4DCF-9BAC-EA8AFD1910DB}" type="datetime1">
              <a:rPr lang="fr-FR" smtClean="0"/>
              <a:t>01/11/2023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2A897-C4B1-4218-BB72-9EDD7E89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0CF5F4-1F33-4B31-9268-3420609F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32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C3F18E-F02C-4E51-878C-1A995B108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7DF58E-83C6-41CD-BF6A-3A677B29C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6A39FB-642E-4AF2-990F-E3F818FB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340B-8230-424A-8F05-2777DFF53BC1}" type="datetime1">
              <a:rPr lang="fr-FR" smtClean="0"/>
              <a:t>01/11/2023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2CA835-216F-4713-A0B0-8E77E9E1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00EE34-F493-4F95-B924-5083190E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87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BE215-DCC7-44F3-BC97-FE83305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EFF5F6-D3C4-44B8-9B69-7110FD9E8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52BA84-B948-4A51-A0FC-EB9D68FB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C420-9F3C-4AB0-A4B2-BB8A9BCAA57C}" type="datetime1">
              <a:rPr lang="fr-FR" smtClean="0"/>
              <a:t>01/11/2023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CCCDF0-4E1A-4296-8516-3F2701B4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FBC25E-82EE-4D1D-9651-80C3A204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23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06E89-7AEC-4771-B491-0740485C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A9F8B4-1CF3-405F-A377-72EE5BC1C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E85F05-7D4B-43E1-A71A-062C2C36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C03AF-2A48-4DED-8396-5164C2381009}" type="datetime1">
              <a:rPr lang="fr-FR" smtClean="0"/>
              <a:t>01/11/2023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724BBF-7ADB-43EF-B783-EBAA236F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AAEF1F-E4A9-4402-A411-0B5DFE0F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48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9A2CE-EDA9-48F7-80B6-2D15E173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9FF04E-0F1B-4F7D-89A1-A750C0759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721702-9B33-4097-ACFC-331BFCB26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29F637-FFA8-402B-92F3-E863BB0C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F7E-2515-4B7B-82DB-C8B50330D1A3}" type="datetime1">
              <a:rPr lang="fr-FR" smtClean="0"/>
              <a:t>01/11/2023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EA458-0F7F-4DDE-9664-468D13A1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0D19AD-93DC-4A1D-BD52-A289DEC6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E9E82-4A7E-4167-92C7-3326F235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7C2B3E-F211-4FB9-9DA1-D5264801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1037-9055-4D5F-99A6-B76A8941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475C7E-BDB7-475A-A438-20979A4C2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BF2989-D973-44A4-BB49-917D95CA2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48C02C-B2A8-4132-9BA4-E260A4913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C9DD-8F36-44D2-8CBC-1E773C232B25}" type="datetime1">
              <a:rPr lang="fr-FR" smtClean="0"/>
              <a:t>01/11/2023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E631372-6738-4EFC-B5D4-E62BAA59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B5ED7BF-FE97-4FEE-8EA2-F3E682DEC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97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CF73E8-9BA9-46F9-9E18-7F09992B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21372E-DFD1-4A01-A781-5149B56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2161-E2D9-4A03-916D-A88BBAFB0940}" type="datetime1">
              <a:rPr lang="fr-FR" smtClean="0"/>
              <a:t>01/11/2023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A152A7-D072-46E1-BF5A-5C7FCDB0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5DBF0D-2969-473C-9C92-60A42386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1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FD9DA4-1F74-4E33-9418-9A130780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BB050-F29B-4F31-839D-D91633D8700F}" type="datetime1">
              <a:rPr lang="fr-FR" smtClean="0"/>
              <a:t>01/11/2023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B4D34D-BB88-479B-B96F-66EFDE63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000350-4E5F-4A9A-88BE-30FD779B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16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736E4-B4F9-4C2A-A8D6-C4615257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E1450F-6E01-4CB9-9DA8-4A4D1B2E5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2BEA9C-EF12-47A1-A5CA-41C7E10E8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493689-ED28-4059-8618-81FB3DDA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01E3-71C5-4C63-A117-AEBCE95725CE}" type="datetime1">
              <a:rPr lang="fr-FR" smtClean="0"/>
              <a:t>01/11/2023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C08BB1-A2E1-48A1-896C-A15B5E9E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EA461B-547A-412C-B235-5D36F3A8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0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0BDA9-C286-4113-9E41-70259B34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DF56E3-8664-4685-B4AB-582857190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89EE76-9368-457C-B032-073EBC0A9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695129-29B9-4DBD-B1AE-6C60043E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4B13-FAD6-452A-97E9-025EBC1339CE}" type="datetime1">
              <a:rPr lang="fr-FR" smtClean="0"/>
              <a:t>01/11/2023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D30FF6-5055-47E1-A9F5-12B5524B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FE4ABA-45B4-4DD8-9AE2-E622BCBD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35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34B802E-759A-4831-A5A2-287C35B1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82C194-F90E-4A5E-A9E9-09B05AEF8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B8D856-2F77-47F0-8824-AB4AC9FB0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990A9-006C-4403-A5F3-640849A9D073}" type="datetime1">
              <a:rPr lang="fr-FR" smtClean="0"/>
              <a:t>01/11/2023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B55C1C-AF8E-4BD2-8242-A0AD6515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NRL seminar Oct.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7295F9-DB13-45BC-BC0F-955343E82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C7CAB-163B-4FA7-8058-18DFA2B52B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40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54168B7-0523-4193-82A9-58EE42D5DA73}"/>
              </a:ext>
            </a:extLst>
          </p:cNvPr>
          <p:cNvSpPr txBox="1"/>
          <p:nvPr/>
        </p:nvSpPr>
        <p:spPr>
          <a:xfrm>
            <a:off x="319316" y="181737"/>
            <a:ext cx="1140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Berghmans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2021: Detection of tiny EUV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brightenings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166EC57-A695-489E-A1B1-84F81407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3B9F0A-7789-4E47-89BD-948A04C58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3" y="885602"/>
            <a:ext cx="7755398" cy="32189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CE605D2-DA43-4FC0-93CA-69B59274E2EF}"/>
              </a:ext>
            </a:extLst>
          </p:cNvPr>
          <p:cNvSpPr txBox="1"/>
          <p:nvPr/>
        </p:nvSpPr>
        <p:spPr>
          <a:xfrm>
            <a:off x="3675392" y="3735230"/>
            <a:ext cx="15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30 May 2020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0D3DDD6-033F-4A21-B6A2-0567E7C57ADD}"/>
                  </a:ext>
                </a:extLst>
              </p:cNvPr>
              <p:cNvSpPr txBox="1"/>
              <p:nvPr/>
            </p:nvSpPr>
            <p:spPr>
              <a:xfrm>
                <a:off x="489632" y="4648959"/>
                <a:ext cx="1140024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On May 30 2020, HRI-EUV made a 4-minutes QS observation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with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Solar Orbiter at 0.32 A.U. HRI-EUV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had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 400 km spatial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resolution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in the corona, and 5 s cadence. AIA observations at 12 s cadence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were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also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available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with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 </a:t>
                </a:r>
                <a:r>
                  <a:rPr lang="fr-FR" sz="20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separation</a:t>
                </a:r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angle of 31.5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°</m:t>
                    </m:r>
                  </m:oMath>
                </a14:m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. </a:t>
                </a:r>
              </a:p>
              <a:p>
                <a:endParaRPr lang="fr-FR" sz="2000" i="1" dirty="0">
                  <a:solidFill>
                    <a:schemeClr val="bg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0D3DDD6-033F-4A21-B6A2-0567E7C57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32" y="4648959"/>
                <a:ext cx="11400245" cy="1323439"/>
              </a:xfrm>
              <a:prstGeom prst="rect">
                <a:avLst/>
              </a:prstGeom>
              <a:blipFill>
                <a:blip r:embed="rId4"/>
                <a:stretch>
                  <a:fillRect l="-535" t="-2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DF406AC-EB09-4302-BE73-9B113E3A69D0}"/>
              </a:ext>
            </a:extLst>
          </p:cNvPr>
          <p:cNvSpPr/>
          <p:nvPr/>
        </p:nvSpPr>
        <p:spPr>
          <a:xfrm rot="16200000">
            <a:off x="-447560" y="1537515"/>
            <a:ext cx="1722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sym typeface="Wingdings" panose="05000000000000000000" pitchFamily="2" charset="2"/>
              </a:rPr>
              <a:t>Dolliou </a:t>
            </a:r>
            <a:r>
              <a:rPr lang="fr-FR" sz="1200" i="1" dirty="0">
                <a:solidFill>
                  <a:schemeClr val="bg1"/>
                </a:solidFill>
                <a:sym typeface="Wingdings" panose="05000000000000000000" pitchFamily="2" charset="2"/>
              </a:rPr>
              <a:t>et al., A&amp;A, 2023</a:t>
            </a:r>
            <a:endParaRPr lang="fr-FR" sz="12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B63F17-3C5F-4B51-B957-E3A84581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B4D75D-88F6-4082-91A1-A3C4C3EE3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r="42822"/>
          <a:stretch/>
        </p:blipFill>
        <p:spPr>
          <a:xfrm>
            <a:off x="8459870" y="866908"/>
            <a:ext cx="3356335" cy="32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D3ABAE-F912-41F5-B9DD-8F76CB3E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7900BB-1F14-4700-BCC2-DCC16D89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0011436-0181-4BE4-926D-866EFF4DD97B}"/>
              </a:ext>
            </a:extLst>
          </p:cNvPr>
          <p:cNvSpPr txBox="1">
            <a:spLocks/>
          </p:cNvSpPr>
          <p:nvPr/>
        </p:nvSpPr>
        <p:spPr>
          <a:xfrm>
            <a:off x="572902" y="134636"/>
            <a:ext cx="10031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HRIEUV </a:t>
            </a:r>
            <a:r>
              <a:rPr lang="en-US" dirty="0" err="1">
                <a:solidFill>
                  <a:schemeClr val="bg2"/>
                </a:solidFill>
              </a:rPr>
              <a:t>brightenings</a:t>
            </a:r>
            <a:r>
              <a:rPr lang="en-US" dirty="0">
                <a:solidFill>
                  <a:schemeClr val="bg2"/>
                </a:solidFill>
              </a:rPr>
              <a:t> detected by IRIS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6B2628-6491-445E-A7DF-28E755DE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1" y="2152651"/>
            <a:ext cx="9677649" cy="32320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8B82870-DF51-40D3-98DD-0BDFA3A65B51}"/>
                  </a:ext>
                </a:extLst>
              </p:cNvPr>
              <p:cNvSpPr txBox="1"/>
              <p:nvPr/>
            </p:nvSpPr>
            <p:spPr>
              <a:xfrm>
                <a:off x="166077" y="1067761"/>
                <a:ext cx="1050770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Nelson et al, A&amp;A 2023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: HRI-EUV &amp; IRIS observations.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IRIS Si IV 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8⋅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K) &amp; 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Mg II 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⋅</m:t>
                    </m:r>
                    <m:sSup>
                      <m:sSup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K) </a:t>
                </a:r>
                <a:r>
                  <a:rPr lang="fr-FR" dirty="0" err="1">
                    <a:solidFill>
                      <a:schemeClr val="bg1"/>
                    </a:solidFill>
                  </a:rPr>
                  <a:t>lines</a:t>
                </a:r>
                <a:r>
                  <a:rPr lang="fr-FR" dirty="0">
                    <a:solidFill>
                      <a:schemeClr val="bg1"/>
                    </a:solidFill>
                  </a:rPr>
                  <a:t> light </a:t>
                </a:r>
                <a:r>
                  <a:rPr lang="fr-FR" dirty="0" err="1">
                    <a:solidFill>
                      <a:schemeClr val="bg1"/>
                    </a:solidFill>
                  </a:rPr>
                  <a:t>curves</a:t>
                </a:r>
                <a:r>
                  <a:rPr lang="fr-FR" dirty="0">
                    <a:solidFill>
                      <a:schemeClr val="bg1"/>
                    </a:solidFill>
                  </a:rPr>
                  <a:t> can </a:t>
                </a:r>
                <a:r>
                  <a:rPr lang="fr-FR" dirty="0" err="1">
                    <a:solidFill>
                      <a:schemeClr val="bg1"/>
                    </a:solidFill>
                  </a:rPr>
                  <a:t>peak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before</a:t>
                </a:r>
                <a:r>
                  <a:rPr lang="fr-FR" dirty="0">
                    <a:solidFill>
                      <a:schemeClr val="bg1"/>
                    </a:solidFill>
                  </a:rPr>
                  <a:t>,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after</a:t>
                </a:r>
                <a:r>
                  <a:rPr lang="fr-FR" dirty="0">
                    <a:solidFill>
                      <a:schemeClr val="bg1"/>
                    </a:solidFill>
                  </a:rPr>
                  <a:t>, or </a:t>
                </a:r>
                <a:r>
                  <a:rPr lang="fr-FR" b="1" dirty="0">
                    <a:solidFill>
                      <a:schemeClr val="bg1"/>
                    </a:solidFill>
                  </a:rPr>
                  <a:t>at the </a:t>
                </a:r>
                <a:r>
                  <a:rPr lang="fr-FR" b="1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b="1" dirty="0">
                    <a:solidFill>
                      <a:schemeClr val="bg1"/>
                    </a:solidFill>
                  </a:rPr>
                  <a:t> time </a:t>
                </a:r>
                <a:r>
                  <a:rPr lang="fr-FR" dirty="0">
                    <a:solidFill>
                      <a:schemeClr val="bg1"/>
                    </a:solidFill>
                  </a:rPr>
                  <a:t> as HRI-EUV light </a:t>
                </a:r>
                <a:r>
                  <a:rPr lang="fr-FR" dirty="0" err="1">
                    <a:solidFill>
                      <a:schemeClr val="bg1"/>
                    </a:solidFill>
                  </a:rPr>
                  <a:t>curves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fr-FR" dirty="0">
                  <a:solidFill>
                    <a:schemeClr val="bg1"/>
                  </a:solidFill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</a:rPr>
                  <a:t> </a:t>
                </a:r>
                <a:endParaRPr lang="fr-FR" b="1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8B82870-DF51-40D3-98DD-0BDFA3A65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77" y="1067761"/>
                <a:ext cx="10507702" cy="1477328"/>
              </a:xfrm>
              <a:prstGeom prst="rect">
                <a:avLst/>
              </a:prstGeom>
              <a:blipFill>
                <a:blip r:embed="rId3"/>
                <a:stretch>
                  <a:fillRect l="-464" t="-20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EC067A3-649A-49A6-A5D1-A2E21CB20173}"/>
              </a:ext>
            </a:extLst>
          </p:cNvPr>
          <p:cNvSpPr txBox="1"/>
          <p:nvPr/>
        </p:nvSpPr>
        <p:spPr>
          <a:xfrm>
            <a:off x="304551" y="5547348"/>
            <a:ext cx="1050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EUV </a:t>
            </a:r>
            <a:r>
              <a:rPr lang="fr-FR" dirty="0" err="1">
                <a:solidFill>
                  <a:schemeClr val="bg1"/>
                </a:solidFill>
              </a:rPr>
              <a:t>brightenings</a:t>
            </a:r>
            <a:r>
              <a:rPr lang="fr-FR" dirty="0">
                <a:solidFill>
                  <a:schemeClr val="bg1"/>
                </a:solidFill>
              </a:rPr>
              <a:t> show </a:t>
            </a:r>
            <a:r>
              <a:rPr lang="fr-FR" dirty="0" err="1">
                <a:solidFill>
                  <a:schemeClr val="bg1"/>
                </a:solidFill>
              </a:rPr>
              <a:t>different</a:t>
            </a:r>
            <a:r>
              <a:rPr lang="fr-FR" dirty="0">
                <a:solidFill>
                  <a:schemeClr val="bg1"/>
                </a:solidFill>
              </a:rPr>
              <a:t> thermal </a:t>
            </a:r>
            <a:r>
              <a:rPr lang="fr-FR" dirty="0" err="1">
                <a:solidFill>
                  <a:schemeClr val="bg1"/>
                </a:solidFill>
              </a:rPr>
              <a:t>behavior</a:t>
            </a:r>
            <a:r>
              <a:rPr lang="fr-FR" dirty="0">
                <a:solidFill>
                  <a:schemeClr val="bg1"/>
                </a:solidFill>
              </a:rPr>
              <a:t>. </a:t>
            </a:r>
            <a:r>
              <a:rPr lang="fr-FR" dirty="0" err="1">
                <a:solidFill>
                  <a:schemeClr val="bg1"/>
                </a:solidFill>
              </a:rPr>
              <a:t>They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probably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refer</a:t>
            </a:r>
            <a:r>
              <a:rPr lang="fr-FR" dirty="0">
                <a:solidFill>
                  <a:schemeClr val="bg1"/>
                </a:solidFill>
              </a:rPr>
              <a:t> to large range of </a:t>
            </a:r>
            <a:r>
              <a:rPr lang="fr-FR" dirty="0" err="1">
                <a:solidFill>
                  <a:schemeClr val="bg1"/>
                </a:solidFill>
              </a:rPr>
              <a:t>small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scale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phenomenon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different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physical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origin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reconnection</a:t>
            </a:r>
            <a:r>
              <a:rPr lang="fr-FR" dirty="0">
                <a:solidFill>
                  <a:schemeClr val="bg1"/>
                </a:solidFill>
              </a:rPr>
              <a:t> or not, for instance)</a:t>
            </a:r>
          </a:p>
        </p:txBody>
      </p:sp>
    </p:spTree>
    <p:extLst>
      <p:ext uri="{BB962C8B-B14F-4D97-AF65-F5344CB8AC3E}">
        <p14:creationId xmlns:p14="http://schemas.microsoft.com/office/powerpoint/2010/main" val="187210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5F07DA-96EA-40A1-94B9-020BF686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Solar Orbiter Meeting, GSFC,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B6A477-2FFD-44CA-9FF6-2BF515CCF65C}"/>
              </a:ext>
            </a:extLst>
          </p:cNvPr>
          <p:cNvSpPr txBox="1"/>
          <p:nvPr/>
        </p:nvSpPr>
        <p:spPr>
          <a:xfrm>
            <a:off x="319315" y="181737"/>
            <a:ext cx="11810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2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brightenings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detected by SPICE &amp; HRI-EUV on the 08/03/22.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B2F7256-F3A9-4A33-9D44-25AF325FC5CC}"/>
                  </a:ext>
                </a:extLst>
              </p:cNvPr>
              <p:cNvSpPr txBox="1"/>
              <p:nvPr/>
            </p:nvSpPr>
            <p:spPr>
              <a:xfrm>
                <a:off x="633334" y="1275173"/>
                <a:ext cx="49068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Event 1: Small dot-like </a:t>
                </a:r>
                <a:r>
                  <a:rPr lang="fr-FR" dirty="0" err="1">
                    <a:solidFill>
                      <a:schemeClr val="bg1"/>
                    </a:solidFill>
                  </a:rPr>
                  <a:t>brightening</a:t>
                </a:r>
                <a:r>
                  <a:rPr lang="fr-FR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≈300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km)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B2F7256-F3A9-4A33-9D44-25AF325FC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34" y="1275173"/>
                <a:ext cx="4906851" cy="369332"/>
              </a:xfrm>
              <a:prstGeom prst="rect">
                <a:avLst/>
              </a:prstGeom>
              <a:blipFill>
                <a:blip r:embed="rId3"/>
                <a:stretch>
                  <a:fillRect l="-111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D318601-2426-4E9B-889A-3D6A44871719}"/>
                  </a:ext>
                </a:extLst>
              </p:cNvPr>
              <p:cNvSpPr txBox="1"/>
              <p:nvPr/>
            </p:nvSpPr>
            <p:spPr>
              <a:xfrm>
                <a:off x="7364050" y="941202"/>
                <a:ext cx="41946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Event 2: </a:t>
                </a:r>
                <a:r>
                  <a:rPr lang="fr-FR" dirty="0" err="1">
                    <a:solidFill>
                      <a:schemeClr val="bg1"/>
                    </a:solidFill>
                  </a:rPr>
                  <a:t>Larger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event</a:t>
                </a:r>
                <a:r>
                  <a:rPr lang="fr-FR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≈3500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km)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D318601-2426-4E9B-889A-3D6A44871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050" y="941202"/>
                <a:ext cx="4194616" cy="369332"/>
              </a:xfrm>
              <a:prstGeom prst="rect">
                <a:avLst/>
              </a:prstGeom>
              <a:blipFill>
                <a:blip r:embed="rId4"/>
                <a:stretch>
                  <a:fillRect l="-116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46EAF1FF-6B63-4DFD-A047-5F24A5847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4" y="1704592"/>
            <a:ext cx="5879432" cy="36922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0C563-4470-4C4B-B13E-BE94CB0D2D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/>
        </p:blipFill>
        <p:spPr>
          <a:xfrm>
            <a:off x="6279360" y="1376706"/>
            <a:ext cx="5765596" cy="410458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2EFC9E-682F-492F-AF30-1E19F13FE2AC}"/>
              </a:ext>
            </a:extLst>
          </p:cNvPr>
          <p:cNvSpPr txBox="1"/>
          <p:nvPr/>
        </p:nvSpPr>
        <p:spPr>
          <a:xfrm>
            <a:off x="147044" y="5557599"/>
            <a:ext cx="759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SPICE radiances are </a:t>
            </a:r>
            <a:r>
              <a:rPr lang="fr-FR" dirty="0" err="1">
                <a:solidFill>
                  <a:schemeClr val="bg1"/>
                </a:solidFill>
              </a:rPr>
              <a:t>then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averaged</a:t>
            </a:r>
            <a:r>
              <a:rPr lang="fr-FR" dirty="0">
                <a:solidFill>
                  <a:schemeClr val="bg1"/>
                </a:solidFill>
              </a:rPr>
              <a:t> over the </a:t>
            </a:r>
            <a:r>
              <a:rPr lang="fr-FR" b="1" dirty="0" err="1">
                <a:solidFill>
                  <a:srgbClr val="FF0000"/>
                </a:solidFill>
              </a:rPr>
              <a:t>red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box to </a:t>
            </a:r>
            <a:r>
              <a:rPr lang="fr-FR" dirty="0" err="1">
                <a:solidFill>
                  <a:schemeClr val="bg1"/>
                </a:solidFill>
              </a:rPr>
              <a:t>compute</a:t>
            </a:r>
            <a:r>
              <a:rPr lang="fr-FR" dirty="0">
                <a:solidFill>
                  <a:schemeClr val="bg1"/>
                </a:solidFill>
              </a:rPr>
              <a:t> light </a:t>
            </a:r>
            <a:r>
              <a:rPr lang="fr-FR" dirty="0" err="1">
                <a:solidFill>
                  <a:schemeClr val="bg1"/>
                </a:solidFill>
              </a:rPr>
              <a:t>curves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ED3C53-B9C8-41E7-B55E-29DAB4EE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08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B6FADA6-278A-45DE-89B4-9DEBE2332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5607"/>
          <a:stretch/>
        </p:blipFill>
        <p:spPr>
          <a:xfrm>
            <a:off x="6233589" y="1253067"/>
            <a:ext cx="5137009" cy="52022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6B1180C-C6FF-47A9-A892-A011B6C0A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5608"/>
          <a:stretch/>
        </p:blipFill>
        <p:spPr>
          <a:xfrm>
            <a:off x="424180" y="1253067"/>
            <a:ext cx="5154852" cy="522036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2CD788-0E48-4F54-B538-81EB1898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Solar Orbiter Meeting, GSFC,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50EB0A-37D4-4638-BC92-968ED4C1B248}"/>
              </a:ext>
            </a:extLst>
          </p:cNvPr>
          <p:cNvSpPr txBox="1"/>
          <p:nvPr/>
        </p:nvSpPr>
        <p:spPr>
          <a:xfrm>
            <a:off x="319315" y="181737"/>
            <a:ext cx="1181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QS dot-like brightening detected on the 08/03/22.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28CB55-CCD3-4ABB-A006-DCDC655BA04A}"/>
              </a:ext>
            </a:extLst>
          </p:cNvPr>
          <p:cNvSpPr txBox="1"/>
          <p:nvPr/>
        </p:nvSpPr>
        <p:spPr>
          <a:xfrm>
            <a:off x="4295140" y="1374151"/>
            <a:ext cx="75590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HRI-EUV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DEF799-3DA8-447F-B254-7082230FAB21}"/>
              </a:ext>
            </a:extLst>
          </p:cNvPr>
          <p:cNvSpPr txBox="1"/>
          <p:nvPr/>
        </p:nvSpPr>
        <p:spPr>
          <a:xfrm>
            <a:off x="4325620" y="2074906"/>
            <a:ext cx="69494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 err="1"/>
              <a:t>LyB</a:t>
            </a:r>
            <a:r>
              <a:rPr lang="fr-FR" sz="1100" dirty="0"/>
              <a:t> (4.0)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AAD201-03C3-4B3D-9B2C-17982C4B8205}"/>
              </a:ext>
            </a:extLst>
          </p:cNvPr>
          <p:cNvSpPr txBox="1"/>
          <p:nvPr/>
        </p:nvSpPr>
        <p:spPr>
          <a:xfrm>
            <a:off x="4356100" y="2734391"/>
            <a:ext cx="69494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C III (4.8)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448154-3FB8-4B67-BDC0-D059BE876CB4}"/>
              </a:ext>
            </a:extLst>
          </p:cNvPr>
          <p:cNvSpPr txBox="1"/>
          <p:nvPr/>
        </p:nvSpPr>
        <p:spPr>
          <a:xfrm>
            <a:off x="4309341" y="3430988"/>
            <a:ext cx="727501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O IV (5.2)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571570-2159-46DC-8988-1E002F2A6BA9}"/>
              </a:ext>
            </a:extLst>
          </p:cNvPr>
          <p:cNvSpPr txBox="1"/>
          <p:nvPr/>
        </p:nvSpPr>
        <p:spPr>
          <a:xfrm>
            <a:off x="4293064" y="4088326"/>
            <a:ext cx="7275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O VI (5.5)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B403529-5BF5-40CD-8623-FA809AD2DA42}"/>
              </a:ext>
            </a:extLst>
          </p:cNvPr>
          <p:cNvSpPr txBox="1"/>
          <p:nvPr/>
        </p:nvSpPr>
        <p:spPr>
          <a:xfrm>
            <a:off x="4175230" y="4787070"/>
            <a:ext cx="8616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Ne VIII (5.8)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F02C13A-17DF-45BD-805E-48E9DDCA2F47}"/>
              </a:ext>
            </a:extLst>
          </p:cNvPr>
          <p:cNvSpPr txBox="1"/>
          <p:nvPr/>
        </p:nvSpPr>
        <p:spPr>
          <a:xfrm>
            <a:off x="4189432" y="5445320"/>
            <a:ext cx="8616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Mg IX (6.0)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393D23-43FF-438B-AD2F-E1CC4410012B}"/>
              </a:ext>
            </a:extLst>
          </p:cNvPr>
          <p:cNvSpPr txBox="1"/>
          <p:nvPr/>
        </p:nvSpPr>
        <p:spPr>
          <a:xfrm>
            <a:off x="10070316" y="1366563"/>
            <a:ext cx="75590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HRI-EUV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CAD5F9-8E6A-4976-8988-6E7D910E7899}"/>
              </a:ext>
            </a:extLst>
          </p:cNvPr>
          <p:cNvSpPr txBox="1"/>
          <p:nvPr/>
        </p:nvSpPr>
        <p:spPr>
          <a:xfrm>
            <a:off x="10131276" y="2031231"/>
            <a:ext cx="69494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 err="1"/>
              <a:t>LyB</a:t>
            </a:r>
            <a:r>
              <a:rPr lang="fr-FR" sz="1100" dirty="0"/>
              <a:t> (4.0)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61F1E3E-4EBF-4534-A150-6E0074E7FCCD}"/>
              </a:ext>
            </a:extLst>
          </p:cNvPr>
          <p:cNvSpPr txBox="1"/>
          <p:nvPr/>
        </p:nvSpPr>
        <p:spPr>
          <a:xfrm>
            <a:off x="10159470" y="2695899"/>
            <a:ext cx="69494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C III (4.8)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9A9C3-B2EA-4B04-BBA3-7D64C9978C2B}"/>
              </a:ext>
            </a:extLst>
          </p:cNvPr>
          <p:cNvSpPr txBox="1"/>
          <p:nvPr/>
        </p:nvSpPr>
        <p:spPr>
          <a:xfrm>
            <a:off x="10114998" y="3416846"/>
            <a:ext cx="727501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O IV (5.2)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47CFDE-8915-487C-A079-4CDFAB1D1341}"/>
              </a:ext>
            </a:extLst>
          </p:cNvPr>
          <p:cNvSpPr txBox="1"/>
          <p:nvPr/>
        </p:nvSpPr>
        <p:spPr>
          <a:xfrm>
            <a:off x="10126914" y="4093471"/>
            <a:ext cx="7275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O VI (5.5)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AC5294-85EB-415B-B3E6-1B6150DCB24F}"/>
              </a:ext>
            </a:extLst>
          </p:cNvPr>
          <p:cNvSpPr txBox="1"/>
          <p:nvPr/>
        </p:nvSpPr>
        <p:spPr>
          <a:xfrm>
            <a:off x="9964608" y="4772265"/>
            <a:ext cx="8616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Ne VIII (5.8)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894A977-73FB-4E8B-AD34-F369DB02DCA3}"/>
              </a:ext>
            </a:extLst>
          </p:cNvPr>
          <p:cNvSpPr txBox="1"/>
          <p:nvPr/>
        </p:nvSpPr>
        <p:spPr>
          <a:xfrm>
            <a:off x="9992802" y="5436933"/>
            <a:ext cx="86161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/>
              <a:t>Mg IX (6.0)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22AD916-C687-4EB5-B950-B232F1A6B6BC}"/>
              </a:ext>
            </a:extLst>
          </p:cNvPr>
          <p:cNvSpPr txBox="1"/>
          <p:nvPr/>
        </p:nvSpPr>
        <p:spPr>
          <a:xfrm>
            <a:off x="319315" y="813922"/>
            <a:ext cx="555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Event 1: SPICE </a:t>
            </a:r>
            <a:r>
              <a:rPr lang="fr-FR" dirty="0" err="1">
                <a:solidFill>
                  <a:schemeClr val="bg1"/>
                </a:solidFill>
              </a:rPr>
              <a:t>lines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peak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together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slightly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after</a:t>
            </a:r>
            <a:r>
              <a:rPr lang="fr-FR" dirty="0">
                <a:solidFill>
                  <a:schemeClr val="bg1"/>
                </a:solidFill>
              </a:rPr>
              <a:t> HRI-EUV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39BC679-0597-4770-80A8-0AA26CD6536E}"/>
              </a:ext>
            </a:extLst>
          </p:cNvPr>
          <p:cNvSpPr txBox="1"/>
          <p:nvPr/>
        </p:nvSpPr>
        <p:spPr>
          <a:xfrm>
            <a:off x="6786035" y="835883"/>
            <a:ext cx="463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Event 2: </a:t>
            </a:r>
            <a:r>
              <a:rPr lang="fr-FR" dirty="0" err="1">
                <a:solidFill>
                  <a:schemeClr val="bg1"/>
                </a:solidFill>
              </a:rPr>
              <a:t>colder</a:t>
            </a:r>
            <a:r>
              <a:rPr lang="fr-FR" dirty="0">
                <a:solidFill>
                  <a:schemeClr val="bg1"/>
                </a:solidFill>
              </a:rPr>
              <a:t> SPICE </a:t>
            </a:r>
            <a:r>
              <a:rPr lang="fr-FR" dirty="0" err="1">
                <a:solidFill>
                  <a:schemeClr val="bg1"/>
                </a:solidFill>
              </a:rPr>
              <a:t>lines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before</a:t>
            </a:r>
            <a:r>
              <a:rPr lang="fr-FR" dirty="0">
                <a:solidFill>
                  <a:schemeClr val="bg1"/>
                </a:solidFill>
              </a:rPr>
              <a:t> hotter </a:t>
            </a:r>
            <a:r>
              <a:rPr lang="fr-FR" dirty="0" err="1">
                <a:solidFill>
                  <a:schemeClr val="bg1"/>
                </a:solidFill>
              </a:rPr>
              <a:t>ones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98C047-7E94-454D-B2B3-EE5C85F0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49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8F426B-A7FC-48E7-ABBE-A83CEEC87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4" y="1781968"/>
            <a:ext cx="5199729" cy="390326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3C800B-1B2D-45DA-A471-7C0AA773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Solar Orbiter Meeting, GSFC, 2023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135715-F332-4E15-AF9A-B3D93D4A105A}"/>
              </a:ext>
            </a:extLst>
          </p:cNvPr>
          <p:cNvSpPr/>
          <p:nvPr/>
        </p:nvSpPr>
        <p:spPr>
          <a:xfrm>
            <a:off x="1086692" y="3412230"/>
            <a:ext cx="88900" cy="1565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9E6DCD-EB75-4FC5-A4D6-C2E965D56137}"/>
              </a:ext>
            </a:extLst>
          </p:cNvPr>
          <p:cNvSpPr/>
          <p:nvPr/>
        </p:nvSpPr>
        <p:spPr>
          <a:xfrm>
            <a:off x="1086692" y="3707188"/>
            <a:ext cx="88900" cy="1565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40AC94-65D1-4A83-8757-D21AD217CE34}"/>
              </a:ext>
            </a:extLst>
          </p:cNvPr>
          <p:cNvSpPr/>
          <p:nvPr/>
        </p:nvSpPr>
        <p:spPr>
          <a:xfrm>
            <a:off x="1787518" y="3412230"/>
            <a:ext cx="88900" cy="1565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CE75DD-C637-4CB0-B757-3199C4FB94C2}"/>
              </a:ext>
            </a:extLst>
          </p:cNvPr>
          <p:cNvSpPr/>
          <p:nvPr/>
        </p:nvSpPr>
        <p:spPr>
          <a:xfrm>
            <a:off x="1787518" y="3703220"/>
            <a:ext cx="88900" cy="1565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338032-CC68-4800-86CB-498A8624CEE9}"/>
              </a:ext>
            </a:extLst>
          </p:cNvPr>
          <p:cNvSpPr txBox="1"/>
          <p:nvPr/>
        </p:nvSpPr>
        <p:spPr>
          <a:xfrm>
            <a:off x="814040" y="181737"/>
            <a:ext cx="1224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LOCI applied to event 3 and the background.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4C72D0-EE45-4E18-A82A-EFDBE1CB9422}"/>
              </a:ext>
            </a:extLst>
          </p:cNvPr>
          <p:cNvSpPr txBox="1"/>
          <p:nvPr/>
        </p:nvSpPr>
        <p:spPr>
          <a:xfrm>
            <a:off x="98854" y="817697"/>
            <a:ext cx="1203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The </a:t>
            </a:r>
            <a:r>
              <a:rPr lang="fr-FR" dirty="0" err="1">
                <a:solidFill>
                  <a:schemeClr val="bg1"/>
                </a:solidFill>
              </a:rPr>
              <a:t>spectra</a:t>
            </a:r>
            <a:r>
              <a:rPr lang="fr-FR" dirty="0">
                <a:solidFill>
                  <a:schemeClr val="bg1"/>
                </a:solidFill>
              </a:rPr>
              <a:t> are </a:t>
            </a:r>
            <a:r>
              <a:rPr lang="fr-FR" dirty="0" err="1">
                <a:solidFill>
                  <a:schemeClr val="bg1"/>
                </a:solidFill>
              </a:rPr>
              <a:t>averaged</a:t>
            </a:r>
            <a:r>
              <a:rPr lang="fr-FR" dirty="0">
                <a:solidFill>
                  <a:schemeClr val="bg1"/>
                </a:solidFill>
              </a:rPr>
              <a:t> over the </a:t>
            </a:r>
            <a:r>
              <a:rPr lang="fr-FR" b="1" dirty="0" err="1">
                <a:solidFill>
                  <a:schemeClr val="accent6"/>
                </a:solidFill>
              </a:rPr>
              <a:t>event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and the </a:t>
            </a:r>
            <a:r>
              <a:rPr lang="fr-FR" b="1" dirty="0">
                <a:solidFill>
                  <a:schemeClr val="accent2"/>
                </a:solidFill>
              </a:rPr>
              <a:t>background</a:t>
            </a:r>
            <a:r>
              <a:rPr lang="fr-FR" dirty="0">
                <a:solidFill>
                  <a:schemeClr val="bg1"/>
                </a:solidFill>
              </a:rPr>
              <a:t>. At </a:t>
            </a:r>
            <a:r>
              <a:rPr lang="fr-FR" dirty="0" err="1">
                <a:solidFill>
                  <a:schemeClr val="bg1"/>
                </a:solidFill>
              </a:rPr>
              <a:t>each</a:t>
            </a:r>
            <a:r>
              <a:rPr lang="fr-FR" dirty="0">
                <a:solidFill>
                  <a:schemeClr val="bg1"/>
                </a:solidFill>
              </a:rPr>
              <a:t> time </a:t>
            </a:r>
            <a:r>
              <a:rPr lang="fr-FR" dirty="0" err="1">
                <a:solidFill>
                  <a:schemeClr val="bg1"/>
                </a:solidFill>
              </a:rPr>
              <a:t>step</a:t>
            </a:r>
            <a:r>
              <a:rPr lang="fr-FR" dirty="0">
                <a:solidFill>
                  <a:schemeClr val="bg1"/>
                </a:solidFill>
              </a:rPr>
              <a:t>, the Emission </a:t>
            </a:r>
            <a:r>
              <a:rPr lang="fr-FR" dirty="0" err="1">
                <a:solidFill>
                  <a:schemeClr val="bg1"/>
                </a:solidFill>
              </a:rPr>
              <a:t>Measure</a:t>
            </a:r>
            <a:r>
              <a:rPr lang="fr-FR" dirty="0">
                <a:solidFill>
                  <a:schemeClr val="bg1"/>
                </a:solidFill>
              </a:rPr>
              <a:t> (EM) LOCI </a:t>
            </a:r>
            <a:r>
              <a:rPr lang="fr-FR" dirty="0" err="1">
                <a:solidFill>
                  <a:schemeClr val="bg1"/>
                </a:solidFill>
              </a:rPr>
              <a:t>method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applied</a:t>
            </a:r>
            <a:r>
              <a:rPr lang="fr-FR" dirty="0">
                <a:solidFill>
                  <a:schemeClr val="bg1"/>
                </a:solidFill>
              </a:rPr>
              <a:t> to the SPICE C III, O IV, O VI, Ne VIII </a:t>
            </a:r>
            <a:r>
              <a:rPr lang="fr-FR" dirty="0" err="1">
                <a:solidFill>
                  <a:schemeClr val="bg1"/>
                </a:solidFill>
              </a:rPr>
              <a:t>intensities</a:t>
            </a:r>
            <a:r>
              <a:rPr lang="fr-FR" dirty="0">
                <a:solidFill>
                  <a:schemeClr val="bg1"/>
                </a:solidFill>
              </a:rPr>
              <a:t>. EM LOCI </a:t>
            </a:r>
            <a:r>
              <a:rPr lang="fr-FR" dirty="0" err="1">
                <a:solidFill>
                  <a:schemeClr val="bg1"/>
                </a:solidFill>
              </a:rPr>
              <a:t>provides</a:t>
            </a:r>
            <a:r>
              <a:rPr lang="fr-FR" dirty="0">
                <a:solidFill>
                  <a:schemeClr val="bg1"/>
                </a:solidFill>
              </a:rPr>
              <a:t> an </a:t>
            </a:r>
            <a:r>
              <a:rPr lang="fr-FR" dirty="0" err="1">
                <a:solidFill>
                  <a:schemeClr val="bg1"/>
                </a:solidFill>
              </a:rPr>
              <a:t>upper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limit</a:t>
            </a:r>
            <a:r>
              <a:rPr lang="fr-FR" dirty="0">
                <a:solidFill>
                  <a:schemeClr val="bg1"/>
                </a:solidFill>
              </a:rPr>
              <a:t> of the EM.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2AB9B19-E108-403E-BD2C-9533FA7DC6A1}"/>
              </a:ext>
            </a:extLst>
          </p:cNvPr>
          <p:cNvSpPr txBox="1"/>
          <p:nvPr/>
        </p:nvSpPr>
        <p:spPr>
          <a:xfrm>
            <a:off x="160586" y="5801425"/>
            <a:ext cx="1180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There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is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an offset in EM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between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event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and the background,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particularly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around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log (T [K]) = 5.5, and no offset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above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8402DF-4C5C-4B51-B61F-51D6C30BD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81968"/>
            <a:ext cx="5154429" cy="39081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E21884-69AA-45C7-BD73-4F1786AEAFB8}"/>
              </a:ext>
            </a:extLst>
          </p:cNvPr>
          <p:cNvSpPr/>
          <p:nvPr/>
        </p:nvSpPr>
        <p:spPr>
          <a:xfrm>
            <a:off x="2480938" y="3417310"/>
            <a:ext cx="88900" cy="1565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948B5-413D-4967-B130-AEE4E7093BCF}"/>
              </a:ext>
            </a:extLst>
          </p:cNvPr>
          <p:cNvSpPr/>
          <p:nvPr/>
        </p:nvSpPr>
        <p:spPr>
          <a:xfrm>
            <a:off x="2480938" y="3708300"/>
            <a:ext cx="88900" cy="1565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153184-9A0F-43CF-A759-C16E6271BFB8}"/>
              </a:ext>
            </a:extLst>
          </p:cNvPr>
          <p:cNvSpPr/>
          <p:nvPr/>
        </p:nvSpPr>
        <p:spPr>
          <a:xfrm>
            <a:off x="3179438" y="3419850"/>
            <a:ext cx="88900" cy="1565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1F6DC0-8990-40BA-985A-2340F37A906E}"/>
              </a:ext>
            </a:extLst>
          </p:cNvPr>
          <p:cNvSpPr/>
          <p:nvPr/>
        </p:nvSpPr>
        <p:spPr>
          <a:xfrm>
            <a:off x="3179438" y="3710840"/>
            <a:ext cx="88900" cy="1565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23700-F7A6-4C94-A6C8-68D6576357FB}"/>
              </a:ext>
            </a:extLst>
          </p:cNvPr>
          <p:cNvSpPr/>
          <p:nvPr/>
        </p:nvSpPr>
        <p:spPr>
          <a:xfrm rot="21429993">
            <a:off x="4299214" y="3491773"/>
            <a:ext cx="61913" cy="1206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D81DBD-64E0-4BE8-9F58-45B33C97EF3F}"/>
              </a:ext>
            </a:extLst>
          </p:cNvPr>
          <p:cNvSpPr/>
          <p:nvPr/>
        </p:nvSpPr>
        <p:spPr>
          <a:xfrm rot="21429993">
            <a:off x="4306834" y="3733233"/>
            <a:ext cx="61913" cy="1206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E23836-B133-49C3-A6A4-84413085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13</a:t>
            </a:fld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2768B39-885B-43D0-9947-311484090420}"/>
              </a:ext>
            </a:extLst>
          </p:cNvPr>
          <p:cNvSpPr txBox="1"/>
          <p:nvPr/>
        </p:nvSpPr>
        <p:spPr>
          <a:xfrm>
            <a:off x="8506133" y="4363720"/>
            <a:ext cx="2441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Event: </a:t>
            </a:r>
            <a:r>
              <a:rPr lang="fr-FR" dirty="0" err="1"/>
              <a:t>solid</a:t>
            </a:r>
            <a:r>
              <a:rPr lang="fr-FR" dirty="0"/>
              <a:t> line</a:t>
            </a:r>
          </a:p>
          <a:p>
            <a:r>
              <a:rPr lang="fr-FR" dirty="0"/>
              <a:t>Background: </a:t>
            </a:r>
            <a:r>
              <a:rPr lang="fr-FR" dirty="0" err="1"/>
              <a:t>dotted</a:t>
            </a:r>
            <a:r>
              <a:rPr lang="fr-FR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01494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DBF809-C402-4155-B3FE-9CEB20518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Solar Orbiter Meeting, GSFC, 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8A5933-6A1E-4594-BEC8-59C275F2EF7B}"/>
              </a:ext>
            </a:extLst>
          </p:cNvPr>
          <p:cNvSpPr txBox="1"/>
          <p:nvPr/>
        </p:nvSpPr>
        <p:spPr>
          <a:xfrm>
            <a:off x="319315" y="181737"/>
            <a:ext cx="1181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H&amp;K 2012 DEM with EIS iron lines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91AE3A4-DE0A-41B8-81C5-0184A52EA9AB}"/>
                  </a:ext>
                </a:extLst>
              </p:cNvPr>
              <p:cNvSpPr txBox="1"/>
              <p:nvPr/>
            </p:nvSpPr>
            <p:spPr>
              <a:xfrm>
                <a:off x="189049" y="5083279"/>
                <a:ext cx="1159779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u="sng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Discussion: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The DEM of the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event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highter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sub>
                        </m:sSub>
                      </m:e>
                    </m:func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</m:d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&lt;6.0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compared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with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that</a:t>
                </a:r>
                <a:r>
                  <a:rPr lang="fr-FR" dirty="0">
                    <a:solidFill>
                      <a:schemeClr val="bg1"/>
                    </a:solidFill>
                  </a:rPr>
                  <a:t> of the background </a:t>
                </a:r>
                <a:r>
                  <a:rPr lang="fr-FR" dirty="0" err="1">
                    <a:solidFill>
                      <a:schemeClr val="bg1"/>
                    </a:solidFill>
                  </a:rPr>
                  <a:t>regions</a:t>
                </a:r>
                <a:r>
                  <a:rPr lang="fr-FR" dirty="0">
                    <a:solidFill>
                      <a:schemeClr val="bg1"/>
                    </a:solidFill>
                  </a:rPr>
                  <a:t>. 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sub>
                        </m:sSub>
                      </m:e>
                    </m:func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</m:d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 </m:t>
                    </m:r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6.0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that</a:t>
                </a:r>
                <a:r>
                  <a:rPr lang="fr-FR" dirty="0">
                    <a:solidFill>
                      <a:schemeClr val="bg1"/>
                    </a:solidFill>
                  </a:rPr>
                  <a:t>, the </a:t>
                </a:r>
                <a:r>
                  <a:rPr lang="fr-FR" dirty="0" err="1">
                    <a:solidFill>
                      <a:schemeClr val="bg1"/>
                    </a:solidFill>
                  </a:rPr>
                  <a:t>difference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disappear</a:t>
                </a:r>
                <a:r>
                  <a:rPr lang="fr-FR" dirty="0">
                    <a:solidFill>
                      <a:schemeClr val="bg1"/>
                    </a:solidFill>
                  </a:rPr>
                  <a:t>. 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sub>
                        </m:sSub>
                      </m:e>
                    </m:func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</m:d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</m:t>
                    </m:r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6.</m:t>
                    </m:r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, the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DEMs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are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poorly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constrained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.</a:t>
                </a:r>
              </a:p>
              <a:p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 The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event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has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higher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plasma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density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than</a:t>
                </a:r>
                <a:r>
                  <a:rPr lang="fr-FR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the QS at 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sub>
                        </m:sSub>
                      </m:e>
                    </m:func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</m:d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&lt;6.0</m:t>
                    </m:r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. This </a:t>
                </a:r>
                <a:r>
                  <a:rPr lang="fr-FR" dirty="0" err="1">
                    <a:solidFill>
                      <a:schemeClr val="bg1"/>
                    </a:solidFill>
                  </a:rPr>
                  <a:t>is</a:t>
                </a:r>
                <a:r>
                  <a:rPr lang="fr-FR" dirty="0">
                    <a:solidFill>
                      <a:schemeClr val="bg1"/>
                    </a:solidFill>
                  </a:rPr>
                  <a:t> a </a:t>
                </a:r>
                <a:r>
                  <a:rPr lang="fr-FR" dirty="0" err="1">
                    <a:solidFill>
                      <a:schemeClr val="bg1"/>
                    </a:solidFill>
                  </a:rPr>
                  <a:t>mostly</a:t>
                </a:r>
                <a:r>
                  <a:rPr lang="fr-FR" dirty="0">
                    <a:solidFill>
                      <a:schemeClr val="bg1"/>
                    </a:solidFill>
                  </a:rPr>
                  <a:t> a TR </a:t>
                </a:r>
                <a:r>
                  <a:rPr lang="fr-FR" dirty="0" err="1">
                    <a:solidFill>
                      <a:schemeClr val="bg1"/>
                    </a:solidFill>
                  </a:rPr>
                  <a:t>event</a:t>
                </a:r>
                <a:r>
                  <a:rPr lang="fr-FR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91AE3A4-DE0A-41B8-81C5-0184A52EA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9" y="5083279"/>
                <a:ext cx="11597790" cy="1200329"/>
              </a:xfrm>
              <a:prstGeom prst="rect">
                <a:avLst/>
              </a:prstGeom>
              <a:blipFill>
                <a:blip r:embed="rId3"/>
                <a:stretch>
                  <a:fillRect l="-420" t="-3046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D2677908-69AD-4CDD-B3D4-DE08C317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15" y="905613"/>
            <a:ext cx="3801061" cy="39727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44D2F9-E664-4B88-AF1D-2CC2A3A7F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532" y="902220"/>
            <a:ext cx="5417455" cy="399576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BC94866-3499-44BC-9BBC-B69D35B5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95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8802F3-2CF8-4C56-A6D2-834252AA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C49244-7B72-48B0-A4A1-38FCB81DFCB0}"/>
              </a:ext>
            </a:extLst>
          </p:cNvPr>
          <p:cNvSpPr txBox="1"/>
          <p:nvPr/>
        </p:nvSpPr>
        <p:spPr>
          <a:xfrm>
            <a:off x="319316" y="181737"/>
            <a:ext cx="1140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loop-like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brightenings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032">
            <a:hlinkClick r:id="" action="ppaction://media"/>
            <a:extLst>
              <a:ext uri="{FF2B5EF4-FFF2-40B4-BE49-F238E27FC236}">
                <a16:creationId xmlns:a16="http://schemas.microsoft.com/office/drawing/2014/main" id="{59195BB2-D6C0-4037-A566-BAF817864E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9"/>
                </p14:media>
              </p:ext>
            </p:extLst>
          </p:nvPr>
        </p:nvPicPr>
        <p:blipFill rotWithShape="1">
          <a:blip r:embed="rId5"/>
          <a:srcRect l="6549" t="11490" b="55596"/>
          <a:stretch/>
        </p:blipFill>
        <p:spPr>
          <a:xfrm>
            <a:off x="1251584" y="1446104"/>
            <a:ext cx="10254253" cy="225721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E9ECC73-A977-42E1-A87D-626DEA5B6F01}"/>
              </a:ext>
            </a:extLst>
          </p:cNvPr>
          <p:cNvSpPr txBox="1"/>
          <p:nvPr/>
        </p:nvSpPr>
        <p:spPr>
          <a:xfrm>
            <a:off x="533038" y="910016"/>
            <a:ext cx="1159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Example of one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loop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-like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event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detected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in HRI-EUV and multiple AIA channels: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3C1946-A052-41EB-B9B8-EACC279F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2</a:t>
            </a:fld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4CFEACF-90AE-470F-8A02-8BB7A945D9AD}"/>
              </a:ext>
            </a:extLst>
          </p:cNvPr>
          <p:cNvCxnSpPr>
            <a:cxnSpLocks/>
          </p:cNvCxnSpPr>
          <p:nvPr/>
        </p:nvCxnSpPr>
        <p:spPr>
          <a:xfrm>
            <a:off x="2333625" y="3169766"/>
            <a:ext cx="354330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3AA8AD8-92EA-48C7-B522-98481EF09C31}"/>
              </a:ext>
            </a:extLst>
          </p:cNvPr>
          <p:cNvSpPr txBox="1"/>
          <p:nvPr/>
        </p:nvSpPr>
        <p:spPr>
          <a:xfrm>
            <a:off x="2030352" y="3169766"/>
            <a:ext cx="960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1000 km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53048-ADD9-408D-96F2-FEF60064E938}"/>
              </a:ext>
            </a:extLst>
          </p:cNvPr>
          <p:cNvSpPr/>
          <p:nvPr/>
        </p:nvSpPr>
        <p:spPr>
          <a:xfrm>
            <a:off x="965473" y="3974872"/>
            <a:ext cx="998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1468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small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(400 – 4000 km) and short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lived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(10 – 200 s) EUV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brightenings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were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automatically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detected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in the first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two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scales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of a spatial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wavelet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transform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algorithm</a:t>
            </a:r>
            <a:r>
              <a:rPr lang="fr-FR" i="1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The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algorithm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does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not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discriminate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physical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origin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of the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events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They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stand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around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1 to 4 Mm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above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photosphere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(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Zhukov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i="1" dirty="0">
                <a:solidFill>
                  <a:schemeClr val="bg1"/>
                </a:solidFill>
                <a:sym typeface="Wingdings" panose="05000000000000000000" pitchFamily="2" charset="2"/>
              </a:rPr>
              <a:t>et al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,  A&amp;A, 2021).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A first T diagnostic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using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AIA DEM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estimated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their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T distribution to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be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centered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around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1.3 MK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.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Their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temperature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is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still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under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debates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(Dolliou </a:t>
            </a:r>
            <a:r>
              <a:rPr lang="fr-FR" i="1" dirty="0">
                <a:solidFill>
                  <a:schemeClr val="bg1"/>
                </a:solidFill>
                <a:sym typeface="Wingdings" panose="05000000000000000000" pitchFamily="2" charset="2"/>
              </a:rPr>
              <a:t>et al.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, A&amp;A, 2023 ; Huang </a:t>
            </a:r>
            <a:r>
              <a:rPr lang="fr-FR" i="1" dirty="0">
                <a:solidFill>
                  <a:schemeClr val="bg1"/>
                </a:solidFill>
                <a:sym typeface="Wingdings" panose="05000000000000000000" pitchFamily="2" charset="2"/>
              </a:rPr>
              <a:t>et al.,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A&amp;A, 2023). </a:t>
            </a:r>
            <a:endParaRPr lang="fr-FR" i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967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4FE95A-9C9A-416F-9223-2685D32C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4805D2-5539-497B-B6B6-8FE7C703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3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E52567-E726-4D07-8E92-6678E760AB4F}"/>
              </a:ext>
            </a:extLst>
          </p:cNvPr>
          <p:cNvSpPr txBox="1"/>
          <p:nvPr/>
        </p:nvSpPr>
        <p:spPr>
          <a:xfrm>
            <a:off x="319316" y="181737"/>
            <a:ext cx="1140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the underlying chromosphere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F5F0E-9BF7-4DE3-8121-79A970100D52}"/>
              </a:ext>
            </a:extLst>
          </p:cNvPr>
          <p:cNvSpPr/>
          <p:nvPr/>
        </p:nvSpPr>
        <p:spPr>
          <a:xfrm>
            <a:off x="3677871" y="1262273"/>
            <a:ext cx="1003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CC00"/>
                </a:solidFill>
              </a:rPr>
              <a:t>HRIEUV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4A1BAE-0BD4-4B57-B24D-06F8DE9CC62E}"/>
              </a:ext>
            </a:extLst>
          </p:cNvPr>
          <p:cNvSpPr/>
          <p:nvPr/>
        </p:nvSpPr>
        <p:spPr>
          <a:xfrm>
            <a:off x="6540190" y="1257118"/>
            <a:ext cx="99020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CC00"/>
                </a:solidFill>
              </a:rPr>
              <a:t>HRI Ly</a:t>
            </a:r>
            <a:r>
              <a:rPr lang="el-GR" sz="2000" b="1" dirty="0">
                <a:solidFill>
                  <a:srgbClr val="00CC00"/>
                </a:solidFill>
              </a:rPr>
              <a:t>α</a:t>
            </a:r>
            <a:endParaRPr lang="en-US" sz="2000" b="1" dirty="0">
              <a:solidFill>
                <a:srgbClr val="00CC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0FC63-06B4-4F21-A4A4-E3E4908D347A}"/>
              </a:ext>
            </a:extLst>
          </p:cNvPr>
          <p:cNvSpPr/>
          <p:nvPr/>
        </p:nvSpPr>
        <p:spPr>
          <a:xfrm>
            <a:off x="2530415" y="5021235"/>
            <a:ext cx="6162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HRIEUV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brightening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are related to Ly</a:t>
            </a:r>
            <a:r>
              <a:rPr lang="el-GR" sz="2400" dirty="0">
                <a:solidFill>
                  <a:schemeClr val="bg1"/>
                </a:solidFill>
              </a:rPr>
              <a:t>α</a:t>
            </a:r>
            <a:r>
              <a:rPr lang="en-US" sz="2400" dirty="0">
                <a:solidFill>
                  <a:schemeClr val="bg1"/>
                </a:solidFill>
              </a:rPr>
              <a:t> network?</a:t>
            </a:r>
          </a:p>
        </p:txBody>
      </p:sp>
      <p:pic>
        <p:nvPicPr>
          <p:cNvPr id="11" name="Espace réservé du contenu 12">
            <a:extLst>
              <a:ext uri="{FF2B5EF4-FFF2-40B4-BE49-F238E27FC236}">
                <a16:creationId xmlns:a16="http://schemas.microsoft.com/office/drawing/2014/main" id="{CF8DCB58-2CD3-42E6-9C5E-ADB5B9EDC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65" y="1733099"/>
            <a:ext cx="5533205" cy="2876352"/>
          </a:xfrm>
        </p:spPr>
      </p:pic>
    </p:spTree>
    <p:extLst>
      <p:ext uri="{BB962C8B-B14F-4D97-AF65-F5344CB8AC3E}">
        <p14:creationId xmlns:p14="http://schemas.microsoft.com/office/powerpoint/2010/main" val="237345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578DEE-51A5-453E-97D3-04C603F0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02D0F8-FC4E-4826-A7EF-7A9E5DB2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A37B72-CB4C-4834-8652-B62EE447890E}"/>
              </a:ext>
            </a:extLst>
          </p:cNvPr>
          <p:cNvSpPr txBox="1"/>
          <p:nvPr/>
        </p:nvSpPr>
        <p:spPr>
          <a:xfrm>
            <a:off x="6439209" y="1290506"/>
            <a:ext cx="5226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SO/PHI: </a:t>
            </a:r>
            <a:r>
              <a:rPr lang="en-US" sz="2000" dirty="0" err="1">
                <a:solidFill>
                  <a:schemeClr val="bg2"/>
                </a:solidFill>
              </a:rPr>
              <a:t>Kahil</a:t>
            </a:r>
            <a:r>
              <a:rPr lang="en-US" sz="2000" dirty="0">
                <a:solidFill>
                  <a:schemeClr val="bg2"/>
                </a:solidFill>
              </a:rPr>
              <a:t>+ 2021: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Type I: EUV event spatially associated to PHI opposite polarities (+ sub groups)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99C2A2-B692-48FB-B61F-109BD3F3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60" y="917307"/>
            <a:ext cx="5767878" cy="49078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664617-7F10-4D6B-A4D7-6F2EEFDC35D2}"/>
              </a:ext>
            </a:extLst>
          </p:cNvPr>
          <p:cNvSpPr txBox="1"/>
          <p:nvPr/>
        </p:nvSpPr>
        <p:spPr>
          <a:xfrm>
            <a:off x="6341712" y="2971110"/>
            <a:ext cx="7147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Similar to EUV burst: flux cancellation/emerging flux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9509B3-750C-4D10-828F-F375C294CFCF}"/>
              </a:ext>
            </a:extLst>
          </p:cNvPr>
          <p:cNvSpPr txBox="1"/>
          <p:nvPr/>
        </p:nvSpPr>
        <p:spPr>
          <a:xfrm>
            <a:off x="319316" y="181737"/>
            <a:ext cx="1140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Orbiter/HRI-EUV &amp; Solar/Orbiter/PHI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63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CC751D-5C3A-410D-AC89-701155472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D84228-0179-4BD8-B5E1-E683662A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5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D6C58B-0FE8-43FA-910B-BD64EA94E7C3}"/>
              </a:ext>
            </a:extLst>
          </p:cNvPr>
          <p:cNvSpPr txBox="1"/>
          <p:nvPr/>
        </p:nvSpPr>
        <p:spPr>
          <a:xfrm>
            <a:off x="1380014" y="397457"/>
            <a:ext cx="889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Type II: No evident connection with a dipolar </a:t>
            </a:r>
            <a:r>
              <a:rPr lang="en-US" sz="2400" dirty="0" err="1">
                <a:solidFill>
                  <a:schemeClr val="bg2"/>
                </a:solidFill>
              </a:rPr>
              <a:t>photospheric</a:t>
            </a:r>
            <a:r>
              <a:rPr lang="en-US" sz="2400" dirty="0">
                <a:solidFill>
                  <a:schemeClr val="bg2"/>
                </a:solidFill>
              </a:rPr>
              <a:t> feature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6134BE-E8E7-4053-AB73-E23E3980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11" y="1516717"/>
            <a:ext cx="3303590" cy="31338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624291-37D8-4139-92E7-06CC8C7B8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94" y="1369437"/>
            <a:ext cx="3495675" cy="33337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16B8A75-124C-4255-81B9-8367F1D9E4EE}"/>
              </a:ext>
            </a:extLst>
          </p:cNvPr>
          <p:cNvSpPr txBox="1"/>
          <p:nvPr/>
        </p:nvSpPr>
        <p:spPr>
          <a:xfrm>
            <a:off x="1272896" y="5371427"/>
            <a:ext cx="614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Involvement of larger opposite polarities areas. </a:t>
            </a:r>
          </a:p>
        </p:txBody>
      </p:sp>
    </p:spTree>
    <p:extLst>
      <p:ext uri="{BB962C8B-B14F-4D97-AF65-F5344CB8AC3E}">
        <p14:creationId xmlns:p14="http://schemas.microsoft.com/office/powerpoint/2010/main" val="122585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58183F-45E4-4CF2-A44A-F2709F87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C2DFCE-F038-4436-A828-DB94896D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73F6B4-516A-4FBC-B43B-AC3438628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02" y="1098035"/>
            <a:ext cx="3513434" cy="5477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6A785F-08F3-4F1C-B095-12044948C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00" y="1896764"/>
            <a:ext cx="4279102" cy="17916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E62308-2B3B-41E2-B485-C51E4633C0B5}"/>
              </a:ext>
            </a:extLst>
          </p:cNvPr>
          <p:cNvSpPr txBox="1"/>
          <p:nvPr/>
        </p:nvSpPr>
        <p:spPr>
          <a:xfrm>
            <a:off x="5624863" y="4054408"/>
            <a:ext cx="388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Free B energy: 10^26, 10^27 ergs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 Flux cancellation rate 10^18 Mx/h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Most events are accompanied by cool plasma along the neutral line and multiple </a:t>
            </a:r>
            <a:r>
              <a:rPr lang="en-US" dirty="0" err="1">
                <a:solidFill>
                  <a:schemeClr val="bg2"/>
                </a:solidFill>
              </a:rPr>
              <a:t>occurence</a:t>
            </a:r>
            <a:r>
              <a:rPr lang="en-US" dirty="0">
                <a:solidFill>
                  <a:schemeClr val="bg2"/>
                </a:solidFill>
              </a:rPr>
              <a:t> in the same place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5088A99-A58D-4735-ABB0-68087440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03" y="13463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Panesar </a:t>
            </a:r>
            <a:r>
              <a:rPr lang="en-US" i="1" dirty="0">
                <a:solidFill>
                  <a:schemeClr val="bg2"/>
                </a:solidFill>
              </a:rPr>
              <a:t>et al., </a:t>
            </a:r>
            <a:r>
              <a:rPr lang="en-US" dirty="0">
                <a:solidFill>
                  <a:schemeClr val="bg2"/>
                </a:solidFill>
              </a:rPr>
              <a:t>A&amp;A, 2021</a:t>
            </a:r>
          </a:p>
        </p:txBody>
      </p:sp>
    </p:spTree>
    <p:extLst>
      <p:ext uri="{BB962C8B-B14F-4D97-AF65-F5344CB8AC3E}">
        <p14:creationId xmlns:p14="http://schemas.microsoft.com/office/powerpoint/2010/main" val="210275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9836C9-54E8-4452-A020-159C7B87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62AE7C-0194-4190-9338-9745E43B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7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5B9D93-B393-45BC-B89E-B3717F090900}"/>
              </a:ext>
            </a:extLst>
          </p:cNvPr>
          <p:cNvSpPr txBox="1">
            <a:spLocks/>
          </p:cNvSpPr>
          <p:nvPr/>
        </p:nvSpPr>
        <p:spPr>
          <a:xfrm>
            <a:off x="572903" y="134636"/>
            <a:ext cx="11374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Chen </a:t>
            </a:r>
            <a:r>
              <a:rPr lang="en-US" i="1" dirty="0">
                <a:solidFill>
                  <a:schemeClr val="bg2"/>
                </a:solidFill>
              </a:rPr>
              <a:t>et al.</a:t>
            </a:r>
            <a:r>
              <a:rPr lang="en-US" dirty="0">
                <a:solidFill>
                  <a:schemeClr val="bg2"/>
                </a:solidFill>
              </a:rPr>
              <a:t>, A&amp;A, 2021 (</a:t>
            </a:r>
            <a:r>
              <a:rPr lang="en-US" dirty="0" err="1">
                <a:solidFill>
                  <a:schemeClr val="bg2"/>
                </a:solidFill>
              </a:rPr>
              <a:t>MURaM</a:t>
            </a:r>
            <a:r>
              <a:rPr lang="en-US" dirty="0">
                <a:solidFill>
                  <a:schemeClr val="bg2"/>
                </a:solidFill>
              </a:rPr>
              <a:t> 3D MHD code)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4E7F1C-67CC-459C-8894-25F57CCD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0" y="1967236"/>
            <a:ext cx="6360860" cy="42887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0ED0635-6C39-4562-9483-17484FE08281}"/>
              </a:ext>
            </a:extLst>
          </p:cNvPr>
          <p:cNvSpPr txBox="1"/>
          <p:nvPr/>
        </p:nvSpPr>
        <p:spPr>
          <a:xfrm>
            <a:off x="7530438" y="2148582"/>
            <a:ext cx="3498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Observed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4 types of </a:t>
            </a:r>
            <a:r>
              <a:rPr lang="fr-FR" b="1" dirty="0" err="1">
                <a:solidFill>
                  <a:schemeClr val="bg1"/>
                </a:solidFill>
                <a:sym typeface="Wingdings" panose="05000000000000000000" pitchFamily="2" charset="2"/>
              </a:rPr>
              <a:t>magnetic</a:t>
            </a: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 configurations:</a:t>
            </a:r>
          </a:p>
          <a:p>
            <a:endParaRPr lang="fr-FR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00050" indent="-400050">
              <a:buAutoNum type="romanLcParenR"/>
            </a:pP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Two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perpendicular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loop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bundles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reconnection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</a:p>
          <a:p>
            <a:pPr marL="400050" indent="-400050">
              <a:buAutoNum type="romanLcParenR"/>
            </a:pPr>
            <a:endParaRPr lang="fr-F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00050" indent="-400050">
              <a:buAutoNum type="romanLcParenR"/>
            </a:pP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Two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magnetic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bundles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originating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from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same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magnetic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patch in the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chromosphere</a:t>
            </a:r>
            <a:endParaRPr lang="fr-F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00050" indent="-400050">
              <a:buAutoNum type="romanLcParenR"/>
            </a:pPr>
            <a:endParaRPr lang="fr-FR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00050" indent="-400050">
              <a:buAutoNum type="romanLcParenR"/>
            </a:pP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Twisted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single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magnetic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bundle (1 occurrence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only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4778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D0AA3D-3AB9-4AD0-95ED-CCFA829B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F5C5D4-6D4C-41B9-93D9-79017C262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47B24A-A757-48FD-8E8D-4568390A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11" y="1322632"/>
            <a:ext cx="8232596" cy="40882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41D97CF-0951-437F-8345-87BB731FD48F}"/>
              </a:ext>
            </a:extLst>
          </p:cNvPr>
          <p:cNvSpPr txBox="1"/>
          <p:nvPr/>
        </p:nvSpPr>
        <p:spPr>
          <a:xfrm>
            <a:off x="2221717" y="5616604"/>
            <a:ext cx="8421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2"/>
                </a:solidFill>
              </a:rPr>
              <a:t>Coronal </a:t>
            </a:r>
            <a:r>
              <a:rPr lang="fr-FR" sz="2000" dirty="0" err="1">
                <a:solidFill>
                  <a:schemeClr val="bg2"/>
                </a:solidFill>
              </a:rPr>
              <a:t>emission</a:t>
            </a:r>
            <a:r>
              <a:rPr lang="fr-FR" sz="2000" dirty="0">
                <a:solidFill>
                  <a:schemeClr val="bg2"/>
                </a:solidFill>
              </a:rPr>
              <a:t> </a:t>
            </a:r>
            <a:r>
              <a:rPr lang="fr-FR" sz="2000" dirty="0" err="1">
                <a:solidFill>
                  <a:schemeClr val="bg2"/>
                </a:solidFill>
              </a:rPr>
              <a:t>localised</a:t>
            </a:r>
            <a:r>
              <a:rPr lang="fr-FR" sz="2000" dirty="0">
                <a:solidFill>
                  <a:schemeClr val="bg2"/>
                </a:solidFill>
              </a:rPr>
              <a:t> </a:t>
            </a:r>
            <a:r>
              <a:rPr lang="fr-FR" sz="2000" dirty="0" err="1">
                <a:solidFill>
                  <a:schemeClr val="bg2"/>
                </a:solidFill>
              </a:rPr>
              <a:t>only</a:t>
            </a:r>
            <a:r>
              <a:rPr lang="fr-FR" sz="2000" dirty="0">
                <a:solidFill>
                  <a:schemeClr val="bg2"/>
                </a:solidFill>
              </a:rPr>
              <a:t> at the top of the structure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1088360-5AD8-421C-8E54-A7402BB5683A}"/>
              </a:ext>
            </a:extLst>
          </p:cNvPr>
          <p:cNvSpPr txBox="1">
            <a:spLocks/>
          </p:cNvSpPr>
          <p:nvPr/>
        </p:nvSpPr>
        <p:spPr>
          <a:xfrm>
            <a:off x="572903" y="13463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Chen </a:t>
            </a:r>
            <a:r>
              <a:rPr lang="en-US" i="1" dirty="0">
                <a:solidFill>
                  <a:schemeClr val="bg2"/>
                </a:solidFill>
              </a:rPr>
              <a:t>et al.</a:t>
            </a:r>
            <a:r>
              <a:rPr lang="en-US" dirty="0">
                <a:solidFill>
                  <a:schemeClr val="bg2"/>
                </a:solidFill>
              </a:rPr>
              <a:t>, A&amp;A, 2021</a:t>
            </a:r>
          </a:p>
        </p:txBody>
      </p:sp>
    </p:spTree>
    <p:extLst>
      <p:ext uri="{BB962C8B-B14F-4D97-AF65-F5344CB8AC3E}">
        <p14:creationId xmlns:p14="http://schemas.microsoft.com/office/powerpoint/2010/main" val="250350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4638B9-191A-40F7-BECD-8DC0F9A8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NRL seminar Oct.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7B6015-6EEC-48AA-B09D-229AEB52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7CAB-163B-4FA7-8058-18DFA2B52B36}" type="slidenum">
              <a:rPr lang="fr-FR" smtClean="0"/>
              <a:t>9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5CC9FF-8231-40F0-A223-3C080667D045}"/>
              </a:ext>
            </a:extLst>
          </p:cNvPr>
          <p:cNvSpPr txBox="1">
            <a:spLocks/>
          </p:cNvSpPr>
          <p:nvPr/>
        </p:nvSpPr>
        <p:spPr>
          <a:xfrm>
            <a:off x="572903" y="134636"/>
            <a:ext cx="105862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Temperature diagnostics: cool plasma dominates the EM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D3AEC8-117B-4493-B697-8384CA2A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67" y="2822760"/>
            <a:ext cx="6579800" cy="238093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37C4B1-09EB-41E2-8BB8-21DBD214396D}"/>
              </a:ext>
            </a:extLst>
          </p:cNvPr>
          <p:cNvSpPr txBox="1"/>
          <p:nvPr/>
        </p:nvSpPr>
        <p:spPr>
          <a:xfrm>
            <a:off x="231082" y="1895118"/>
            <a:ext cx="613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Huang et al, A&amp;A 2023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: HRI-EUV &amp; SPICE observations.</a:t>
            </a:r>
          </a:p>
          <a:p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Only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one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peak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in Ne VIII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lines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, 2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peaks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in CIII &amp; O VI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lines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1E966B-EE2A-4D7D-872C-769F6299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714" y="2130249"/>
            <a:ext cx="2873209" cy="29990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7DCA214-5437-45D9-AFD6-343F968DEC18}"/>
              </a:ext>
            </a:extLst>
          </p:cNvPr>
          <p:cNvSpPr txBox="1"/>
          <p:nvPr/>
        </p:nvSpPr>
        <p:spPr>
          <a:xfrm>
            <a:off x="6426801" y="1242544"/>
            <a:ext cx="568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Dolliou </a:t>
            </a:r>
            <a:r>
              <a:rPr lang="fr-FR" b="1" i="1" dirty="0">
                <a:solidFill>
                  <a:schemeClr val="bg1"/>
                </a:solidFill>
              </a:rPr>
              <a:t>et al</a:t>
            </a:r>
            <a:r>
              <a:rPr lang="fr-FR" b="1" dirty="0">
                <a:solidFill>
                  <a:schemeClr val="bg1"/>
                </a:solidFill>
              </a:rPr>
              <a:t>, A&amp;A, 2023: </a:t>
            </a:r>
            <a:r>
              <a:rPr lang="fr-FR" dirty="0">
                <a:solidFill>
                  <a:schemeClr val="bg1"/>
                </a:solidFill>
              </a:rPr>
              <a:t> HRI-EUV &amp; time lags </a:t>
            </a:r>
            <a:r>
              <a:rPr lang="fr-FR" dirty="0" err="1">
                <a:solidFill>
                  <a:schemeClr val="bg1"/>
                </a:solidFill>
              </a:rPr>
              <a:t>applied</a:t>
            </a:r>
            <a:r>
              <a:rPr lang="fr-FR" dirty="0">
                <a:solidFill>
                  <a:schemeClr val="bg1"/>
                </a:solidFill>
              </a:rPr>
              <a:t> to AIA light </a:t>
            </a:r>
            <a:r>
              <a:rPr lang="fr-FR" dirty="0" err="1">
                <a:solidFill>
                  <a:schemeClr val="bg1"/>
                </a:solidFill>
              </a:rPr>
              <a:t>curves</a:t>
            </a:r>
            <a:r>
              <a:rPr lang="fr-FR" dirty="0">
                <a:solidFill>
                  <a:schemeClr val="bg1"/>
                </a:solidFill>
              </a:rPr>
              <a:t>.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8E123-0642-4A15-BADC-5BF83A170F3F}"/>
              </a:ext>
            </a:extLst>
          </p:cNvPr>
          <p:cNvSpPr/>
          <p:nvPr/>
        </p:nvSpPr>
        <p:spPr>
          <a:xfrm>
            <a:off x="273010" y="5445134"/>
            <a:ext cx="5050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events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might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barely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reach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coronal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temperatures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EA692C-2E1E-4E8C-B662-1CCBE536B0E2}"/>
              </a:ext>
            </a:extLst>
          </p:cNvPr>
          <p:cNvSpPr/>
          <p:nvPr/>
        </p:nvSpPr>
        <p:spPr>
          <a:xfrm>
            <a:off x="6529319" y="5370667"/>
            <a:ext cx="5332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 Events are (1)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peaking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below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1MK, or (2) have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cooling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time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scale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below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 the AIA cadence (12 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0596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Microsoft Office PowerPoint</Application>
  <PresentationFormat>Grand écran</PresentationFormat>
  <Paragraphs>133</Paragraphs>
  <Slides>14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Panesar et al., A&amp;A, 2021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adolliou</dc:creator>
  <cp:lastModifiedBy>adolliou</cp:lastModifiedBy>
  <cp:revision>632</cp:revision>
  <dcterms:created xsi:type="dcterms:W3CDTF">2022-08-19T14:36:47Z</dcterms:created>
  <dcterms:modified xsi:type="dcterms:W3CDTF">2023-11-01T19:04:34Z</dcterms:modified>
</cp:coreProperties>
</file>