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62" r:id="rId3"/>
    <p:sldId id="309" r:id="rId4"/>
    <p:sldId id="282" r:id="rId5"/>
    <p:sldId id="266" r:id="rId6"/>
    <p:sldId id="267" r:id="rId7"/>
    <p:sldId id="264" r:id="rId8"/>
    <p:sldId id="263" r:id="rId9"/>
    <p:sldId id="308" r:id="rId10"/>
    <p:sldId id="300" r:id="rId11"/>
    <p:sldId id="301" r:id="rId12"/>
    <p:sldId id="302" r:id="rId13"/>
    <p:sldId id="269" r:id="rId14"/>
    <p:sldId id="278" r:id="rId15"/>
    <p:sldId id="279" r:id="rId16"/>
    <p:sldId id="274" r:id="rId17"/>
    <p:sldId id="275" r:id="rId18"/>
    <p:sldId id="272" r:id="rId19"/>
    <p:sldId id="265"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6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A0C14-9ED3-46FE-A86F-8327C81B1701}"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F7890-1F83-4199-9B1D-A8B32C3A920B}" type="slidenum">
              <a:rPr lang="en-US" smtClean="0"/>
              <a:t>‹#›</a:t>
            </a:fld>
            <a:endParaRPr lang="en-US"/>
          </a:p>
        </p:txBody>
      </p:sp>
    </p:spTree>
    <p:extLst>
      <p:ext uri="{BB962C8B-B14F-4D97-AF65-F5344CB8AC3E}">
        <p14:creationId xmlns:p14="http://schemas.microsoft.com/office/powerpoint/2010/main" val="129861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2445-9879-43C7-BF4C-473960827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AF057-D821-45E4-A63D-949C8A498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390274-7EB0-49CF-BFDE-6632DCB0F9AE}"/>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5" name="Footer Placeholder 4">
            <a:extLst>
              <a:ext uri="{FF2B5EF4-FFF2-40B4-BE49-F238E27FC236}">
                <a16:creationId xmlns:a16="http://schemas.microsoft.com/office/drawing/2014/main" id="{2AD2478A-CF8D-4B99-938B-6C2BEF021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F424F-32A2-4FF9-8C78-055644312A4E}"/>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340316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BD2D-6C85-496B-A86E-58A526BF0F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B5489-D2B6-4077-A930-E51FBBD20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CBC30-EAB9-43F5-97F8-219D8A901A3B}"/>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5" name="Footer Placeholder 4">
            <a:extLst>
              <a:ext uri="{FF2B5EF4-FFF2-40B4-BE49-F238E27FC236}">
                <a16:creationId xmlns:a16="http://schemas.microsoft.com/office/drawing/2014/main" id="{B7809F02-48D6-47DA-AAAB-CE7C2278D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CB078-EEF6-4F5B-A111-4CF6B1E6644A}"/>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417031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4825F-BC11-4111-BA1D-6555758492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BAC3E9-9244-48EA-BB39-936CEB740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58610-C177-4090-AC36-1AA7F79FF6C6}"/>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5" name="Footer Placeholder 4">
            <a:extLst>
              <a:ext uri="{FF2B5EF4-FFF2-40B4-BE49-F238E27FC236}">
                <a16:creationId xmlns:a16="http://schemas.microsoft.com/office/drawing/2014/main" id="{1F51ACA6-AD62-402F-9D8F-3225D3344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9CA8B-5062-4277-8E58-0C0671237CF1}"/>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384951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FF5D8FF-900E-4924-BD4F-E860B2C001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34E7105-C567-4ADA-BD7F-7E2F7211C8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E7489E6-18AD-4288-9BA9-5AD8ADB627F5}"/>
              </a:ext>
            </a:extLst>
          </p:cNvPr>
          <p:cNvSpPr>
            <a:spLocks noGrp="1" noChangeArrowheads="1"/>
          </p:cNvSpPr>
          <p:nvPr>
            <p:ph type="sldNum" sz="quarter" idx="12"/>
          </p:nvPr>
        </p:nvSpPr>
        <p:spPr>
          <a:ln/>
        </p:spPr>
        <p:txBody>
          <a:bodyPr/>
          <a:lstStyle>
            <a:lvl1pPr>
              <a:defRPr/>
            </a:lvl1pPr>
          </a:lstStyle>
          <a:p>
            <a:fld id="{AB17D421-6622-47C9-A9FA-0CDAA980C45A}" type="slidenum">
              <a:rPr lang="en-US" altLang="en-US"/>
              <a:pPr/>
              <a:t>‹#›</a:t>
            </a:fld>
            <a:endParaRPr lang="en-US" altLang="en-US"/>
          </a:p>
        </p:txBody>
      </p:sp>
    </p:spTree>
    <p:extLst>
      <p:ext uri="{BB962C8B-B14F-4D97-AF65-F5344CB8AC3E}">
        <p14:creationId xmlns:p14="http://schemas.microsoft.com/office/powerpoint/2010/main" val="322961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BB79B5-CB97-4F5E-8482-18D7405B57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E984F4-5DCF-4068-A537-0A6BD49ACE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EAFED5-1497-4A51-9DA4-130BAC7B2B16}"/>
              </a:ext>
            </a:extLst>
          </p:cNvPr>
          <p:cNvSpPr>
            <a:spLocks noGrp="1" noChangeArrowheads="1"/>
          </p:cNvSpPr>
          <p:nvPr>
            <p:ph type="sldNum" sz="quarter" idx="12"/>
          </p:nvPr>
        </p:nvSpPr>
        <p:spPr>
          <a:ln/>
        </p:spPr>
        <p:txBody>
          <a:bodyPr/>
          <a:lstStyle>
            <a:lvl1pPr>
              <a:defRPr/>
            </a:lvl1pPr>
          </a:lstStyle>
          <a:p>
            <a:fld id="{CAC1C269-E999-42E2-BB10-A07158E30B18}" type="slidenum">
              <a:rPr lang="en-US" altLang="en-US"/>
              <a:pPr/>
              <a:t>‹#›</a:t>
            </a:fld>
            <a:endParaRPr lang="en-US" altLang="en-US"/>
          </a:p>
        </p:txBody>
      </p:sp>
    </p:spTree>
    <p:extLst>
      <p:ext uri="{BB962C8B-B14F-4D97-AF65-F5344CB8AC3E}">
        <p14:creationId xmlns:p14="http://schemas.microsoft.com/office/powerpoint/2010/main" val="127428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202EA01-072C-4F15-B479-3EDB0BAE35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B89F599-C29A-42F3-B602-FF98716C66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A17B44-3AF3-4831-B802-6BF9DC3A5C36}"/>
              </a:ext>
            </a:extLst>
          </p:cNvPr>
          <p:cNvSpPr>
            <a:spLocks noGrp="1" noChangeArrowheads="1"/>
          </p:cNvSpPr>
          <p:nvPr>
            <p:ph type="sldNum" sz="quarter" idx="12"/>
          </p:nvPr>
        </p:nvSpPr>
        <p:spPr>
          <a:ln/>
        </p:spPr>
        <p:txBody>
          <a:bodyPr/>
          <a:lstStyle>
            <a:lvl1pPr>
              <a:defRPr/>
            </a:lvl1pPr>
          </a:lstStyle>
          <a:p>
            <a:fld id="{B9BFAB16-A249-4EF0-B42F-95D3840DC14B}" type="slidenum">
              <a:rPr lang="en-US" altLang="en-US"/>
              <a:pPr/>
              <a:t>‹#›</a:t>
            </a:fld>
            <a:endParaRPr lang="en-US" altLang="en-US"/>
          </a:p>
        </p:txBody>
      </p:sp>
    </p:spTree>
    <p:extLst>
      <p:ext uri="{BB962C8B-B14F-4D97-AF65-F5344CB8AC3E}">
        <p14:creationId xmlns:p14="http://schemas.microsoft.com/office/powerpoint/2010/main" val="3669281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C13DC8-C13D-4D5D-98AD-92F203AD26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75AD52F-50F8-42B6-B5CD-8FE2CEF4DC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4C9F9C4-26CD-4F35-A363-B543ECD6C196}"/>
              </a:ext>
            </a:extLst>
          </p:cNvPr>
          <p:cNvSpPr>
            <a:spLocks noGrp="1" noChangeArrowheads="1"/>
          </p:cNvSpPr>
          <p:nvPr>
            <p:ph type="sldNum" sz="quarter" idx="12"/>
          </p:nvPr>
        </p:nvSpPr>
        <p:spPr>
          <a:ln/>
        </p:spPr>
        <p:txBody>
          <a:bodyPr/>
          <a:lstStyle>
            <a:lvl1pPr>
              <a:defRPr/>
            </a:lvl1pPr>
          </a:lstStyle>
          <a:p>
            <a:fld id="{C5D05115-F7F4-4CA9-99A6-75261A3C7E28}" type="slidenum">
              <a:rPr lang="en-US" altLang="en-US"/>
              <a:pPr/>
              <a:t>‹#›</a:t>
            </a:fld>
            <a:endParaRPr lang="en-US" altLang="en-US"/>
          </a:p>
        </p:txBody>
      </p:sp>
    </p:spTree>
    <p:extLst>
      <p:ext uri="{BB962C8B-B14F-4D97-AF65-F5344CB8AC3E}">
        <p14:creationId xmlns:p14="http://schemas.microsoft.com/office/powerpoint/2010/main" val="2798473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C24AF0D-F4AD-414F-8488-9C4E42480F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BB461F9-ED0B-4B0B-B95F-BF5AF26353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9DE03CB-E180-4F12-B801-0F7EED240697}"/>
              </a:ext>
            </a:extLst>
          </p:cNvPr>
          <p:cNvSpPr>
            <a:spLocks noGrp="1" noChangeArrowheads="1"/>
          </p:cNvSpPr>
          <p:nvPr>
            <p:ph type="sldNum" sz="quarter" idx="12"/>
          </p:nvPr>
        </p:nvSpPr>
        <p:spPr>
          <a:ln/>
        </p:spPr>
        <p:txBody>
          <a:bodyPr/>
          <a:lstStyle>
            <a:lvl1pPr>
              <a:defRPr/>
            </a:lvl1pPr>
          </a:lstStyle>
          <a:p>
            <a:fld id="{A6DFECEE-1CC2-4427-844F-A52DF0652A45}" type="slidenum">
              <a:rPr lang="en-US" altLang="en-US"/>
              <a:pPr/>
              <a:t>‹#›</a:t>
            </a:fld>
            <a:endParaRPr lang="en-US" altLang="en-US"/>
          </a:p>
        </p:txBody>
      </p:sp>
    </p:spTree>
    <p:extLst>
      <p:ext uri="{BB962C8B-B14F-4D97-AF65-F5344CB8AC3E}">
        <p14:creationId xmlns:p14="http://schemas.microsoft.com/office/powerpoint/2010/main" val="37879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A48987B-84E0-4933-B002-3515DFCE2B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2EFBBFA-3269-4C4A-93CB-DB9A82687E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3030E0-4697-4F8E-A1B4-DB8E51686B99}"/>
              </a:ext>
            </a:extLst>
          </p:cNvPr>
          <p:cNvSpPr>
            <a:spLocks noGrp="1" noChangeArrowheads="1"/>
          </p:cNvSpPr>
          <p:nvPr>
            <p:ph type="sldNum" sz="quarter" idx="12"/>
          </p:nvPr>
        </p:nvSpPr>
        <p:spPr>
          <a:ln/>
        </p:spPr>
        <p:txBody>
          <a:bodyPr/>
          <a:lstStyle>
            <a:lvl1pPr>
              <a:defRPr/>
            </a:lvl1pPr>
          </a:lstStyle>
          <a:p>
            <a:fld id="{7DA23586-FBD7-4543-AA4D-9662D4EA22CC}" type="slidenum">
              <a:rPr lang="en-US" altLang="en-US"/>
              <a:pPr/>
              <a:t>‹#›</a:t>
            </a:fld>
            <a:endParaRPr lang="en-US" altLang="en-US"/>
          </a:p>
        </p:txBody>
      </p:sp>
    </p:spTree>
    <p:extLst>
      <p:ext uri="{BB962C8B-B14F-4D97-AF65-F5344CB8AC3E}">
        <p14:creationId xmlns:p14="http://schemas.microsoft.com/office/powerpoint/2010/main" val="418187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D2C83CA-A27D-4195-A6A0-F5E1F67856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19E3E55-4D4E-4673-A114-98A98494A5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1D7B59D-60C3-4594-A68E-6660CDA3164E}"/>
              </a:ext>
            </a:extLst>
          </p:cNvPr>
          <p:cNvSpPr>
            <a:spLocks noGrp="1" noChangeArrowheads="1"/>
          </p:cNvSpPr>
          <p:nvPr>
            <p:ph type="sldNum" sz="quarter" idx="12"/>
          </p:nvPr>
        </p:nvSpPr>
        <p:spPr>
          <a:ln/>
        </p:spPr>
        <p:txBody>
          <a:bodyPr/>
          <a:lstStyle>
            <a:lvl1pPr>
              <a:defRPr/>
            </a:lvl1pPr>
          </a:lstStyle>
          <a:p>
            <a:fld id="{FF87B0A0-20E8-4E3C-9E6A-5D22128C7222}" type="slidenum">
              <a:rPr lang="en-US" altLang="en-US"/>
              <a:pPr/>
              <a:t>‹#›</a:t>
            </a:fld>
            <a:endParaRPr lang="en-US" altLang="en-US"/>
          </a:p>
        </p:txBody>
      </p:sp>
    </p:spTree>
    <p:extLst>
      <p:ext uri="{BB962C8B-B14F-4D97-AF65-F5344CB8AC3E}">
        <p14:creationId xmlns:p14="http://schemas.microsoft.com/office/powerpoint/2010/main" val="259521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5B14DC8-555E-47A1-94D3-E3947DEC82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1EA7F9-0BA4-48CD-AFD7-08E09F4F31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3AE1FC7-7D0F-4712-B43D-F1832682299A}"/>
              </a:ext>
            </a:extLst>
          </p:cNvPr>
          <p:cNvSpPr>
            <a:spLocks noGrp="1" noChangeArrowheads="1"/>
          </p:cNvSpPr>
          <p:nvPr>
            <p:ph type="sldNum" sz="quarter" idx="12"/>
          </p:nvPr>
        </p:nvSpPr>
        <p:spPr>
          <a:ln/>
        </p:spPr>
        <p:txBody>
          <a:bodyPr/>
          <a:lstStyle>
            <a:lvl1pPr>
              <a:defRPr/>
            </a:lvl1pPr>
          </a:lstStyle>
          <a:p>
            <a:fld id="{ED53E358-2109-4677-A119-5C7B7DB77637}" type="slidenum">
              <a:rPr lang="en-US" altLang="en-US"/>
              <a:pPr/>
              <a:t>‹#›</a:t>
            </a:fld>
            <a:endParaRPr lang="en-US" altLang="en-US"/>
          </a:p>
        </p:txBody>
      </p:sp>
    </p:spTree>
    <p:extLst>
      <p:ext uri="{BB962C8B-B14F-4D97-AF65-F5344CB8AC3E}">
        <p14:creationId xmlns:p14="http://schemas.microsoft.com/office/powerpoint/2010/main" val="306494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0B9D-9B05-4965-B02A-41D810830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D23C4-1365-47EB-B6AC-0A0330981A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DA5D5-5F2C-4279-949E-FF060B636737}"/>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5" name="Footer Placeholder 4">
            <a:extLst>
              <a:ext uri="{FF2B5EF4-FFF2-40B4-BE49-F238E27FC236}">
                <a16:creationId xmlns:a16="http://schemas.microsoft.com/office/drawing/2014/main" id="{22C0E27B-4F48-4487-BDBA-8E89A3F6B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D4CA0-C79C-4455-BAB0-D447A66B8B48}"/>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1418735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AA78954-E1A9-416B-9422-01D25B3940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F216A56-8426-4BE1-A91A-E4B820981A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85A2200-5535-4858-857D-2B498AE831E2}"/>
              </a:ext>
            </a:extLst>
          </p:cNvPr>
          <p:cNvSpPr>
            <a:spLocks noGrp="1" noChangeArrowheads="1"/>
          </p:cNvSpPr>
          <p:nvPr>
            <p:ph type="sldNum" sz="quarter" idx="12"/>
          </p:nvPr>
        </p:nvSpPr>
        <p:spPr>
          <a:ln/>
        </p:spPr>
        <p:txBody>
          <a:bodyPr/>
          <a:lstStyle>
            <a:lvl1pPr>
              <a:defRPr/>
            </a:lvl1pPr>
          </a:lstStyle>
          <a:p>
            <a:fld id="{36B9B58F-6CFE-4AD9-85DE-C035658EC1E0}" type="slidenum">
              <a:rPr lang="en-US" altLang="en-US"/>
              <a:pPr/>
              <a:t>‹#›</a:t>
            </a:fld>
            <a:endParaRPr lang="en-US" altLang="en-US"/>
          </a:p>
        </p:txBody>
      </p:sp>
    </p:spTree>
    <p:extLst>
      <p:ext uri="{BB962C8B-B14F-4D97-AF65-F5344CB8AC3E}">
        <p14:creationId xmlns:p14="http://schemas.microsoft.com/office/powerpoint/2010/main" val="397319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CB3CD8-597B-4A89-B687-4D768292BA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AC5E45A-E6D7-48AA-BC4A-0328F11B01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44A60F3-3FA0-4909-9D9C-CC69C8E254A4}"/>
              </a:ext>
            </a:extLst>
          </p:cNvPr>
          <p:cNvSpPr>
            <a:spLocks noGrp="1" noChangeArrowheads="1"/>
          </p:cNvSpPr>
          <p:nvPr>
            <p:ph type="sldNum" sz="quarter" idx="12"/>
          </p:nvPr>
        </p:nvSpPr>
        <p:spPr>
          <a:ln/>
        </p:spPr>
        <p:txBody>
          <a:bodyPr/>
          <a:lstStyle>
            <a:lvl1pPr>
              <a:defRPr/>
            </a:lvl1pPr>
          </a:lstStyle>
          <a:p>
            <a:fld id="{D7D46D53-1BDA-4D70-909D-A10311AF558F}" type="slidenum">
              <a:rPr lang="en-US" altLang="en-US"/>
              <a:pPr/>
              <a:t>‹#›</a:t>
            </a:fld>
            <a:endParaRPr lang="en-US" altLang="en-US"/>
          </a:p>
        </p:txBody>
      </p:sp>
    </p:spTree>
    <p:extLst>
      <p:ext uri="{BB962C8B-B14F-4D97-AF65-F5344CB8AC3E}">
        <p14:creationId xmlns:p14="http://schemas.microsoft.com/office/powerpoint/2010/main" val="100552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C36043-3C5C-42FC-8AED-D3D577D9CD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1B2C7EE-B64F-4BF6-ABE0-49F5F51598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F21EF88-7429-47CE-A392-FFF4F9F8BD25}"/>
              </a:ext>
            </a:extLst>
          </p:cNvPr>
          <p:cNvSpPr>
            <a:spLocks noGrp="1" noChangeArrowheads="1"/>
          </p:cNvSpPr>
          <p:nvPr>
            <p:ph type="sldNum" sz="quarter" idx="12"/>
          </p:nvPr>
        </p:nvSpPr>
        <p:spPr>
          <a:ln/>
        </p:spPr>
        <p:txBody>
          <a:bodyPr/>
          <a:lstStyle>
            <a:lvl1pPr>
              <a:defRPr/>
            </a:lvl1pPr>
          </a:lstStyle>
          <a:p>
            <a:fld id="{139E1013-1ACB-4517-BC6A-7287422AC812}" type="slidenum">
              <a:rPr lang="en-US" altLang="en-US"/>
              <a:pPr/>
              <a:t>‹#›</a:t>
            </a:fld>
            <a:endParaRPr lang="en-US" altLang="en-US"/>
          </a:p>
        </p:txBody>
      </p:sp>
    </p:spTree>
    <p:extLst>
      <p:ext uri="{BB962C8B-B14F-4D97-AF65-F5344CB8AC3E}">
        <p14:creationId xmlns:p14="http://schemas.microsoft.com/office/powerpoint/2010/main" val="67135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0431141-5E2A-4DD4-A344-53C874A324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CE7C378-4F42-416E-A1C5-35F631F4D4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DA6E12D-747A-4DA1-B44E-45B23CF12AF4}"/>
              </a:ext>
            </a:extLst>
          </p:cNvPr>
          <p:cNvSpPr>
            <a:spLocks noGrp="1" noChangeArrowheads="1"/>
          </p:cNvSpPr>
          <p:nvPr>
            <p:ph type="sldNum" sz="quarter" idx="12"/>
          </p:nvPr>
        </p:nvSpPr>
        <p:spPr>
          <a:ln/>
        </p:spPr>
        <p:txBody>
          <a:bodyPr/>
          <a:lstStyle>
            <a:lvl1pPr>
              <a:defRPr/>
            </a:lvl1pPr>
          </a:lstStyle>
          <a:p>
            <a:fld id="{2DE5C2FA-F835-4B56-A35A-CC5688B79D29}" type="slidenum">
              <a:rPr lang="en-US" altLang="en-US"/>
              <a:pPr/>
              <a:t>‹#›</a:t>
            </a:fld>
            <a:endParaRPr lang="en-US" altLang="en-US"/>
          </a:p>
        </p:txBody>
      </p:sp>
    </p:spTree>
    <p:extLst>
      <p:ext uri="{BB962C8B-B14F-4D97-AF65-F5344CB8AC3E}">
        <p14:creationId xmlns:p14="http://schemas.microsoft.com/office/powerpoint/2010/main" val="3594068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181BF17-7CA7-4DB0-B666-706AC27DD0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63681D3-1649-4CEA-9AC3-7597290B8E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AB6FBAF5-406A-47F5-B362-A11E471A28AF}"/>
              </a:ext>
            </a:extLst>
          </p:cNvPr>
          <p:cNvSpPr>
            <a:spLocks noGrp="1" noChangeArrowheads="1"/>
          </p:cNvSpPr>
          <p:nvPr>
            <p:ph type="sldNum" sz="quarter" idx="12"/>
          </p:nvPr>
        </p:nvSpPr>
        <p:spPr>
          <a:ln/>
        </p:spPr>
        <p:txBody>
          <a:bodyPr/>
          <a:lstStyle>
            <a:lvl1pPr>
              <a:defRPr/>
            </a:lvl1pPr>
          </a:lstStyle>
          <a:p>
            <a:fld id="{0415F990-FF5C-4EB7-A5FE-8000365C6AA6}" type="slidenum">
              <a:rPr lang="en-US" altLang="en-US"/>
              <a:pPr/>
              <a:t>‹#›</a:t>
            </a:fld>
            <a:endParaRPr lang="en-US" altLang="en-US"/>
          </a:p>
        </p:txBody>
      </p:sp>
    </p:spTree>
    <p:extLst>
      <p:ext uri="{BB962C8B-B14F-4D97-AF65-F5344CB8AC3E}">
        <p14:creationId xmlns:p14="http://schemas.microsoft.com/office/powerpoint/2010/main" val="3371382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3D2A0-B543-4A6F-9202-79339658289C}"/>
              </a:ext>
            </a:extLst>
          </p:cNvPr>
          <p:cNvSpPr>
            <a:spLocks noGrp="1"/>
          </p:cNvSpPr>
          <p:nvPr>
            <p:ph type="dt" sz="half" idx="10"/>
          </p:nvPr>
        </p:nvSpPr>
        <p:spPr>
          <a:xfrm>
            <a:off x="609600" y="6251575"/>
            <a:ext cx="2844800" cy="476250"/>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21C09AF-52DD-493B-8E1F-BBD8E43D702C}"/>
              </a:ext>
            </a:extLst>
          </p:cNvPr>
          <p:cNvSpPr>
            <a:spLocks noGrp="1"/>
          </p:cNvSpPr>
          <p:nvPr>
            <p:ph type="sldNum" sz="quarter" idx="11"/>
          </p:nvPr>
        </p:nvSpPr>
        <p:spPr>
          <a:xfrm>
            <a:off x="8737600" y="6248400"/>
            <a:ext cx="2844800" cy="476250"/>
          </a:xfrm>
        </p:spPr>
        <p:txBody>
          <a:bodyPr/>
          <a:lstStyle>
            <a:lvl1pPr>
              <a:defRPr/>
            </a:lvl1pPr>
          </a:lstStyle>
          <a:p>
            <a:fld id="{B2230A53-0A9C-45DE-B302-D7958420486E}" type="slidenum">
              <a:rPr lang="en-US" altLang="en-US"/>
              <a:pPr/>
              <a:t>‹#›</a:t>
            </a:fld>
            <a:endParaRPr lang="en-US" altLang="en-US"/>
          </a:p>
        </p:txBody>
      </p:sp>
      <p:sp>
        <p:nvSpPr>
          <p:cNvPr id="7" name="Footer Placeholder 6">
            <a:extLst>
              <a:ext uri="{FF2B5EF4-FFF2-40B4-BE49-F238E27FC236}">
                <a16:creationId xmlns:a16="http://schemas.microsoft.com/office/drawing/2014/main" id="{BD2E8AB3-6A56-40BE-AB5C-506FE3F4D3C6}"/>
              </a:ext>
            </a:extLst>
          </p:cNvPr>
          <p:cNvSpPr>
            <a:spLocks noGrp="1"/>
          </p:cNvSpPr>
          <p:nvPr>
            <p:ph type="ftr" sz="quarter" idx="12"/>
          </p:nvPr>
        </p:nvSpPr>
        <p:spPr>
          <a:xfrm>
            <a:off x="4165600" y="6248400"/>
            <a:ext cx="3860800" cy="476250"/>
          </a:xfrm>
        </p:spPr>
        <p:txBody>
          <a:bodyPr/>
          <a:lstStyle>
            <a:lvl1pPr>
              <a:defRPr/>
            </a:lvl1pPr>
          </a:lstStyle>
          <a:p>
            <a:pPr>
              <a:defRPr/>
            </a:pPr>
            <a:endParaRPr lang="en-US" altLang="en-US"/>
          </a:p>
        </p:txBody>
      </p:sp>
    </p:spTree>
    <p:extLst>
      <p:ext uri="{BB962C8B-B14F-4D97-AF65-F5344CB8AC3E}">
        <p14:creationId xmlns:p14="http://schemas.microsoft.com/office/powerpoint/2010/main" val="152872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6A9F-1105-41D2-AEAB-00183CE6C0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29D40D-7EF4-459D-8E33-553978734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8713F-F3A4-42C5-BE66-EA1C3B9C5413}"/>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5" name="Footer Placeholder 4">
            <a:extLst>
              <a:ext uri="{FF2B5EF4-FFF2-40B4-BE49-F238E27FC236}">
                <a16:creationId xmlns:a16="http://schemas.microsoft.com/office/drawing/2014/main" id="{A0CABC36-87A3-4B9F-A63C-A3408D3EF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416F2-3F1E-45E3-93E5-1C530EC74492}"/>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205253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35C7-FE59-426F-8BCB-6A81517F4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DA857-B80C-43ED-9A20-A91339E6BA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0322E-C1B0-4CB8-BBF6-894897737B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8901C1-ACA7-4F56-9842-179648316BC9}"/>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6" name="Footer Placeholder 5">
            <a:extLst>
              <a:ext uri="{FF2B5EF4-FFF2-40B4-BE49-F238E27FC236}">
                <a16:creationId xmlns:a16="http://schemas.microsoft.com/office/drawing/2014/main" id="{046FF51C-AA56-43E7-A93B-8E3545E50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A9A5D-7E1F-47B5-A037-4F92956199F3}"/>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74157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DB22-4839-4BCB-924C-94575DA17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8FA487-4C58-4BC8-AD5D-058C76C6C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3E6E50-854F-401F-A250-83653DB92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BDE566-00B2-480B-AD61-3D505FAB5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91B904-75C4-443F-A11B-EA74B1DE2C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1B405F-BA3E-4916-9B0A-D4187D3BF8FF}"/>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8" name="Footer Placeholder 7">
            <a:extLst>
              <a:ext uri="{FF2B5EF4-FFF2-40B4-BE49-F238E27FC236}">
                <a16:creationId xmlns:a16="http://schemas.microsoft.com/office/drawing/2014/main" id="{E8234CC2-032F-4467-B21F-C99CBEFF1D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15E29-A5EB-4CB1-B983-52B0F3F1D8AE}"/>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325267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A078-65F9-48C5-9B96-CEFDCA1D0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35850-F5EB-4372-BAFA-C2C05AD8FFD7}"/>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4" name="Footer Placeholder 3">
            <a:extLst>
              <a:ext uri="{FF2B5EF4-FFF2-40B4-BE49-F238E27FC236}">
                <a16:creationId xmlns:a16="http://schemas.microsoft.com/office/drawing/2014/main" id="{846EDAAB-C8EF-4AED-9393-DD6A83080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3B7177-89D9-44E2-B02D-17DBC96D31F7}"/>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52759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7AB26-2C5A-4F53-985E-12EF4303632C}"/>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3" name="Footer Placeholder 2">
            <a:extLst>
              <a:ext uri="{FF2B5EF4-FFF2-40B4-BE49-F238E27FC236}">
                <a16:creationId xmlns:a16="http://schemas.microsoft.com/office/drawing/2014/main" id="{5FA78012-3BCE-4B34-983D-4A9FCEDBE2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8DEF9C-DA24-4CD9-B88A-702441A5534F}"/>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165397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0C90-0EB8-4F3A-ACD3-68426DDDC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651097-95FD-4B62-9342-05A9BDD8B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B1408-2B47-4405-AFC3-82C48046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9E6E-D45E-4090-AC14-7A8E64C634C8}"/>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6" name="Footer Placeholder 5">
            <a:extLst>
              <a:ext uri="{FF2B5EF4-FFF2-40B4-BE49-F238E27FC236}">
                <a16:creationId xmlns:a16="http://schemas.microsoft.com/office/drawing/2014/main" id="{83A57D7F-A094-4970-92B4-9D30A69ED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80C03-DAB8-4AA4-8EDC-8EEEB92B7DEC}"/>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377534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C3C8-79D1-42B2-B247-95D64FAC0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93299E-3DE8-49E3-AD25-BCF096F8A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F15E91-67B1-4660-8A3B-4CB9EB29A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BCD06-7466-4392-9B6B-E244B4051165}"/>
              </a:ext>
            </a:extLst>
          </p:cNvPr>
          <p:cNvSpPr>
            <a:spLocks noGrp="1"/>
          </p:cNvSpPr>
          <p:nvPr>
            <p:ph type="dt" sz="half" idx="10"/>
          </p:nvPr>
        </p:nvSpPr>
        <p:spPr/>
        <p:txBody>
          <a:bodyPr/>
          <a:lstStyle/>
          <a:p>
            <a:fld id="{4E800C7D-B525-4951-A251-28BC1788AFC8}" type="datetimeFigureOut">
              <a:rPr lang="en-US" smtClean="0"/>
              <a:t>9/22/2021</a:t>
            </a:fld>
            <a:endParaRPr lang="en-US"/>
          </a:p>
        </p:txBody>
      </p:sp>
      <p:sp>
        <p:nvSpPr>
          <p:cNvPr id="6" name="Footer Placeholder 5">
            <a:extLst>
              <a:ext uri="{FF2B5EF4-FFF2-40B4-BE49-F238E27FC236}">
                <a16:creationId xmlns:a16="http://schemas.microsoft.com/office/drawing/2014/main" id="{1BC925CE-202B-4E55-9B92-F5C09CF36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51FA8-EA19-4B71-8241-7AC7C7D684B3}"/>
              </a:ext>
            </a:extLst>
          </p:cNvPr>
          <p:cNvSpPr>
            <a:spLocks noGrp="1"/>
          </p:cNvSpPr>
          <p:nvPr>
            <p:ph type="sldNum" sz="quarter" idx="12"/>
          </p:nvPr>
        </p:nvSpPr>
        <p:spPr/>
        <p:txBody>
          <a:bodyPr/>
          <a:lstStyle/>
          <a:p>
            <a:fld id="{B707AF6F-E18A-4025-ADF3-1FDFFD0E0116}" type="slidenum">
              <a:rPr lang="en-US" smtClean="0"/>
              <a:t>‹#›</a:t>
            </a:fld>
            <a:endParaRPr lang="en-US"/>
          </a:p>
        </p:txBody>
      </p:sp>
    </p:spTree>
    <p:extLst>
      <p:ext uri="{BB962C8B-B14F-4D97-AF65-F5344CB8AC3E}">
        <p14:creationId xmlns:p14="http://schemas.microsoft.com/office/powerpoint/2010/main" val="229532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C8127-2616-44FA-A11C-4B366F307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543AA3-2D40-48AE-95A5-C722DEB3F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E2176-314B-4C11-8339-B34C679055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00C7D-B525-4951-A251-28BC1788AFC8}" type="datetimeFigureOut">
              <a:rPr lang="en-US" smtClean="0"/>
              <a:t>9/22/2021</a:t>
            </a:fld>
            <a:endParaRPr lang="en-US"/>
          </a:p>
        </p:txBody>
      </p:sp>
      <p:sp>
        <p:nvSpPr>
          <p:cNvPr id="5" name="Footer Placeholder 4">
            <a:extLst>
              <a:ext uri="{FF2B5EF4-FFF2-40B4-BE49-F238E27FC236}">
                <a16:creationId xmlns:a16="http://schemas.microsoft.com/office/drawing/2014/main" id="{536CEF90-B45F-4CAF-B108-8EC8BB813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BF9970-6953-4DBE-97D2-03A711B96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7AF6F-E18A-4025-ADF3-1FDFFD0E0116}" type="slidenum">
              <a:rPr lang="en-US" smtClean="0"/>
              <a:t>‹#›</a:t>
            </a:fld>
            <a:endParaRPr lang="en-US"/>
          </a:p>
        </p:txBody>
      </p:sp>
    </p:spTree>
    <p:extLst>
      <p:ext uri="{BB962C8B-B14F-4D97-AF65-F5344CB8AC3E}">
        <p14:creationId xmlns:p14="http://schemas.microsoft.com/office/powerpoint/2010/main" val="283443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5574A6-6EBE-461E-9D3E-0F5C71F4884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1BC152-E92A-47C2-AC02-FD625E1E023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5684" name="Rectangle 4">
            <a:extLst>
              <a:ext uri="{FF2B5EF4-FFF2-40B4-BE49-F238E27FC236}">
                <a16:creationId xmlns:a16="http://schemas.microsoft.com/office/drawing/2014/main" id="{6F35F189-0081-4566-94A9-94132FA49776}"/>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455685" name="Rectangle 5">
            <a:extLst>
              <a:ext uri="{FF2B5EF4-FFF2-40B4-BE49-F238E27FC236}">
                <a16:creationId xmlns:a16="http://schemas.microsoft.com/office/drawing/2014/main" id="{6B38C9CC-7E33-4ED3-B2C0-D4D5279DF58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455686" name="Rectangle 6">
            <a:extLst>
              <a:ext uri="{FF2B5EF4-FFF2-40B4-BE49-F238E27FC236}">
                <a16:creationId xmlns:a16="http://schemas.microsoft.com/office/drawing/2014/main" id="{5B60F7E0-8204-459B-934A-C5EAF554156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A29CBBA-01B1-4692-BB0D-2CD3C2CD53FC}" type="slidenum">
              <a:rPr lang="en-US" altLang="en-US"/>
              <a:pPr/>
              <a:t>‹#›</a:t>
            </a:fld>
            <a:endParaRPr lang="en-US" altLang="en-US"/>
          </a:p>
        </p:txBody>
      </p:sp>
    </p:spTree>
    <p:extLst>
      <p:ext uri="{BB962C8B-B14F-4D97-AF65-F5344CB8AC3E}">
        <p14:creationId xmlns:p14="http://schemas.microsoft.com/office/powerpoint/2010/main" val="211754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C522-AD9D-4A54-B3DD-5BA7EF44B129}"/>
              </a:ext>
            </a:extLst>
          </p:cNvPr>
          <p:cNvSpPr>
            <a:spLocks noGrp="1"/>
          </p:cNvSpPr>
          <p:nvPr>
            <p:ph type="ctrTitle"/>
          </p:nvPr>
        </p:nvSpPr>
        <p:spPr/>
        <p:txBody>
          <a:bodyPr>
            <a:normAutofit/>
          </a:bodyPr>
          <a:lstStyle/>
          <a:p>
            <a:r>
              <a:rPr lang="en-US" dirty="0"/>
              <a:t>Updates on EUNIS-2021</a:t>
            </a:r>
          </a:p>
        </p:txBody>
      </p:sp>
      <p:sp>
        <p:nvSpPr>
          <p:cNvPr id="3" name="Subtitle 2">
            <a:extLst>
              <a:ext uri="{FF2B5EF4-FFF2-40B4-BE49-F238E27FC236}">
                <a16:creationId xmlns:a16="http://schemas.microsoft.com/office/drawing/2014/main" id="{FB602B11-4D7E-44A5-99ED-06DF5A1DA179}"/>
              </a:ext>
            </a:extLst>
          </p:cNvPr>
          <p:cNvSpPr>
            <a:spLocks noGrp="1"/>
          </p:cNvSpPr>
          <p:nvPr>
            <p:ph type="subTitle" idx="1"/>
          </p:nvPr>
        </p:nvSpPr>
        <p:spPr/>
        <p:txBody>
          <a:bodyPr>
            <a:normAutofit/>
          </a:bodyPr>
          <a:lstStyle/>
          <a:p>
            <a:endParaRPr lang="en-US" sz="3600" dirty="0"/>
          </a:p>
          <a:p>
            <a:r>
              <a:rPr lang="en-US" sz="3600" dirty="0"/>
              <a:t>Jeff Brosius</a:t>
            </a:r>
          </a:p>
        </p:txBody>
      </p:sp>
    </p:spTree>
    <p:extLst>
      <p:ext uri="{BB962C8B-B14F-4D97-AF65-F5344CB8AC3E}">
        <p14:creationId xmlns:p14="http://schemas.microsoft.com/office/powerpoint/2010/main" val="78048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B940-1438-4788-B590-CC0AC37686A8}"/>
              </a:ext>
            </a:extLst>
          </p:cNvPr>
          <p:cNvSpPr>
            <a:spLocks noGrp="1"/>
          </p:cNvSpPr>
          <p:nvPr>
            <p:ph type="title"/>
          </p:nvPr>
        </p:nvSpPr>
        <p:spPr>
          <a:xfrm>
            <a:off x="320842" y="120316"/>
            <a:ext cx="11637603" cy="938463"/>
          </a:xfrm>
        </p:spPr>
        <p:txBody>
          <a:bodyPr/>
          <a:lstStyle/>
          <a:p>
            <a:r>
              <a:rPr lang="en-US" sz="4000" dirty="0"/>
              <a:t>Average Spectrum in 2nd-third of New Waveband</a:t>
            </a:r>
          </a:p>
        </p:txBody>
      </p:sp>
      <p:pic>
        <p:nvPicPr>
          <p:cNvPr id="5" name="Content Placeholder 4" descr="Diagram&#10;&#10;Description automatically generated">
            <a:extLst>
              <a:ext uri="{FF2B5EF4-FFF2-40B4-BE49-F238E27FC236}">
                <a16:creationId xmlns:a16="http://schemas.microsoft.com/office/drawing/2014/main" id="{2CE84122-601B-4048-B8FA-98C03DA86D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1696" y="898358"/>
            <a:ext cx="8175056" cy="5839326"/>
          </a:xfrm>
        </p:spPr>
      </p:pic>
    </p:spTree>
    <p:extLst>
      <p:ext uri="{BB962C8B-B14F-4D97-AF65-F5344CB8AC3E}">
        <p14:creationId xmlns:p14="http://schemas.microsoft.com/office/powerpoint/2010/main" val="353157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74AC-7B88-4130-BE29-512C470C897D}"/>
              </a:ext>
            </a:extLst>
          </p:cNvPr>
          <p:cNvSpPr>
            <a:spLocks noGrp="1"/>
          </p:cNvSpPr>
          <p:nvPr>
            <p:ph type="title"/>
          </p:nvPr>
        </p:nvSpPr>
        <p:spPr>
          <a:xfrm>
            <a:off x="256673" y="0"/>
            <a:ext cx="11678653" cy="884303"/>
          </a:xfrm>
        </p:spPr>
        <p:txBody>
          <a:bodyPr/>
          <a:lstStyle/>
          <a:p>
            <a:r>
              <a:rPr lang="en-US" sz="4000" dirty="0"/>
              <a:t>Average Spectrum in 3rd-third of New Waveband</a:t>
            </a:r>
          </a:p>
        </p:txBody>
      </p:sp>
      <p:pic>
        <p:nvPicPr>
          <p:cNvPr id="5" name="Content Placeholder 4" descr="Diagram&#10;&#10;Description automatically generated">
            <a:extLst>
              <a:ext uri="{FF2B5EF4-FFF2-40B4-BE49-F238E27FC236}">
                <a16:creationId xmlns:a16="http://schemas.microsoft.com/office/drawing/2014/main" id="{901D23C0-483F-4C0B-AB8F-9645A45B61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0883" y="884303"/>
            <a:ext cx="8470232" cy="6050165"/>
          </a:xfrm>
        </p:spPr>
      </p:pic>
    </p:spTree>
    <p:extLst>
      <p:ext uri="{BB962C8B-B14F-4D97-AF65-F5344CB8AC3E}">
        <p14:creationId xmlns:p14="http://schemas.microsoft.com/office/powerpoint/2010/main" val="116573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6E67-D5F9-4581-9D4A-B058600A6ACB}"/>
              </a:ext>
            </a:extLst>
          </p:cNvPr>
          <p:cNvSpPr>
            <a:spLocks noGrp="1"/>
          </p:cNvSpPr>
          <p:nvPr>
            <p:ph type="title"/>
          </p:nvPr>
        </p:nvSpPr>
        <p:spPr>
          <a:xfrm>
            <a:off x="291045" y="365125"/>
            <a:ext cx="2989384" cy="5698791"/>
          </a:xfrm>
        </p:spPr>
        <p:txBody>
          <a:bodyPr/>
          <a:lstStyle/>
          <a:p>
            <a:r>
              <a:rPr lang="en-US" dirty="0"/>
              <a:t>Quick and Dirty EUNIS Spectro-heliograms of Off-Limb, AR, and QS</a:t>
            </a:r>
          </a:p>
        </p:txBody>
      </p:sp>
      <p:pic>
        <p:nvPicPr>
          <p:cNvPr id="5" name="Content Placeholder 4" descr="Graphical user interface, website&#10;&#10;Description automatically generated">
            <a:extLst>
              <a:ext uri="{FF2B5EF4-FFF2-40B4-BE49-F238E27FC236}">
                <a16:creationId xmlns:a16="http://schemas.microsoft.com/office/drawing/2014/main" id="{1EBB4F37-C8DD-48E0-B1C6-755EB8493F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428" y="365124"/>
            <a:ext cx="8620528" cy="6661317"/>
          </a:xfrm>
        </p:spPr>
      </p:pic>
    </p:spTree>
    <p:extLst>
      <p:ext uri="{BB962C8B-B14F-4D97-AF65-F5344CB8AC3E}">
        <p14:creationId xmlns:p14="http://schemas.microsoft.com/office/powerpoint/2010/main" val="161896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9397-F24B-4462-B4BE-D4EEFD08005C}"/>
              </a:ext>
            </a:extLst>
          </p:cNvPr>
          <p:cNvSpPr>
            <a:spLocks noGrp="1"/>
          </p:cNvSpPr>
          <p:nvPr>
            <p:ph type="title"/>
          </p:nvPr>
        </p:nvSpPr>
        <p:spPr>
          <a:xfrm>
            <a:off x="2057107" y="291704"/>
            <a:ext cx="7523747" cy="504427"/>
          </a:xfrm>
        </p:spPr>
        <p:txBody>
          <a:bodyPr>
            <a:normAutofit fontScale="90000"/>
          </a:bodyPr>
          <a:lstStyle/>
          <a:p>
            <a:r>
              <a:rPr lang="en-US" dirty="0"/>
              <a:t>Fe XVIII Observed with EUNIS-2021</a:t>
            </a:r>
          </a:p>
        </p:txBody>
      </p:sp>
      <p:sp>
        <p:nvSpPr>
          <p:cNvPr id="3" name="Text Placeholder 2">
            <a:extLst>
              <a:ext uri="{FF2B5EF4-FFF2-40B4-BE49-F238E27FC236}">
                <a16:creationId xmlns:a16="http://schemas.microsoft.com/office/drawing/2014/main" id="{D2A54F32-41FA-4619-9C51-D03E7F0FD31B}"/>
              </a:ext>
            </a:extLst>
          </p:cNvPr>
          <p:cNvSpPr>
            <a:spLocks noGrp="1"/>
          </p:cNvSpPr>
          <p:nvPr>
            <p:ph type="body" idx="1"/>
          </p:nvPr>
        </p:nvSpPr>
        <p:spPr>
          <a:xfrm>
            <a:off x="661193" y="1103104"/>
            <a:ext cx="5183188" cy="1529764"/>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Fe XVIII 93.915 Å is not </a:t>
            </a:r>
            <a:r>
              <a:rPr lang="en-US" b="0" dirty="0">
                <a:solidFill>
                  <a:prstClr val="black"/>
                </a:solidFill>
                <a:latin typeface="Calibri" panose="020F0502020204030204"/>
              </a:rPr>
              <a:t>dominated</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by any known first or third order blend.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FWHM_obs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 59.76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mÅ</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FWHM_thermal</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 23.95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mÅ</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8" name="Content Placeholder 7" descr="Chart, histogram&#10;&#10;Description automatically generated">
            <a:extLst>
              <a:ext uri="{FF2B5EF4-FFF2-40B4-BE49-F238E27FC236}">
                <a16:creationId xmlns:a16="http://schemas.microsoft.com/office/drawing/2014/main" id="{0699840A-D79B-4469-AFA6-E8B908C1F4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2183" y="2632868"/>
            <a:ext cx="5506798" cy="3933427"/>
          </a:xfrm>
        </p:spPr>
      </p:pic>
      <p:sp>
        <p:nvSpPr>
          <p:cNvPr id="5" name="Text Placeholder 4">
            <a:extLst>
              <a:ext uri="{FF2B5EF4-FFF2-40B4-BE49-F238E27FC236}">
                <a16:creationId xmlns:a16="http://schemas.microsoft.com/office/drawing/2014/main" id="{AD9026C7-9EBB-4010-B5CC-3FFFBBBCBB35}"/>
              </a:ext>
            </a:extLst>
          </p:cNvPr>
          <p:cNvSpPr>
            <a:spLocks noGrp="1"/>
          </p:cNvSpPr>
          <p:nvPr>
            <p:ph type="body" sz="quarter" idx="3"/>
          </p:nvPr>
        </p:nvSpPr>
        <p:spPr>
          <a:xfrm>
            <a:off x="6525298" y="1103104"/>
            <a:ext cx="5183188" cy="152976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Fe XVIII 103.936 Å is not dominated by any known first or third order blend.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FWHM_obs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67.48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mÅ</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FWHM_thermal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26.50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mÅ</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0" name="Content Placeholder 9" descr="Chart, histogram&#10;&#10;Description automatically generated">
            <a:extLst>
              <a:ext uri="{FF2B5EF4-FFF2-40B4-BE49-F238E27FC236}">
                <a16:creationId xmlns:a16="http://schemas.microsoft.com/office/drawing/2014/main" id="{6076DABE-A204-4678-BEFC-F57CCE17E88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63494" y="2632869"/>
            <a:ext cx="5506796" cy="3933426"/>
          </a:xfrm>
        </p:spPr>
      </p:pic>
    </p:spTree>
    <p:extLst>
      <p:ext uri="{BB962C8B-B14F-4D97-AF65-F5344CB8AC3E}">
        <p14:creationId xmlns:p14="http://schemas.microsoft.com/office/powerpoint/2010/main" val="232142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DEEF-ED58-41AA-BB22-8DF09D23DEDA}"/>
              </a:ext>
            </a:extLst>
          </p:cNvPr>
          <p:cNvSpPr>
            <a:spLocks noGrp="1"/>
          </p:cNvSpPr>
          <p:nvPr>
            <p:ph type="title"/>
          </p:nvPr>
        </p:nvSpPr>
        <p:spPr>
          <a:xfrm>
            <a:off x="2252412" y="230815"/>
            <a:ext cx="7133138" cy="565316"/>
          </a:xfrm>
        </p:spPr>
        <p:txBody>
          <a:bodyPr>
            <a:normAutofit fontScale="90000"/>
          </a:bodyPr>
          <a:lstStyle/>
          <a:p>
            <a:r>
              <a:rPr lang="en-US" dirty="0"/>
              <a:t>Fe XIX Observed with EUNIS-2021 </a:t>
            </a:r>
          </a:p>
        </p:txBody>
      </p:sp>
      <p:sp>
        <p:nvSpPr>
          <p:cNvPr id="3" name="Text Placeholder 2">
            <a:extLst>
              <a:ext uri="{FF2B5EF4-FFF2-40B4-BE49-F238E27FC236}">
                <a16:creationId xmlns:a16="http://schemas.microsoft.com/office/drawing/2014/main" id="{3B88E040-17DB-4124-8706-82318F40E54E}"/>
              </a:ext>
            </a:extLst>
          </p:cNvPr>
          <p:cNvSpPr>
            <a:spLocks noGrp="1"/>
          </p:cNvSpPr>
          <p:nvPr>
            <p:ph type="body" idx="1"/>
          </p:nvPr>
        </p:nvSpPr>
        <p:spPr>
          <a:xfrm>
            <a:off x="839788" y="796131"/>
            <a:ext cx="5180013" cy="1708944"/>
          </a:xfrm>
        </p:spPr>
        <p:txBody>
          <a:bodyPr/>
          <a:lstStyle/>
          <a:p>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Fe XIX 108.375 is not </a:t>
            </a:r>
            <a:r>
              <a:rPr lang="en-US" b="0" dirty="0">
                <a:solidFill>
                  <a:prstClr val="black"/>
                </a:solidFill>
                <a:latin typeface="Calibri" panose="020F0502020204030204"/>
              </a:rPr>
              <a:t>d</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ominated</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0" dirty="0">
                <a:solidFill>
                  <a:prstClr val="black"/>
                </a:solidFill>
                <a:latin typeface="Calibri" panose="020F0502020204030204"/>
              </a:rPr>
              <a:t>by</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any known first or third order blend.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FWHM_obs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 75.58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mÅ</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FWHM_thermal</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 31.01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mÅ</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p:txBody>
      </p:sp>
      <p:pic>
        <p:nvPicPr>
          <p:cNvPr id="10" name="Content Placeholder 9" descr="Chart, histogram&#10;&#10;Description automatically generated">
            <a:extLst>
              <a:ext uri="{FF2B5EF4-FFF2-40B4-BE49-F238E27FC236}">
                <a16:creationId xmlns:a16="http://schemas.microsoft.com/office/drawing/2014/main" id="{BA507D47-8E68-494D-876A-ED39CEFF31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6939" y="2632869"/>
            <a:ext cx="5592042" cy="3994316"/>
          </a:xfrm>
        </p:spPr>
      </p:pic>
      <p:sp>
        <p:nvSpPr>
          <p:cNvPr id="5" name="Text Placeholder 4">
            <a:extLst>
              <a:ext uri="{FF2B5EF4-FFF2-40B4-BE49-F238E27FC236}">
                <a16:creationId xmlns:a16="http://schemas.microsoft.com/office/drawing/2014/main" id="{24FA5468-B8C5-4DFB-A9B7-A5FDB133FF36}"/>
              </a:ext>
            </a:extLst>
          </p:cNvPr>
          <p:cNvSpPr>
            <a:spLocks noGrp="1"/>
          </p:cNvSpPr>
          <p:nvPr>
            <p:ph type="body" sz="quarter" idx="3"/>
          </p:nvPr>
        </p:nvSpPr>
        <p:spPr>
          <a:xfrm>
            <a:off x="6569509" y="923925"/>
            <a:ext cx="5180012" cy="1708944"/>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Fe XIX 592.236 is not </a:t>
            </a:r>
            <a:r>
              <a:rPr lang="en-US" b="0" dirty="0">
                <a:solidFill>
                  <a:prstClr val="black"/>
                </a:solidFill>
                <a:latin typeface="Calibri" panose="020F0502020204030204"/>
              </a:rPr>
              <a:t>d</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ominated</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0" dirty="0">
                <a:solidFill>
                  <a:prstClr val="black"/>
                </a:solidFill>
                <a:latin typeface="Calibri" panose="020F0502020204030204"/>
              </a:rPr>
              <a:t>by</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any known first or third order blend.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FWHM_obs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 270.5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mÅ</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FWHM_thermal</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 169.4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mÅ</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Content Placeholder 7" descr="Chart, line chart&#10;&#10;Description automatically generated">
            <a:extLst>
              <a:ext uri="{FF2B5EF4-FFF2-40B4-BE49-F238E27FC236}">
                <a16:creationId xmlns:a16="http://schemas.microsoft.com/office/drawing/2014/main" id="{318037C4-4521-4A2E-B3A3-00B4E130784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63494" y="2632869"/>
            <a:ext cx="5592042" cy="3994316"/>
          </a:xfrm>
        </p:spPr>
      </p:pic>
    </p:spTree>
    <p:extLst>
      <p:ext uri="{BB962C8B-B14F-4D97-AF65-F5344CB8AC3E}">
        <p14:creationId xmlns:p14="http://schemas.microsoft.com/office/powerpoint/2010/main" val="288628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D0E2-F3AB-4D63-907D-B401A2E531B3}"/>
              </a:ext>
            </a:extLst>
          </p:cNvPr>
          <p:cNvSpPr>
            <a:spLocks noGrp="1"/>
          </p:cNvSpPr>
          <p:nvPr>
            <p:ph type="title"/>
          </p:nvPr>
        </p:nvSpPr>
        <p:spPr>
          <a:xfrm>
            <a:off x="93133" y="133349"/>
            <a:ext cx="12005733" cy="1325563"/>
          </a:xfrm>
        </p:spPr>
        <p:txBody>
          <a:bodyPr/>
          <a:lstStyle/>
          <a:p>
            <a:r>
              <a:rPr lang="en-US" dirty="0"/>
              <a:t>Sample EIS Profiles Featuring Fe X 184.5 and 257.3 Å</a:t>
            </a:r>
          </a:p>
        </p:txBody>
      </p:sp>
      <p:sp>
        <p:nvSpPr>
          <p:cNvPr id="3" name="Text Placeholder 2">
            <a:extLst>
              <a:ext uri="{FF2B5EF4-FFF2-40B4-BE49-F238E27FC236}">
                <a16:creationId xmlns:a16="http://schemas.microsoft.com/office/drawing/2014/main" id="{7C863589-BEC0-45B2-8289-81CC8859DF96}"/>
              </a:ext>
            </a:extLst>
          </p:cNvPr>
          <p:cNvSpPr>
            <a:spLocks noGrp="1"/>
          </p:cNvSpPr>
          <p:nvPr>
            <p:ph type="body" idx="1"/>
          </p:nvPr>
        </p:nvSpPr>
        <p:spPr>
          <a:xfrm>
            <a:off x="839788" y="2149641"/>
            <a:ext cx="251075" cy="355433"/>
          </a:xfrm>
        </p:spPr>
        <p:txBody>
          <a:bodyPr>
            <a:normAutofit fontScale="92500" lnSpcReduction="20000"/>
          </a:bodyPr>
          <a:lstStyle/>
          <a:p>
            <a:endParaRPr lang="en-US" dirty="0"/>
          </a:p>
        </p:txBody>
      </p:sp>
      <p:pic>
        <p:nvPicPr>
          <p:cNvPr id="8" name="Content Placeholder 7" descr="Chart&#10;&#10;Description automatically generated">
            <a:extLst>
              <a:ext uri="{FF2B5EF4-FFF2-40B4-BE49-F238E27FC236}">
                <a16:creationId xmlns:a16="http://schemas.microsoft.com/office/drawing/2014/main" id="{0CD65F27-4AB4-47AB-B29C-DBD80CBBE2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3105" y="2434997"/>
            <a:ext cx="5812896" cy="4152069"/>
          </a:xfrm>
        </p:spPr>
      </p:pic>
      <p:sp>
        <p:nvSpPr>
          <p:cNvPr id="5" name="Text Placeholder 4">
            <a:extLst>
              <a:ext uri="{FF2B5EF4-FFF2-40B4-BE49-F238E27FC236}">
                <a16:creationId xmlns:a16="http://schemas.microsoft.com/office/drawing/2014/main" id="{A8ACE1A4-FBD9-446B-A0C1-C0D34339066B}"/>
              </a:ext>
            </a:extLst>
          </p:cNvPr>
          <p:cNvSpPr>
            <a:spLocks noGrp="1"/>
          </p:cNvSpPr>
          <p:nvPr>
            <p:ph type="body" sz="quarter" idx="3"/>
          </p:nvPr>
        </p:nvSpPr>
        <p:spPr>
          <a:xfrm>
            <a:off x="1315451" y="1074277"/>
            <a:ext cx="9561095" cy="930983"/>
          </a:xfrm>
        </p:spPr>
        <p:txBody>
          <a:bodyPr>
            <a:noAutofit/>
          </a:bodyPr>
          <a:lstStyle/>
          <a:p>
            <a:r>
              <a:rPr lang="en-US" sz="3200" b="0" dirty="0"/>
              <a:t>Essential for a new technique used to derive the coronal magnetic field strength (Landi </a:t>
            </a:r>
            <a:r>
              <a:rPr lang="en-US" sz="3200" b="0" i="1" dirty="0"/>
              <a:t>et al. </a:t>
            </a:r>
            <a:r>
              <a:rPr lang="en-US" sz="3200" b="0" dirty="0"/>
              <a:t>2020).</a:t>
            </a:r>
          </a:p>
        </p:txBody>
      </p:sp>
      <p:pic>
        <p:nvPicPr>
          <p:cNvPr id="10" name="Content Placeholder 9" descr="Chart, histogram&#10;&#10;Description automatically generated">
            <a:extLst>
              <a:ext uri="{FF2B5EF4-FFF2-40B4-BE49-F238E27FC236}">
                <a16:creationId xmlns:a16="http://schemas.microsoft.com/office/drawing/2014/main" id="{0C40EADC-883D-450E-B280-2290EDFB928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44189" y="2434996"/>
            <a:ext cx="5812897" cy="4152069"/>
          </a:xfrm>
        </p:spPr>
      </p:pic>
    </p:spTree>
    <p:extLst>
      <p:ext uri="{BB962C8B-B14F-4D97-AF65-F5344CB8AC3E}">
        <p14:creationId xmlns:p14="http://schemas.microsoft.com/office/powerpoint/2010/main" val="270970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8D07-19EE-445C-8131-D6FC8259F9C2}"/>
              </a:ext>
            </a:extLst>
          </p:cNvPr>
          <p:cNvSpPr>
            <a:spLocks noGrp="1"/>
          </p:cNvSpPr>
          <p:nvPr>
            <p:ph type="title"/>
          </p:nvPr>
        </p:nvSpPr>
        <p:spPr>
          <a:xfrm>
            <a:off x="838200" y="154517"/>
            <a:ext cx="10515600" cy="1325563"/>
          </a:xfrm>
        </p:spPr>
        <p:txBody>
          <a:bodyPr/>
          <a:lstStyle/>
          <a:p>
            <a:r>
              <a:rPr lang="en-US" dirty="0"/>
              <a:t>EIS Raster Images of AR in Fe X 184.5 &amp; 257.3</a:t>
            </a:r>
          </a:p>
        </p:txBody>
      </p:sp>
      <p:sp>
        <p:nvSpPr>
          <p:cNvPr id="3" name="Text Placeholder 2">
            <a:extLst>
              <a:ext uri="{FF2B5EF4-FFF2-40B4-BE49-F238E27FC236}">
                <a16:creationId xmlns:a16="http://schemas.microsoft.com/office/drawing/2014/main" id="{AC9A7A7A-8C7D-4778-9C79-B13355FAB9C3}"/>
              </a:ext>
            </a:extLst>
          </p:cNvPr>
          <p:cNvSpPr>
            <a:spLocks noGrp="1"/>
          </p:cNvSpPr>
          <p:nvPr>
            <p:ph type="body" idx="1"/>
          </p:nvPr>
        </p:nvSpPr>
        <p:spPr/>
        <p:txBody>
          <a:bodyPr/>
          <a:lstStyle/>
          <a:p>
            <a:endParaRPr lang="en-US" dirty="0"/>
          </a:p>
        </p:txBody>
      </p:sp>
      <p:pic>
        <p:nvPicPr>
          <p:cNvPr id="8" name="Content Placeholder 7" descr="A picture containing diagram&#10;&#10;Description automatically generated">
            <a:extLst>
              <a:ext uri="{FF2B5EF4-FFF2-40B4-BE49-F238E27FC236}">
                <a16:creationId xmlns:a16="http://schemas.microsoft.com/office/drawing/2014/main" id="{7933BF53-DC43-43D1-8581-A2564FAEE7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6105" y="1681163"/>
            <a:ext cx="6605152" cy="4717966"/>
          </a:xfrm>
        </p:spPr>
      </p:pic>
      <p:sp>
        <p:nvSpPr>
          <p:cNvPr id="5" name="Text Placeholder 4">
            <a:extLst>
              <a:ext uri="{FF2B5EF4-FFF2-40B4-BE49-F238E27FC236}">
                <a16:creationId xmlns:a16="http://schemas.microsoft.com/office/drawing/2014/main" id="{612BD8A4-0DEB-4935-8117-FC1B525FB972}"/>
              </a:ext>
            </a:extLst>
          </p:cNvPr>
          <p:cNvSpPr>
            <a:spLocks noGrp="1"/>
          </p:cNvSpPr>
          <p:nvPr>
            <p:ph type="body" sz="quarter" idx="3"/>
          </p:nvPr>
        </p:nvSpPr>
        <p:spPr/>
        <p:txBody>
          <a:bodyPr/>
          <a:lstStyle/>
          <a:p>
            <a:endParaRPr lang="en-US"/>
          </a:p>
        </p:txBody>
      </p:sp>
      <p:pic>
        <p:nvPicPr>
          <p:cNvPr id="10" name="Content Placeholder 9" descr="Schematic&#10;&#10;Description automatically generated with low confidence">
            <a:extLst>
              <a:ext uri="{FF2B5EF4-FFF2-40B4-BE49-F238E27FC236}">
                <a16:creationId xmlns:a16="http://schemas.microsoft.com/office/drawing/2014/main" id="{D74481C0-38ED-4E20-B623-B89915F9D7B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91682" y="1681163"/>
            <a:ext cx="6527694" cy="4662639"/>
          </a:xfrm>
        </p:spPr>
      </p:pic>
    </p:spTree>
    <p:extLst>
      <p:ext uri="{BB962C8B-B14F-4D97-AF65-F5344CB8AC3E}">
        <p14:creationId xmlns:p14="http://schemas.microsoft.com/office/powerpoint/2010/main" val="154656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E273-AA39-49F0-BF61-4059FC133DEF}"/>
              </a:ext>
            </a:extLst>
          </p:cNvPr>
          <p:cNvSpPr>
            <a:spLocks noGrp="1"/>
          </p:cNvSpPr>
          <p:nvPr>
            <p:ph type="title"/>
          </p:nvPr>
        </p:nvSpPr>
        <p:spPr>
          <a:xfrm>
            <a:off x="336885" y="405063"/>
            <a:ext cx="2310062" cy="6047873"/>
          </a:xfrm>
        </p:spPr>
        <p:txBody>
          <a:bodyPr>
            <a:noAutofit/>
          </a:bodyPr>
          <a:lstStyle/>
          <a:p>
            <a:r>
              <a:rPr lang="en-US" sz="3200" dirty="0"/>
              <a:t>EIS Raster Images in Lines Formed at 0.45 – 2.8 MK Eventually Used to Cross Calibrate EIS with EUNIS </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7BCDBC20-9F92-41FE-920C-D64F37F341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666460" y="-1015172"/>
            <a:ext cx="6493486" cy="8812588"/>
          </a:xfrm>
        </p:spPr>
      </p:pic>
    </p:spTree>
    <p:extLst>
      <p:ext uri="{BB962C8B-B14F-4D97-AF65-F5344CB8AC3E}">
        <p14:creationId xmlns:p14="http://schemas.microsoft.com/office/powerpoint/2010/main" val="374838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E9AB-29D6-4143-AD81-71EADA9DCC05}"/>
              </a:ext>
            </a:extLst>
          </p:cNvPr>
          <p:cNvSpPr>
            <a:spLocks noGrp="1"/>
          </p:cNvSpPr>
          <p:nvPr>
            <p:ph type="title"/>
          </p:nvPr>
        </p:nvSpPr>
        <p:spPr>
          <a:xfrm>
            <a:off x="838200" y="365125"/>
            <a:ext cx="9621253" cy="1495759"/>
          </a:xfrm>
        </p:spPr>
        <p:txBody>
          <a:bodyPr/>
          <a:lstStyle/>
          <a:p>
            <a:r>
              <a:rPr lang="en-US" dirty="0"/>
              <a:t>Preliminary AR DEM Based on </a:t>
            </a:r>
            <a:r>
              <a:rPr lang="en-US"/>
              <a:t>EUNIS Only, </a:t>
            </a:r>
            <a:r>
              <a:rPr lang="en-US" dirty="0"/>
              <a:t>in DN units (not yet in physical units). </a:t>
            </a:r>
          </a:p>
        </p:txBody>
      </p:sp>
      <p:pic>
        <p:nvPicPr>
          <p:cNvPr id="5" name="Content Placeholder 4" descr="Diagram&#10;&#10;Description automatically generated">
            <a:extLst>
              <a:ext uri="{FF2B5EF4-FFF2-40B4-BE49-F238E27FC236}">
                <a16:creationId xmlns:a16="http://schemas.microsoft.com/office/drawing/2014/main" id="{46AF4C1B-0327-4160-830E-2950918D3A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585414" y="940191"/>
            <a:ext cx="5021171" cy="6814446"/>
          </a:xfrm>
        </p:spPr>
      </p:pic>
    </p:spTree>
    <p:extLst>
      <p:ext uri="{BB962C8B-B14F-4D97-AF65-F5344CB8AC3E}">
        <p14:creationId xmlns:p14="http://schemas.microsoft.com/office/powerpoint/2010/main" val="370543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12EB-222F-4E18-9CB0-88DF8C8C035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125EB98-3E80-43E8-A6ED-6880380F0BA9}"/>
              </a:ext>
            </a:extLst>
          </p:cNvPr>
          <p:cNvSpPr>
            <a:spLocks noGrp="1"/>
          </p:cNvSpPr>
          <p:nvPr>
            <p:ph idx="1"/>
          </p:nvPr>
        </p:nvSpPr>
        <p:spPr/>
        <p:txBody>
          <a:bodyPr/>
          <a:lstStyle/>
          <a:p>
            <a:r>
              <a:rPr lang="en-US" dirty="0"/>
              <a:t>Clear, unambiguous detections of multiple lines of Fe XVIII (7.1 MK) and Fe XIX (8.9 MK) in quiescent AR 12824 strongly supports nanoflare model of coronal heating.  Still need to determine how widespread the hot plasma is in the region, DEM, </a:t>
            </a:r>
            <a:r>
              <a:rPr lang="en-US" dirty="0" err="1"/>
              <a:t>V</a:t>
            </a:r>
            <a:r>
              <a:rPr lang="en-US" sz="2000" dirty="0" err="1"/>
              <a:t>nonthermal</a:t>
            </a:r>
            <a:r>
              <a:rPr lang="en-US"/>
              <a:t>,...</a:t>
            </a:r>
            <a:endParaRPr lang="en-US" dirty="0"/>
          </a:p>
          <a:p>
            <a:r>
              <a:rPr lang="en-US" dirty="0"/>
              <a:t>Clean, well resolved 92 – 115 Å spectra (including unidentified lines) enable exploration of this poorly understood wavelength range. </a:t>
            </a:r>
          </a:p>
          <a:p>
            <a:r>
              <a:rPr lang="en-US" dirty="0"/>
              <a:t>Coordinated EIS spectra will enable cross calibration of EIS with EUNIS, and coordinated AIA images will improve understanding of 94 Å channel’s T response.</a:t>
            </a:r>
          </a:p>
          <a:p>
            <a:endParaRPr lang="en-US" dirty="0"/>
          </a:p>
          <a:p>
            <a:endParaRPr lang="en-US" dirty="0"/>
          </a:p>
        </p:txBody>
      </p:sp>
    </p:spTree>
    <p:extLst>
      <p:ext uri="{BB962C8B-B14F-4D97-AF65-F5344CB8AC3E}">
        <p14:creationId xmlns:p14="http://schemas.microsoft.com/office/powerpoint/2010/main" val="65327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69E8-E629-4236-8066-87674FA49ED6}"/>
              </a:ext>
            </a:extLst>
          </p:cNvPr>
          <p:cNvSpPr>
            <a:spLocks noGrp="1"/>
          </p:cNvSpPr>
          <p:nvPr>
            <p:ph type="title"/>
          </p:nvPr>
        </p:nvSpPr>
        <p:spPr>
          <a:xfrm>
            <a:off x="401011" y="108119"/>
            <a:ext cx="6427948" cy="1383798"/>
          </a:xfrm>
        </p:spPr>
        <p:txBody>
          <a:bodyPr/>
          <a:lstStyle/>
          <a:p>
            <a:r>
              <a:rPr lang="en-US" sz="3600" dirty="0"/>
              <a:t>Fe XIX Observed in AR 11726 by EUNIS-2013</a:t>
            </a:r>
          </a:p>
        </p:txBody>
      </p:sp>
      <p:sp>
        <p:nvSpPr>
          <p:cNvPr id="3" name="Text Placeholder 2">
            <a:extLst>
              <a:ext uri="{FF2B5EF4-FFF2-40B4-BE49-F238E27FC236}">
                <a16:creationId xmlns:a16="http://schemas.microsoft.com/office/drawing/2014/main" id="{B0E3810D-BD46-4947-9AB1-29E5A85C8CEA}"/>
              </a:ext>
            </a:extLst>
          </p:cNvPr>
          <p:cNvSpPr>
            <a:spLocks noGrp="1"/>
          </p:cNvSpPr>
          <p:nvPr>
            <p:ph type="body" sz="half" idx="1"/>
          </p:nvPr>
        </p:nvSpPr>
        <p:spPr>
          <a:xfrm>
            <a:off x="384968" y="1514057"/>
            <a:ext cx="6930231" cy="5095290"/>
          </a:xfrm>
        </p:spPr>
        <p:txBody>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Two independent imaging spectrographs:</a:t>
            </a:r>
          </a:p>
          <a:p>
            <a:pPr marL="342900" marR="0" lvl="0" indent="-342900" algn="l" defTabSz="914400" rtl="0" eaLnBrk="0" fontAlgn="base" latinLnBrk="0" hangingPunct="0">
              <a:lnSpc>
                <a:spcPct val="90000"/>
              </a:lnSpc>
              <a:spcBef>
                <a:spcPct val="2000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 Longwave channel: 525–635 Å.</a:t>
            </a:r>
          </a:p>
          <a:p>
            <a:pPr marL="342900" marR="0" lvl="0" indent="-342900" algn="l" defTabSz="914400" rtl="0" eaLnBrk="0" fontAlgn="base" latinLnBrk="0" hangingPunct="0">
              <a:lnSpc>
                <a:spcPct val="90000"/>
              </a:lnSpc>
              <a:spcBef>
                <a:spcPct val="2000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 Shortwave channel: 300–370 Å.</a:t>
            </a:r>
          </a:p>
          <a:p>
            <a:pPr marL="342900" marR="0" lvl="0" indent="-342900" algn="l" defTabSz="914400" rtl="0" eaLnBrk="0" fontAlgn="base" latinLnBrk="0" hangingPunct="0">
              <a:lnSpc>
                <a:spcPct val="90000"/>
              </a:lnSpc>
              <a:spcBef>
                <a:spcPct val="20000"/>
              </a:spcBef>
              <a:spcAft>
                <a:spcPct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Rapid cadence (1.3 s) enabled by</a:t>
            </a:r>
          </a:p>
          <a:p>
            <a:pPr marL="342900" marR="0" lvl="0" indent="-342900" algn="l" defTabSz="914400" rtl="0" eaLnBrk="0" fontAlgn="base" latinLnBrk="0" hangingPunct="0">
              <a:lnSpc>
                <a:spcPct val="90000"/>
              </a:lnSpc>
              <a:spcBef>
                <a:spcPct val="2000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 Throughput ~ 100 times that of  SERTS.</a:t>
            </a:r>
          </a:p>
          <a:p>
            <a:pPr marL="342900" marR="0" lvl="0" indent="-342900" algn="l" defTabSz="914400" rtl="0" eaLnBrk="0" fontAlgn="base" latinLnBrk="0" hangingPunct="0">
              <a:lnSpc>
                <a:spcPct val="90000"/>
              </a:lnSpc>
              <a:spcBef>
                <a:spcPct val="2000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 High-speed APSs (3 per channel).</a:t>
            </a:r>
          </a:p>
          <a:p>
            <a:pPr marL="342900" marR="0" lvl="0" indent="-342900" algn="l" defTabSz="914400" rtl="0" eaLnBrk="0" fontAlgn="base" latinLnBrk="0" hangingPunct="0">
              <a:lnSpc>
                <a:spcPct val="90000"/>
              </a:lnSpc>
              <a:spcBef>
                <a:spcPct val="20000"/>
              </a:spcBef>
              <a:spcAft>
                <a:spcPct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1.7" × 636″ slits, with 150" × 200″ slots.</a:t>
            </a:r>
          </a:p>
          <a:p>
            <a:pPr marL="342900" marR="0" lvl="0" indent="-342900" algn="l" defTabSz="914400" rtl="0" eaLnBrk="0" fontAlgn="base" latinLnBrk="0" hangingPunct="0">
              <a:lnSpc>
                <a:spcPct val="90000"/>
              </a:lnSpc>
              <a:spcBef>
                <a:spcPct val="20000"/>
              </a:spcBef>
              <a:spcAft>
                <a:spcPct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Cooled APS units increase dynamic range.</a:t>
            </a:r>
          </a:p>
          <a:p>
            <a:pPr marL="342900" marR="0" lvl="0" indent="-342900" algn="l" defTabSz="914400" rtl="0" eaLnBrk="0" fontAlgn="base" latinLnBrk="0" hangingPunct="0">
              <a:lnSpc>
                <a:spcPct val="90000"/>
              </a:lnSpc>
              <a:spcBef>
                <a:spcPct val="20000"/>
              </a:spcBef>
              <a:spcAft>
                <a:spcPct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altLang="en-US" sz="2000" dirty="0">
                <a:solidFill>
                  <a:srgbClr val="000000"/>
                </a:solidFill>
                <a:latin typeface="Arial"/>
              </a:rPr>
              <a:t>Suggested</a:t>
            </a: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modification: 89-111 Å channel to</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 Assess coronal heating w. Fe XVIII, XIX (7.1-8.9 MK).</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 Fill gaps in spectral line observations.</a:t>
            </a:r>
          </a:p>
          <a:p>
            <a:endParaRPr lang="en-US" dirty="0"/>
          </a:p>
        </p:txBody>
      </p:sp>
      <p:pic>
        <p:nvPicPr>
          <p:cNvPr id="6" name="Picture 10" descr="f1b">
            <a:extLst>
              <a:ext uri="{FF2B5EF4-FFF2-40B4-BE49-F238E27FC236}">
                <a16:creationId xmlns:a16="http://schemas.microsoft.com/office/drawing/2014/main" id="{E9E2DC0E-6CF2-4C27-936A-F4BFB9F5E73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037547" y="108119"/>
            <a:ext cx="5002610" cy="3573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descr="f2a">
            <a:extLst>
              <a:ext uri="{FF2B5EF4-FFF2-40B4-BE49-F238E27FC236}">
                <a16:creationId xmlns:a16="http://schemas.microsoft.com/office/drawing/2014/main" id="{F8845BA6-6152-4781-BC0F-9D4D030D391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04421" y="3284707"/>
            <a:ext cx="5002610" cy="3573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784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F26191A-46D3-4DC8-B25E-ED923F3FB279}"/>
              </a:ext>
            </a:extLst>
          </p:cNvPr>
          <p:cNvSpPr>
            <a:spLocks noGrp="1" noRot="1" noChangeArrowheads="1"/>
          </p:cNvSpPr>
          <p:nvPr>
            <p:ph type="title"/>
          </p:nvPr>
        </p:nvSpPr>
        <p:spPr>
          <a:xfrm>
            <a:off x="352926" y="274638"/>
            <a:ext cx="8470232" cy="1143000"/>
          </a:xfrm>
        </p:spPr>
        <p:txBody>
          <a:bodyPr/>
          <a:lstStyle/>
          <a:p>
            <a:r>
              <a:rPr lang="en-US" altLang="en-US" dirty="0"/>
              <a:t>EUNIS-2021 Program Objectives</a:t>
            </a:r>
          </a:p>
        </p:txBody>
      </p:sp>
      <p:sp>
        <p:nvSpPr>
          <p:cNvPr id="11267" name="Rectangle 3">
            <a:extLst>
              <a:ext uri="{FF2B5EF4-FFF2-40B4-BE49-F238E27FC236}">
                <a16:creationId xmlns:a16="http://schemas.microsoft.com/office/drawing/2014/main" id="{FCCA578A-7F5E-4575-B7DC-4CAC9299EFEE}"/>
              </a:ext>
            </a:extLst>
          </p:cNvPr>
          <p:cNvSpPr>
            <a:spLocks noGrp="1" noChangeArrowheads="1"/>
          </p:cNvSpPr>
          <p:nvPr>
            <p:ph type="body" sz="half" idx="1"/>
          </p:nvPr>
        </p:nvSpPr>
        <p:spPr>
          <a:xfrm>
            <a:off x="481263" y="1417638"/>
            <a:ext cx="8582527" cy="4884738"/>
          </a:xfrm>
        </p:spPr>
        <p:txBody>
          <a:bodyPr/>
          <a:lstStyle/>
          <a:p>
            <a:pPr>
              <a:lnSpc>
                <a:spcPct val="80000"/>
              </a:lnSpc>
            </a:pPr>
            <a:r>
              <a:rPr lang="en-US" altLang="en-US" sz="2400" dirty="0"/>
              <a:t>Assess validity of nanoflare model of solar coronal heating:  s</a:t>
            </a:r>
            <a:r>
              <a:rPr lang="en-US" sz="2400" dirty="0"/>
              <a:t>trong lines of Fe XVIII (7.1 MK), XIX (8.9 MK) are ideal to detect “smoking gun” of nanoflare heating of solar corona.</a:t>
            </a:r>
            <a:endParaRPr lang="en-US" altLang="en-US" sz="2400" dirty="0"/>
          </a:p>
          <a:p>
            <a:pPr>
              <a:lnSpc>
                <a:spcPct val="80000"/>
              </a:lnSpc>
            </a:pPr>
            <a:endParaRPr lang="en-US" altLang="en-US" sz="2400" dirty="0"/>
          </a:p>
          <a:p>
            <a:pPr>
              <a:lnSpc>
                <a:spcPct val="80000"/>
              </a:lnSpc>
            </a:pPr>
            <a:r>
              <a:rPr lang="en-US" altLang="en-US" sz="2400" dirty="0"/>
              <a:t>Explore a relatively poorly observed and poorly understood portion of solar EUV spectrum:  92 – 115 Å.</a:t>
            </a:r>
          </a:p>
          <a:p>
            <a:pPr>
              <a:lnSpc>
                <a:spcPct val="80000"/>
              </a:lnSpc>
            </a:pPr>
            <a:endParaRPr lang="en-US" altLang="en-US" sz="2400" dirty="0"/>
          </a:p>
          <a:p>
            <a:pPr>
              <a:lnSpc>
                <a:spcPct val="80000"/>
              </a:lnSpc>
            </a:pPr>
            <a:r>
              <a:rPr lang="en-US" altLang="en-US" sz="2400" dirty="0"/>
              <a:t>Provide cross calibration support for orbiting solar instruments:  </a:t>
            </a:r>
            <a:r>
              <a:rPr lang="en-US" altLang="en-US" sz="2400" i="1" dirty="0"/>
              <a:t>SDO</a:t>
            </a:r>
            <a:r>
              <a:rPr lang="en-US" altLang="en-US" sz="2400" dirty="0"/>
              <a:t>/AIA &amp; </a:t>
            </a:r>
            <a:r>
              <a:rPr lang="en-US" altLang="en-US" sz="2400" i="1" dirty="0" err="1"/>
              <a:t>Hinode</a:t>
            </a:r>
            <a:r>
              <a:rPr lang="en-US" altLang="en-US" sz="2400" dirty="0"/>
              <a:t>/EIS.</a:t>
            </a:r>
          </a:p>
          <a:p>
            <a:pPr>
              <a:lnSpc>
                <a:spcPct val="80000"/>
              </a:lnSpc>
            </a:pPr>
            <a:endParaRPr lang="en-US" altLang="en-US" sz="2400" dirty="0"/>
          </a:p>
          <a:p>
            <a:pPr>
              <a:lnSpc>
                <a:spcPct val="80000"/>
              </a:lnSpc>
            </a:pPr>
            <a:r>
              <a:rPr lang="en-US" altLang="en-US" sz="2400" dirty="0"/>
              <a:t>Investigate structure and dynamics of solar corona and transition region:  density, emission measure, abundances, bulk flows, nonthermal velocities,...</a:t>
            </a:r>
          </a:p>
          <a:p>
            <a:pPr>
              <a:lnSpc>
                <a:spcPct val="80000"/>
              </a:lnSpc>
            </a:pPr>
            <a:endParaRPr lang="en-US" altLang="en-US" sz="2400" dirty="0"/>
          </a:p>
          <a:p>
            <a:pPr>
              <a:lnSpc>
                <a:spcPct val="80000"/>
              </a:lnSpc>
            </a:pPr>
            <a:endParaRPr lang="en-US" altLang="en-US" sz="2400" dirty="0"/>
          </a:p>
        </p:txBody>
      </p:sp>
      <p:pic>
        <p:nvPicPr>
          <p:cNvPr id="11268" name="Picture 4" descr="eunis_rocket_team">
            <a:extLst>
              <a:ext uri="{FF2B5EF4-FFF2-40B4-BE49-F238E27FC236}">
                <a16:creationId xmlns:a16="http://schemas.microsoft.com/office/drawing/2014/main" id="{D8A8CF17-1EBE-4B61-87DC-A88298C0ACA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1382" t="5756" r="8943" b="6950"/>
          <a:stretch>
            <a:fillRect/>
          </a:stretch>
        </p:blipFill>
        <p:spPr>
          <a:xfrm>
            <a:off x="9163132" y="555623"/>
            <a:ext cx="2114467" cy="57467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3376-CFFA-44B2-9856-E759FE3D9569}"/>
              </a:ext>
            </a:extLst>
          </p:cNvPr>
          <p:cNvSpPr>
            <a:spLocks noGrp="1"/>
          </p:cNvSpPr>
          <p:nvPr>
            <p:ph type="title"/>
          </p:nvPr>
        </p:nvSpPr>
        <p:spPr/>
        <p:txBody>
          <a:bodyPr/>
          <a:lstStyle/>
          <a:p>
            <a:r>
              <a:rPr lang="en-US" dirty="0"/>
              <a:t>      New EUV/SXR Channel on EUNIS-2021</a:t>
            </a:r>
          </a:p>
        </p:txBody>
      </p:sp>
      <p:pic>
        <p:nvPicPr>
          <p:cNvPr id="5" name="Content Placeholder 4" descr="Diagram&#10;&#10;Description automatically generated">
            <a:extLst>
              <a:ext uri="{FF2B5EF4-FFF2-40B4-BE49-F238E27FC236}">
                <a16:creationId xmlns:a16="http://schemas.microsoft.com/office/drawing/2014/main" id="{F6C633BD-5E7D-4285-A2D5-23FAC5DB77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302" y="2364051"/>
            <a:ext cx="11631395" cy="8987897"/>
          </a:xfrm>
        </p:spPr>
      </p:pic>
    </p:spTree>
    <p:extLst>
      <p:ext uri="{BB962C8B-B14F-4D97-AF65-F5344CB8AC3E}">
        <p14:creationId xmlns:p14="http://schemas.microsoft.com/office/powerpoint/2010/main" val="90953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AD3A-82F3-4A8B-9E53-9E4128F5AA50}"/>
              </a:ext>
            </a:extLst>
          </p:cNvPr>
          <p:cNvSpPr>
            <a:spLocks noGrp="1"/>
          </p:cNvSpPr>
          <p:nvPr>
            <p:ph type="title"/>
          </p:nvPr>
        </p:nvSpPr>
        <p:spPr>
          <a:xfrm>
            <a:off x="838200" y="365125"/>
            <a:ext cx="4215063" cy="4848559"/>
          </a:xfrm>
        </p:spPr>
        <p:txBody>
          <a:bodyPr/>
          <a:lstStyle/>
          <a:p>
            <a:r>
              <a:rPr lang="en-US" dirty="0"/>
              <a:t>New EUV/SXR Channel on EUNIS-2021:  Grating &amp; Mirror Efficiencies, and Effective Area</a:t>
            </a:r>
          </a:p>
        </p:txBody>
      </p:sp>
      <p:pic>
        <p:nvPicPr>
          <p:cNvPr id="5" name="Content Placeholder 4" descr="Diagram, engineering drawing&#10;&#10;Description automatically generated">
            <a:extLst>
              <a:ext uri="{FF2B5EF4-FFF2-40B4-BE49-F238E27FC236}">
                <a16:creationId xmlns:a16="http://schemas.microsoft.com/office/drawing/2014/main" id="{C6D99373-844D-4066-9E78-DC3C0340D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2667" y="-389169"/>
            <a:ext cx="5891394" cy="7624158"/>
          </a:xfrm>
        </p:spPr>
      </p:pic>
    </p:spTree>
    <p:extLst>
      <p:ext uri="{BB962C8B-B14F-4D97-AF65-F5344CB8AC3E}">
        <p14:creationId xmlns:p14="http://schemas.microsoft.com/office/powerpoint/2010/main" val="278264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C29E-3E33-49F0-85F2-2CA8A9B49D8D}"/>
              </a:ext>
            </a:extLst>
          </p:cNvPr>
          <p:cNvSpPr>
            <a:spLocks noGrp="1"/>
          </p:cNvSpPr>
          <p:nvPr>
            <p:ph type="title"/>
          </p:nvPr>
        </p:nvSpPr>
        <p:spPr>
          <a:xfrm>
            <a:off x="838200" y="365125"/>
            <a:ext cx="10728158" cy="1335338"/>
          </a:xfrm>
        </p:spPr>
        <p:txBody>
          <a:bodyPr>
            <a:normAutofit/>
          </a:bodyPr>
          <a:lstStyle/>
          <a:p>
            <a:r>
              <a:rPr lang="en-US" dirty="0"/>
              <a:t>The Sun on 2021 May 18 During EUNIS Flight:  AR 12824 near E70 N20 in Fe XII 193 Å and </a:t>
            </a:r>
            <a:r>
              <a:rPr lang="en-US" dirty="0" err="1"/>
              <a:t>B</a:t>
            </a:r>
            <a:r>
              <a:rPr lang="en-US" sz="3600" dirty="0" err="1"/>
              <a:t>z</a:t>
            </a:r>
            <a:endParaRPr lang="en-US" dirty="0"/>
          </a:p>
        </p:txBody>
      </p:sp>
      <p:pic>
        <p:nvPicPr>
          <p:cNvPr id="6" name="Content Placeholder 5" descr="A picture containing diagram&#10;&#10;Description automatically generated">
            <a:extLst>
              <a:ext uri="{FF2B5EF4-FFF2-40B4-BE49-F238E27FC236}">
                <a16:creationId xmlns:a16="http://schemas.microsoft.com/office/drawing/2014/main" id="{9BDB8689-E84A-4A18-B3A8-AF51427465A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8" name="Content Placeholder 7" descr="A picture containing chart&#10;&#10;Description automatically generated">
            <a:extLst>
              <a:ext uri="{FF2B5EF4-FFF2-40B4-BE49-F238E27FC236}">
                <a16:creationId xmlns:a16="http://schemas.microsoft.com/office/drawing/2014/main" id="{CADF846D-76B9-466A-92CE-DB9E22369A0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12437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8D80-5D82-44A4-A9A6-9934DADA51F7}"/>
              </a:ext>
            </a:extLst>
          </p:cNvPr>
          <p:cNvSpPr>
            <a:spLocks noGrp="1"/>
          </p:cNvSpPr>
          <p:nvPr>
            <p:ph type="title"/>
          </p:nvPr>
        </p:nvSpPr>
        <p:spPr>
          <a:xfrm>
            <a:off x="541867" y="365125"/>
            <a:ext cx="5355803" cy="6001808"/>
          </a:xfrm>
        </p:spPr>
        <p:txBody>
          <a:bodyPr>
            <a:normAutofit/>
          </a:bodyPr>
          <a:lstStyle/>
          <a:p>
            <a:pPr marR="0" lvl="0" algn="l" defTabSz="914400" rtl="0" eaLnBrk="0" fontAlgn="base" latinLnBrk="0" hangingPunct="0">
              <a:lnSpc>
                <a:spcPct val="100000"/>
              </a:lnSpc>
              <a:spcBef>
                <a:spcPct val="20000"/>
              </a:spcBef>
              <a:spcAft>
                <a:spcPct val="0"/>
              </a:spcAft>
              <a:buClrTx/>
              <a:buSzTx/>
              <a:tabLst/>
              <a:defRPr/>
            </a:pPr>
            <a:r>
              <a:rPr lang="en-US" sz="3100" dirty="0"/>
              <a:t>Closer view of AR 12824 in AIA 171 Å Channel Near Time of EUNIS Launch (17:30 UT) on 2021 May 18.  Neither </a:t>
            </a:r>
            <a:r>
              <a:rPr lang="en-US" sz="3100" i="1" dirty="0"/>
              <a:t>GOES</a:t>
            </a:r>
            <a:r>
              <a:rPr lang="en-US" sz="3100" dirty="0"/>
              <a:t> nor AIA nor </a:t>
            </a:r>
            <a:r>
              <a:rPr lang="en-US" sz="3100" i="1" dirty="0"/>
              <a:t>IRIS</a:t>
            </a:r>
            <a:r>
              <a:rPr lang="en-US" sz="3100" dirty="0"/>
              <a:t> detected flaring activity during flight.  </a:t>
            </a:r>
            <a:r>
              <a:rPr lang="en-US" sz="3100" i="1" dirty="0"/>
              <a:t>GOES</a:t>
            </a:r>
            <a:r>
              <a:rPr lang="en-US" sz="3100" dirty="0"/>
              <a:t> list:</a:t>
            </a:r>
            <a:br>
              <a:rPr kumimoji="0" lang="en-US" sz="1200" b="0" i="0" u="none" strike="noStrike" kern="1200" cap="none" spc="0" normalizeH="0" baseline="0" noProof="0" dirty="0">
                <a:ln>
                  <a:noFill/>
                </a:ln>
                <a:solidFill>
                  <a:srgbClr val="000000"/>
                </a:solidFill>
                <a:effectLst/>
                <a:uLnTx/>
                <a:uFillTx/>
                <a:latin typeface="Arial"/>
                <a:ea typeface="+mn-ea"/>
                <a:cs typeface="+mn-cs"/>
              </a:rPr>
            </a:b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2000" b="0" i="0" u="none" strike="noStrike" kern="1200" cap="none" spc="0" normalizeH="0" baseline="0" noProof="0" dirty="0">
                <a:ln>
                  <a:noFill/>
                </a:ln>
                <a:solidFill>
                  <a:srgbClr val="000000"/>
                </a:solidFill>
                <a:effectLst/>
                <a:uLnTx/>
                <a:uFillTx/>
                <a:latin typeface="Arial"/>
                <a:ea typeface="+mn-ea"/>
                <a:cs typeface="+mn-cs"/>
              </a:rPr>
              <a:t>01:58   02:09   02:13   C1.1   N16E84   12824</a:t>
            </a:r>
            <a:br>
              <a:rPr kumimoji="0" lang="en-US" sz="2000" b="0" i="0" u="none" strike="noStrike" kern="1200" cap="none" spc="0" normalizeH="0" baseline="0" noProof="0" dirty="0">
                <a:ln>
                  <a:noFill/>
                </a:ln>
                <a:solidFill>
                  <a:srgbClr val="000000"/>
                </a:solidFill>
                <a:effectLst/>
                <a:uLnTx/>
                <a:uFillTx/>
                <a:latin typeface="Arial"/>
                <a:ea typeface="+mn-ea"/>
                <a:cs typeface="+mn-cs"/>
              </a:rPr>
            </a:br>
            <a:r>
              <a:rPr kumimoji="0" lang="en-US" sz="2000" b="0" i="0" u="none" strike="noStrike" kern="1200" cap="none" spc="0" normalizeH="0" baseline="0" noProof="0" dirty="0">
                <a:ln>
                  <a:noFill/>
                </a:ln>
                <a:solidFill>
                  <a:srgbClr val="000000"/>
                </a:solidFill>
                <a:effectLst/>
                <a:uLnTx/>
                <a:uFillTx/>
                <a:latin typeface="Arial"/>
                <a:ea typeface="+mn-ea"/>
                <a:cs typeface="+mn-cs"/>
              </a:rPr>
              <a:t>08:15   08:23   08:27   B2.3   N16E73   12824</a:t>
            </a:r>
            <a:br>
              <a:rPr kumimoji="0" lang="en-US" sz="2000" b="0" i="0" u="none" strike="noStrike" kern="1200" cap="none" spc="0" normalizeH="0" baseline="0" noProof="0" dirty="0">
                <a:ln>
                  <a:noFill/>
                </a:ln>
                <a:solidFill>
                  <a:srgbClr val="000000"/>
                </a:solidFill>
                <a:effectLst/>
                <a:uLnTx/>
                <a:uFillTx/>
                <a:latin typeface="Arial"/>
                <a:ea typeface="+mn-ea"/>
                <a:cs typeface="+mn-cs"/>
              </a:rPr>
            </a:br>
            <a:r>
              <a:rPr kumimoji="0" lang="en-US" sz="2000" b="0" i="0" u="none" strike="noStrike" kern="1200" cap="none" spc="0" normalizeH="0" baseline="0" noProof="0" dirty="0">
                <a:ln>
                  <a:noFill/>
                </a:ln>
                <a:solidFill>
                  <a:srgbClr val="000000"/>
                </a:solidFill>
                <a:effectLst/>
                <a:uLnTx/>
                <a:uFillTx/>
                <a:latin typeface="Arial"/>
                <a:ea typeface="+mn-ea"/>
                <a:cs typeface="+mn-cs"/>
              </a:rPr>
              <a:t>13:17   13:22   13:26   B1.2      12824</a:t>
            </a:r>
            <a:br>
              <a:rPr kumimoji="0" lang="en-US" sz="2000" b="0" i="0" u="none" strike="noStrike" kern="1200" cap="none" spc="0" normalizeH="0" baseline="0" noProof="0" dirty="0">
                <a:ln>
                  <a:noFill/>
                </a:ln>
                <a:solidFill>
                  <a:srgbClr val="000000"/>
                </a:solidFill>
                <a:effectLst/>
                <a:uLnTx/>
                <a:uFillTx/>
                <a:latin typeface="Arial"/>
                <a:ea typeface="+mn-ea"/>
                <a:cs typeface="+mn-cs"/>
              </a:rPr>
            </a:br>
            <a:r>
              <a:rPr kumimoji="0" lang="en-US" sz="2000" b="0" i="0" u="none" strike="noStrike" kern="1200" cap="none" spc="0" normalizeH="0" baseline="0" noProof="0" dirty="0">
                <a:ln>
                  <a:noFill/>
                </a:ln>
                <a:solidFill>
                  <a:srgbClr val="000000"/>
                </a:solidFill>
                <a:effectLst/>
                <a:uLnTx/>
                <a:uFillTx/>
                <a:latin typeface="Arial"/>
                <a:ea typeface="+mn-ea"/>
                <a:cs typeface="+mn-cs"/>
              </a:rPr>
              <a:t>13:26   13:30   13:34   B1.5      12824</a:t>
            </a:r>
            <a:br>
              <a:rPr kumimoji="0" lang="en-US" sz="2000" b="0" i="0" u="none" strike="noStrike" kern="1200" cap="none" spc="0" normalizeH="0" baseline="0" noProof="0" dirty="0">
                <a:ln>
                  <a:noFill/>
                </a:ln>
                <a:solidFill>
                  <a:srgbClr val="000000"/>
                </a:solidFill>
                <a:effectLst/>
                <a:uLnTx/>
                <a:uFillTx/>
                <a:latin typeface="Arial"/>
                <a:ea typeface="+mn-ea"/>
                <a:cs typeface="+mn-cs"/>
              </a:rPr>
            </a:br>
            <a:r>
              <a:rPr kumimoji="0" lang="en-US" sz="2000" b="0" i="0" u="none" strike="noStrike" kern="1200" cap="none" spc="0" normalizeH="0" baseline="0" noProof="0" dirty="0">
                <a:ln>
                  <a:noFill/>
                </a:ln>
                <a:solidFill>
                  <a:srgbClr val="000000"/>
                </a:solidFill>
                <a:effectLst/>
                <a:uLnTx/>
                <a:uFillTx/>
                <a:latin typeface="Arial"/>
                <a:ea typeface="+mn-ea"/>
                <a:cs typeface="+mn-cs"/>
              </a:rPr>
              <a:t>15:50   15:58   16:12   B1.0      12824</a:t>
            </a:r>
            <a:br>
              <a:rPr kumimoji="0" lang="en-US" sz="2000" b="0" i="0" u="none" strike="noStrike" kern="1200" cap="none" spc="0" normalizeH="0" baseline="0" noProof="0" dirty="0">
                <a:ln>
                  <a:noFill/>
                </a:ln>
                <a:solidFill>
                  <a:srgbClr val="000000"/>
                </a:solidFill>
                <a:effectLst/>
                <a:uLnTx/>
                <a:uFillTx/>
                <a:latin typeface="Arial"/>
                <a:ea typeface="+mn-ea"/>
                <a:cs typeface="+mn-cs"/>
              </a:rPr>
            </a:br>
            <a:r>
              <a:rPr kumimoji="0" lang="en-US" sz="2000" b="0" i="0" u="none" strike="noStrike" kern="1200" cap="none" spc="0" normalizeH="0" baseline="0" noProof="0" dirty="0">
                <a:ln>
                  <a:noFill/>
                </a:ln>
                <a:solidFill>
                  <a:srgbClr val="000000"/>
                </a:solidFill>
                <a:effectLst/>
                <a:uLnTx/>
                <a:uFillTx/>
                <a:latin typeface="Arial"/>
                <a:ea typeface="+mn-ea"/>
                <a:cs typeface="+mn-cs"/>
              </a:rPr>
              <a:t>21:27   21:35   21:45   B2.1      12824</a:t>
            </a:r>
            <a:br>
              <a:rPr kumimoji="0" lang="en-US" sz="2000" b="0" i="0" u="none" strike="noStrike" kern="1200" cap="none" spc="0" normalizeH="0" baseline="0" noProof="0" dirty="0">
                <a:ln>
                  <a:noFill/>
                </a:ln>
                <a:solidFill>
                  <a:srgbClr val="000000"/>
                </a:solidFill>
                <a:effectLst/>
                <a:uLnTx/>
                <a:uFillTx/>
                <a:latin typeface="Arial"/>
                <a:ea typeface="+mn-ea"/>
                <a:cs typeface="+mn-cs"/>
              </a:rPr>
            </a:br>
            <a:br>
              <a:rPr kumimoji="0" lang="en-US" sz="2000" b="0" i="0" u="none" strike="noStrike" kern="1200" cap="none" spc="0" normalizeH="0" baseline="0" noProof="0" dirty="0">
                <a:ln>
                  <a:noFill/>
                </a:ln>
                <a:solidFill>
                  <a:srgbClr val="000000"/>
                </a:solidFill>
                <a:effectLst/>
                <a:uLnTx/>
                <a:uFillTx/>
                <a:latin typeface="Arial"/>
                <a:ea typeface="+mn-ea"/>
                <a:cs typeface="+mn-cs"/>
              </a:rPr>
            </a:br>
            <a:endParaRPr lang="en-US" dirty="0"/>
          </a:p>
        </p:txBody>
      </p:sp>
      <p:pic>
        <p:nvPicPr>
          <p:cNvPr id="9" name="Content Placeholder 8" descr="A computer screen capture&#10;&#10;Description automatically generated with low confidence">
            <a:extLst>
              <a:ext uri="{FF2B5EF4-FFF2-40B4-BE49-F238E27FC236}">
                <a16:creationId xmlns:a16="http://schemas.microsoft.com/office/drawing/2014/main" id="{7B0B539E-A2DA-4D11-AD81-D306DC3E01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4331" y="365125"/>
            <a:ext cx="5059469" cy="6324337"/>
          </a:xfrm>
        </p:spPr>
      </p:pic>
    </p:spTree>
    <p:extLst>
      <p:ext uri="{BB962C8B-B14F-4D97-AF65-F5344CB8AC3E}">
        <p14:creationId xmlns:p14="http://schemas.microsoft.com/office/powerpoint/2010/main" val="405845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CDB3-2313-4F17-9554-C6EBBA14E24B}"/>
              </a:ext>
            </a:extLst>
          </p:cNvPr>
          <p:cNvSpPr>
            <a:spLocks noGrp="1"/>
          </p:cNvSpPr>
          <p:nvPr>
            <p:ph type="title"/>
          </p:nvPr>
        </p:nvSpPr>
        <p:spPr>
          <a:xfrm>
            <a:off x="144379" y="240632"/>
            <a:ext cx="5422232" cy="3188368"/>
          </a:xfrm>
        </p:spPr>
        <p:txBody>
          <a:bodyPr/>
          <a:lstStyle/>
          <a:p>
            <a:r>
              <a:rPr lang="en-US" dirty="0"/>
              <a:t>Lots of 1</a:t>
            </a:r>
            <a:r>
              <a:rPr lang="en-US" baseline="30000" dirty="0"/>
              <a:t>st</a:t>
            </a:r>
            <a:r>
              <a:rPr lang="en-US" dirty="0"/>
              <a:t> order (red) and 3</a:t>
            </a:r>
            <a:r>
              <a:rPr lang="en-US" baseline="30000" dirty="0"/>
              <a:t>rd</a:t>
            </a:r>
            <a:r>
              <a:rPr lang="en-US" dirty="0"/>
              <a:t> order (blue) lines in new EUNIS channel.</a:t>
            </a:r>
          </a:p>
        </p:txBody>
      </p:sp>
      <p:pic>
        <p:nvPicPr>
          <p:cNvPr id="5" name="Content Placeholder 4">
            <a:extLst>
              <a:ext uri="{FF2B5EF4-FFF2-40B4-BE49-F238E27FC236}">
                <a16:creationId xmlns:a16="http://schemas.microsoft.com/office/drawing/2014/main" id="{58654FFF-4187-4B43-8130-340DECEE12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609192" y="355974"/>
            <a:ext cx="7851434" cy="6067018"/>
          </a:xfrm>
        </p:spPr>
      </p:pic>
    </p:spTree>
    <p:extLst>
      <p:ext uri="{BB962C8B-B14F-4D97-AF65-F5344CB8AC3E}">
        <p14:creationId xmlns:p14="http://schemas.microsoft.com/office/powerpoint/2010/main" val="60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660A-43C2-4FE2-8A11-A565FDFF70F9}"/>
              </a:ext>
            </a:extLst>
          </p:cNvPr>
          <p:cNvSpPr>
            <a:spLocks noGrp="1"/>
          </p:cNvSpPr>
          <p:nvPr>
            <p:ph type="title"/>
          </p:nvPr>
        </p:nvSpPr>
        <p:spPr>
          <a:xfrm>
            <a:off x="633662" y="162343"/>
            <a:ext cx="11237495" cy="721589"/>
          </a:xfrm>
        </p:spPr>
        <p:txBody>
          <a:bodyPr/>
          <a:lstStyle/>
          <a:p>
            <a:r>
              <a:rPr lang="en-US" sz="4000" dirty="0"/>
              <a:t>Average Spectrum in 1st-third of New Waveband</a:t>
            </a:r>
          </a:p>
        </p:txBody>
      </p:sp>
      <p:pic>
        <p:nvPicPr>
          <p:cNvPr id="5" name="Content Placeholder 4" descr="Diagram&#10;&#10;Description automatically generated">
            <a:extLst>
              <a:ext uri="{FF2B5EF4-FFF2-40B4-BE49-F238E27FC236}">
                <a16:creationId xmlns:a16="http://schemas.microsoft.com/office/drawing/2014/main" id="{98C3A399-F5C9-4145-9B00-0B1AA90D7A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152" y="883932"/>
            <a:ext cx="8363695" cy="5974068"/>
          </a:xfrm>
        </p:spPr>
      </p:pic>
    </p:spTree>
    <p:extLst>
      <p:ext uri="{BB962C8B-B14F-4D97-AF65-F5344CB8AC3E}">
        <p14:creationId xmlns:p14="http://schemas.microsoft.com/office/powerpoint/2010/main" val="495534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701</Words>
  <Application>Microsoft Office PowerPoint</Application>
  <PresentationFormat>Widescreen</PresentationFormat>
  <Paragraphs>51</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Wingdings</vt:lpstr>
      <vt:lpstr>Office Theme</vt:lpstr>
      <vt:lpstr>Default Design</vt:lpstr>
      <vt:lpstr>Updates on EUNIS-2021</vt:lpstr>
      <vt:lpstr>Fe XIX Observed in AR 11726 by EUNIS-2013</vt:lpstr>
      <vt:lpstr>EUNIS-2021 Program Objectives</vt:lpstr>
      <vt:lpstr>      New EUV/SXR Channel on EUNIS-2021</vt:lpstr>
      <vt:lpstr>New EUV/SXR Channel on EUNIS-2021:  Grating &amp; Mirror Efficiencies, and Effective Area</vt:lpstr>
      <vt:lpstr>The Sun on 2021 May 18 During EUNIS Flight:  AR 12824 near E70 N20 in Fe XII 193 Å and Bz</vt:lpstr>
      <vt:lpstr>Closer view of AR 12824 in AIA 171 Å Channel Near Time of EUNIS Launch (17:30 UT) on 2021 May 18.  Neither GOES nor AIA nor IRIS detected flaring activity during flight.  GOES list:  01:58   02:09   02:13   C1.1   N16E84   12824 08:15   08:23   08:27   B2.3   N16E73   12824 13:17   13:22   13:26   B1.2      12824 13:26   13:30   13:34   B1.5      12824 15:50   15:58   16:12   B1.0      12824 21:27   21:35   21:45   B2.1      12824  </vt:lpstr>
      <vt:lpstr>Lots of 1st order (red) and 3rd order (blue) lines in new EUNIS channel.</vt:lpstr>
      <vt:lpstr>Average Spectrum in 1st-third of New Waveband</vt:lpstr>
      <vt:lpstr>Average Spectrum in 2nd-third of New Waveband</vt:lpstr>
      <vt:lpstr>Average Spectrum in 3rd-third of New Waveband</vt:lpstr>
      <vt:lpstr>Quick and Dirty EUNIS Spectro-heliograms of Off-Limb, AR, and QS</vt:lpstr>
      <vt:lpstr>Fe XVIII Observed with EUNIS-2021</vt:lpstr>
      <vt:lpstr>Fe XIX Observed with EUNIS-2021 </vt:lpstr>
      <vt:lpstr>Sample EIS Profiles Featuring Fe X 184.5 and 257.3 Å</vt:lpstr>
      <vt:lpstr>EIS Raster Images of AR in Fe X 184.5 &amp; 257.3</vt:lpstr>
      <vt:lpstr>EIS Raster Images in Lines Formed at 0.45 – 2.8 MK Eventually Used to Cross Calibrate EIS with EUNIS </vt:lpstr>
      <vt:lpstr>Preliminary AR DEM Based on EUNIS Only, in DN units (not yet in physical units).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Solar Coronal Heating by Nanoflares Based on Time-Lag Measurements in EUV Light Curves from EIS</dc:title>
  <dc:creator>Brosius, Jeffrey W. (GSFC-671.0)[CATHOLIC UNIV OF AMERICA]</dc:creator>
  <cp:lastModifiedBy>Brosius, Jeffrey W. (GSFC-671.0)[CATHOLIC UNIV OF AMERICA]</cp:lastModifiedBy>
  <cp:revision>50</cp:revision>
  <dcterms:created xsi:type="dcterms:W3CDTF">2021-05-30T19:51:36Z</dcterms:created>
  <dcterms:modified xsi:type="dcterms:W3CDTF">2021-09-22T20:10:14Z</dcterms:modified>
</cp:coreProperties>
</file>