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8" r:id="rId3"/>
    <p:sldId id="258" r:id="rId4"/>
    <p:sldId id="297" r:id="rId5"/>
    <p:sldId id="300" r:id="rId6"/>
    <p:sldId id="301" r:id="rId7"/>
    <p:sldId id="294" r:id="rId8"/>
    <p:sldId id="260" r:id="rId9"/>
    <p:sldId id="284" r:id="rId10"/>
    <p:sldId id="283" r:id="rId11"/>
    <p:sldId id="275" r:id="rId12"/>
    <p:sldId id="276" r:id="rId13"/>
    <p:sldId id="285" r:id="rId14"/>
    <p:sldId id="303" r:id="rId15"/>
    <p:sldId id="281" r:id="rId16"/>
    <p:sldId id="289" r:id="rId17"/>
    <p:sldId id="286" r:id="rId18"/>
    <p:sldId id="287" r:id="rId19"/>
    <p:sldId id="288" r:id="rId20"/>
    <p:sldId id="291" r:id="rId21"/>
    <p:sldId id="290" r:id="rId22"/>
    <p:sldId id="282" r:id="rId23"/>
    <p:sldId id="307" r:id="rId24"/>
    <p:sldId id="308" r:id="rId25"/>
    <p:sldId id="306" r:id="rId26"/>
    <p:sldId id="305" r:id="rId27"/>
    <p:sldId id="309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B47CB-A14C-4B88-862D-6E071725A71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34DC8-3FE0-4E0A-83F4-524E1B972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34DC8-3FE0-4E0A-83F4-524E1B9722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CF95A-45BB-B564-67E0-91A0FC01B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3D311-29E4-DE37-4E27-7757C67F2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48810-2682-C5A9-729C-C0777346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1AD94-3B8B-9051-607A-1AFC96D27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E77C5-B139-B3E0-84E8-803B8724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1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C651-E028-5272-147F-F4C7F360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E4628-D013-D215-6A03-79B23547D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6C922-9228-237B-F1FC-14CC0D68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2E4F8-36B9-8FBC-0566-C074A7DE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DFABD-6370-5D3C-5E43-00B81313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5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8D4A0-C361-1363-C4AA-645133FE1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B5E8F-6AB1-061D-BAA5-F5F3666B4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585-ABDD-FEC0-7D9E-13C316DB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9024C-42D9-2AE3-DABF-86753560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CA055-FFC2-2BFE-CBC5-157EBF36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4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23FB-D23C-4C1E-55E4-65233750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7F09-9794-D6F9-52A9-F941C97AD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B7F5-4062-3648-4CA9-E308C1C2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54B34-6FA0-B324-DA64-9EE21D13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1E0BB-B107-9639-6C55-19AEFC30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6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D35D-56C9-A51F-F891-1B24C926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5E010-6C49-1D83-12AD-970D986D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B6D7A-028F-2A91-3F05-47990D9E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A2A68-F8BB-9193-B1F5-46AD51FA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156AD-FC14-DDA7-D361-EC9010C0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671C-B49F-BF5F-18F8-4DACE018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1D55C-38C5-72E7-77F2-ADF5EC978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81263-342D-81F3-55DC-709C96A3B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CFEA-E598-89E2-3395-96E2CB16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91207-A5E4-8329-D849-B98C870B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9EB50-2CE3-EC0B-3D68-5B94C786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71FF-19F3-FCFE-1D8B-CAF0FA85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F8D8-8485-AFE0-380C-984856E5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A7675-980D-B62A-990B-D0A27A91F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ED014-24D2-5D9C-1AA9-3DB0388B7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EE79E-FFA7-F90E-6E70-0C7D2ADF1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A298A-560D-EA18-B699-B6DE1DEA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86F029-18A5-FC47-D5DA-F7F8CB6F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0BD493-3178-F80F-E63A-1D77915F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2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A9E2-CE68-04F3-BD86-253A6F82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7E7C3-39BC-FC80-7C46-A93B9DBB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232DA-6B97-CDA4-BF15-866A923E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3D641-BD88-6542-8D03-E1750D26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0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CF143-5D65-1D21-D8DE-89306D1A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83463-E605-1199-9018-655A4B6A4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42CFB-9DF6-AB19-94B9-7EFDB129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0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67F6-8710-093D-4EDE-6AB35D0D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8FCA7-A030-9166-D711-97E01FA5A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02900-E247-70F7-7662-DD5D30ED6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8F0C5-E3B8-B256-6E0C-11775FAE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BD3D7-21D4-3150-FB82-F9831E26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960A9-AD4B-13C3-66CB-DDEBBCF8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7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3578-17D7-F67C-0C72-5CED2B0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763A7E-80FD-F187-3991-ECEB65017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92F40-F812-FB9D-9EBF-EDCEE47F2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18B28-9F97-175A-0A44-32ADE6D3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D3E97-A4A4-4E6E-5B68-0AEA09D1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7F684-9F44-7A37-655A-7698649F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1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A0F1B-0BD4-2C2D-36AF-5DF77543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994DF-EC85-1922-047A-70B141F13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DA2D-3F45-0762-C376-AC63D53CA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C9B56-98FF-4429-85FC-F290F426EFD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EE140-7967-CE8D-4216-A1DB9220E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81227-35B8-A59F-1763-B1C8A15E3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D935-F8D0-45AC-AEE8-4B0C23997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2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84A47-9B9A-0FFD-6E2D-D4FEC8F50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606" y="464024"/>
            <a:ext cx="10740788" cy="2964976"/>
          </a:xfrm>
        </p:spPr>
        <p:txBody>
          <a:bodyPr>
            <a:normAutofit/>
          </a:bodyPr>
          <a:lstStyle/>
          <a:p>
            <a:r>
              <a:rPr lang="en-US" b="1" dirty="0"/>
              <a:t>Nonthermal Line Broadening and Velocities Observed by EUNIS-2021 and EIS in the Core of AR 12824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E905E-B6AB-B4BE-1B4B-83CD2EEE5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084" y="4135272"/>
            <a:ext cx="8625386" cy="2388358"/>
          </a:xfrm>
        </p:spPr>
        <p:txBody>
          <a:bodyPr/>
          <a:lstStyle/>
          <a:p>
            <a:r>
              <a:rPr lang="en-US" b="1" dirty="0"/>
              <a:t>Jeff Brosius (Catholic U at NASA/GSFC)</a:t>
            </a:r>
          </a:p>
          <a:p>
            <a:r>
              <a:rPr lang="en-US" b="1" dirty="0"/>
              <a:t>Adrian Daw (NASA/GSFC)</a:t>
            </a:r>
          </a:p>
          <a:p>
            <a:r>
              <a:rPr lang="en-US" b="1" dirty="0"/>
              <a:t>Enrico Landi (U Michigan)</a:t>
            </a:r>
          </a:p>
          <a:p>
            <a:r>
              <a:rPr lang="en-US" b="1" dirty="0"/>
              <a:t>Doug Rabin (NASA/GSFC)</a:t>
            </a:r>
          </a:p>
          <a:p>
            <a:r>
              <a:rPr lang="en-US" b="1" dirty="0"/>
              <a:t>Don Schmit (U Colorado)</a:t>
            </a:r>
          </a:p>
        </p:txBody>
      </p:sp>
    </p:spTree>
    <p:extLst>
      <p:ext uri="{BB962C8B-B14F-4D97-AF65-F5344CB8AC3E}">
        <p14:creationId xmlns:p14="http://schemas.microsoft.com/office/powerpoint/2010/main" val="275688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C2B7-3EA3-8223-0A12-D72356DC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" y="365125"/>
            <a:ext cx="11725835" cy="1284381"/>
          </a:xfrm>
        </p:spPr>
        <p:txBody>
          <a:bodyPr/>
          <a:lstStyle/>
          <a:p>
            <a:r>
              <a:rPr lang="en-US" b="1" dirty="0"/>
              <a:t>                     Coalignment of EUNIS &amp; EIS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49316A3-832A-4140-A559-AF2038D8D7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884" y="1434387"/>
            <a:ext cx="7081884" cy="5058488"/>
          </a:xfrm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239F77D-4212-212C-FE28-79A3E66501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44" y="1434387"/>
            <a:ext cx="7081883" cy="5058488"/>
          </a:xfrm>
        </p:spPr>
      </p:pic>
    </p:spTree>
    <p:extLst>
      <p:ext uri="{BB962C8B-B14F-4D97-AF65-F5344CB8AC3E}">
        <p14:creationId xmlns:p14="http://schemas.microsoft.com/office/powerpoint/2010/main" val="378851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7120-5747-BDF8-DAE8-051A2BF6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09" y="239001"/>
            <a:ext cx="8037963" cy="932575"/>
          </a:xfrm>
        </p:spPr>
        <p:txBody>
          <a:bodyPr>
            <a:normAutofit/>
          </a:bodyPr>
          <a:lstStyle/>
          <a:p>
            <a:r>
              <a:rPr lang="en-US" b="1" dirty="0"/>
              <a:t>      EUNIS Profile Fit to He I 537.1 Å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0BD179-470A-AFBD-F99F-DB84E2594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9" y="931303"/>
            <a:ext cx="8251287" cy="5893777"/>
          </a:xfrm>
        </p:spPr>
      </p:pic>
    </p:spTree>
    <p:extLst>
      <p:ext uri="{BB962C8B-B14F-4D97-AF65-F5344CB8AC3E}">
        <p14:creationId xmlns:p14="http://schemas.microsoft.com/office/powerpoint/2010/main" val="338472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C2D6-AC2A-1460-552A-75EB9BF4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50485"/>
            <a:ext cx="11906250" cy="11858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   Fe XVIII and He I Contours Outlining AR Core</a:t>
            </a:r>
            <a:br>
              <a:rPr lang="en-US" b="1" dirty="0"/>
            </a:br>
            <a:r>
              <a:rPr lang="en-US" sz="2200" b="1" dirty="0"/>
              <a:t>EIS raster image of Fe XVI at 263.0 Å.  White contour is where Fe XVIII 93.9 Å intensity exceeds 33% of its max; green contour is where He I 537.1 exceeds 20% of its max.  Overlap of these contours outlines AR “Core” (884 arcsec²).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98B970-F1DF-242A-6192-912CC4730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9" y="1436347"/>
            <a:ext cx="7544226" cy="5388733"/>
          </a:xfrm>
        </p:spPr>
      </p:pic>
    </p:spTree>
    <p:extLst>
      <p:ext uri="{BB962C8B-B14F-4D97-AF65-F5344CB8AC3E}">
        <p14:creationId xmlns:p14="http://schemas.microsoft.com/office/powerpoint/2010/main" val="372719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3F2F-95B4-AFA8-D015-F25182E1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1" y="313899"/>
            <a:ext cx="11559653" cy="828307"/>
          </a:xfrm>
        </p:spPr>
        <p:txBody>
          <a:bodyPr>
            <a:normAutofit/>
          </a:bodyPr>
          <a:lstStyle/>
          <a:p>
            <a:r>
              <a:rPr lang="en-US" sz="4000" b="1" dirty="0"/>
              <a:t>   More EUNIS Profiles in Core:  Ca X 557.7 &amp; Si XI 580.9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270A45-6B1C-AAE1-7866-208F74476B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43" y="1528549"/>
            <a:ext cx="5862143" cy="4187245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1B18224-351A-C3AB-6EE7-D8BB3BA4B7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99" y="1528549"/>
            <a:ext cx="5862143" cy="4187245"/>
          </a:xfrm>
        </p:spPr>
      </p:pic>
    </p:spTree>
    <p:extLst>
      <p:ext uri="{BB962C8B-B14F-4D97-AF65-F5344CB8AC3E}">
        <p14:creationId xmlns:p14="http://schemas.microsoft.com/office/powerpoint/2010/main" val="354668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D1DF-D939-304D-CCEE-9370FE9A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8" y="122828"/>
            <a:ext cx="12094191" cy="1364777"/>
          </a:xfrm>
        </p:spPr>
        <p:txBody>
          <a:bodyPr>
            <a:noAutofit/>
          </a:bodyPr>
          <a:lstStyle/>
          <a:p>
            <a:r>
              <a:rPr lang="en-US" sz="3600" b="1" dirty="0"/>
              <a:t>EUNIS </a:t>
            </a:r>
            <a:r>
              <a:rPr lang="en-US" sz="3600" b="1" dirty="0" err="1"/>
              <a:t>V</a:t>
            </a:r>
            <a:r>
              <a:rPr lang="en-US" sz="2000" b="1" dirty="0" err="1"/>
              <a:t>nonth</a:t>
            </a:r>
            <a:r>
              <a:rPr lang="en-US" sz="3600" b="1" dirty="0"/>
              <a:t> for Strong, Separate Lines with </a:t>
            </a:r>
            <a:r>
              <a:rPr lang="en-US" sz="3600" b="1" dirty="0" err="1"/>
              <a:t>F</a:t>
            </a:r>
            <a:r>
              <a:rPr lang="en-US" sz="2000" b="1" dirty="0" err="1"/>
              <a:t>inst</a:t>
            </a:r>
            <a:r>
              <a:rPr lang="en-US" sz="3600" b="1" dirty="0"/>
              <a:t> = 189.8 ± 11.7 </a:t>
            </a:r>
            <a:r>
              <a:rPr lang="en-US" sz="3600" b="1" dirty="0" err="1"/>
              <a:t>mÅ</a:t>
            </a:r>
            <a:r>
              <a:rPr lang="en-US" sz="3600" b="1" dirty="0"/>
              <a:t>. </a:t>
            </a:r>
            <a:br>
              <a:rPr lang="en-US" sz="3600" b="1" dirty="0"/>
            </a:br>
            <a:r>
              <a:rPr lang="en-US" sz="2000" b="1" dirty="0"/>
              <a:t>                              Here, T</a:t>
            </a:r>
            <a:r>
              <a:rPr lang="en-US" sz="1200" b="1" dirty="0"/>
              <a:t>eff</a:t>
            </a:r>
            <a:r>
              <a:rPr lang="en-US" sz="2000" b="1" dirty="0"/>
              <a:t> is temperature at which most emission originates based on preliminary DEM.</a:t>
            </a:r>
            <a:br>
              <a:rPr lang="en-US" sz="2000" b="1" dirty="0"/>
            </a:br>
            <a:r>
              <a:rPr lang="en-US" sz="2000" b="1" dirty="0"/>
              <a:t>                              Range of measured values is </a:t>
            </a:r>
            <a:r>
              <a:rPr lang="en-US" sz="2000" b="1" dirty="0" err="1"/>
              <a:t>V</a:t>
            </a:r>
            <a:r>
              <a:rPr lang="en-US" sz="1400" b="1" dirty="0" err="1"/>
              <a:t>nonth</a:t>
            </a:r>
            <a:r>
              <a:rPr lang="en-US" sz="2000" b="1" dirty="0"/>
              <a:t> = 49.9 ± 6.6 km/s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; average ± 1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= 48.9 ± 3.7 km/s.</a:t>
            </a:r>
            <a:endParaRPr lang="en-US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5520B1-0C13-17EA-9B50-4F95C2DCF7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142862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893613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70885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96415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84792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(T</a:t>
                      </a:r>
                      <a:r>
                        <a:rPr lang="en-US" sz="1200" dirty="0"/>
                        <a:t>eff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FWHM</a:t>
                      </a:r>
                      <a:r>
                        <a:rPr lang="en-US" sz="1200" dirty="0" err="1"/>
                        <a:t>therm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mÅ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FWHM</a:t>
                      </a:r>
                      <a:r>
                        <a:rPr lang="en-US" sz="1200" dirty="0" err="1"/>
                        <a:t>obs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mÅ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nonth</a:t>
                      </a:r>
                      <a:r>
                        <a:rPr lang="en-US" dirty="0"/>
                        <a:t> (km/s)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6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     I 537.1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256.0 +/- 12.8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56.5 +/-  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3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    III 599.6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248.9 +/- 13.0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47.5 +/-  7.4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      V 629.7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263.4 +/-  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49.9 +/-  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     X 557.7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251.2 +/-  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48.1 +/-  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9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Mg     X 609.8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274.5 +/-  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47.9 +/-  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9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Mg     X 624.9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281.9 +/-  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49.7 +/-  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6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    XI 580.9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262.9 +/-  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45.0 +/-  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6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    XI 604.2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264.9 +/-  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43.3 +/-  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2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    XI 550.0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271.2 +/-  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52.3 +/-  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60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73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D1DF-D939-304D-CCEE-9370FE9A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830"/>
            <a:ext cx="12192000" cy="1487605"/>
          </a:xfrm>
        </p:spPr>
        <p:txBody>
          <a:bodyPr>
            <a:noAutofit/>
          </a:bodyPr>
          <a:lstStyle/>
          <a:p>
            <a:r>
              <a:rPr lang="en-US" sz="3600" b="1" dirty="0"/>
              <a:t>EUNIS </a:t>
            </a:r>
            <a:r>
              <a:rPr lang="en-US" sz="3600" b="1" dirty="0" err="1"/>
              <a:t>V</a:t>
            </a:r>
            <a:r>
              <a:rPr lang="en-US" sz="2400" b="1" dirty="0" err="1"/>
              <a:t>nonth</a:t>
            </a:r>
            <a:r>
              <a:rPr lang="en-US" sz="3600" b="1" dirty="0"/>
              <a:t> for Strong, Separate Lines with </a:t>
            </a:r>
            <a:r>
              <a:rPr lang="en-US" sz="3600" b="1" dirty="0" err="1"/>
              <a:t>F</a:t>
            </a:r>
            <a:r>
              <a:rPr lang="en-US" sz="2400" b="1" dirty="0" err="1"/>
              <a:t>inst</a:t>
            </a:r>
            <a:r>
              <a:rPr lang="en-US" sz="3600" b="1" dirty="0"/>
              <a:t> = 205.5 ± 11.7 </a:t>
            </a:r>
            <a:r>
              <a:rPr lang="en-US" sz="3600" b="1" dirty="0" err="1"/>
              <a:t>mÅ</a:t>
            </a:r>
            <a:r>
              <a:rPr lang="en-US" sz="3600" b="1" dirty="0"/>
              <a:t>.</a:t>
            </a:r>
            <a:br>
              <a:rPr lang="en-US" sz="3600" b="1" dirty="0"/>
            </a:br>
            <a:r>
              <a:rPr lang="en-US" sz="2000" b="1" dirty="0"/>
              <a:t>                     Here, </a:t>
            </a:r>
            <a:r>
              <a:rPr lang="en-US" sz="2000" b="1" dirty="0" err="1"/>
              <a:t>T</a:t>
            </a:r>
            <a:r>
              <a:rPr lang="en-US" sz="1400" b="1" dirty="0" err="1"/>
              <a:t>max</a:t>
            </a:r>
            <a:r>
              <a:rPr lang="en-US" sz="2000" b="1" dirty="0"/>
              <a:t> is temperature of max ionization fraction, and </a:t>
            </a:r>
            <a:r>
              <a:rPr lang="en-US" sz="2000" b="1" dirty="0" err="1"/>
              <a:t>F</a:t>
            </a:r>
            <a:r>
              <a:rPr lang="en-US" sz="1400" b="1" dirty="0" err="1"/>
              <a:t>inst</a:t>
            </a:r>
            <a:r>
              <a:rPr lang="en-US" sz="2000" b="1" dirty="0"/>
              <a:t> is based on only He I 584.3 in lab.</a:t>
            </a:r>
            <a:br>
              <a:rPr lang="en-US" sz="2000" b="1" dirty="0"/>
            </a:br>
            <a:r>
              <a:rPr lang="en-US" sz="2000" b="1" dirty="0"/>
              <a:t>                     Range of measured values is </a:t>
            </a:r>
            <a:r>
              <a:rPr lang="en-US" sz="2000" b="1" dirty="0" err="1"/>
              <a:t>V</a:t>
            </a:r>
            <a:r>
              <a:rPr lang="en-US" sz="1400" b="1" dirty="0" err="1"/>
              <a:t>nonth</a:t>
            </a:r>
            <a:r>
              <a:rPr lang="en-US" sz="2000" b="1" dirty="0"/>
              <a:t> = 44.7 ± 5.7 km/s; average ± 1</a:t>
            </a:r>
            <a:r>
              <a:rPr lang="el-GR" sz="2000" b="1" dirty="0"/>
              <a:t>σ</a:t>
            </a:r>
            <a:r>
              <a:rPr lang="en-US" sz="2000" b="1" dirty="0"/>
              <a:t> = 44.6 ± 3.8 km/s.</a:t>
            </a:r>
            <a:endParaRPr lang="en-US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5520B1-0C13-17EA-9B50-4F95C2DCF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745876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142862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893613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70885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96415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84792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(</a:t>
                      </a:r>
                      <a:r>
                        <a:rPr lang="en-US" dirty="0" err="1"/>
                        <a:t>T</a:t>
                      </a:r>
                      <a:r>
                        <a:rPr lang="en-US" sz="1200" dirty="0" err="1"/>
                        <a:t>max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FWHM</a:t>
                      </a:r>
                      <a:r>
                        <a:rPr lang="en-US" sz="1200" dirty="0" err="1"/>
                        <a:t>therm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mÅ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FWHM</a:t>
                      </a:r>
                      <a:r>
                        <a:rPr lang="en-US" sz="1200" dirty="0" err="1"/>
                        <a:t>obs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mÅ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nonth</a:t>
                      </a:r>
                      <a:r>
                        <a:rPr lang="en-US" dirty="0"/>
                        <a:t> (km/s)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6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     I 537.1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256.0 +/- 12.8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50.4 +/-  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3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    III 599.6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248.9 +/- 13.0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41.2 +/-  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      V 629.7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263.4 +/-  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44.6 +/-  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     X 557.7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251.2 +/-  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43.0 +/-  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9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Mg     X 609.8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274.5 +/-  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46.0 +/-  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9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Mg     X 624.9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281.9 +/-  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48.2 +/-  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6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    XI 580.9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262.9 +/-  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40.3 +/-  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6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    XI 604.2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264.9 +/-  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39.0 +/-  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2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    XI 550.0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271.2 +/-  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48.8 +/-  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60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7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F0D7-04A3-5171-89A2-9FFD38C4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188259"/>
            <a:ext cx="11887200" cy="101274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    EUNIS </a:t>
            </a:r>
            <a:r>
              <a:rPr lang="en-US" sz="4000" b="1" dirty="0" err="1"/>
              <a:t>V</a:t>
            </a:r>
            <a:r>
              <a:rPr lang="en-US" sz="2400" b="1" dirty="0" err="1"/>
              <a:t>nonth</a:t>
            </a:r>
            <a:r>
              <a:rPr lang="en-US" sz="4000" b="1" dirty="0"/>
              <a:t> in AR Core:  44.7 ± 5.7 km/s  Independent of </a:t>
            </a:r>
            <a:r>
              <a:rPr lang="en-US" sz="4000" b="1" dirty="0" err="1"/>
              <a:t>T</a:t>
            </a:r>
            <a:r>
              <a:rPr lang="en-US" sz="2400" b="1" dirty="0" err="1"/>
              <a:t>max</a:t>
            </a:r>
            <a:endParaRPr lang="en-US" sz="4000" b="1" dirty="0"/>
          </a:p>
        </p:txBody>
      </p:sp>
      <p:pic>
        <p:nvPicPr>
          <p:cNvPr id="5" name="Content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C2C4415-50A9-AAD6-7E37-2C6E69B6E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7" y="1201002"/>
            <a:ext cx="7737232" cy="5526594"/>
          </a:xfrm>
        </p:spPr>
      </p:pic>
    </p:spTree>
    <p:extLst>
      <p:ext uri="{BB962C8B-B14F-4D97-AF65-F5344CB8AC3E}">
        <p14:creationId xmlns:p14="http://schemas.microsoft.com/office/powerpoint/2010/main" val="52914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3F2F-95B4-AFA8-D015-F25182E1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191069"/>
            <a:ext cx="12069170" cy="10645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More EIS profiles in Core:  Fe XI 188.2, 188.3;  Fe XII 192.4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1A785FD2-BCED-3D3E-20BF-3302D7C795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9" y="1651379"/>
            <a:ext cx="5690181" cy="4064415"/>
          </a:xfrm>
        </p:spPr>
      </p:pic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17D55813-99F5-6C13-F976-4B798AEA40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99" y="1651379"/>
            <a:ext cx="5690181" cy="4064415"/>
          </a:xfrm>
        </p:spPr>
      </p:pic>
    </p:spTree>
    <p:extLst>
      <p:ext uri="{BB962C8B-B14F-4D97-AF65-F5344CB8AC3E}">
        <p14:creationId xmlns:p14="http://schemas.microsoft.com/office/powerpoint/2010/main" val="61679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3F2F-95B4-AFA8-D015-F25182E1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7" y="245661"/>
            <a:ext cx="11941791" cy="10235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More EIS profiles in Core:  Fe XIII 202.0 &amp; Fe XIII 252.0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9ABA7291-CC48-72D1-0169-C684ECF028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286794"/>
            <a:ext cx="4800600" cy="3429000"/>
          </a:xfrm>
        </p:spPr>
      </p:pic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8F83C08B-C3A1-B9D9-67E0-E367449D84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86794"/>
            <a:ext cx="4800600" cy="3429000"/>
          </a:xfrm>
        </p:spPr>
      </p:pic>
    </p:spTree>
    <p:extLst>
      <p:ext uri="{BB962C8B-B14F-4D97-AF65-F5344CB8AC3E}">
        <p14:creationId xmlns:p14="http://schemas.microsoft.com/office/powerpoint/2010/main" val="304865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3F2F-95B4-AFA8-D015-F25182E1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4" y="109934"/>
            <a:ext cx="12096466" cy="11422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More EIS profiles in Core:  Fe XIV 264.8 with Fe XVI 263.0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CC363A2-4D8D-A5E7-F8A1-95469947A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57" y="1252139"/>
            <a:ext cx="7694298" cy="54959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31A9A-2915-C3FC-A167-B0FAD72744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1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EB1D-735E-58F5-306D-843F473A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150128"/>
            <a:ext cx="11573301" cy="7233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Can </a:t>
            </a:r>
            <a:r>
              <a:rPr lang="en-US" b="1" dirty="0" err="1"/>
              <a:t>V</a:t>
            </a:r>
            <a:r>
              <a:rPr lang="en-US" sz="2700" b="1" dirty="0" err="1"/>
              <a:t>nonth</a:t>
            </a:r>
            <a:r>
              <a:rPr lang="en-US" b="1" dirty="0"/>
              <a:t> Help Constrain Coronal Heating Mechanisms?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832CA-F0A5-24B9-5C24-1A67D7F53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21" y="1269242"/>
            <a:ext cx="11075158" cy="52270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Nanoflare reconnection jets suggest </a:t>
            </a:r>
            <a:r>
              <a:rPr lang="en-US" dirty="0" err="1"/>
              <a:t>V</a:t>
            </a:r>
            <a:r>
              <a:rPr lang="en-US" sz="1800" dirty="0" err="1"/>
              <a:t>nonth</a:t>
            </a:r>
            <a:r>
              <a:rPr lang="en-US" dirty="0"/>
              <a:t> ≈ 250 km/s (Cargill 1996).</a:t>
            </a:r>
          </a:p>
          <a:p>
            <a:r>
              <a:rPr lang="en-US" dirty="0"/>
              <a:t>Nanoflare high-speed </a:t>
            </a:r>
            <a:r>
              <a:rPr lang="en-US" dirty="0" err="1"/>
              <a:t>upflows</a:t>
            </a:r>
            <a:r>
              <a:rPr lang="en-US" dirty="0"/>
              <a:t> suggest nonthermal broadening ≈ 16 – 37 km/s (</a:t>
            </a:r>
            <a:r>
              <a:rPr lang="en-US" dirty="0" err="1"/>
              <a:t>Patsourakos</a:t>
            </a:r>
            <a:r>
              <a:rPr lang="en-US" dirty="0"/>
              <a:t> &amp; Klimchuk 2006).</a:t>
            </a:r>
          </a:p>
          <a:p>
            <a:r>
              <a:rPr lang="en-US" dirty="0"/>
              <a:t>Alfven wave energy dissipation through shocks yield mean V ≈ 50, max V &gt; 200 km/s (Antolin </a:t>
            </a:r>
            <a:r>
              <a:rPr lang="en-US" i="1" dirty="0"/>
              <a:t>et al. </a:t>
            </a:r>
            <a:r>
              <a:rPr lang="en-US" dirty="0"/>
              <a:t>2008).</a:t>
            </a:r>
          </a:p>
          <a:p>
            <a:r>
              <a:rPr lang="en-US" dirty="0"/>
              <a:t>3-D MHD model of coronal loop heating by Alfven wave turbulence and dissipation yield coronal velocity amplitudes 20 – 40 km/s (van </a:t>
            </a:r>
            <a:r>
              <a:rPr lang="en-US" dirty="0" err="1"/>
              <a:t>Ballegooijen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2011).</a:t>
            </a:r>
          </a:p>
          <a:p>
            <a:r>
              <a:rPr lang="en-US" dirty="0"/>
              <a:t>Ponderomotive force to produce FIP effect yields Alfven amplitudes ≈ 50 – 100 km/s (Laming </a:t>
            </a:r>
            <a:r>
              <a:rPr lang="en-US" i="1" dirty="0"/>
              <a:t>et al. </a:t>
            </a:r>
            <a:r>
              <a:rPr lang="en-US" dirty="0"/>
              <a:t>2012).</a:t>
            </a:r>
          </a:p>
          <a:p>
            <a:r>
              <a:rPr lang="en-US" dirty="0"/>
              <a:t>Plasma response to reconnection strand heating using 2DCAM-EBTEL (Lopez Fuentes &amp; Klimchuk 2022):  9 &lt; </a:t>
            </a:r>
            <a:r>
              <a:rPr lang="en-US" dirty="0" err="1"/>
              <a:t>V</a:t>
            </a:r>
            <a:r>
              <a:rPr lang="en-US" sz="1800" dirty="0" err="1"/>
              <a:t>nonth</a:t>
            </a:r>
            <a:r>
              <a:rPr lang="en-US" dirty="0"/>
              <a:t> &lt; 16 km/s for T up to 3 MK.</a:t>
            </a:r>
          </a:p>
        </p:txBody>
      </p:sp>
    </p:spTree>
    <p:extLst>
      <p:ext uri="{BB962C8B-B14F-4D97-AF65-F5344CB8AC3E}">
        <p14:creationId xmlns:p14="http://schemas.microsoft.com/office/powerpoint/2010/main" val="1352595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D1DF-D939-304D-CCEE-9370FE9A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2" y="95535"/>
            <a:ext cx="12028227" cy="148760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EIS </a:t>
            </a:r>
            <a:r>
              <a:rPr lang="en-US" sz="3600" b="1" dirty="0" err="1"/>
              <a:t>V</a:t>
            </a:r>
            <a:r>
              <a:rPr lang="en-US" sz="1800" b="1" dirty="0" err="1"/>
              <a:t>nonth</a:t>
            </a:r>
            <a:r>
              <a:rPr lang="en-US" sz="3600" b="1" dirty="0"/>
              <a:t> for Subset of 19 Strong, Separate Lines </a:t>
            </a:r>
            <a:r>
              <a:rPr lang="nn-NO" sz="3600" b="1" dirty="0"/>
              <a:t>with F</a:t>
            </a:r>
            <a:r>
              <a:rPr lang="nn-NO" sz="1800" b="1" dirty="0"/>
              <a:t>inst</a:t>
            </a:r>
            <a:r>
              <a:rPr lang="nn-NO" sz="3600" b="1" dirty="0"/>
              <a:t> = [54, 55] mÅ</a:t>
            </a:r>
            <a:br>
              <a:rPr lang="nn-NO" sz="4000" b="1" dirty="0"/>
            </a:br>
            <a:r>
              <a:rPr lang="nn-NO" sz="2400" b="1" dirty="0"/>
              <a:t>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Here,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is temperature of max ionization fraction, and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is from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Korendyke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 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 and Brown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 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Range of measured values for all 19 lines is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nonth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= 35.4 ± 3.8 km/s; average ± 1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= 36.0 ± 2.6 km/s.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If use average of fits in individual spatial pixels rather than fits to average core spectrum, </a:t>
            </a:r>
            <a:r>
              <a:rPr lang="nn-NO" sz="2400" b="1" dirty="0">
                <a:solidFill>
                  <a:prstClr val="black"/>
                </a:solidFill>
                <a:latin typeface="Calibri Light" panose="020F0302020204030204"/>
              </a:rPr>
              <a:t>get 38.7 ± 6.1, 39.0 ± 4.1.</a:t>
            </a:r>
            <a:endParaRPr lang="en-US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5520B1-0C13-17EA-9B50-4F95C2DCF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052358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142862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893613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70885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96415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84792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(</a:t>
                      </a:r>
                      <a:r>
                        <a:rPr lang="en-US" dirty="0" err="1"/>
                        <a:t>T</a:t>
                      </a:r>
                      <a:r>
                        <a:rPr lang="en-US" sz="1200" dirty="0" err="1"/>
                        <a:t>max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FWHM</a:t>
                      </a:r>
                      <a:r>
                        <a:rPr lang="en-US" sz="1200" dirty="0" err="1"/>
                        <a:t>therm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mÅ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FWHM</a:t>
                      </a:r>
                      <a:r>
                        <a:rPr lang="en-US" sz="1200" dirty="0" err="1"/>
                        <a:t>obs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mÅ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nonth</a:t>
                      </a:r>
                      <a:r>
                        <a:rPr lang="en-US" dirty="0"/>
                        <a:t> (km/s)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6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   X 184.5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69.15 ± 3.47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38.6 ± 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3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  XI 188.2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70.49 ± 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39.1 ± 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  XI 188.3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69.34 ± 3.43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37.1 ± 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 XII 192.4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71.62 ± 2.17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39.2 ± 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9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XIII 202.0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72.83 ± 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37.8 ± 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9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XIII 252.0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82.36 ± 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38.0 ± 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6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XIV 264.8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81.31 ± 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33.0 ± 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6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 XV 284.2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91.68 ± 1.70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39.2 ± 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2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XVI 263.0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85.42 ± 2.89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34.9 ± 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60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31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1CE5-0B43-E128-C34E-A5D155DF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9" y="150125"/>
            <a:ext cx="11805313" cy="8871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EIS </a:t>
            </a:r>
            <a:r>
              <a:rPr lang="en-US" b="1" dirty="0" err="1"/>
              <a:t>V</a:t>
            </a:r>
            <a:r>
              <a:rPr lang="en-US" sz="2200" b="1" dirty="0" err="1"/>
              <a:t>nonth</a:t>
            </a:r>
            <a:r>
              <a:rPr lang="en-US" b="1" dirty="0"/>
              <a:t> in AR Core:  35.4 ± 3.8 km/s  Independent of T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B9EAE905-A22D-517C-8121-945DAD504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5" y="1031090"/>
            <a:ext cx="8282050" cy="5915750"/>
          </a:xfrm>
        </p:spPr>
      </p:pic>
    </p:spTree>
    <p:extLst>
      <p:ext uri="{BB962C8B-B14F-4D97-AF65-F5344CB8AC3E}">
        <p14:creationId xmlns:p14="http://schemas.microsoft.com/office/powerpoint/2010/main" val="2460889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9CEF-0D45-74F6-C45F-0B6CDF1C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</a:t>
            </a:r>
            <a:r>
              <a:rPr lang="en-US" b="1" dirty="0" err="1"/>
              <a:t>V</a:t>
            </a:r>
            <a:r>
              <a:rPr lang="en-US" sz="2400" b="1" dirty="0" err="1"/>
              <a:t>nonth</a:t>
            </a:r>
            <a:r>
              <a:rPr lang="en-US" b="1" dirty="0"/>
              <a:t> in AR Core With EUNIS and 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94908-42A8-6CCA-AAA7-0008FA11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3" y="1801504"/>
            <a:ext cx="11259403" cy="4872251"/>
          </a:xfrm>
        </p:spPr>
        <p:txBody>
          <a:bodyPr/>
          <a:lstStyle/>
          <a:p>
            <a:r>
              <a:rPr lang="en-US" dirty="0"/>
              <a:t>Range of EUNIS measurements: 44.7 ± 5.7 km/s.</a:t>
            </a:r>
          </a:p>
          <a:p>
            <a:r>
              <a:rPr lang="en-US" dirty="0"/>
              <a:t>Average ± 1-sigma of EUNIS measurements: 44.6 ± 3.8 km/s.</a:t>
            </a:r>
          </a:p>
          <a:p>
            <a:r>
              <a:rPr lang="en-US" dirty="0"/>
              <a:t>Range of EIS measurements: 35.4 ± 3.8 km/s.</a:t>
            </a:r>
          </a:p>
          <a:p>
            <a:r>
              <a:rPr lang="en-US" dirty="0"/>
              <a:t>Average ± 1-sigma of EIS measurements:  36.0 ± 2.6 km/s.</a:t>
            </a:r>
          </a:p>
          <a:p>
            <a:r>
              <a:rPr lang="en-US" dirty="0"/>
              <a:t>Range of EUNIS </a:t>
            </a:r>
            <a:r>
              <a:rPr lang="en-US" b="1" dirty="0"/>
              <a:t>and</a:t>
            </a:r>
            <a:r>
              <a:rPr lang="en-US" dirty="0"/>
              <a:t> EIS measurements:  41.0 ± 9.4 km/s.</a:t>
            </a:r>
          </a:p>
          <a:p>
            <a:r>
              <a:rPr lang="en-US" dirty="0"/>
              <a:t>Average ± 1-sigma of EUNIS </a:t>
            </a:r>
            <a:r>
              <a:rPr lang="en-US" b="1" dirty="0"/>
              <a:t>and</a:t>
            </a:r>
            <a:r>
              <a:rPr lang="en-US" dirty="0"/>
              <a:t> EIS measurements:  38.7 ± 5.0 km/s.</a:t>
            </a:r>
          </a:p>
          <a:p>
            <a:r>
              <a:rPr lang="en-US" dirty="0" err="1"/>
              <a:t>V</a:t>
            </a:r>
            <a:r>
              <a:rPr lang="en-US" sz="1800" dirty="0" err="1"/>
              <a:t>nonth</a:t>
            </a:r>
            <a:r>
              <a:rPr lang="en-US" dirty="0"/>
              <a:t> is independent of T for 4.3 &lt; log T &lt; 6.42.</a:t>
            </a:r>
          </a:p>
          <a:p>
            <a:endParaRPr lang="en-US" dirty="0"/>
          </a:p>
          <a:p>
            <a:r>
              <a:rPr lang="en-US" dirty="0"/>
              <a:t>If use EIS </a:t>
            </a:r>
            <a:r>
              <a:rPr lang="en-US" dirty="0" err="1"/>
              <a:t>F</a:t>
            </a:r>
            <a:r>
              <a:rPr lang="en-US" sz="1600" dirty="0" err="1"/>
              <a:t>inst</a:t>
            </a:r>
            <a:r>
              <a:rPr lang="en-US" dirty="0"/>
              <a:t> = 68 ± 3 (Note #7), get range of real values 18.0 ± 12.2 km/s.</a:t>
            </a:r>
          </a:p>
        </p:txBody>
      </p:sp>
    </p:spTree>
    <p:extLst>
      <p:ext uri="{BB962C8B-B14F-4D97-AF65-F5344CB8AC3E}">
        <p14:creationId xmlns:p14="http://schemas.microsoft.com/office/powerpoint/2010/main" val="209881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D1DF-D939-304D-CCEE-9370FE9A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830"/>
            <a:ext cx="12192000" cy="1487605"/>
          </a:xfrm>
        </p:spPr>
        <p:txBody>
          <a:bodyPr>
            <a:noAutofit/>
          </a:bodyPr>
          <a:lstStyle/>
          <a:p>
            <a:r>
              <a:rPr lang="en-US" sz="3600" b="1" dirty="0"/>
              <a:t>EUNIS </a:t>
            </a:r>
            <a:r>
              <a:rPr lang="en-US" sz="3600" b="1" dirty="0" err="1"/>
              <a:t>V</a:t>
            </a:r>
            <a:r>
              <a:rPr lang="en-US" sz="2400" b="1" dirty="0" err="1"/>
              <a:t>nonth</a:t>
            </a:r>
            <a:r>
              <a:rPr lang="en-US" sz="3600" b="1" dirty="0"/>
              <a:t> for Strong, Separate QS Lines (</a:t>
            </a:r>
            <a:r>
              <a:rPr lang="en-US" sz="3600" b="1" dirty="0" err="1"/>
              <a:t>F</a:t>
            </a:r>
            <a:r>
              <a:rPr lang="en-US" sz="2400" b="1" dirty="0" err="1"/>
              <a:t>inst</a:t>
            </a:r>
            <a:r>
              <a:rPr lang="en-US" sz="3600" b="1" dirty="0"/>
              <a:t> = 205.5 ± 11.7 </a:t>
            </a:r>
            <a:r>
              <a:rPr lang="en-US" sz="3600" b="1" dirty="0" err="1"/>
              <a:t>mÅ</a:t>
            </a:r>
            <a:r>
              <a:rPr lang="en-US" sz="3600" b="1" dirty="0"/>
              <a:t>).</a:t>
            </a:r>
            <a:br>
              <a:rPr lang="en-US" sz="3600" b="1" dirty="0"/>
            </a:br>
            <a:r>
              <a:rPr lang="en-US" sz="2000" b="1" dirty="0"/>
              <a:t>                     Here, </a:t>
            </a:r>
            <a:r>
              <a:rPr lang="en-US" sz="2000" b="1" dirty="0" err="1"/>
              <a:t>T</a:t>
            </a:r>
            <a:r>
              <a:rPr lang="en-US" sz="1400" b="1" dirty="0" err="1"/>
              <a:t>max</a:t>
            </a:r>
            <a:r>
              <a:rPr lang="en-US" sz="2000" b="1" dirty="0"/>
              <a:t> is temperature of max ionization fraction, and </a:t>
            </a:r>
            <a:r>
              <a:rPr lang="en-US" sz="2000" b="1" dirty="0" err="1"/>
              <a:t>F</a:t>
            </a:r>
            <a:r>
              <a:rPr lang="en-US" sz="1400" b="1" dirty="0" err="1"/>
              <a:t>inst</a:t>
            </a:r>
            <a:r>
              <a:rPr lang="en-US" sz="2000" b="1" dirty="0"/>
              <a:t> is based on only He I 584.3 in lab.</a:t>
            </a:r>
            <a:br>
              <a:rPr lang="en-US" sz="2000" b="1" dirty="0"/>
            </a:br>
            <a:r>
              <a:rPr lang="en-US" sz="2000" b="1" dirty="0"/>
              <a:t>                     Range of measured values is </a:t>
            </a:r>
            <a:r>
              <a:rPr lang="en-US" sz="2000" b="1" dirty="0" err="1"/>
              <a:t>V</a:t>
            </a:r>
            <a:r>
              <a:rPr lang="en-US" sz="1400" b="1" dirty="0" err="1"/>
              <a:t>nonth</a:t>
            </a:r>
            <a:r>
              <a:rPr lang="en-US" sz="2000" b="1" dirty="0"/>
              <a:t> = 45.5 ± 7.1 km/s; average ± 1</a:t>
            </a:r>
            <a:r>
              <a:rPr lang="el-GR" sz="2000" b="1" dirty="0"/>
              <a:t>σ</a:t>
            </a:r>
            <a:r>
              <a:rPr lang="en-US" sz="2000" b="1" dirty="0"/>
              <a:t> = 42.9 ± 4.8 km/s.</a:t>
            </a:r>
            <a:endParaRPr lang="en-US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5520B1-0C13-17EA-9B50-4F95C2DCF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651053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142862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893613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70885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96415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84792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(</a:t>
                      </a:r>
                      <a:r>
                        <a:rPr lang="en-US" dirty="0" err="1"/>
                        <a:t>T</a:t>
                      </a:r>
                      <a:r>
                        <a:rPr lang="en-US" sz="1200" dirty="0" err="1"/>
                        <a:t>max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FWHM</a:t>
                      </a:r>
                      <a:r>
                        <a:rPr lang="en-US" sz="1200" dirty="0" err="1"/>
                        <a:t>therm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mÅ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FWHM</a:t>
                      </a:r>
                      <a:r>
                        <a:rPr lang="en-US" sz="1200" dirty="0" err="1"/>
                        <a:t>obs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mÅ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nonth</a:t>
                      </a:r>
                      <a:r>
                        <a:rPr lang="en-US" dirty="0"/>
                        <a:t> (km/s)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6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     I 537.1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260.0 +/- 12.8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52.6 +/-  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3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    III 599.6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244.0 +/- 13.0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38.4 +/-  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      V 629.7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256.0 +/-  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40.9 +/-  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     X 557.7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250.2 +/-  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42.3 +/-  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9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Mg     X 609.8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261.1 +/-  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38.7 +/-  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9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Mg     X 624.9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274.7 +/-  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44.6 +/-  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6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    XI 580.9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6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    XI 604.2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2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    XI 550.0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60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355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D1DF-D939-304D-CCEE-9370FE9A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2" y="95535"/>
            <a:ext cx="12028227" cy="148760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EIS </a:t>
            </a:r>
            <a:r>
              <a:rPr lang="en-US" sz="3600" b="1" dirty="0" err="1"/>
              <a:t>V</a:t>
            </a:r>
            <a:r>
              <a:rPr lang="en-US" sz="1800" b="1" dirty="0" err="1"/>
              <a:t>nonth</a:t>
            </a:r>
            <a:r>
              <a:rPr lang="en-US" sz="3600" b="1" dirty="0"/>
              <a:t> for Subset of Strong, Separate QS Lines </a:t>
            </a:r>
            <a:r>
              <a:rPr lang="nn-NO" sz="3600" b="1" dirty="0"/>
              <a:t>with F</a:t>
            </a:r>
            <a:r>
              <a:rPr lang="nn-NO" sz="1800" b="1" dirty="0"/>
              <a:t>inst</a:t>
            </a:r>
            <a:r>
              <a:rPr lang="nn-NO" sz="3600" b="1" dirty="0"/>
              <a:t> = [54, 55] mÅ</a:t>
            </a:r>
            <a:br>
              <a:rPr lang="nn-NO" sz="4000" b="1" dirty="0"/>
            </a:br>
            <a:r>
              <a:rPr lang="nn-NO" sz="2400" b="1" dirty="0"/>
              <a:t>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Here,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is temperature of max ionization fraction, and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is from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Korendyke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 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 and Brown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 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        Range of measured values for </a:t>
            </a:r>
            <a:r>
              <a:rPr lang="en-US" sz="2000" b="1" dirty="0">
                <a:solidFill>
                  <a:prstClr val="black"/>
                </a:solidFill>
                <a:latin typeface="Calibri Light" panose="020F0302020204030204"/>
              </a:rPr>
              <a:t>5 useful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lines is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nonth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= 41.6 ± 4.2 km/s; average ± 1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= 40.9 ± 3.2 km/s.</a:t>
            </a:r>
            <a:endParaRPr lang="en-US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5520B1-0C13-17EA-9B50-4F95C2DCF7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538849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2142862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893613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70885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964159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84792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 (</a:t>
                      </a:r>
                      <a:r>
                        <a:rPr lang="en-US" dirty="0" err="1"/>
                        <a:t>T</a:t>
                      </a:r>
                      <a:r>
                        <a:rPr lang="en-US" sz="1200" dirty="0" err="1"/>
                        <a:t>max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FWHM</a:t>
                      </a:r>
                      <a:r>
                        <a:rPr lang="en-US" sz="1200" dirty="0" err="1"/>
                        <a:t>therm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mÅ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FWHM</a:t>
                      </a:r>
                      <a:r>
                        <a:rPr lang="en-US" sz="1200" dirty="0" err="1"/>
                        <a:t>obs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mÅ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nonth</a:t>
                      </a:r>
                      <a:r>
                        <a:rPr lang="en-US" dirty="0"/>
                        <a:t> (km/s)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6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   X 184.5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70.38 ± 3.47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40.7 ± 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34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  XI 188.2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74.77 ± 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45.8 ± 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54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  XI 188.3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69.49 ± 3.43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37.4 ± 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 XII 192.4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74.09 ± 2.17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43.0 ± 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9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XIII 202.0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72.80 ± 1.35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37.7 ± 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9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XIII 252.0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6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XIV 264.8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6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 XV 284.2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2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  XVI 263.0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60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075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9CEF-0D45-74F6-C45F-0B6CDF1C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</a:t>
            </a:r>
            <a:r>
              <a:rPr lang="en-US" b="1" dirty="0" err="1"/>
              <a:t>V</a:t>
            </a:r>
            <a:r>
              <a:rPr lang="en-US" sz="2400" b="1" dirty="0" err="1"/>
              <a:t>nonth</a:t>
            </a:r>
            <a:r>
              <a:rPr lang="en-US" b="1" dirty="0"/>
              <a:t> in QS With EUNIS and 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94908-42A8-6CCA-AAA7-0008FA11E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3" y="1801504"/>
            <a:ext cx="11259403" cy="4872251"/>
          </a:xfrm>
        </p:spPr>
        <p:txBody>
          <a:bodyPr/>
          <a:lstStyle/>
          <a:p>
            <a:r>
              <a:rPr lang="en-US" dirty="0"/>
              <a:t>Range of EUNIS measurements:  45.5 ± 7.1 km/s.</a:t>
            </a:r>
          </a:p>
          <a:p>
            <a:r>
              <a:rPr lang="en-US" dirty="0"/>
              <a:t>Average ± 1-sigma of EUNIS measurements:  42.9 ± 4.8 km/s.</a:t>
            </a:r>
          </a:p>
          <a:p>
            <a:r>
              <a:rPr lang="en-US" dirty="0"/>
              <a:t>Range of EIS measurements:  41.6 ± 4.2 km/s.</a:t>
            </a:r>
          </a:p>
          <a:p>
            <a:r>
              <a:rPr lang="en-US" dirty="0"/>
              <a:t>Average ± 1-sigma of EIS measurements:  40.9 ± 3.2 km/s.</a:t>
            </a:r>
          </a:p>
          <a:p>
            <a:r>
              <a:rPr lang="en-US" dirty="0"/>
              <a:t>Range of EUNIS </a:t>
            </a:r>
            <a:r>
              <a:rPr lang="en-US" b="1" dirty="0"/>
              <a:t>and</a:t>
            </a:r>
            <a:r>
              <a:rPr lang="en-US" dirty="0"/>
              <a:t> EIS measurements:  45.0 ± 7.6 km/s.</a:t>
            </a:r>
          </a:p>
          <a:p>
            <a:r>
              <a:rPr lang="en-US" dirty="0"/>
              <a:t>Average ± 1-sigma of EUNIS </a:t>
            </a:r>
            <a:r>
              <a:rPr lang="en-US" b="1" dirty="0"/>
              <a:t>and</a:t>
            </a:r>
            <a:r>
              <a:rPr lang="en-US" dirty="0"/>
              <a:t> EIS measurements:  42.0 ± 4.3 km/s.</a:t>
            </a:r>
          </a:p>
          <a:p>
            <a:r>
              <a:rPr lang="en-US" dirty="0" err="1"/>
              <a:t>V</a:t>
            </a:r>
            <a:r>
              <a:rPr lang="en-US" sz="1800" dirty="0" err="1"/>
              <a:t>nonth</a:t>
            </a:r>
            <a:r>
              <a:rPr lang="en-US" dirty="0"/>
              <a:t> is independent of T for 4.3 &lt; log T &lt; 6.2.</a:t>
            </a:r>
          </a:p>
        </p:txBody>
      </p:sp>
    </p:spTree>
    <p:extLst>
      <p:ext uri="{BB962C8B-B14F-4D97-AF65-F5344CB8AC3E}">
        <p14:creationId xmlns:p14="http://schemas.microsoft.com/office/powerpoint/2010/main" val="126536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2F50-1691-88AD-7291-728372D4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89" y="119466"/>
            <a:ext cx="9150373" cy="726696"/>
          </a:xfrm>
        </p:spPr>
        <p:txBody>
          <a:bodyPr/>
          <a:lstStyle/>
          <a:p>
            <a:r>
              <a:rPr lang="en-US" b="1" dirty="0"/>
              <a:t>Comparison With Other Measurements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58A1D-16E2-6155-B328-C073AD8C2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242" y="1078173"/>
            <a:ext cx="5406695" cy="101743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Nonthermal AR Velocities from SERTS-97</a:t>
            </a:r>
          </a:p>
          <a:p>
            <a:r>
              <a:rPr lang="en-US" b="0" dirty="0" err="1"/>
              <a:t>F</a:t>
            </a:r>
            <a:r>
              <a:rPr lang="en-US" sz="1500" b="0" dirty="0" err="1"/>
              <a:t>inst</a:t>
            </a:r>
            <a:r>
              <a:rPr lang="en-US" b="0" dirty="0"/>
              <a:t> = 115.0 ± 1.4 </a:t>
            </a:r>
            <a:r>
              <a:rPr lang="en-US" b="0" dirty="0" err="1"/>
              <a:t>mÅ</a:t>
            </a:r>
            <a:r>
              <a:rPr lang="en-US" b="0" dirty="0"/>
              <a:t>; all values consistent with 35 km/s (Brosius et al 2000).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75328-99F2-A4CC-FCD1-8B746111C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48922"/>
            <a:ext cx="5406695" cy="7266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Nonthermal AR Velocities from </a:t>
            </a:r>
            <a:r>
              <a:rPr lang="en-US" i="1" dirty="0" err="1"/>
              <a:t>Hinode</a:t>
            </a:r>
            <a:r>
              <a:rPr lang="en-US" dirty="0"/>
              <a:t>/EIS, </a:t>
            </a:r>
            <a:r>
              <a:rPr lang="en-US" i="1" dirty="0" err="1"/>
              <a:t>SoHO</a:t>
            </a:r>
            <a:r>
              <a:rPr lang="en-US" dirty="0"/>
              <a:t>/SUMER, HRTS, </a:t>
            </a:r>
            <a:r>
              <a:rPr lang="en-US" i="1" dirty="0"/>
              <a:t>SMM</a:t>
            </a:r>
            <a:r>
              <a:rPr lang="en-US" dirty="0"/>
              <a:t>/XRP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4B444-072C-7E2F-CD8F-12ED6D96D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095607"/>
            <a:ext cx="5809396" cy="415014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Saba &amp; Strong (1991; XRP AR): </a:t>
            </a:r>
            <a:r>
              <a:rPr lang="en-US" sz="2400" dirty="0" err="1"/>
              <a:t>V</a:t>
            </a:r>
            <a:r>
              <a:rPr lang="en-US" sz="1200" dirty="0" err="1"/>
              <a:t>nonth</a:t>
            </a:r>
            <a:r>
              <a:rPr lang="en-US" sz="2400" dirty="0"/>
              <a:t> = 42 ± 30, 58 ± 4, 44 ± 4 km/s for O VIII, Ne IX, Mg XI.</a:t>
            </a:r>
          </a:p>
          <a:p>
            <a:r>
              <a:rPr lang="en-US" sz="2400" dirty="0"/>
              <a:t>Doyle </a:t>
            </a:r>
            <a:r>
              <a:rPr lang="en-US" sz="2400" i="1" dirty="0"/>
              <a:t>et al</a:t>
            </a:r>
            <a:r>
              <a:rPr lang="en-US" sz="2400" dirty="0"/>
              <a:t>. (1997; HRTS QS limb): </a:t>
            </a:r>
            <a:r>
              <a:rPr lang="en-US" sz="2400" dirty="0" err="1"/>
              <a:t>V</a:t>
            </a:r>
            <a:r>
              <a:rPr lang="en-US" sz="1200" dirty="0" err="1"/>
              <a:t>nonth</a:t>
            </a:r>
            <a:r>
              <a:rPr lang="en-US" sz="2400" dirty="0"/>
              <a:t> = 27 km/s for Fe XII.</a:t>
            </a:r>
          </a:p>
          <a:p>
            <a:r>
              <a:rPr lang="en-US" sz="2400" dirty="0"/>
              <a:t>Chae </a:t>
            </a:r>
            <a:r>
              <a:rPr lang="en-US" sz="2400" i="1" dirty="0"/>
              <a:t>et al</a:t>
            </a:r>
            <a:r>
              <a:rPr lang="en-US" sz="2400" dirty="0"/>
              <a:t>. (1998; SUMER QS): </a:t>
            </a:r>
            <a:r>
              <a:rPr lang="en-US" sz="2400" dirty="0" err="1"/>
              <a:t>V</a:t>
            </a:r>
            <a:r>
              <a:rPr lang="en-US" sz="1200" dirty="0" err="1"/>
              <a:t>nonth</a:t>
            </a:r>
            <a:r>
              <a:rPr lang="en-US" sz="2400" dirty="0"/>
              <a:t> = 23 ± 5, 16 ± 7 for Mg X, Fe XII.</a:t>
            </a:r>
          </a:p>
          <a:p>
            <a:r>
              <a:rPr lang="en-US" sz="2400" dirty="0"/>
              <a:t>Landi </a:t>
            </a:r>
            <a:r>
              <a:rPr lang="en-US" sz="2400" i="1" dirty="0"/>
              <a:t>et al</a:t>
            </a:r>
            <a:r>
              <a:rPr lang="en-US" sz="2400" dirty="0"/>
              <a:t>. (2003; SUMER, above AR at 1.06-1.20 </a:t>
            </a:r>
            <a:r>
              <a:rPr lang="en-US" sz="2400" dirty="0" err="1"/>
              <a:t>R</a:t>
            </a:r>
            <a:r>
              <a:rPr lang="en-US" sz="1300" dirty="0" err="1"/>
              <a:t>solar</a:t>
            </a:r>
            <a:r>
              <a:rPr lang="en-US" sz="2400" dirty="0"/>
              <a:t>): </a:t>
            </a:r>
            <a:r>
              <a:rPr lang="en-US" sz="2400" dirty="0" err="1"/>
              <a:t>V</a:t>
            </a:r>
            <a:r>
              <a:rPr lang="en-US" sz="1300" dirty="0" err="1"/>
              <a:t>nonth</a:t>
            </a:r>
            <a:r>
              <a:rPr lang="en-US" sz="2400" dirty="0"/>
              <a:t> = 20-35 km/s independent of T or height for T = 2.6-6.6 MK.</a:t>
            </a:r>
          </a:p>
          <a:p>
            <a:r>
              <a:rPr lang="en-US" sz="2400" dirty="0"/>
              <a:t>Brooks &amp; Warren (2016; EIS): </a:t>
            </a:r>
            <a:r>
              <a:rPr lang="en-US" sz="2400" dirty="0" err="1"/>
              <a:t>V</a:t>
            </a:r>
            <a:r>
              <a:rPr lang="en-US" sz="1200" dirty="0" err="1"/>
              <a:t>nonth</a:t>
            </a:r>
            <a:r>
              <a:rPr lang="en-US" sz="2400" dirty="0"/>
              <a:t> = 17.6 ± 5.3 km/s for 16 loops in 15 ARs for 1.1-3.6 MK; use Young (2011) for </a:t>
            </a:r>
            <a:r>
              <a:rPr lang="en-US" sz="2400" dirty="0" err="1"/>
              <a:t>F</a:t>
            </a:r>
            <a:r>
              <a:rPr lang="en-US" sz="1400" dirty="0" err="1"/>
              <a:t>inst</a:t>
            </a:r>
            <a:r>
              <a:rPr lang="en-US" sz="2400" dirty="0"/>
              <a:t> . No trend with T or B flux.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Content Placeholder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AEA624FF-19EE-076E-E15F-AA5017CA83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7700" y="1298425"/>
            <a:ext cx="4150141" cy="5632333"/>
          </a:xfrm>
        </p:spPr>
      </p:pic>
    </p:spTree>
    <p:extLst>
      <p:ext uri="{BB962C8B-B14F-4D97-AF65-F5344CB8AC3E}">
        <p14:creationId xmlns:p14="http://schemas.microsoft.com/office/powerpoint/2010/main" val="25377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FD8A-3C75-161A-78CE-4CAD2FFB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80" y="235802"/>
            <a:ext cx="6463352" cy="890469"/>
          </a:xfrm>
        </p:spPr>
        <p:txBody>
          <a:bodyPr/>
          <a:lstStyle/>
          <a:p>
            <a:r>
              <a:rPr lang="en-US" b="1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61EFA-5FD5-92DA-513B-16B2B68E7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 measurements of </a:t>
            </a:r>
            <a:r>
              <a:rPr lang="en-US" dirty="0" err="1"/>
              <a:t>F</a:t>
            </a:r>
            <a:r>
              <a:rPr lang="en-US" sz="1600" dirty="0" err="1"/>
              <a:t>inst</a:t>
            </a:r>
            <a:r>
              <a:rPr lang="en-US" dirty="0"/>
              <a:t> are challenging &amp; uncertain, but essential.</a:t>
            </a:r>
          </a:p>
          <a:p>
            <a:r>
              <a:rPr lang="en-US" dirty="0"/>
              <a:t>For the EUNIS LW channel we adopt </a:t>
            </a:r>
            <a:r>
              <a:rPr lang="en-US" dirty="0" err="1"/>
              <a:t>F</a:t>
            </a:r>
            <a:r>
              <a:rPr lang="en-US" sz="1600" dirty="0" err="1"/>
              <a:t>inst</a:t>
            </a:r>
            <a:r>
              <a:rPr lang="en-US" dirty="0"/>
              <a:t> = 205.5 ± 11.7 </a:t>
            </a:r>
            <a:r>
              <a:rPr lang="en-US" dirty="0" err="1"/>
              <a:t>mÅ</a:t>
            </a:r>
            <a:r>
              <a:rPr lang="en-US" dirty="0"/>
              <a:t>; for the EIS SW channel we adopt </a:t>
            </a:r>
            <a:r>
              <a:rPr lang="en-US" dirty="0" err="1"/>
              <a:t>F</a:t>
            </a:r>
            <a:r>
              <a:rPr lang="en-US" sz="1600" dirty="0" err="1"/>
              <a:t>inst</a:t>
            </a:r>
            <a:r>
              <a:rPr lang="en-US" dirty="0"/>
              <a:t> = 54.0 ± 3.1 </a:t>
            </a:r>
            <a:r>
              <a:rPr lang="en-US" dirty="0" err="1"/>
              <a:t>mÅ</a:t>
            </a:r>
            <a:r>
              <a:rPr lang="en-US" dirty="0"/>
              <a:t>; for the EIS LW channel we adopt </a:t>
            </a:r>
            <a:r>
              <a:rPr lang="en-US" dirty="0" err="1"/>
              <a:t>F</a:t>
            </a:r>
            <a:r>
              <a:rPr lang="en-US" sz="1600" dirty="0" err="1"/>
              <a:t>inst</a:t>
            </a:r>
            <a:r>
              <a:rPr lang="en-US" dirty="0"/>
              <a:t> = 55.0 ± 3.1 </a:t>
            </a:r>
            <a:r>
              <a:rPr lang="en-US" dirty="0" err="1"/>
              <a:t>mÅ</a:t>
            </a:r>
            <a:r>
              <a:rPr lang="en-US" dirty="0"/>
              <a:t>.</a:t>
            </a:r>
          </a:p>
          <a:p>
            <a:r>
              <a:rPr lang="en-US" dirty="0"/>
              <a:t>In AR core, EUNIS &amp; EIS yield </a:t>
            </a:r>
            <a:r>
              <a:rPr lang="en-US" dirty="0" err="1"/>
              <a:t>V</a:t>
            </a:r>
            <a:r>
              <a:rPr lang="en-US" sz="1600" dirty="0" err="1"/>
              <a:t>nonth</a:t>
            </a:r>
            <a:r>
              <a:rPr lang="en-US" dirty="0"/>
              <a:t> = 41.0 ± 9.4 km/s independent of T for 4.3 &lt; log T &lt; 6.4.</a:t>
            </a:r>
          </a:p>
          <a:p>
            <a:r>
              <a:rPr lang="en-US" dirty="0"/>
              <a:t>In QS, EUNIS &amp; EIS yield </a:t>
            </a:r>
            <a:r>
              <a:rPr lang="en-US" dirty="0" err="1"/>
              <a:t>V</a:t>
            </a:r>
            <a:r>
              <a:rPr lang="en-US" sz="1600" dirty="0" err="1"/>
              <a:t>nonth</a:t>
            </a:r>
            <a:r>
              <a:rPr lang="en-US" dirty="0"/>
              <a:t> = 45.0 ± 7.6 km/s independent of T for 4.3 &lt; log T &lt; 6.2.</a:t>
            </a:r>
          </a:p>
          <a:p>
            <a:r>
              <a:rPr lang="en-US" dirty="0"/>
              <a:t>Can these measurements constrain coronal heating mechanisms and/or other processes that occur in solar atmosphere?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19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D2F9-18CA-183E-E983-8A953218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DBC54-2D09-79C5-B3AF-4B062FB54F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D55EA8-29BF-7CDA-82FB-867EC3BE63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7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D1DC3-2E82-D2C8-E5CD-16401543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204716"/>
            <a:ext cx="11805313" cy="11992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     EUNIS Observations of AR 12824 on 2021 May 18</a:t>
            </a:r>
            <a:br>
              <a:rPr lang="en-US" b="1" dirty="0"/>
            </a:br>
            <a:r>
              <a:rPr lang="en-US" sz="2000" b="1" dirty="0"/>
              <a:t>New SW channel at 92-115 Å in 3rd order superimposed on 277-345 Å in 1</a:t>
            </a:r>
            <a:r>
              <a:rPr lang="en-US" sz="2000" b="1" baseline="30000" dirty="0"/>
              <a:t>st</a:t>
            </a:r>
            <a:r>
              <a:rPr lang="en-US" sz="2000" b="1" dirty="0"/>
              <a:t>, plus LW channel at 525-639 Å; 17:32 - 17:38 UT.   GOES recorded one C1 flare early in day, otherwise nothing greater than B2; last pre-launch microflare ended ≈80 m before flight.</a:t>
            </a:r>
            <a:endParaRPr lang="en-US" b="1" dirty="0"/>
          </a:p>
        </p:txBody>
      </p:sp>
      <p:pic>
        <p:nvPicPr>
          <p:cNvPr id="4" name="EUNIS2021_Movie">
            <a:hlinkClick r:id="" action="ppaction://media"/>
            <a:extLst>
              <a:ext uri="{FF2B5EF4-FFF2-40B4-BE49-F238E27FC236}">
                <a16:creationId xmlns:a16="http://schemas.microsoft.com/office/drawing/2014/main" id="{14B1821A-EB54-7DF4-A401-B1E754FECEB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1351" y="1403954"/>
            <a:ext cx="9332142" cy="5249330"/>
          </a:xfrm>
        </p:spPr>
      </p:pic>
    </p:spTree>
    <p:extLst>
      <p:ext uri="{BB962C8B-B14F-4D97-AF65-F5344CB8AC3E}">
        <p14:creationId xmlns:p14="http://schemas.microsoft.com/office/powerpoint/2010/main" val="304977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E0CE-47CB-5CD4-2AF0-49D221B4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31" y="322831"/>
            <a:ext cx="10765809" cy="9054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Extreme Ultraviolet Normal Incidence Spectrograph:</a:t>
            </a:r>
            <a:br>
              <a:rPr lang="en-US" b="1" dirty="0"/>
            </a:br>
            <a:r>
              <a:rPr lang="en-US" b="1" dirty="0"/>
              <a:t>                                   EUNIS-2021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12DC-4DAF-CE23-C708-A1D8D2864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4" y="1869744"/>
            <a:ext cx="11018292" cy="4665425"/>
          </a:xfrm>
        </p:spPr>
        <p:txBody>
          <a:bodyPr>
            <a:normAutofit/>
          </a:bodyPr>
          <a:lstStyle/>
          <a:p>
            <a:r>
              <a:rPr lang="en-US" dirty="0"/>
              <a:t>Designed to observe line emission from Fe XVIII (</a:t>
            </a:r>
            <a:r>
              <a:rPr lang="en-US" dirty="0" err="1"/>
              <a:t>T</a:t>
            </a:r>
            <a:r>
              <a:rPr lang="en-US" sz="1800" dirty="0" err="1"/>
              <a:t>max</a:t>
            </a:r>
            <a:r>
              <a:rPr lang="en-US" dirty="0"/>
              <a:t> = 7.1 MK) &amp; Fe XIX (</a:t>
            </a:r>
            <a:r>
              <a:rPr lang="en-US" dirty="0" err="1"/>
              <a:t>T</a:t>
            </a:r>
            <a:r>
              <a:rPr lang="en-US" sz="1800" dirty="0" err="1"/>
              <a:t>max</a:t>
            </a:r>
            <a:r>
              <a:rPr lang="en-US" dirty="0"/>
              <a:t> = 8.9 MK):  key to assessing nanoflare model.</a:t>
            </a:r>
          </a:p>
          <a:p>
            <a:r>
              <a:rPr lang="en-US" dirty="0"/>
              <a:t>Overall, EUNIS observed 100s of lines formed at 0.03 &lt; T &lt; 10 MK.</a:t>
            </a:r>
          </a:p>
          <a:p>
            <a:r>
              <a:rPr lang="en-US" dirty="0"/>
              <a:t>Fe XVIII &amp; Fe XIX detected over extended portion of AR.  These lines constrain EM at high T, with preliminary results indicating small amount of plasma around 6 MK.</a:t>
            </a:r>
          </a:p>
          <a:p>
            <a:r>
              <a:rPr lang="en-US" dirty="0"/>
              <a:t>Ongoing work:  finalize flat fielding, radiometric calibration, and instrumental width; assemble AR and QS line lists.</a:t>
            </a:r>
          </a:p>
          <a:p>
            <a:r>
              <a:rPr lang="en-US" dirty="0"/>
              <a:t>Here focus on instrumental width and nonthermal velocities.</a:t>
            </a:r>
          </a:p>
        </p:txBody>
      </p:sp>
    </p:spTree>
    <p:extLst>
      <p:ext uri="{BB962C8B-B14F-4D97-AF65-F5344CB8AC3E}">
        <p14:creationId xmlns:p14="http://schemas.microsoft.com/office/powerpoint/2010/main" val="230548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B645-BE97-1E50-CF37-63892285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822" y="194859"/>
            <a:ext cx="7664355" cy="972356"/>
          </a:xfrm>
        </p:spPr>
        <p:txBody>
          <a:bodyPr/>
          <a:lstStyle/>
          <a:p>
            <a:r>
              <a:rPr lang="en-US" b="1" dirty="0"/>
              <a:t>Measuring Nonthermal Velocities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569BA-BBB2-E073-946E-29E81660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                                F²</a:t>
            </a:r>
            <a:r>
              <a:rPr lang="en-US" sz="1800" dirty="0"/>
              <a:t>obs </a:t>
            </a:r>
            <a:r>
              <a:rPr lang="en-US" dirty="0"/>
              <a:t>= F²</a:t>
            </a:r>
            <a:r>
              <a:rPr lang="en-US" sz="1800" dirty="0"/>
              <a:t>therm</a:t>
            </a:r>
            <a:r>
              <a:rPr lang="en-US" dirty="0"/>
              <a:t> + F²</a:t>
            </a:r>
            <a:r>
              <a:rPr lang="en-US" sz="1800" dirty="0"/>
              <a:t>inst</a:t>
            </a:r>
            <a:r>
              <a:rPr lang="en-US" dirty="0"/>
              <a:t> + F²</a:t>
            </a:r>
            <a:r>
              <a:rPr lang="en-US" sz="1800" dirty="0"/>
              <a:t>nonth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dirty="0" err="1"/>
              <a:t>F</a:t>
            </a:r>
            <a:r>
              <a:rPr lang="en-US" sz="1800" dirty="0" err="1"/>
              <a:t>therm</a:t>
            </a:r>
            <a:r>
              <a:rPr lang="en-US" sz="1800" dirty="0"/>
              <a:t> </a:t>
            </a:r>
            <a:r>
              <a:rPr lang="en-US" dirty="0"/>
              <a:t>= (</a:t>
            </a:r>
            <a:r>
              <a:rPr lang="el-GR" dirty="0"/>
              <a:t>λ</a:t>
            </a:r>
            <a:r>
              <a:rPr lang="en-US" dirty="0"/>
              <a:t>/c)(2akT/m)^(1/2),  where a=4ln2, m=atomic mass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</a:t>
            </a:r>
            <a:r>
              <a:rPr lang="en-US" dirty="0" err="1"/>
              <a:t>F</a:t>
            </a:r>
            <a:r>
              <a:rPr lang="en-US" sz="1800" dirty="0" err="1"/>
              <a:t>inst</a:t>
            </a:r>
            <a:r>
              <a:rPr lang="en-US" sz="1800" dirty="0"/>
              <a:t> </a:t>
            </a:r>
            <a:r>
              <a:rPr lang="en-US" dirty="0"/>
              <a:t>: measured in laboratory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F²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nonth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F²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obs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F²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F²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cF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nonth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)/[</a:t>
            </a:r>
            <a:r>
              <a:rPr lang="el-GR" dirty="0"/>
              <a:t>λ</a:t>
            </a:r>
            <a:r>
              <a:rPr lang="en-US" dirty="0"/>
              <a:t>a^(1/2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)]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1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AD37-5C00-446F-9028-3444D047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864" y="241892"/>
            <a:ext cx="4892272" cy="4264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Instrumental Widths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87121-F970-50F8-DD32-3F2D79957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5970" y="670825"/>
            <a:ext cx="1815152" cy="655092"/>
          </a:xfrm>
        </p:spPr>
        <p:txBody>
          <a:bodyPr>
            <a:normAutofit/>
          </a:bodyPr>
          <a:lstStyle/>
          <a:p>
            <a:r>
              <a:rPr lang="en-US" dirty="0"/>
              <a:t>EUNIS-2021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D51B8-83FC-B64B-9F58-D172FB3C5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660" y="1555845"/>
            <a:ext cx="5751915" cy="46338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Lab spectrum with </a:t>
            </a:r>
            <a:r>
              <a:rPr lang="en-US" dirty="0" err="1"/>
              <a:t>Ar</a:t>
            </a:r>
            <a:r>
              <a:rPr lang="en-US" dirty="0"/>
              <a:t> II, </a:t>
            </a:r>
            <a:r>
              <a:rPr lang="en-US" dirty="0" err="1"/>
              <a:t>Ar</a:t>
            </a:r>
            <a:r>
              <a:rPr lang="en-US" dirty="0"/>
              <a:t> III, &amp; He I at 530-640 Å reveal </a:t>
            </a:r>
            <a:r>
              <a:rPr lang="en-US" dirty="0" err="1"/>
              <a:t>F</a:t>
            </a:r>
            <a:r>
              <a:rPr lang="en-US" sz="1800" dirty="0" err="1"/>
              <a:t>inst</a:t>
            </a:r>
            <a:r>
              <a:rPr lang="en-US" dirty="0"/>
              <a:t> independent of </a:t>
            </a:r>
            <a:r>
              <a:rPr lang="el-GR" dirty="0"/>
              <a:t>λ</a:t>
            </a:r>
            <a:r>
              <a:rPr lang="en-US" dirty="0"/>
              <a:t> in long wavelength (L) channel.</a:t>
            </a:r>
          </a:p>
          <a:p>
            <a:r>
              <a:rPr lang="en-US" dirty="0"/>
              <a:t>Strongest, well separated lines yield </a:t>
            </a:r>
            <a:r>
              <a:rPr lang="en-US" dirty="0" err="1"/>
              <a:t>F</a:t>
            </a:r>
            <a:r>
              <a:rPr lang="en-US" sz="1800" dirty="0" err="1"/>
              <a:t>inst</a:t>
            </a:r>
            <a:r>
              <a:rPr lang="en-US" dirty="0"/>
              <a:t> = 189.8 ± 11.7 </a:t>
            </a:r>
            <a:r>
              <a:rPr lang="en-US" dirty="0" err="1"/>
              <a:t>mÅ</a:t>
            </a:r>
            <a:r>
              <a:rPr lang="en-US" dirty="0"/>
              <a:t> in L channel.</a:t>
            </a:r>
          </a:p>
          <a:p>
            <a:r>
              <a:rPr lang="en-US" dirty="0"/>
              <a:t>Gaussian profiles fit well.</a:t>
            </a:r>
          </a:p>
          <a:p>
            <a:r>
              <a:rPr lang="en-US" dirty="0"/>
              <a:t>Uncertainties:</a:t>
            </a:r>
          </a:p>
          <a:p>
            <a:pPr marL="0" indent="0">
              <a:buNone/>
            </a:pPr>
            <a:r>
              <a:rPr lang="en-US" dirty="0"/>
              <a:t>   * Best focus around 578 Å.</a:t>
            </a:r>
          </a:p>
          <a:p>
            <a:pPr marL="0" indent="0">
              <a:buNone/>
            </a:pPr>
            <a:r>
              <a:rPr lang="en-US" dirty="0"/>
              <a:t>   * He I 584.3 alone: </a:t>
            </a:r>
            <a:r>
              <a:rPr lang="en-US" dirty="0" err="1"/>
              <a:t>F</a:t>
            </a:r>
            <a:r>
              <a:rPr lang="en-US" sz="1800" dirty="0" err="1"/>
              <a:t>inst</a:t>
            </a:r>
            <a:r>
              <a:rPr lang="en-US" dirty="0"/>
              <a:t> = 205.5 </a:t>
            </a:r>
            <a:r>
              <a:rPr lang="en-US" dirty="0" err="1"/>
              <a:t>mÅ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* Widths slightly depend on </a:t>
            </a:r>
            <a:r>
              <a:rPr lang="el-GR" dirty="0"/>
              <a:t>λ</a:t>
            </a:r>
            <a:r>
              <a:rPr lang="en-US" dirty="0"/>
              <a:t> range of profile fit.</a:t>
            </a:r>
          </a:p>
          <a:p>
            <a:pPr marL="0" indent="0">
              <a:buNone/>
            </a:pPr>
            <a:r>
              <a:rPr lang="en-US" dirty="0"/>
              <a:t>   * Lab </a:t>
            </a:r>
            <a:r>
              <a:rPr lang="en-US" i="1" dirty="0"/>
              <a:t>vs.</a:t>
            </a:r>
            <a:r>
              <a:rPr lang="en-US" dirty="0"/>
              <a:t> solar illumination.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9A39F-3E8D-46B5-0DC4-C3A346207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79726" y="797481"/>
            <a:ext cx="1652742" cy="426445"/>
          </a:xfrm>
        </p:spPr>
        <p:txBody>
          <a:bodyPr>
            <a:normAutofit/>
          </a:bodyPr>
          <a:lstStyle/>
          <a:p>
            <a:r>
              <a:rPr lang="en-US" i="1" dirty="0" err="1"/>
              <a:t>Hinode</a:t>
            </a:r>
            <a:r>
              <a:rPr lang="en-US" dirty="0"/>
              <a:t>/EIS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33F8E-F635-E3CB-A562-26D6F86F4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1555845"/>
            <a:ext cx="5751915" cy="463381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Korendyke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(2006): Mg III 187 Å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F</a:t>
            </a:r>
            <a:r>
              <a:rPr lang="en-US" sz="1800" dirty="0" err="1">
                <a:sym typeface="Wingdings" panose="05000000000000000000" pitchFamily="2" charset="2"/>
              </a:rPr>
              <a:t>inst</a:t>
            </a:r>
            <a:r>
              <a:rPr lang="en-US" dirty="0">
                <a:sym typeface="Wingdings" panose="05000000000000000000" pitchFamily="2" charset="2"/>
              </a:rPr>
              <a:t> = 47 </a:t>
            </a:r>
            <a:r>
              <a:rPr lang="en-US" dirty="0" err="1">
                <a:sym typeface="Wingdings" panose="05000000000000000000" pitchFamily="2" charset="2"/>
              </a:rPr>
              <a:t>mÅ</a:t>
            </a:r>
            <a:r>
              <a:rPr lang="en-US" dirty="0">
                <a:sym typeface="Wingdings" panose="05000000000000000000" pitchFamily="2" charset="2"/>
              </a:rPr>
              <a:t> in SW (170-210 Å); He II 256 &amp; Ne III 267  </a:t>
            </a:r>
            <a:r>
              <a:rPr lang="en-US" dirty="0" err="1">
                <a:sym typeface="Wingdings" panose="05000000000000000000" pitchFamily="2" charset="2"/>
              </a:rPr>
              <a:t>F</a:t>
            </a:r>
            <a:r>
              <a:rPr lang="en-US" sz="1800" dirty="0" err="1">
                <a:sym typeface="Wingdings" panose="05000000000000000000" pitchFamily="2" charset="2"/>
              </a:rPr>
              <a:t>inst</a:t>
            </a:r>
            <a:r>
              <a:rPr lang="en-US" dirty="0">
                <a:sym typeface="Wingdings" panose="05000000000000000000" pitchFamily="2" charset="2"/>
              </a:rPr>
              <a:t> = 55-57 </a:t>
            </a:r>
            <a:r>
              <a:rPr lang="en-US" dirty="0" err="1">
                <a:sym typeface="Wingdings" panose="05000000000000000000" pitchFamily="2" charset="2"/>
              </a:rPr>
              <a:t>mÅ</a:t>
            </a:r>
            <a:r>
              <a:rPr lang="en-US" dirty="0">
                <a:sym typeface="Wingdings" panose="05000000000000000000" pitchFamily="2" charset="2"/>
              </a:rPr>
              <a:t> in LW (250-290 Å).</a:t>
            </a:r>
          </a:p>
          <a:p>
            <a:r>
              <a:rPr lang="en-US" dirty="0">
                <a:sym typeface="Wingdings" panose="05000000000000000000" pitchFamily="2" charset="2"/>
              </a:rPr>
              <a:t>Brown </a:t>
            </a:r>
            <a:r>
              <a:rPr lang="en-US" i="1" dirty="0">
                <a:sym typeface="Wingdings" panose="05000000000000000000" pitchFamily="2" charset="2"/>
              </a:rPr>
              <a:t>et al</a:t>
            </a:r>
            <a:r>
              <a:rPr lang="en-US" dirty="0">
                <a:sym typeface="Wingdings" panose="05000000000000000000" pitchFamily="2" charset="2"/>
              </a:rPr>
              <a:t>. (2008): </a:t>
            </a:r>
            <a:r>
              <a:rPr lang="en-US" dirty="0" err="1">
                <a:sym typeface="Wingdings" panose="05000000000000000000" pitchFamily="2" charset="2"/>
              </a:rPr>
              <a:t>F</a:t>
            </a:r>
            <a:r>
              <a:rPr lang="en-US" sz="1800" dirty="0" err="1">
                <a:sym typeface="Wingdings" panose="05000000000000000000" pitchFamily="2" charset="2"/>
              </a:rPr>
              <a:t>inst</a:t>
            </a:r>
            <a:r>
              <a:rPr lang="en-US" dirty="0">
                <a:sym typeface="Wingdings" panose="05000000000000000000" pitchFamily="2" charset="2"/>
              </a:rPr>
              <a:t> = 54 </a:t>
            </a:r>
            <a:r>
              <a:rPr lang="en-US" dirty="0" err="1">
                <a:sym typeface="Wingdings" panose="05000000000000000000" pitchFamily="2" charset="2"/>
              </a:rPr>
              <a:t>mÅ</a:t>
            </a:r>
            <a:r>
              <a:rPr lang="en-US" dirty="0">
                <a:sym typeface="Wingdings" panose="05000000000000000000" pitchFamily="2" charset="2"/>
              </a:rPr>
              <a:t> in SW based on solar </a:t>
            </a:r>
            <a:r>
              <a:rPr lang="en-US" dirty="0" err="1">
                <a:sym typeface="Wingdings" panose="05000000000000000000" pitchFamily="2" charset="2"/>
              </a:rPr>
              <a:t>obs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 err="1">
                <a:sym typeface="Wingdings" panose="05000000000000000000" pitchFamily="2" charset="2"/>
              </a:rPr>
              <a:t>V</a:t>
            </a:r>
            <a:r>
              <a:rPr lang="en-US" sz="1800" dirty="0" err="1">
                <a:sym typeface="Wingdings" panose="05000000000000000000" pitchFamily="2" charset="2"/>
              </a:rPr>
              <a:t>nonth</a:t>
            </a:r>
            <a:r>
              <a:rPr lang="en-US" dirty="0">
                <a:sym typeface="Wingdings" panose="05000000000000000000" pitchFamily="2" charset="2"/>
              </a:rPr>
              <a:t> ≈ 30 km/s.</a:t>
            </a:r>
          </a:p>
          <a:p>
            <a:r>
              <a:rPr lang="en-US" dirty="0">
                <a:sym typeface="Wingdings" panose="05000000000000000000" pitchFamily="2" charset="2"/>
              </a:rPr>
              <a:t>Young (2011): Quantify </a:t>
            </a:r>
            <a:r>
              <a:rPr lang="en-US" dirty="0" err="1">
                <a:sym typeface="Wingdings" panose="05000000000000000000" pitchFamily="2" charset="2"/>
              </a:rPr>
              <a:t>F</a:t>
            </a:r>
            <a:r>
              <a:rPr lang="en-US" sz="1800" dirty="0" err="1">
                <a:sym typeface="Wingdings" panose="05000000000000000000" pitchFamily="2" charset="2"/>
              </a:rPr>
              <a:t>inst</a:t>
            </a:r>
            <a:r>
              <a:rPr lang="en-US" dirty="0">
                <a:sym typeface="Wingdings" panose="05000000000000000000" pitchFamily="2" charset="2"/>
              </a:rPr>
              <a:t>(Y-pixel) based on off-limb solar </a:t>
            </a:r>
            <a:r>
              <a:rPr lang="en-US" dirty="0" err="1">
                <a:sym typeface="Wingdings" panose="05000000000000000000" pitchFamily="2" charset="2"/>
              </a:rPr>
              <a:t>obs</a:t>
            </a:r>
            <a:r>
              <a:rPr lang="en-US" dirty="0">
                <a:sym typeface="Wingdings" panose="05000000000000000000" pitchFamily="2" charset="2"/>
              </a:rPr>
              <a:t> of Fe XII 193.5; removed </a:t>
            </a:r>
            <a:r>
              <a:rPr lang="en-US" dirty="0" err="1">
                <a:sym typeface="Wingdings" panose="05000000000000000000" pitchFamily="2" charset="2"/>
              </a:rPr>
              <a:t>F</a:t>
            </a:r>
            <a:r>
              <a:rPr lang="en-US" sz="1800" dirty="0" err="1">
                <a:sym typeface="Wingdings" panose="05000000000000000000" pitchFamily="2" charset="2"/>
              </a:rPr>
              <a:t>therm</a:t>
            </a:r>
            <a:r>
              <a:rPr lang="en-US" dirty="0">
                <a:sym typeface="Wingdings" panose="05000000000000000000" pitchFamily="2" charset="2"/>
              </a:rPr>
              <a:t> but </a:t>
            </a:r>
            <a:r>
              <a:rPr lang="en-US" b="1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</a:t>
            </a:r>
            <a:r>
              <a:rPr lang="en-US" sz="1800" dirty="0" err="1">
                <a:sym typeface="Wingdings" panose="05000000000000000000" pitchFamily="2" charset="2"/>
              </a:rPr>
              <a:t>nonth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r>
              <a:rPr lang="en-US" dirty="0"/>
              <a:t>Brooks &amp; Warren (2016): Gaussian profiles fit well.</a:t>
            </a:r>
          </a:p>
          <a:p>
            <a:r>
              <a:rPr lang="en-US" dirty="0"/>
              <a:t>Widths slightly depend on </a:t>
            </a:r>
            <a:r>
              <a:rPr lang="el-GR" dirty="0"/>
              <a:t>λ</a:t>
            </a:r>
            <a:r>
              <a:rPr lang="en-US" dirty="0"/>
              <a:t> range of profile fit.</a:t>
            </a:r>
          </a:p>
          <a:p>
            <a:r>
              <a:rPr lang="en-US" dirty="0"/>
              <a:t>Uncertainty on </a:t>
            </a:r>
            <a:r>
              <a:rPr lang="en-US" dirty="0" err="1"/>
              <a:t>F</a:t>
            </a:r>
            <a:r>
              <a:rPr lang="en-US" sz="1900" dirty="0" err="1"/>
              <a:t>inst</a:t>
            </a:r>
            <a:r>
              <a:rPr lang="en-US" dirty="0"/>
              <a:t> ≈ 3.1 </a:t>
            </a:r>
            <a:r>
              <a:rPr lang="en-US" dirty="0" err="1"/>
              <a:t>mÅ</a:t>
            </a:r>
            <a:r>
              <a:rPr lang="en-US" dirty="0"/>
              <a:t> (Young 2011).</a:t>
            </a:r>
          </a:p>
        </p:txBody>
      </p:sp>
    </p:spTree>
    <p:extLst>
      <p:ext uri="{BB962C8B-B14F-4D97-AF65-F5344CB8AC3E}">
        <p14:creationId xmlns:p14="http://schemas.microsoft.com/office/powerpoint/2010/main" val="334691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4CD1-C2CD-3494-5B6A-5810151F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59" y="268749"/>
            <a:ext cx="11491415" cy="142193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Comparison of Normalized Solar Profile of Si XI 580.9 Å With Normalized Shifted Lab Profile of He I 584.3 Å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0772D0E6-033E-E47D-0312-3E3E5D6CA9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5" y="1583140"/>
            <a:ext cx="7378763" cy="527054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CBFF1-7971-1588-B821-927C351FAC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4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E5D1-E76C-003B-42F7-6A415C50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40409"/>
            <a:ext cx="11763233" cy="1324367"/>
          </a:xfrm>
        </p:spPr>
        <p:txBody>
          <a:bodyPr/>
          <a:lstStyle/>
          <a:p>
            <a:r>
              <a:rPr lang="en-US" b="1" dirty="0"/>
              <a:t>       EUNIS Profile fits to Fe XVIII 93.9, Fe X 94.0 Å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18BBF9-C840-9102-A7C3-B7C94644A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46" y="1037230"/>
            <a:ext cx="8092506" cy="5780361"/>
          </a:xfrm>
        </p:spPr>
      </p:pic>
    </p:spTree>
    <p:extLst>
      <p:ext uri="{BB962C8B-B14F-4D97-AF65-F5344CB8AC3E}">
        <p14:creationId xmlns:p14="http://schemas.microsoft.com/office/powerpoint/2010/main" val="82040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F461-ED9B-AF34-0E32-B2AC2208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1" y="313899"/>
            <a:ext cx="10537778" cy="750626"/>
          </a:xfrm>
        </p:spPr>
        <p:txBody>
          <a:bodyPr>
            <a:normAutofit/>
          </a:bodyPr>
          <a:lstStyle/>
          <a:p>
            <a:r>
              <a:rPr lang="en-US" b="1" dirty="0"/>
              <a:t>     EIS Profile fits to Fe X 184.5 Å and Neighbors</a:t>
            </a:r>
            <a:endParaRPr lang="en-US" dirty="0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422B9B7-FA7E-C207-70D6-4A69EBE3C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1" y="1128765"/>
            <a:ext cx="8216092" cy="5868637"/>
          </a:xfrm>
        </p:spPr>
      </p:pic>
    </p:spTree>
    <p:extLst>
      <p:ext uri="{BB962C8B-B14F-4D97-AF65-F5344CB8AC3E}">
        <p14:creationId xmlns:p14="http://schemas.microsoft.com/office/powerpoint/2010/main" val="123454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5825</TotalTime>
  <Words>2386</Words>
  <Application>Microsoft Office PowerPoint</Application>
  <PresentationFormat>Widescreen</PresentationFormat>
  <Paragraphs>350</Paragraphs>
  <Slides>28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Nonthermal Line Broadening and Velocities Observed by EUNIS-2021 and EIS in the Core of AR 12824</vt:lpstr>
      <vt:lpstr>Can Vnonth Help Constrain Coronal Heating Mechanisms?</vt:lpstr>
      <vt:lpstr>      EUNIS Observations of AR 12824 on 2021 May 18 New SW channel at 92-115 Å in 3rd order superimposed on 277-345 Å in 1st, plus LW channel at 525-639 Å; 17:32 - 17:38 UT.   GOES recorded one C1 flare early in day, otherwise nothing greater than B2; last pre-launch microflare ended ≈80 m before flight.</vt:lpstr>
      <vt:lpstr>Extreme Ultraviolet Normal Incidence Spectrograph:                                    EUNIS-2021</vt:lpstr>
      <vt:lpstr>Measuring Nonthermal Velocities</vt:lpstr>
      <vt:lpstr>Instrumental Widths</vt:lpstr>
      <vt:lpstr>Comparison of Normalized Solar Profile of Si XI 580.9 Å With Normalized Shifted Lab Profile of He I 584.3 Å</vt:lpstr>
      <vt:lpstr>       EUNIS Profile fits to Fe XVIII 93.9, Fe X 94.0 Å</vt:lpstr>
      <vt:lpstr>     EIS Profile fits to Fe X 184.5 Å and Neighbors</vt:lpstr>
      <vt:lpstr>                     Coalignment of EUNIS &amp; EIS</vt:lpstr>
      <vt:lpstr>      EUNIS Profile Fit to He I 537.1 Å</vt:lpstr>
      <vt:lpstr>         Fe XVIII and He I Contours Outlining AR Core EIS raster image of Fe XVI at 263.0 Å.  White contour is where Fe XVIII 93.9 Å intensity exceeds 33% of its max; green contour is where He I 537.1 exceeds 20% of its max.  Overlap of these contours outlines AR “Core” (884 arcsec²).</vt:lpstr>
      <vt:lpstr>   More EUNIS Profiles in Core:  Ca X 557.7 &amp; Si XI 580.9</vt:lpstr>
      <vt:lpstr>EUNIS Vnonth for Strong, Separate Lines with Finst = 189.8 ± 11.7 mÅ.                                Here, Teff is temperature at which most emission originates based on preliminary DEM.                               Range of measured values is Vnonth = 49.9 ± 6.6 km/s ; average ± 1σ = 48.9 ± 3.7 km/s.</vt:lpstr>
      <vt:lpstr>EUNIS Vnonth for Strong, Separate Lines with Finst = 205.5 ± 11.7 mÅ.                      Here, Tmax is temperature of max ionization fraction, and Finst is based on only He I 584.3 in lab.                      Range of measured values is Vnonth = 44.7 ± 5.7 km/s; average ± 1σ = 44.6 ± 3.8 km/s.</vt:lpstr>
      <vt:lpstr>    EUNIS Vnonth in AR Core:  44.7 ± 5.7 km/s  Independent of Tmax</vt:lpstr>
      <vt:lpstr>More EIS profiles in Core:  Fe XI 188.2, 188.3;  Fe XII 192.4</vt:lpstr>
      <vt:lpstr>    More EIS profiles in Core:  Fe XIII 202.0 &amp; Fe XIII 252.0</vt:lpstr>
      <vt:lpstr>More EIS profiles in Core:  Fe XIV 264.8 with Fe XVI 263.0</vt:lpstr>
      <vt:lpstr>EIS Vnonth for Subset of 19 Strong, Separate Lines with Finst = [54, 55] mÅ                Here, Tmax is temperature of max ionization fraction, and Finst is from Korendyke et al. and Brown et al.                      Range of measured values for all 19 lines is Vnonth = 35.4 ± 3.8 km/s; average ± 1σ = 36.0 ± 2.6 km/s.      If use average of fits in individual spatial pixels rather than fits to average core spectrum, get 38.7 ± 6.1, 39.0 ± 4.1.</vt:lpstr>
      <vt:lpstr>    EIS Vnonth in AR Core:  35.4 ± 3.8 km/s  Independent of T</vt:lpstr>
      <vt:lpstr>          Vnonth in AR Core With EUNIS and EIS</vt:lpstr>
      <vt:lpstr>EUNIS Vnonth for Strong, Separate QS Lines (Finst = 205.5 ± 11.7 mÅ).                      Here, Tmax is temperature of max ionization fraction, and Finst is based on only He I 584.3 in lab.                      Range of measured values is Vnonth = 45.5 ± 7.1 km/s; average ± 1σ = 42.9 ± 4.8 km/s.</vt:lpstr>
      <vt:lpstr>EIS Vnonth for Subset of Strong, Separate QS Lines with Finst = [54, 55] mÅ                Here, Tmax is temperature of max ionization fraction, and Finst is from Korendyke et al. and Brown et al.                      Range of measured values for 5 useful lines is Vnonth = 41.6 ± 4.2 km/s; average ± 1σ = 40.9 ± 3.2 km/s.</vt:lpstr>
      <vt:lpstr>          Vnonth in QS With EUNIS and EIS</vt:lpstr>
      <vt:lpstr>Comparison With Other Measurements</vt:lpstr>
      <vt:lpstr>Summary and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EUV and SXR Spectra from the EUNIS Sounding Rocket to Solar Coronal Heating</dc:title>
  <dc:creator>Brosius, Jeffrey W. (GSFC-671.0)[CATHOLIC UNIV OF AMERICA]</dc:creator>
  <cp:lastModifiedBy>Brosius, Jeffrey W. (GSFC-671.0)[CATHOLIC UNIV OF AMERICA]</cp:lastModifiedBy>
  <cp:revision>92</cp:revision>
  <dcterms:created xsi:type="dcterms:W3CDTF">2022-07-12T13:46:07Z</dcterms:created>
  <dcterms:modified xsi:type="dcterms:W3CDTF">2022-11-16T20:21:29Z</dcterms:modified>
</cp:coreProperties>
</file>