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3C0FC">
              <a:alpha val="26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-136794"/>
              <a:satOff val="-2150"/>
              <a:lumOff val="15693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8EA5CB">
              <a:alpha val="2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chemeClr val="accent3">
              <a:alpha val="35000"/>
            </a:scheme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2D7132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BF630E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1F2428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930"/>
    <p:restoredTop sz="94639"/>
  </p:normalViewPr>
  <p:slideViewPr>
    <p:cSldViewPr snapToGrid="0" snapToObjects="1">
      <p:cViewPr varScale="1">
        <p:scale>
          <a:sx n="54" d="100"/>
          <a:sy n="54" d="100"/>
        </p:scale>
        <p:origin x="288" y="1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2387600" y="8953500"/>
            <a:ext cx="19621500" cy="6858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 i="1"/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2387600" y="6045200"/>
            <a:ext cx="19621500" cy="8890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13"/>
          </p:nvPr>
        </p:nvSpPr>
        <p:spPr>
          <a:xfrm>
            <a:off x="3125968" y="673100"/>
            <a:ext cx="18135601" cy="8737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635000" y="9448800"/>
            <a:ext cx="23114000" cy="20066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35000" y="115189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sz="half" idx="13"/>
          </p:nvPr>
        </p:nvSpPr>
        <p:spPr>
          <a:xfrm>
            <a:off x="13169900" y="952500"/>
            <a:ext cx="95250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651000" y="66929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13"/>
          </p:nvPr>
        </p:nvSpPr>
        <p:spPr>
          <a:xfrm>
            <a:off x="13169900" y="3149600"/>
            <a:ext cx="95250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4500"/>
            </a:lvl1pPr>
            <a:lvl2pPr marL="1117600" indent="-558800">
              <a:spcBef>
                <a:spcPts val="4500"/>
              </a:spcBef>
              <a:defRPr sz="4500"/>
            </a:lvl2pPr>
            <a:lvl3pPr marL="1676400" indent="-558800">
              <a:spcBef>
                <a:spcPts val="4500"/>
              </a:spcBef>
              <a:defRPr sz="4500"/>
            </a:lvl3pPr>
            <a:lvl4pPr marL="2235200" indent="-558800">
              <a:spcBef>
                <a:spcPts val="4500"/>
              </a:spcBef>
              <a:defRPr sz="4500"/>
            </a:lvl4pPr>
            <a:lvl5pPr marL="2794000" indent="-558800">
              <a:spcBef>
                <a:spcPts val="4500"/>
              </a:spcBef>
              <a:defRPr sz="45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727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13"/>
          </p:nvPr>
        </p:nvSpPr>
        <p:spPr>
          <a:xfrm>
            <a:off x="15760700" y="68707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15760700" y="9525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idx="15"/>
          </p:nvPr>
        </p:nvSpPr>
        <p:spPr>
          <a:xfrm>
            <a:off x="1206500" y="952500"/>
            <a:ext cx="141732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99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63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127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190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254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317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381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444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508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571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png"/><Relationship Id="rId5" Type="http://schemas.openxmlformats.org/officeDocument/2006/relationships/image" Target="../media/image1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s://arxiv.org/abs/1807.00763" TargetMode="Externa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Titl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0" name="Body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21" name="JHV_2017-05-23_14.00.34.mp4" descr="JHV_2017-05-23_14.00.34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0" y="324928"/>
            <a:ext cx="24384000" cy="13066144"/>
          </a:xfrm>
          <a:prstGeom prst="rect">
            <a:avLst/>
          </a:prstGeom>
          <a:ln w="12700">
            <a:miter lim="400000"/>
          </a:ln>
        </p:spPr>
      </p:pic>
      <p:pic>
        <p:nvPicPr>
          <p:cNvPr id="122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417488" y="9201150"/>
            <a:ext cx="15122616" cy="3205603"/>
          </a:xfrm>
          <a:prstGeom prst="rect">
            <a:avLst/>
          </a:prstGeom>
          <a:ln w="12700">
            <a:miter lim="400000"/>
          </a:ln>
        </p:spPr>
      </p:pic>
      <p:sp>
        <p:nvSpPr>
          <p:cNvPr id="123" name="A 3D Model of AR 11726 Heated by Nanoflares"/>
          <p:cNvSpPr txBox="1"/>
          <p:nvPr/>
        </p:nvSpPr>
        <p:spPr>
          <a:xfrm>
            <a:off x="339753" y="426697"/>
            <a:ext cx="23278085" cy="350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1200">
                <a:solidFill>
                  <a:srgbClr val="B3BFC4"/>
                </a:solidFill>
              </a:defRPr>
            </a:lvl1pPr>
          </a:lstStyle>
          <a:p>
            <a:r>
              <a:t>A 3D Model of AR 11726 Heated by Nanoflares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000" fill="hold"/>
                                        <p:tgtEl>
                                          <p:spTgt spid="1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21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simevol.mp4" descr="simevol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2986452" y="5434386"/>
            <a:ext cx="10166107" cy="7620001"/>
          </a:xfrm>
          <a:prstGeom prst="rect">
            <a:avLst/>
          </a:prstGeom>
          <a:ln w="12700">
            <a:miter lim="400000"/>
          </a:ln>
        </p:spPr>
      </p:pic>
      <p:sp>
        <p:nvSpPr>
          <p:cNvPr id="181" name="Simulate the Response of Loops to Nanoflare Heating"/>
          <p:cNvSpPr txBox="1"/>
          <p:nvPr/>
        </p:nvSpPr>
        <p:spPr>
          <a:xfrm>
            <a:off x="1190853" y="660400"/>
            <a:ext cx="22002294" cy="1193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7200"/>
            </a:lvl1pPr>
          </a:lstStyle>
          <a:p>
            <a:r>
              <a:t>Simulate the Response of Loops to Nanoflare Heating</a:t>
            </a:r>
          </a:p>
        </p:txBody>
      </p:sp>
      <p:pic>
        <p:nvPicPr>
          <p:cNvPr id="182" name="loops.png" descr="loops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165100" y="5994400"/>
            <a:ext cx="11555508" cy="6499973"/>
          </a:xfrm>
          <a:prstGeom prst="rect">
            <a:avLst/>
          </a:prstGeom>
          <a:ln w="12700">
            <a:miter lim="400000"/>
          </a:ln>
        </p:spPr>
      </p:pic>
      <p:sp>
        <p:nvSpPr>
          <p:cNvPr id="183" name="In loop simulations, the onset of nanoflares is determined by randomly sampling the frequency distribution function.…"/>
          <p:cNvSpPr txBox="1"/>
          <p:nvPr/>
        </p:nvSpPr>
        <p:spPr>
          <a:xfrm>
            <a:off x="183870" y="2533649"/>
            <a:ext cx="24127816" cy="173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3600"/>
            </a:pPr>
            <a:r>
              <a:t>In loop simulations, the onset of nanoflares is determined by randomly sampling the frequency distribution function.</a:t>
            </a:r>
          </a:p>
          <a:p>
            <a:pPr algn="l">
              <a:defRPr sz="3600"/>
            </a:pPr>
            <a:r>
              <a:t>Our results have shown that, for a given energy nanoflare, the time-averaged emission measure is not sensitive to the duration of the nanoflare event. Therefore, we assume a fixed duration of 100 s. </a:t>
            </a:r>
          </a:p>
        </p:txBody>
      </p:sp>
      <p:sp>
        <p:nvSpPr>
          <p:cNvPr id="184" name="Sample loop response for q0 = 5 ✕ 10-4 (erg cm-3 s-1), α = -2.5, β = 1.5, and γ = -1.5"/>
          <p:cNvSpPr/>
          <p:nvPr/>
        </p:nvSpPr>
        <p:spPr>
          <a:xfrm>
            <a:off x="3602513" y="4530114"/>
            <a:ext cx="17178974" cy="647708"/>
          </a:xfrm>
          <a:prstGeom prst="rect">
            <a:avLst/>
          </a:prstGeom>
          <a:blipFill>
            <a:blip r:embed="rId6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600"/>
            </a:pPr>
            <a:r>
              <a:t>Sample loop response for </a:t>
            </a:r>
            <a:r>
              <a:rPr>
                <a:latin typeface="Cambria Math"/>
                <a:ea typeface="Cambria Math"/>
                <a:cs typeface="Cambria Math"/>
                <a:sym typeface="Cambria Math"/>
              </a:rPr>
              <a:t>q</a:t>
            </a:r>
            <a:r>
              <a:rPr baseline="-5999">
                <a:latin typeface="Cambria Math"/>
                <a:ea typeface="Cambria Math"/>
                <a:cs typeface="Cambria Math"/>
                <a:sym typeface="Cambria Math"/>
              </a:rPr>
              <a:t>0</a:t>
            </a:r>
            <a:r>
              <a:rPr>
                <a:latin typeface="Cambria Math"/>
                <a:ea typeface="Cambria Math"/>
                <a:cs typeface="Cambria Math"/>
                <a:sym typeface="Cambria Math"/>
              </a:rPr>
              <a:t> = 5 </a:t>
            </a:r>
            <a:r>
              <a:rPr sz="2800">
                <a:latin typeface="Arial Unicode MS"/>
                <a:ea typeface="Arial Unicode MS"/>
                <a:cs typeface="Arial Unicode MS"/>
                <a:sym typeface="Arial Unicode MS"/>
              </a:rPr>
              <a:t>✕ </a:t>
            </a:r>
            <a:r>
              <a:rPr>
                <a:latin typeface="Cambria Math"/>
                <a:ea typeface="Cambria Math"/>
                <a:cs typeface="Cambria Math"/>
                <a:sym typeface="Cambria Math"/>
              </a:rPr>
              <a:t>10</a:t>
            </a:r>
            <a:r>
              <a:rPr baseline="31999">
                <a:latin typeface="Cambria Math"/>
                <a:ea typeface="Cambria Math"/>
                <a:cs typeface="Cambria Math"/>
                <a:sym typeface="Cambria Math"/>
              </a:rPr>
              <a:t>-4 </a:t>
            </a:r>
            <a:r>
              <a:t>(erg cm</a:t>
            </a:r>
            <a:r>
              <a:rPr baseline="31999"/>
              <a:t>-3</a:t>
            </a:r>
            <a:r>
              <a:t> s</a:t>
            </a:r>
            <a:r>
              <a:rPr baseline="31999"/>
              <a:t>-1</a:t>
            </a:r>
            <a:r>
              <a:t>)</a:t>
            </a:r>
            <a:r>
              <a:rPr baseline="-5999"/>
              <a:t>,</a:t>
            </a:r>
            <a:r>
              <a:t> </a:t>
            </a:r>
            <a:r>
              <a:rPr>
                <a:latin typeface="Cambria Math"/>
                <a:ea typeface="Cambria Math"/>
                <a:cs typeface="Cambria Math"/>
                <a:sym typeface="Cambria Math"/>
              </a:rPr>
              <a:t>α = -2.5</a:t>
            </a:r>
            <a:r>
              <a:t>, </a:t>
            </a:r>
            <a:r>
              <a:rPr>
                <a:latin typeface="Cambria Math"/>
                <a:ea typeface="Cambria Math"/>
                <a:cs typeface="Cambria Math"/>
                <a:sym typeface="Cambria Math"/>
              </a:rPr>
              <a:t>β = 1.5,</a:t>
            </a:r>
            <a:r>
              <a:t> and </a:t>
            </a:r>
            <a:r>
              <a:rPr>
                <a:latin typeface="Cambria Math"/>
                <a:ea typeface="Cambria Math"/>
                <a:cs typeface="Cambria Math"/>
                <a:sym typeface="Cambria Math"/>
              </a:rPr>
              <a:t>γ = -1.5 </a:t>
            </a:r>
            <a:r>
              <a:t> </a:t>
            </a:r>
          </a:p>
        </p:txBody>
      </p:sp>
      <p:sp>
        <p:nvSpPr>
          <p:cNvPr id="185" name="Hydrodynamic response modeled in 1D using the ARC7 MHD code (Allred &amp; MacNeice 2015)"/>
          <p:cNvSpPr txBox="1"/>
          <p:nvPr/>
        </p:nvSpPr>
        <p:spPr>
          <a:xfrm>
            <a:off x="3653586" y="13023403"/>
            <a:ext cx="17188384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/>
            </a:lvl1pPr>
          </a:lstStyle>
          <a:p>
            <a:r>
              <a:t>Hydrodynamic response modeled in 1D using the ARC7 MHD code (Allred &amp; MacNeice 2015)</a:t>
            </a:r>
          </a:p>
        </p:txBody>
      </p:sp>
      <p:sp>
        <p:nvSpPr>
          <p:cNvPr id="186" name="Line"/>
          <p:cNvSpPr/>
          <p:nvPr/>
        </p:nvSpPr>
        <p:spPr>
          <a:xfrm flipV="1">
            <a:off x="11180786" y="8579460"/>
            <a:ext cx="2153751" cy="1715055"/>
          </a:xfrm>
          <a:prstGeom prst="line">
            <a:avLst/>
          </a:prstGeom>
          <a:ln w="63500">
            <a:solidFill>
              <a:srgbClr val="189B1A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187" name="Line"/>
          <p:cNvSpPr/>
          <p:nvPr/>
        </p:nvSpPr>
        <p:spPr>
          <a:xfrm flipH="1" flipV="1">
            <a:off x="8162461" y="10074779"/>
            <a:ext cx="3023543" cy="208775"/>
          </a:xfrm>
          <a:prstGeom prst="line">
            <a:avLst/>
          </a:prstGeom>
          <a:ln w="63500">
            <a:solidFill>
              <a:srgbClr val="189B1A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200000" fill="hold"/>
                                        <p:tgtEl>
                                          <p:spTgt spid="1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80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loops.png" descr="loop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29403" y="1435762"/>
            <a:ext cx="6670484" cy="3752148"/>
          </a:xfrm>
          <a:prstGeom prst="rect">
            <a:avLst/>
          </a:prstGeom>
          <a:ln w="12700">
            <a:miter lim="400000"/>
          </a:ln>
        </p:spPr>
      </p:pic>
      <p:sp>
        <p:nvSpPr>
          <p:cNvPr id="190" name="Time averaged DEM along loop"/>
          <p:cNvSpPr/>
          <p:nvPr/>
        </p:nvSpPr>
        <p:spPr>
          <a:xfrm>
            <a:off x="1217651" y="5322076"/>
            <a:ext cx="6592825" cy="647701"/>
          </a:xfrm>
          <a:prstGeom prst="rect">
            <a:avLst/>
          </a:prstGeom>
          <a:gradFill>
            <a:gsLst>
              <a:gs pos="0">
                <a:srgbClr val="189B1A"/>
              </a:gs>
              <a:gs pos="100000">
                <a:srgbClr val="235D0B"/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3600"/>
            </a:lvl1pPr>
          </a:lstStyle>
          <a:p>
            <a:r>
              <a:t>Time averaged DEM along loop</a:t>
            </a:r>
          </a:p>
        </p:txBody>
      </p:sp>
      <p:sp>
        <p:nvSpPr>
          <p:cNvPr id="191" name="Line"/>
          <p:cNvSpPr/>
          <p:nvPr/>
        </p:nvSpPr>
        <p:spPr>
          <a:xfrm flipV="1">
            <a:off x="4544885" y="3851222"/>
            <a:ext cx="663298" cy="1524778"/>
          </a:xfrm>
          <a:prstGeom prst="line">
            <a:avLst/>
          </a:prstGeom>
          <a:ln w="50800">
            <a:solidFill>
              <a:srgbClr val="189B1A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192" name="Line of sight projected DEM"/>
          <p:cNvSpPr/>
          <p:nvPr/>
        </p:nvSpPr>
        <p:spPr>
          <a:xfrm>
            <a:off x="13189433" y="2987985"/>
            <a:ext cx="5797297" cy="647701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/>
            </a:lvl1pPr>
          </a:lstStyle>
          <a:p>
            <a:r>
              <a:t>Line of sight projected DEM</a:t>
            </a:r>
          </a:p>
        </p:txBody>
      </p:sp>
      <p:grpSp>
        <p:nvGrpSpPr>
          <p:cNvPr id="195" name="Group"/>
          <p:cNvGrpSpPr/>
          <p:nvPr/>
        </p:nvGrpSpPr>
        <p:grpSpPr>
          <a:xfrm>
            <a:off x="1217651" y="6735096"/>
            <a:ext cx="6592825" cy="4507066"/>
            <a:chOff x="0" y="0"/>
            <a:chExt cx="6592823" cy="4507064"/>
          </a:xfrm>
        </p:grpSpPr>
        <p:sp>
          <p:nvSpPr>
            <p:cNvPr id="193" name="Rectangle"/>
            <p:cNvSpPr/>
            <p:nvPr/>
          </p:nvSpPr>
          <p:spPr>
            <a:xfrm>
              <a:off x="0" y="0"/>
              <a:ext cx="6592824" cy="4507065"/>
            </a:xfrm>
            <a:prstGeom prst="rect">
              <a:avLst/>
            </a:prstGeom>
            <a:blipFill rotWithShape="1">
              <a:blip r:embed="rId4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600"/>
              </a:pPr>
              <a:endParaRPr/>
            </a:p>
          </p:txBody>
        </p:sp>
        <p:pic>
          <p:nvPicPr>
            <p:cNvPr id="194" name="loopdem.pdf" descr="loopdem.pdf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37714" y="329044"/>
              <a:ext cx="6072785" cy="404852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98" name="Group"/>
          <p:cNvGrpSpPr/>
          <p:nvPr/>
        </p:nvGrpSpPr>
        <p:grpSpPr>
          <a:xfrm>
            <a:off x="8778454" y="4505094"/>
            <a:ext cx="14619256" cy="8814125"/>
            <a:chOff x="0" y="0"/>
            <a:chExt cx="14619254" cy="8814124"/>
          </a:xfrm>
        </p:grpSpPr>
        <p:sp>
          <p:nvSpPr>
            <p:cNvPr id="196" name="Rectangle"/>
            <p:cNvSpPr/>
            <p:nvPr/>
          </p:nvSpPr>
          <p:spPr>
            <a:xfrm>
              <a:off x="0" y="0"/>
              <a:ext cx="14619255" cy="8814125"/>
            </a:xfrm>
            <a:prstGeom prst="rect">
              <a:avLst/>
            </a:prstGeom>
            <a:blipFill rotWithShape="1">
              <a:blip r:embed="rId4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600"/>
              </a:pPr>
              <a:endParaRPr/>
            </a:p>
          </p:txBody>
        </p:sp>
        <p:pic>
          <p:nvPicPr>
            <p:cNvPr id="197" name="dempanels.pdf" descr="dempanels.pdf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263653" y="221388"/>
              <a:ext cx="12091949" cy="837134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01" name="Group"/>
          <p:cNvGrpSpPr/>
          <p:nvPr/>
        </p:nvGrpSpPr>
        <p:grpSpPr>
          <a:xfrm>
            <a:off x="1119702" y="12007481"/>
            <a:ext cx="6788722" cy="1329831"/>
            <a:chOff x="0" y="0"/>
            <a:chExt cx="6788720" cy="1329829"/>
          </a:xfrm>
        </p:grpSpPr>
        <p:sp>
          <p:nvSpPr>
            <p:cNvPr id="199" name="Rectangle"/>
            <p:cNvSpPr/>
            <p:nvPr/>
          </p:nvSpPr>
          <p:spPr>
            <a:xfrm>
              <a:off x="118237" y="0"/>
              <a:ext cx="6670484" cy="1329830"/>
            </a:xfrm>
            <a:prstGeom prst="rect">
              <a:avLst/>
            </a:prstGeom>
            <a:blipFill rotWithShape="1">
              <a:blip r:embed="rId4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600"/>
              </a:pPr>
              <a:endParaRPr/>
            </a:p>
          </p:txBody>
        </p:sp>
        <p:pic>
          <p:nvPicPr>
            <p:cNvPr id="200" name="Image" descr="Image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104761"/>
              <a:ext cx="6598994" cy="117110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Compare EUNIS Lines"/>
          <p:cNvSpPr txBox="1"/>
          <p:nvPr/>
        </p:nvSpPr>
        <p:spPr>
          <a:xfrm>
            <a:off x="2911938" y="1385016"/>
            <a:ext cx="6489066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Compare EUNIS Lines</a:t>
            </a:r>
          </a:p>
        </p:txBody>
      </p:sp>
      <p:grpSp>
        <p:nvGrpSpPr>
          <p:cNvPr id="206" name="Group"/>
          <p:cNvGrpSpPr/>
          <p:nvPr/>
        </p:nvGrpSpPr>
        <p:grpSpPr>
          <a:xfrm>
            <a:off x="119461" y="2432626"/>
            <a:ext cx="11904238" cy="5721179"/>
            <a:chOff x="0" y="0"/>
            <a:chExt cx="11904237" cy="5721177"/>
          </a:xfrm>
        </p:grpSpPr>
        <p:sp>
          <p:nvSpPr>
            <p:cNvPr id="204" name="Rectangle"/>
            <p:cNvSpPr/>
            <p:nvPr/>
          </p:nvSpPr>
          <p:spPr>
            <a:xfrm>
              <a:off x="10437" y="105331"/>
              <a:ext cx="11883364" cy="5615847"/>
            </a:xfrm>
            <a:prstGeom prst="rect">
              <a:avLst/>
            </a:prstGeom>
            <a:blipFill rotWithShape="1">
              <a:blip r:embed="rId2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600"/>
              </a:pPr>
              <a:endParaRPr/>
            </a:p>
          </p:txBody>
        </p:sp>
        <p:pic>
          <p:nvPicPr>
            <p:cNvPr id="205" name="compare_eunis.pdf" descr="compare_eunis.pd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1904238" cy="529077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07" name="Compare EIS Lines"/>
          <p:cNvSpPr txBox="1"/>
          <p:nvPr/>
        </p:nvSpPr>
        <p:spPr>
          <a:xfrm>
            <a:off x="15455236" y="1385016"/>
            <a:ext cx="5572126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Compare EIS Lines</a:t>
            </a:r>
          </a:p>
        </p:txBody>
      </p:sp>
      <p:grpSp>
        <p:nvGrpSpPr>
          <p:cNvPr id="210" name="Group"/>
          <p:cNvGrpSpPr/>
          <p:nvPr/>
        </p:nvGrpSpPr>
        <p:grpSpPr>
          <a:xfrm>
            <a:off x="12384975" y="2485839"/>
            <a:ext cx="11712648" cy="5667966"/>
            <a:chOff x="0" y="0"/>
            <a:chExt cx="11712647" cy="5667964"/>
          </a:xfrm>
        </p:grpSpPr>
        <p:sp>
          <p:nvSpPr>
            <p:cNvPr id="208" name="Rectangle"/>
            <p:cNvSpPr/>
            <p:nvPr/>
          </p:nvSpPr>
          <p:spPr>
            <a:xfrm>
              <a:off x="0" y="38865"/>
              <a:ext cx="11712648" cy="5629100"/>
            </a:xfrm>
            <a:prstGeom prst="rect">
              <a:avLst/>
            </a:prstGeom>
            <a:blipFill rotWithShape="1">
              <a:blip r:embed="rId2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600"/>
              </a:pPr>
              <a:endParaRPr/>
            </a:p>
          </p:txBody>
        </p:sp>
        <p:pic>
          <p:nvPicPr>
            <p:cNvPr id="209" name="compare_eis.pdf" descr="compare_eis.pd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11712648" cy="520562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11" name="Line emission modeled using G(n,T) from CHIANTI with coronal abundances from Schmelz et al. (2012)"/>
          <p:cNvSpPr txBox="1"/>
          <p:nvPr/>
        </p:nvSpPr>
        <p:spPr>
          <a:xfrm>
            <a:off x="1464498" y="8429893"/>
            <a:ext cx="20984558" cy="162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r>
              <a:t>Line emission modeled using G(n,T) from CHIANTI with coronal abundances from Schmelz et al. (2012)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Finding the best f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Finding the best fit</a:t>
            </a:r>
          </a:p>
        </p:txBody>
      </p:sp>
      <p:grpSp>
        <p:nvGrpSpPr>
          <p:cNvPr id="216" name="Group"/>
          <p:cNvGrpSpPr/>
          <p:nvPr/>
        </p:nvGrpSpPr>
        <p:grpSpPr>
          <a:xfrm>
            <a:off x="4380632" y="3324630"/>
            <a:ext cx="7207841" cy="1992391"/>
            <a:chOff x="0" y="0"/>
            <a:chExt cx="7207839" cy="1992390"/>
          </a:xfrm>
        </p:grpSpPr>
        <p:sp>
          <p:nvSpPr>
            <p:cNvPr id="214" name="Rectangle"/>
            <p:cNvSpPr/>
            <p:nvPr/>
          </p:nvSpPr>
          <p:spPr>
            <a:xfrm>
              <a:off x="0" y="12958"/>
              <a:ext cx="7207840" cy="1979433"/>
            </a:xfrm>
            <a:prstGeom prst="rect">
              <a:avLst/>
            </a:prstGeom>
            <a:blipFill rotWithShape="1">
              <a:blip r:embed="rId2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600"/>
              </a:pPr>
              <a:endParaRPr/>
            </a:p>
          </p:txBody>
        </p:sp>
        <p:pic>
          <p:nvPicPr>
            <p:cNvPr id="215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7207840" cy="1898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17" name="Minimize Mean Squared Error:"/>
          <p:cNvSpPr txBox="1"/>
          <p:nvPr/>
        </p:nvSpPr>
        <p:spPr>
          <a:xfrm>
            <a:off x="113328" y="3165125"/>
            <a:ext cx="4182326" cy="231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800"/>
            </a:lvl1pPr>
          </a:lstStyle>
          <a:p>
            <a:r>
              <a:t>Minimize Mean Squared Error:</a:t>
            </a:r>
          </a:p>
        </p:txBody>
      </p:sp>
      <p:sp>
        <p:nvSpPr>
          <p:cNvPr id="218" name="f = f0 (L/L0)γ (B/B0)β (E/E0)α   dE dV"/>
          <p:cNvSpPr/>
          <p:nvPr/>
        </p:nvSpPr>
        <p:spPr>
          <a:xfrm>
            <a:off x="1185368" y="5898654"/>
            <a:ext cx="10462135" cy="927101"/>
          </a:xfrm>
          <a:prstGeom prst="rect">
            <a:avLst/>
          </a:prstGeom>
          <a:blipFill>
            <a:blip r:embed="rId4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400"/>
            </a:pPr>
            <a:r>
              <a:rPr i="1">
                <a:latin typeface="Helvetica"/>
                <a:ea typeface="Helvetica"/>
                <a:cs typeface="Helvetica"/>
                <a:sym typeface="Helvetica"/>
              </a:rPr>
              <a:t>f</a:t>
            </a:r>
            <a:r>
              <a:rPr>
                <a:latin typeface="Cambria Math"/>
                <a:ea typeface="Cambria Math"/>
                <a:cs typeface="Cambria Math"/>
                <a:sym typeface="Cambria Math"/>
              </a:rPr>
              <a:t> = </a:t>
            </a:r>
            <a:r>
              <a:rPr i="1">
                <a:latin typeface="Helvetica"/>
                <a:ea typeface="Helvetica"/>
                <a:cs typeface="Helvetica"/>
                <a:sym typeface="Helvetica"/>
              </a:rPr>
              <a:t>f</a:t>
            </a:r>
            <a:r>
              <a:rPr i="1" baseline="-5999">
                <a:latin typeface="Helvetica"/>
                <a:ea typeface="Helvetica"/>
                <a:cs typeface="Helvetica"/>
                <a:sym typeface="Helvetica"/>
              </a:rPr>
              <a:t>0</a:t>
            </a:r>
            <a:r>
              <a:rPr>
                <a:latin typeface="Cambria Math"/>
                <a:ea typeface="Cambria Math"/>
                <a:cs typeface="Cambria Math"/>
                <a:sym typeface="Cambria Math"/>
              </a:rPr>
              <a:t> (</a:t>
            </a:r>
            <a:r>
              <a:rPr i="1">
                <a:latin typeface="Helvetica"/>
                <a:ea typeface="Helvetica"/>
                <a:cs typeface="Helvetica"/>
                <a:sym typeface="Helvetica"/>
              </a:rPr>
              <a:t>L</a:t>
            </a:r>
            <a:r>
              <a:rPr>
                <a:latin typeface="Cambria Math"/>
                <a:ea typeface="Cambria Math"/>
                <a:cs typeface="Cambria Math"/>
                <a:sym typeface="Cambria Math"/>
              </a:rPr>
              <a:t>/</a:t>
            </a:r>
            <a:r>
              <a:rPr i="1">
                <a:latin typeface="Helvetica"/>
                <a:ea typeface="Helvetica"/>
                <a:cs typeface="Helvetica"/>
                <a:sym typeface="Helvetica"/>
              </a:rPr>
              <a:t>L</a:t>
            </a:r>
            <a:r>
              <a:rPr i="1" baseline="-5999">
                <a:latin typeface="Helvetica"/>
                <a:ea typeface="Helvetica"/>
                <a:cs typeface="Helvetica"/>
                <a:sym typeface="Helvetica"/>
              </a:rPr>
              <a:t>0</a:t>
            </a:r>
            <a:r>
              <a:rPr>
                <a:latin typeface="Cambria Math"/>
                <a:ea typeface="Cambria Math"/>
                <a:cs typeface="Cambria Math"/>
                <a:sym typeface="Cambria Math"/>
              </a:rPr>
              <a:t>)</a:t>
            </a:r>
            <a:r>
              <a:rPr baseline="31999">
                <a:latin typeface="Cambria Math"/>
                <a:ea typeface="Cambria Math"/>
                <a:cs typeface="Cambria Math"/>
                <a:sym typeface="Cambria Math"/>
              </a:rPr>
              <a:t>γ</a:t>
            </a:r>
            <a:r>
              <a:rPr>
                <a:latin typeface="Cambria Math"/>
                <a:ea typeface="Cambria Math"/>
                <a:cs typeface="Cambria Math"/>
                <a:sym typeface="Cambria Math"/>
              </a:rPr>
              <a:t> (</a:t>
            </a:r>
            <a:r>
              <a:rPr i="1">
                <a:latin typeface="Helvetica"/>
                <a:ea typeface="Helvetica"/>
                <a:cs typeface="Helvetica"/>
                <a:sym typeface="Helvetica"/>
              </a:rPr>
              <a:t>B</a:t>
            </a:r>
            <a:r>
              <a:rPr>
                <a:latin typeface="Cambria Math"/>
                <a:ea typeface="Cambria Math"/>
                <a:cs typeface="Cambria Math"/>
                <a:sym typeface="Cambria Math"/>
              </a:rPr>
              <a:t>/</a:t>
            </a:r>
            <a:r>
              <a:rPr i="1">
                <a:latin typeface="Helvetica"/>
                <a:ea typeface="Helvetica"/>
                <a:cs typeface="Helvetica"/>
                <a:sym typeface="Helvetica"/>
              </a:rPr>
              <a:t>B</a:t>
            </a:r>
            <a:r>
              <a:rPr i="1" baseline="-5999">
                <a:latin typeface="Helvetica"/>
                <a:ea typeface="Helvetica"/>
                <a:cs typeface="Helvetica"/>
                <a:sym typeface="Helvetica"/>
              </a:rPr>
              <a:t>0</a:t>
            </a:r>
            <a:r>
              <a:rPr>
                <a:latin typeface="Cambria Math"/>
                <a:ea typeface="Cambria Math"/>
                <a:cs typeface="Cambria Math"/>
                <a:sym typeface="Cambria Math"/>
              </a:rPr>
              <a:t>)</a:t>
            </a:r>
            <a:r>
              <a:rPr baseline="31999">
                <a:latin typeface="Cambria Math"/>
                <a:ea typeface="Cambria Math"/>
                <a:cs typeface="Cambria Math"/>
                <a:sym typeface="Cambria Math"/>
              </a:rPr>
              <a:t>β</a:t>
            </a:r>
            <a:r>
              <a:rPr>
                <a:latin typeface="Cambria Math"/>
                <a:ea typeface="Cambria Math"/>
                <a:cs typeface="Cambria Math"/>
                <a:sym typeface="Cambria Math"/>
              </a:rPr>
              <a:t> (</a:t>
            </a:r>
            <a:r>
              <a:rPr i="1">
                <a:latin typeface="Helvetica"/>
                <a:ea typeface="Helvetica"/>
                <a:cs typeface="Helvetica"/>
                <a:sym typeface="Helvetica"/>
              </a:rPr>
              <a:t>E</a:t>
            </a:r>
            <a:r>
              <a:rPr>
                <a:latin typeface="Cambria Math"/>
                <a:ea typeface="Cambria Math"/>
                <a:cs typeface="Cambria Math"/>
                <a:sym typeface="Cambria Math"/>
              </a:rPr>
              <a:t>/</a:t>
            </a:r>
            <a:r>
              <a:rPr i="1">
                <a:latin typeface="Helvetica"/>
                <a:ea typeface="Helvetica"/>
                <a:cs typeface="Helvetica"/>
                <a:sym typeface="Helvetica"/>
              </a:rPr>
              <a:t>E</a:t>
            </a:r>
            <a:r>
              <a:rPr i="1" baseline="-5999">
                <a:latin typeface="Helvetica"/>
                <a:ea typeface="Helvetica"/>
                <a:cs typeface="Helvetica"/>
                <a:sym typeface="Helvetica"/>
              </a:rPr>
              <a:t>0</a:t>
            </a:r>
            <a:r>
              <a:rPr>
                <a:latin typeface="Cambria Math"/>
                <a:ea typeface="Cambria Math"/>
                <a:cs typeface="Cambria Math"/>
                <a:sym typeface="Cambria Math"/>
              </a:rPr>
              <a:t>)</a:t>
            </a:r>
            <a:r>
              <a:rPr baseline="31999">
                <a:latin typeface="Cambria Math"/>
                <a:ea typeface="Cambria Math"/>
                <a:cs typeface="Cambria Math"/>
                <a:sym typeface="Cambria Math"/>
              </a:rPr>
              <a:t>α   </a:t>
            </a:r>
            <a:r>
              <a:rPr>
                <a:latin typeface="Cambria Math"/>
                <a:ea typeface="Cambria Math"/>
                <a:cs typeface="Cambria Math"/>
                <a:sym typeface="Cambria Math"/>
              </a:rPr>
              <a:t>d</a:t>
            </a:r>
            <a:r>
              <a:rPr i="1">
                <a:latin typeface="Helvetica"/>
                <a:ea typeface="Helvetica"/>
                <a:cs typeface="Helvetica"/>
                <a:sym typeface="Helvetica"/>
              </a:rPr>
              <a:t>E</a:t>
            </a:r>
            <a:r>
              <a:rPr>
                <a:latin typeface="Cambria Math"/>
                <a:ea typeface="Cambria Math"/>
                <a:cs typeface="Cambria Math"/>
                <a:sym typeface="Cambria Math"/>
              </a:rPr>
              <a:t> d</a:t>
            </a:r>
            <a:r>
              <a:rPr i="1">
                <a:latin typeface="Helvetica"/>
                <a:ea typeface="Helvetica"/>
                <a:cs typeface="Helvetica"/>
                <a:sym typeface="Helvetica"/>
              </a:rPr>
              <a:t>V</a:t>
            </a:r>
          </a:p>
        </p:txBody>
      </p:sp>
      <p:sp>
        <p:nvSpPr>
          <p:cNvPr id="219" name="Best fit:…"/>
          <p:cNvSpPr/>
          <p:nvPr/>
        </p:nvSpPr>
        <p:spPr>
          <a:xfrm>
            <a:off x="1240886" y="7599344"/>
            <a:ext cx="10462135" cy="4330712"/>
          </a:xfrm>
          <a:prstGeom prst="rect">
            <a:avLst/>
          </a:prstGeom>
          <a:blipFill>
            <a:blip r:embed="rId5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5400"/>
            </a:pPr>
            <a:r>
              <a:rPr b="1">
                <a:latin typeface="Helvetica"/>
                <a:ea typeface="Helvetica"/>
                <a:cs typeface="Helvetica"/>
                <a:sym typeface="Helvetica"/>
              </a:rPr>
              <a:t>Best fit</a:t>
            </a:r>
            <a:r>
              <a:t>:</a:t>
            </a:r>
          </a:p>
          <a:p>
            <a:pPr lvl="2" algn="l">
              <a:defRPr sz="5400"/>
            </a:pPr>
            <a:r>
              <a:rPr>
                <a:latin typeface="Cambria Math"/>
                <a:ea typeface="Cambria Math"/>
                <a:cs typeface="Cambria Math"/>
                <a:sym typeface="Cambria Math"/>
              </a:rPr>
              <a:t>q</a:t>
            </a:r>
            <a:r>
              <a:rPr baseline="-5999">
                <a:latin typeface="Cambria Math"/>
                <a:ea typeface="Cambria Math"/>
                <a:cs typeface="Cambria Math"/>
                <a:sym typeface="Cambria Math"/>
              </a:rPr>
              <a:t>0</a:t>
            </a:r>
            <a:r>
              <a:rPr>
                <a:latin typeface="Cambria Math"/>
                <a:ea typeface="Cambria Math"/>
                <a:cs typeface="Cambria Math"/>
                <a:sym typeface="Cambria Math"/>
              </a:rPr>
              <a:t> = 1 </a:t>
            </a:r>
            <a:r>
              <a:rPr>
                <a:latin typeface="Arial Unicode MS"/>
                <a:ea typeface="Arial Unicode MS"/>
                <a:cs typeface="Arial Unicode MS"/>
                <a:sym typeface="Arial Unicode MS"/>
              </a:rPr>
              <a:t>✕ </a:t>
            </a:r>
            <a:r>
              <a:rPr>
                <a:latin typeface="Cambria Math"/>
                <a:ea typeface="Cambria Math"/>
                <a:cs typeface="Cambria Math"/>
                <a:sym typeface="Cambria Math"/>
              </a:rPr>
              <a:t>10</a:t>
            </a:r>
            <a:r>
              <a:rPr baseline="31999">
                <a:latin typeface="Cambria Math"/>
                <a:ea typeface="Cambria Math"/>
                <a:cs typeface="Cambria Math"/>
                <a:sym typeface="Cambria Math"/>
              </a:rPr>
              <a:t>-3 </a:t>
            </a:r>
            <a:r>
              <a:t>(erg cm</a:t>
            </a:r>
            <a:r>
              <a:rPr baseline="31999"/>
              <a:t>-3</a:t>
            </a:r>
            <a:r>
              <a:t> s</a:t>
            </a:r>
            <a:r>
              <a:rPr baseline="31999"/>
              <a:t>-1</a:t>
            </a:r>
            <a:r>
              <a:t>)</a:t>
            </a:r>
            <a:endParaRPr baseline="-5999"/>
          </a:p>
          <a:p>
            <a:pPr lvl="2" algn="l">
              <a:defRPr sz="5400"/>
            </a:pPr>
            <a:r>
              <a:rPr>
                <a:latin typeface="Cambria Math"/>
                <a:ea typeface="Cambria Math"/>
                <a:cs typeface="Cambria Math"/>
                <a:sym typeface="Cambria Math"/>
              </a:rPr>
              <a:t>α = -2.4</a:t>
            </a:r>
          </a:p>
          <a:p>
            <a:pPr lvl="2" algn="l">
              <a:defRPr sz="5400"/>
            </a:pPr>
            <a:r>
              <a:rPr>
                <a:latin typeface="Cambria Math"/>
                <a:ea typeface="Cambria Math"/>
                <a:cs typeface="Cambria Math"/>
                <a:sym typeface="Cambria Math"/>
              </a:rPr>
              <a:t>β = 1.5</a:t>
            </a:r>
          </a:p>
          <a:p>
            <a:pPr lvl="2" algn="l">
              <a:defRPr sz="3600"/>
            </a:pPr>
            <a:r>
              <a:rPr sz="5400">
                <a:latin typeface="Cambria Math"/>
                <a:ea typeface="Cambria Math"/>
                <a:cs typeface="Cambria Math"/>
                <a:sym typeface="Cambria Math"/>
              </a:rPr>
              <a:t>γ = -1.0</a:t>
            </a:r>
            <a:r>
              <a:rPr>
                <a:latin typeface="Cambria Math"/>
                <a:ea typeface="Cambria Math"/>
                <a:cs typeface="Cambria Math"/>
                <a:sym typeface="Cambria Math"/>
              </a:rPr>
              <a:t> </a:t>
            </a:r>
            <a:r>
              <a:t> </a:t>
            </a:r>
          </a:p>
        </p:txBody>
      </p:sp>
      <p:grpSp>
        <p:nvGrpSpPr>
          <p:cNvPr id="222" name="Group"/>
          <p:cNvGrpSpPr/>
          <p:nvPr/>
        </p:nvGrpSpPr>
        <p:grpSpPr>
          <a:xfrm>
            <a:off x="12410598" y="3554877"/>
            <a:ext cx="10765089" cy="8886502"/>
            <a:chOff x="0" y="0"/>
            <a:chExt cx="10765087" cy="8886500"/>
          </a:xfrm>
        </p:grpSpPr>
        <p:sp>
          <p:nvSpPr>
            <p:cNvPr id="220" name="Rectangle"/>
            <p:cNvSpPr/>
            <p:nvPr/>
          </p:nvSpPr>
          <p:spPr>
            <a:xfrm>
              <a:off x="151476" y="0"/>
              <a:ext cx="10462136" cy="8886501"/>
            </a:xfrm>
            <a:prstGeom prst="rect">
              <a:avLst/>
            </a:prstGeom>
            <a:blipFill rotWithShape="1">
              <a:blip r:embed="rId2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600"/>
              </a:pPr>
              <a:endParaRPr/>
            </a:p>
          </p:txBody>
        </p:sp>
        <p:pic>
          <p:nvPicPr>
            <p:cNvPr id="221" name="hr.pdf" descr="hr.pdf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302832"/>
              <a:ext cx="10765088" cy="82808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23" name="Time-averaged LOS heating rate"/>
          <p:cNvSpPr txBox="1"/>
          <p:nvPr/>
        </p:nvSpPr>
        <p:spPr>
          <a:xfrm>
            <a:off x="13971575" y="3565354"/>
            <a:ext cx="7118748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Time-averaged LOS heating rate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Comparison with AIA Images"/>
          <p:cNvSpPr txBox="1"/>
          <p:nvPr/>
        </p:nvSpPr>
        <p:spPr>
          <a:xfrm>
            <a:off x="6189878" y="660400"/>
            <a:ext cx="12004244" cy="1193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7200"/>
            </a:lvl1pPr>
          </a:lstStyle>
          <a:p>
            <a:r>
              <a:t>Comparison with AIA Images</a:t>
            </a:r>
          </a:p>
        </p:txBody>
      </p:sp>
      <p:grpSp>
        <p:nvGrpSpPr>
          <p:cNvPr id="228" name="Group"/>
          <p:cNvGrpSpPr/>
          <p:nvPr/>
        </p:nvGrpSpPr>
        <p:grpSpPr>
          <a:xfrm>
            <a:off x="5864840" y="2096182"/>
            <a:ext cx="12654320" cy="11548597"/>
            <a:chOff x="0" y="0"/>
            <a:chExt cx="12654319" cy="11548595"/>
          </a:xfrm>
        </p:grpSpPr>
        <p:sp>
          <p:nvSpPr>
            <p:cNvPr id="226" name="Rectangle"/>
            <p:cNvSpPr/>
            <p:nvPr/>
          </p:nvSpPr>
          <p:spPr>
            <a:xfrm>
              <a:off x="257291" y="0"/>
              <a:ext cx="12397029" cy="11443411"/>
            </a:xfrm>
            <a:prstGeom prst="rect">
              <a:avLst/>
            </a:prstGeom>
            <a:blipFill rotWithShape="1">
              <a:blip r:embed="rId2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600"/>
              </a:pPr>
              <a:endParaRPr/>
            </a:p>
          </p:txBody>
        </p:sp>
        <p:pic>
          <p:nvPicPr>
            <p:cNvPr id="227" name="compare_aia.pdf" descr="compare_aia.pd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105185"/>
              <a:ext cx="12397028" cy="114434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patially-Integrated DEM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Spatially-Integrated DEM</a:t>
            </a:r>
          </a:p>
        </p:txBody>
      </p:sp>
      <p:grpSp>
        <p:nvGrpSpPr>
          <p:cNvPr id="233" name="Group"/>
          <p:cNvGrpSpPr/>
          <p:nvPr/>
        </p:nvGrpSpPr>
        <p:grpSpPr>
          <a:xfrm>
            <a:off x="557008" y="3475171"/>
            <a:ext cx="10270008" cy="7938093"/>
            <a:chOff x="0" y="0"/>
            <a:chExt cx="10270007" cy="7938092"/>
          </a:xfrm>
        </p:grpSpPr>
        <p:sp>
          <p:nvSpPr>
            <p:cNvPr id="231" name="Rectangle"/>
            <p:cNvSpPr/>
            <p:nvPr/>
          </p:nvSpPr>
          <p:spPr>
            <a:xfrm>
              <a:off x="104955" y="75158"/>
              <a:ext cx="10165053" cy="7862935"/>
            </a:xfrm>
            <a:prstGeom prst="rect">
              <a:avLst/>
            </a:prstGeom>
            <a:blipFill rotWithShape="1">
              <a:blip r:embed="rId2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600"/>
              </a:pPr>
              <a:endParaRPr/>
            </a:p>
          </p:txBody>
        </p:sp>
        <p:pic>
          <p:nvPicPr>
            <p:cNvPr id="232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0051203" cy="78629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34" name="Peaks at 3.3 MK…"/>
          <p:cNvSpPr txBox="1"/>
          <p:nvPr/>
        </p:nvSpPr>
        <p:spPr>
          <a:xfrm>
            <a:off x="12607139" y="3512573"/>
            <a:ext cx="9666787" cy="63500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spAutoFit/>
          </a:bodyPr>
          <a:lstStyle/>
          <a:p>
            <a:pPr marL="228600" indent="-228600" algn="l">
              <a:lnSpc>
                <a:spcPct val="120000"/>
              </a:lnSpc>
              <a:buSzPct val="100000"/>
              <a:buChar char="•"/>
            </a:pPr>
            <a:r>
              <a:t> Peaks at 3.3 MK</a:t>
            </a:r>
          </a:p>
          <a:p>
            <a:pPr marL="228600" indent="-228600" algn="l">
              <a:lnSpc>
                <a:spcPct val="120000"/>
              </a:lnSpc>
              <a:buSzPct val="100000"/>
              <a:buChar char="•"/>
            </a:pPr>
            <a:r>
              <a:t> Falls off with slope of approx. -9 in log-log space.</a:t>
            </a:r>
          </a:p>
          <a:p>
            <a:pPr marL="228600" indent="-228600" algn="l">
              <a:lnSpc>
                <a:spcPct val="120000"/>
              </a:lnSpc>
              <a:buSzPct val="100000"/>
              <a:buChar char="•"/>
            </a:pPr>
            <a:r>
              <a:t> For comparison, Ishikawa et al. (2017) found a slope of -12 in AR 12234 using FOXSI-2 sounding rocket. 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7905" y="414925"/>
            <a:ext cx="22567361" cy="11428997"/>
          </a:xfrm>
          <a:prstGeom prst="rect">
            <a:avLst/>
          </a:prstGeom>
          <a:ln w="12700">
            <a:miter lim="400000"/>
          </a:ln>
        </p:spPr>
      </p:pic>
      <p:sp>
        <p:nvSpPr>
          <p:cNvPr id="237" name="From Lundquist et al. (2008); Mandrini et al. (2000)"/>
          <p:cNvSpPr txBox="1"/>
          <p:nvPr/>
        </p:nvSpPr>
        <p:spPr>
          <a:xfrm>
            <a:off x="681665" y="11750640"/>
            <a:ext cx="9202250" cy="162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>
                <a:solidFill>
                  <a:srgbClr val="000000"/>
                </a:solidFill>
              </a:defRPr>
            </a:lvl1pPr>
          </a:lstStyle>
          <a:p>
            <a:r>
              <a:t>From Lundquist et al. (2008); Mandrini et al. (2000)</a:t>
            </a:r>
          </a:p>
        </p:txBody>
      </p:sp>
      <p:sp>
        <p:nvSpPr>
          <p:cNvPr id="238" name="We assume:"/>
          <p:cNvSpPr txBox="1"/>
          <p:nvPr/>
        </p:nvSpPr>
        <p:spPr>
          <a:xfrm>
            <a:off x="9976741" y="12004094"/>
            <a:ext cx="3773171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We assume: </a:t>
            </a:r>
          </a:p>
        </p:txBody>
      </p:sp>
      <p:pic>
        <p:nvPicPr>
          <p:cNvPr id="23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719995" y="12203762"/>
            <a:ext cx="3123872" cy="719087"/>
          </a:xfrm>
          <a:prstGeom prst="rect">
            <a:avLst/>
          </a:prstGeom>
          <a:ln w="12700">
            <a:miter lim="400000"/>
          </a:ln>
        </p:spPr>
      </p:pic>
      <p:pic>
        <p:nvPicPr>
          <p:cNvPr id="240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405523" y="12076325"/>
            <a:ext cx="2433822" cy="719139"/>
          </a:xfrm>
          <a:prstGeom prst="rect">
            <a:avLst/>
          </a:prstGeom>
          <a:ln w="12700">
            <a:miter lim="400000"/>
          </a:ln>
        </p:spPr>
      </p:pic>
      <p:sp>
        <p:nvSpPr>
          <p:cNvPr id="241" name="(B case b)"/>
          <p:cNvSpPr txBox="1"/>
          <p:nvPr/>
        </p:nvSpPr>
        <p:spPr>
          <a:xfrm>
            <a:off x="19868205" y="12004094"/>
            <a:ext cx="3078481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(B case b)</a:t>
            </a:r>
          </a:p>
        </p:txBody>
      </p:sp>
      <p:pic>
        <p:nvPicPr>
          <p:cNvPr id="242" name="Rounded Rectangle" descr="Rounded Rectangle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00518" y="2359059"/>
            <a:ext cx="2103377" cy="539921"/>
          </a:xfrm>
          <a:prstGeom prst="rect">
            <a:avLst/>
          </a:prstGeom>
        </p:spPr>
      </p:pic>
      <p:pic>
        <p:nvPicPr>
          <p:cNvPr id="244" name="Rounded Rectangle" descr="Rounded Rectangle"/>
          <p:cNvPicPr>
            <a:picLocks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5281650" y="2320959"/>
            <a:ext cx="1143281" cy="539921"/>
          </a:xfrm>
          <a:prstGeom prst="rect">
            <a:avLst/>
          </a:prstGeom>
        </p:spPr>
      </p:pic>
      <p:pic>
        <p:nvPicPr>
          <p:cNvPr id="246" name="Rounded Rectangle" descr="Rounded Rectangle"/>
          <p:cNvPicPr>
            <a:picLocks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8314288" y="2325294"/>
            <a:ext cx="1143281" cy="539922"/>
          </a:xfrm>
          <a:prstGeom prst="rect">
            <a:avLst/>
          </a:prstGeom>
        </p:spPr>
      </p:pic>
      <p:sp>
        <p:nvSpPr>
          <p:cNvPr id="248" name="Best Match: Critical Angle"/>
          <p:cNvSpPr txBox="1"/>
          <p:nvPr/>
        </p:nvSpPr>
        <p:spPr>
          <a:xfrm>
            <a:off x="7728066" y="12777224"/>
            <a:ext cx="8270521" cy="927101"/>
          </a:xfrm>
          <a:prstGeom prst="rect">
            <a:avLst/>
          </a:prstGeom>
          <a:blipFill>
            <a:blip r:embed="rId8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400"/>
            </a:lvl1pPr>
          </a:lstStyle>
          <a:p>
            <a:r>
              <a:t>Best Match: Critical Angle </a:t>
            </a:r>
          </a:p>
        </p:txBody>
      </p:sp>
      <p:sp>
        <p:nvSpPr>
          <p:cNvPr id="249" name="(Parker 1988; Berger 1993)"/>
          <p:cNvSpPr txBox="1"/>
          <p:nvPr/>
        </p:nvSpPr>
        <p:spPr>
          <a:xfrm>
            <a:off x="15931439" y="12777224"/>
            <a:ext cx="8461172" cy="927101"/>
          </a:xfrm>
          <a:prstGeom prst="rect">
            <a:avLst/>
          </a:prstGeom>
          <a:blipFill>
            <a:blip r:embed="rId8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400"/>
            </a:lvl1pPr>
          </a:lstStyle>
          <a:p>
            <a:r>
              <a:t>(Parker 1988; Berger 1993)</a:t>
            </a: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Conclusions"/>
          <p:cNvSpPr txBox="1"/>
          <p:nvPr/>
        </p:nvSpPr>
        <p:spPr>
          <a:xfrm>
            <a:off x="9619335" y="718407"/>
            <a:ext cx="5145330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200"/>
            </a:lvl1pPr>
          </a:lstStyle>
          <a:p>
            <a:r>
              <a:t>Conclusions</a:t>
            </a:r>
          </a:p>
        </p:txBody>
      </p:sp>
      <p:sp>
        <p:nvSpPr>
          <p:cNvPr id="252" name="The EIS and EUNIS observations of AR11726 constrain the emission measure over a wide range of temperatures.…"/>
          <p:cNvSpPr txBox="1"/>
          <p:nvPr/>
        </p:nvSpPr>
        <p:spPr>
          <a:xfrm>
            <a:off x="390747" y="2450846"/>
            <a:ext cx="23577106" cy="65659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spAutoFit/>
          </a:bodyPr>
          <a:lstStyle/>
          <a:p>
            <a:pPr marL="610576" indent="-610576" algn="l">
              <a:lnSpc>
                <a:spcPct val="150000"/>
              </a:lnSpc>
              <a:buSzPct val="75000"/>
              <a:buChar char="•"/>
              <a:defRPr sz="4200"/>
            </a:pPr>
            <a:r>
              <a:t>The EIS and EUNIS observations of AR11726 constrain the emission measure over a wide range of temperatures.</a:t>
            </a:r>
          </a:p>
          <a:p>
            <a:pPr marL="610576" indent="-610576" algn="l">
              <a:lnSpc>
                <a:spcPct val="150000"/>
              </a:lnSpc>
              <a:buSzPct val="75000"/>
              <a:buChar char="•"/>
              <a:defRPr sz="4200"/>
            </a:pPr>
            <a:r>
              <a:t>We have constructed a 3D model of this active region and used the observations to constrain a parameteric nanoflare heating frequency distribution of the form, </a:t>
            </a:r>
          </a:p>
          <a:p>
            <a:pPr lvl="5" algn="l">
              <a:lnSpc>
                <a:spcPct val="150000"/>
              </a:lnSpc>
              <a:defRPr sz="4200"/>
            </a:pPr>
            <a:r>
              <a:rPr i="1">
                <a:latin typeface="Helvetica"/>
                <a:ea typeface="Helvetica"/>
                <a:cs typeface="Helvetica"/>
                <a:sym typeface="Helvetica"/>
              </a:rPr>
              <a:t>f</a:t>
            </a:r>
            <a:r>
              <a:rPr>
                <a:latin typeface="Cambria Math"/>
                <a:ea typeface="Cambria Math"/>
                <a:cs typeface="Cambria Math"/>
                <a:sym typeface="Cambria Math"/>
              </a:rPr>
              <a:t> = </a:t>
            </a:r>
            <a:r>
              <a:rPr i="1">
                <a:latin typeface="Helvetica"/>
                <a:ea typeface="Helvetica"/>
                <a:cs typeface="Helvetica"/>
                <a:sym typeface="Helvetica"/>
              </a:rPr>
              <a:t>f</a:t>
            </a:r>
            <a:r>
              <a:rPr i="1" baseline="-5999">
                <a:latin typeface="Helvetica"/>
                <a:ea typeface="Helvetica"/>
                <a:cs typeface="Helvetica"/>
                <a:sym typeface="Helvetica"/>
              </a:rPr>
              <a:t>0</a:t>
            </a:r>
            <a:r>
              <a:rPr>
                <a:latin typeface="Cambria Math"/>
                <a:ea typeface="Cambria Math"/>
                <a:cs typeface="Cambria Math"/>
                <a:sym typeface="Cambria Math"/>
              </a:rPr>
              <a:t> (</a:t>
            </a:r>
            <a:r>
              <a:rPr i="1">
                <a:latin typeface="Helvetica"/>
                <a:ea typeface="Helvetica"/>
                <a:cs typeface="Helvetica"/>
                <a:sym typeface="Helvetica"/>
              </a:rPr>
              <a:t>L/L</a:t>
            </a:r>
            <a:r>
              <a:rPr i="1" baseline="-5999">
                <a:latin typeface="Helvetica"/>
                <a:ea typeface="Helvetica"/>
                <a:cs typeface="Helvetica"/>
                <a:sym typeface="Helvetica"/>
              </a:rPr>
              <a:t>0</a:t>
            </a:r>
            <a:r>
              <a:rPr>
                <a:latin typeface="Cambria Math"/>
                <a:ea typeface="Cambria Math"/>
                <a:cs typeface="Cambria Math"/>
                <a:sym typeface="Cambria Math"/>
              </a:rPr>
              <a:t>)</a:t>
            </a:r>
            <a:r>
              <a:rPr baseline="31999">
                <a:latin typeface="Cambria Math"/>
                <a:ea typeface="Cambria Math"/>
                <a:cs typeface="Cambria Math"/>
                <a:sym typeface="Cambria Math"/>
              </a:rPr>
              <a:t>γ</a:t>
            </a:r>
            <a:r>
              <a:rPr>
                <a:latin typeface="Cambria Math"/>
                <a:ea typeface="Cambria Math"/>
                <a:cs typeface="Cambria Math"/>
                <a:sym typeface="Cambria Math"/>
              </a:rPr>
              <a:t> (</a:t>
            </a:r>
            <a:r>
              <a:rPr i="1">
                <a:latin typeface="Helvetica"/>
                <a:ea typeface="Helvetica"/>
                <a:cs typeface="Helvetica"/>
                <a:sym typeface="Helvetica"/>
              </a:rPr>
              <a:t>B</a:t>
            </a:r>
            <a:r>
              <a:rPr>
                <a:latin typeface="Cambria Math"/>
                <a:ea typeface="Cambria Math"/>
                <a:cs typeface="Cambria Math"/>
                <a:sym typeface="Cambria Math"/>
              </a:rPr>
              <a:t>/</a:t>
            </a:r>
            <a:r>
              <a:rPr i="1">
                <a:latin typeface="Helvetica"/>
                <a:ea typeface="Helvetica"/>
                <a:cs typeface="Helvetica"/>
                <a:sym typeface="Helvetica"/>
              </a:rPr>
              <a:t>B</a:t>
            </a:r>
            <a:r>
              <a:rPr i="1" baseline="-5999">
                <a:latin typeface="Helvetica"/>
                <a:ea typeface="Helvetica"/>
                <a:cs typeface="Helvetica"/>
                <a:sym typeface="Helvetica"/>
              </a:rPr>
              <a:t>0</a:t>
            </a:r>
            <a:r>
              <a:rPr>
                <a:latin typeface="Cambria Math"/>
                <a:ea typeface="Cambria Math"/>
                <a:cs typeface="Cambria Math"/>
                <a:sym typeface="Cambria Math"/>
              </a:rPr>
              <a:t>)</a:t>
            </a:r>
            <a:r>
              <a:rPr baseline="31999">
                <a:latin typeface="Cambria Math"/>
                <a:ea typeface="Cambria Math"/>
                <a:cs typeface="Cambria Math"/>
                <a:sym typeface="Cambria Math"/>
              </a:rPr>
              <a:t>β</a:t>
            </a:r>
            <a:r>
              <a:rPr>
                <a:latin typeface="Cambria Math"/>
                <a:ea typeface="Cambria Math"/>
                <a:cs typeface="Cambria Math"/>
                <a:sym typeface="Cambria Math"/>
              </a:rPr>
              <a:t> (</a:t>
            </a:r>
            <a:r>
              <a:rPr i="1">
                <a:latin typeface="Helvetica"/>
                <a:ea typeface="Helvetica"/>
                <a:cs typeface="Helvetica"/>
                <a:sym typeface="Helvetica"/>
              </a:rPr>
              <a:t>E</a:t>
            </a:r>
            <a:r>
              <a:rPr>
                <a:latin typeface="Cambria Math"/>
                <a:ea typeface="Cambria Math"/>
                <a:cs typeface="Cambria Math"/>
                <a:sym typeface="Cambria Math"/>
              </a:rPr>
              <a:t>/</a:t>
            </a:r>
            <a:r>
              <a:rPr i="1">
                <a:latin typeface="Helvetica"/>
                <a:ea typeface="Helvetica"/>
                <a:cs typeface="Helvetica"/>
                <a:sym typeface="Helvetica"/>
              </a:rPr>
              <a:t>E</a:t>
            </a:r>
            <a:r>
              <a:rPr i="1" baseline="-5999">
                <a:latin typeface="Helvetica"/>
                <a:ea typeface="Helvetica"/>
                <a:cs typeface="Helvetica"/>
                <a:sym typeface="Helvetica"/>
              </a:rPr>
              <a:t>0</a:t>
            </a:r>
            <a:r>
              <a:rPr>
                <a:latin typeface="Cambria Math"/>
                <a:ea typeface="Cambria Math"/>
                <a:cs typeface="Cambria Math"/>
                <a:sym typeface="Cambria Math"/>
              </a:rPr>
              <a:t>)</a:t>
            </a:r>
            <a:r>
              <a:rPr baseline="31999">
                <a:latin typeface="Cambria Math"/>
                <a:ea typeface="Cambria Math"/>
                <a:cs typeface="Cambria Math"/>
                <a:sym typeface="Cambria Math"/>
              </a:rPr>
              <a:t>α   </a:t>
            </a:r>
            <a:r>
              <a:rPr>
                <a:latin typeface="Cambria Math"/>
                <a:ea typeface="Cambria Math"/>
                <a:cs typeface="Cambria Math"/>
                <a:sym typeface="Cambria Math"/>
              </a:rPr>
              <a:t>d</a:t>
            </a:r>
            <a:r>
              <a:rPr i="1">
                <a:latin typeface="Helvetica"/>
                <a:ea typeface="Helvetica"/>
                <a:cs typeface="Helvetica"/>
                <a:sym typeface="Helvetica"/>
              </a:rPr>
              <a:t>E</a:t>
            </a:r>
            <a:r>
              <a:rPr>
                <a:latin typeface="Cambria Math"/>
                <a:ea typeface="Cambria Math"/>
                <a:cs typeface="Cambria Math"/>
                <a:sym typeface="Cambria Math"/>
              </a:rPr>
              <a:t> d</a:t>
            </a:r>
            <a:r>
              <a:rPr i="1">
                <a:latin typeface="Helvetica"/>
                <a:ea typeface="Helvetica"/>
                <a:cs typeface="Helvetica"/>
                <a:sym typeface="Helvetica"/>
              </a:rPr>
              <a:t>V</a:t>
            </a:r>
          </a:p>
          <a:p>
            <a:pPr marL="610576" indent="-610576" algn="l">
              <a:lnSpc>
                <a:spcPct val="150000"/>
              </a:lnSpc>
              <a:buSzPct val="75000"/>
              <a:buChar char="•"/>
              <a:defRPr sz="4200"/>
            </a:pPr>
            <a:r>
              <a:t>Our best fit: </a:t>
            </a:r>
            <a:r>
              <a:rPr>
                <a:latin typeface="Cambria Math"/>
                <a:ea typeface="Cambria Math"/>
                <a:cs typeface="Cambria Math"/>
                <a:sym typeface="Cambria Math"/>
              </a:rPr>
              <a:t>q</a:t>
            </a:r>
            <a:r>
              <a:rPr baseline="-5999">
                <a:latin typeface="Cambria Math"/>
                <a:ea typeface="Cambria Math"/>
                <a:cs typeface="Cambria Math"/>
                <a:sym typeface="Cambria Math"/>
              </a:rPr>
              <a:t>0</a:t>
            </a:r>
            <a:r>
              <a:rPr>
                <a:latin typeface="Cambria Math"/>
                <a:ea typeface="Cambria Math"/>
                <a:cs typeface="Cambria Math"/>
                <a:sym typeface="Cambria Math"/>
              </a:rPr>
              <a:t> = 1 </a:t>
            </a:r>
            <a:r>
              <a:rPr>
                <a:latin typeface="Arial Unicode MS"/>
                <a:ea typeface="Arial Unicode MS"/>
                <a:cs typeface="Arial Unicode MS"/>
                <a:sym typeface="Arial Unicode MS"/>
              </a:rPr>
              <a:t>✕ </a:t>
            </a:r>
            <a:r>
              <a:rPr>
                <a:latin typeface="Cambria Math"/>
                <a:ea typeface="Cambria Math"/>
                <a:cs typeface="Cambria Math"/>
                <a:sym typeface="Cambria Math"/>
              </a:rPr>
              <a:t>10</a:t>
            </a:r>
            <a:r>
              <a:rPr baseline="31999">
                <a:latin typeface="Cambria Math"/>
                <a:ea typeface="Cambria Math"/>
                <a:cs typeface="Cambria Math"/>
                <a:sym typeface="Cambria Math"/>
              </a:rPr>
              <a:t>-3 </a:t>
            </a:r>
            <a:r>
              <a:t>(erg cm</a:t>
            </a:r>
            <a:r>
              <a:rPr baseline="31999"/>
              <a:t>-3</a:t>
            </a:r>
            <a:r>
              <a:t> s</a:t>
            </a:r>
            <a:r>
              <a:rPr baseline="31999"/>
              <a:t>-1</a:t>
            </a:r>
            <a:r>
              <a:t>)</a:t>
            </a:r>
            <a:r>
              <a:rPr baseline="-5999"/>
              <a:t>,</a:t>
            </a:r>
            <a:r>
              <a:t> </a:t>
            </a:r>
            <a:r>
              <a:rPr>
                <a:latin typeface="Cambria Math"/>
                <a:ea typeface="Cambria Math"/>
                <a:cs typeface="Cambria Math"/>
                <a:sym typeface="Cambria Math"/>
              </a:rPr>
              <a:t>α = -2.4</a:t>
            </a:r>
            <a:r>
              <a:t>, </a:t>
            </a:r>
            <a:r>
              <a:rPr>
                <a:latin typeface="Cambria Math"/>
                <a:ea typeface="Cambria Math"/>
                <a:cs typeface="Cambria Math"/>
                <a:sym typeface="Cambria Math"/>
              </a:rPr>
              <a:t>β = 1.5,</a:t>
            </a:r>
            <a:r>
              <a:t> and </a:t>
            </a:r>
            <a:r>
              <a:rPr>
                <a:latin typeface="Cambria Math"/>
                <a:ea typeface="Cambria Math"/>
                <a:cs typeface="Cambria Math"/>
                <a:sym typeface="Cambria Math"/>
              </a:rPr>
              <a:t>γ = -1.0.</a:t>
            </a:r>
          </a:p>
          <a:p>
            <a:pPr marL="610576" indent="-610576" algn="l">
              <a:lnSpc>
                <a:spcPct val="150000"/>
              </a:lnSpc>
              <a:buSzPct val="75000"/>
              <a:buChar char="•"/>
              <a:defRPr sz="4200"/>
            </a:pPr>
            <a:r>
              <a:rPr>
                <a:latin typeface="Cambria Math"/>
                <a:ea typeface="Cambria Math"/>
                <a:cs typeface="Cambria Math"/>
                <a:sym typeface="Cambria Math"/>
              </a:rPr>
              <a:t>Download paper here: </a:t>
            </a:r>
            <a:r>
              <a:rPr u="sng">
                <a:hlinkClick r:id="rId2"/>
              </a:rPr>
              <a:t>https://arxiv.org/abs/1807.00763</a:t>
            </a:r>
          </a:p>
        </p:txBody>
      </p:sp>
      <p:sp>
        <p:nvSpPr>
          <p:cNvPr id="253" name="Future Work"/>
          <p:cNvSpPr txBox="1"/>
          <p:nvPr/>
        </p:nvSpPr>
        <p:spPr>
          <a:xfrm>
            <a:off x="9673843" y="9555393"/>
            <a:ext cx="5010913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200"/>
            </a:lvl1pPr>
          </a:lstStyle>
          <a:p>
            <a:r>
              <a:t>Future Work</a:t>
            </a:r>
          </a:p>
        </p:txBody>
      </p:sp>
      <p:sp>
        <p:nvSpPr>
          <p:cNvPr id="254" name="Determine photospheric transverse velocity (e.g., from DAVE4VM)  to better constrain frequency scaling with photospheric footpoint motions."/>
          <p:cNvSpPr txBox="1"/>
          <p:nvPr/>
        </p:nvSpPr>
        <p:spPr>
          <a:xfrm>
            <a:off x="390747" y="11190299"/>
            <a:ext cx="23577106" cy="168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spAutoFit/>
          </a:bodyPr>
          <a:lstStyle>
            <a:lvl1pPr marL="610576" indent="-610576" algn="l">
              <a:lnSpc>
                <a:spcPct val="150000"/>
              </a:lnSpc>
              <a:buSzPct val="75000"/>
              <a:buChar char="•"/>
              <a:defRPr sz="4200"/>
            </a:lvl1pPr>
          </a:lstStyle>
          <a:p>
            <a:r>
              <a:t>Determine photospheric transverse velocity (e.g., from DAVE4VM)  to better constrain frequency scaling with photospheric footpoint motions.</a:t>
            </a:r>
          </a:p>
        </p:txBody>
      </p:sp>
      <p:pic>
        <p:nvPicPr>
          <p:cNvPr id="255" name="frame.png" descr="fram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044794" y="5741885"/>
            <a:ext cx="3810001" cy="3810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Observations of AR 1172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Observations of AR 11726</a:t>
            </a:r>
          </a:p>
        </p:txBody>
      </p:sp>
      <p:sp>
        <p:nvSpPr>
          <p:cNvPr id="126" name="Simultaneously observed by EIS, EUNIS, HMI, and AIA on 23 April 2013.…"/>
          <p:cNvSpPr txBox="1">
            <a:spLocks noGrp="1"/>
          </p:cNvSpPr>
          <p:nvPr>
            <p:ph type="body" sz="half" idx="1"/>
          </p:nvPr>
        </p:nvSpPr>
        <p:spPr>
          <a:xfrm>
            <a:off x="1689100" y="3149600"/>
            <a:ext cx="11236999" cy="9765960"/>
          </a:xfrm>
          <a:prstGeom prst="rect">
            <a:avLst/>
          </a:prstGeom>
        </p:spPr>
        <p:txBody>
          <a:bodyPr/>
          <a:lstStyle/>
          <a:p>
            <a:r>
              <a:t>Simultaneously observed by </a:t>
            </a:r>
            <a:r>
              <a:rPr>
                <a:solidFill>
                  <a:schemeClr val="accent4">
                    <a:hueOff val="102361"/>
                    <a:satOff val="14118"/>
                    <a:lumOff val="10675"/>
                  </a:schemeClr>
                </a:solidFill>
              </a:rPr>
              <a:t>EIS</a:t>
            </a:r>
            <a:r>
              <a:t>, </a:t>
            </a:r>
            <a:r>
              <a:rPr>
                <a:solidFill>
                  <a:schemeClr val="accent4">
                    <a:hueOff val="102361"/>
                    <a:satOff val="14118"/>
                    <a:lumOff val="10675"/>
                  </a:schemeClr>
                </a:solidFill>
              </a:rPr>
              <a:t>EUNIS</a:t>
            </a:r>
            <a:r>
              <a:t>, </a:t>
            </a:r>
            <a:r>
              <a:rPr>
                <a:solidFill>
                  <a:schemeClr val="accent4">
                    <a:hueOff val="102361"/>
                    <a:satOff val="14118"/>
                    <a:lumOff val="10675"/>
                  </a:schemeClr>
                </a:solidFill>
              </a:rPr>
              <a:t>HMI</a:t>
            </a:r>
            <a:r>
              <a:t>, and </a:t>
            </a:r>
            <a:r>
              <a:rPr>
                <a:solidFill>
                  <a:schemeClr val="accent4">
                    <a:hueOff val="102361"/>
                    <a:satOff val="14118"/>
                    <a:lumOff val="10675"/>
                  </a:schemeClr>
                </a:solidFill>
              </a:rPr>
              <a:t>AIA</a:t>
            </a:r>
            <a:r>
              <a:t> on 23 April 2013.</a:t>
            </a:r>
          </a:p>
          <a:p>
            <a:r>
              <a:t>The broad temperature coverage of these instruments make this AR an ideal candidate for studying impulsive heating events. </a:t>
            </a:r>
          </a:p>
        </p:txBody>
      </p:sp>
      <p:grpSp>
        <p:nvGrpSpPr>
          <p:cNvPr id="129" name="Group"/>
          <p:cNvGrpSpPr/>
          <p:nvPr/>
        </p:nvGrpSpPr>
        <p:grpSpPr>
          <a:xfrm>
            <a:off x="14015105" y="4109688"/>
            <a:ext cx="9629448" cy="7845784"/>
            <a:chOff x="0" y="0"/>
            <a:chExt cx="9629447" cy="7845783"/>
          </a:xfrm>
        </p:grpSpPr>
        <p:sp>
          <p:nvSpPr>
            <p:cNvPr id="127" name="Rectangle"/>
            <p:cNvSpPr/>
            <p:nvPr/>
          </p:nvSpPr>
          <p:spPr>
            <a:xfrm>
              <a:off x="0" y="0"/>
              <a:ext cx="9629448" cy="7845784"/>
            </a:xfrm>
            <a:prstGeom prst="rect">
              <a:avLst/>
            </a:prstGeom>
            <a:blipFill rotWithShape="1">
              <a:blip r:embed="rId2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600"/>
              </a:pPr>
              <a:endParaRPr/>
            </a:p>
          </p:txBody>
        </p:sp>
        <p:pic>
          <p:nvPicPr>
            <p:cNvPr id="128" name="aia171.pdf" descr="aia171.pd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01463" y="6451"/>
              <a:ext cx="9155357" cy="76294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1230" y="256187"/>
            <a:ext cx="3738470" cy="37951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120762" y="201831"/>
            <a:ext cx="19437872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133" name="EUNIS Sounding Rocket"/>
          <p:cNvSpPr txBox="1"/>
          <p:nvPr/>
        </p:nvSpPr>
        <p:spPr>
          <a:xfrm>
            <a:off x="7830787" y="2382813"/>
            <a:ext cx="9477848" cy="144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400"/>
            </a:lvl1pPr>
          </a:lstStyle>
          <a:p>
            <a:r>
              <a:t>EUNIS Sounding Rocket</a:t>
            </a:r>
          </a:p>
        </p:txBody>
      </p:sp>
      <p:sp>
        <p:nvSpPr>
          <p:cNvPr id="134" name="EUNIS (Extreme Ultraviolet Normal Incidence Spectrometer) is a two-channel imaging spectrograph that observes the solar corona and transition region with high resolution and rapid (1.3 s) cadence.…"/>
          <p:cNvSpPr txBox="1"/>
          <p:nvPr/>
        </p:nvSpPr>
        <p:spPr>
          <a:xfrm>
            <a:off x="4303176" y="3881651"/>
            <a:ext cx="19073044" cy="63817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spAutoFit/>
          </a:bodyPr>
          <a:lstStyle/>
          <a:p>
            <a:pPr marL="610576" indent="-610576" algn="l">
              <a:lnSpc>
                <a:spcPct val="150000"/>
              </a:lnSpc>
              <a:buSzPct val="75000"/>
              <a:buChar char="•"/>
              <a:defRPr sz="3600">
                <a:solidFill>
                  <a:srgbClr val="C0FFF8"/>
                </a:solidFill>
              </a:defRPr>
            </a:pPr>
            <a:r>
              <a:t>EUNIS (Extreme Ultraviolet Normal Incidence Spectrometer) is a two-channel imaging spectrograph that observes the solar corona and transition region with high resolution and rapid (1.3 s) cadence.</a:t>
            </a:r>
          </a:p>
          <a:p>
            <a:pPr marL="610576" indent="-610576" algn="l">
              <a:lnSpc>
                <a:spcPct val="150000"/>
              </a:lnSpc>
              <a:buSzPct val="75000"/>
              <a:buChar char="•"/>
              <a:defRPr sz="3600">
                <a:solidFill>
                  <a:srgbClr val="C0FFF8"/>
                </a:solidFill>
              </a:defRPr>
            </a:pPr>
            <a:r>
              <a:t>Highest dynamic range observations of the 30-37 and 52-63 nm spectral region of the Sun to date. </a:t>
            </a:r>
          </a:p>
          <a:p>
            <a:pPr marL="610576" indent="-610576" algn="l">
              <a:lnSpc>
                <a:spcPct val="150000"/>
              </a:lnSpc>
              <a:buSzPct val="75000"/>
              <a:buChar char="•"/>
              <a:defRPr sz="3600">
                <a:solidFill>
                  <a:srgbClr val="C0FFF8"/>
                </a:solidFill>
              </a:defRPr>
            </a:pPr>
            <a:r>
              <a:t>Coordinated observation with Hinode/EIS.</a:t>
            </a:r>
          </a:p>
          <a:p>
            <a:pPr marL="610576" indent="-610576" algn="l">
              <a:lnSpc>
                <a:spcPct val="150000"/>
              </a:lnSpc>
              <a:buSzPct val="75000"/>
              <a:buChar char="•"/>
              <a:defRPr sz="3600">
                <a:solidFill>
                  <a:srgbClr val="C0FFF8"/>
                </a:solidFill>
              </a:defRPr>
            </a:pPr>
            <a:r>
              <a:t>Observes many lines formed over the range log T = 4.3 </a:t>
            </a:r>
            <a:r>
              <a:rPr>
                <a:latin typeface="Helvetica"/>
                <a:ea typeface="Helvetica"/>
                <a:cs typeface="Helvetica"/>
                <a:sym typeface="Helvetica"/>
              </a:rPr>
              <a:t>–</a:t>
            </a:r>
            <a:r>
              <a:t> 7.0 K.</a:t>
            </a:r>
          </a:p>
          <a:p>
            <a:pPr marL="610576" indent="-610576" algn="l">
              <a:lnSpc>
                <a:spcPct val="150000"/>
              </a:lnSpc>
              <a:buSzPct val="75000"/>
              <a:buChar char="•"/>
              <a:defRPr sz="3600">
                <a:solidFill>
                  <a:srgbClr val="C0FFF8"/>
                </a:solidFill>
              </a:defRPr>
            </a:pPr>
            <a:r>
              <a:t>Constrains models of coronal heating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Lines observed by EUNIS and EIS"/>
          <p:cNvSpPr txBox="1">
            <a:spLocks noGrp="1"/>
          </p:cNvSpPr>
          <p:nvPr>
            <p:ph type="title" idx="4294967295"/>
          </p:nvPr>
        </p:nvSpPr>
        <p:spPr>
          <a:prstGeom prst="rect">
            <a:avLst/>
          </a:prstGeom>
        </p:spPr>
        <p:txBody>
          <a:bodyPr/>
          <a:lstStyle>
            <a:lvl1pPr defTabSz="792479">
              <a:defRPr sz="10752"/>
            </a:lvl1pPr>
          </a:lstStyle>
          <a:p>
            <a:r>
              <a:t>Lines observed by EUNIS and EIS</a:t>
            </a:r>
          </a:p>
        </p:txBody>
      </p:sp>
      <p:grpSp>
        <p:nvGrpSpPr>
          <p:cNvPr id="139" name="Group"/>
          <p:cNvGrpSpPr/>
          <p:nvPr/>
        </p:nvGrpSpPr>
        <p:grpSpPr>
          <a:xfrm>
            <a:off x="3770884" y="2314292"/>
            <a:ext cx="8297248" cy="11232609"/>
            <a:chOff x="0" y="0"/>
            <a:chExt cx="8297247" cy="11232608"/>
          </a:xfrm>
        </p:grpSpPr>
        <p:sp>
          <p:nvSpPr>
            <p:cNvPr id="137" name="Rectangle"/>
            <p:cNvSpPr/>
            <p:nvPr/>
          </p:nvSpPr>
          <p:spPr>
            <a:xfrm>
              <a:off x="146151" y="0"/>
              <a:ext cx="8151097" cy="11232609"/>
            </a:xfrm>
            <a:prstGeom prst="rect">
              <a:avLst/>
            </a:prstGeom>
            <a:blipFill rotWithShape="1">
              <a:blip r:embed="rId2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600"/>
              </a:pPr>
              <a:endParaRPr/>
            </a:p>
          </p:txBody>
        </p:sp>
        <p:pic>
          <p:nvPicPr>
            <p:cNvPr id="138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37887"/>
              <a:ext cx="8151096" cy="1079372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40" name="Rounded Rectangle" descr="Rounded Rectangle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993924" y="12439674"/>
            <a:ext cx="7851167" cy="668325"/>
          </a:xfrm>
          <a:prstGeom prst="rect">
            <a:avLst/>
          </a:prstGeom>
        </p:spPr>
      </p:pic>
      <p:grpSp>
        <p:nvGrpSpPr>
          <p:cNvPr id="144" name="Group"/>
          <p:cNvGrpSpPr/>
          <p:nvPr/>
        </p:nvGrpSpPr>
        <p:grpSpPr>
          <a:xfrm>
            <a:off x="13123744" y="2314292"/>
            <a:ext cx="8297248" cy="11232609"/>
            <a:chOff x="0" y="0"/>
            <a:chExt cx="8297247" cy="11232608"/>
          </a:xfrm>
        </p:grpSpPr>
        <p:sp>
          <p:nvSpPr>
            <p:cNvPr id="142" name="Rectangle"/>
            <p:cNvSpPr/>
            <p:nvPr/>
          </p:nvSpPr>
          <p:spPr>
            <a:xfrm>
              <a:off x="0" y="0"/>
              <a:ext cx="8297248" cy="11232609"/>
            </a:xfrm>
            <a:prstGeom prst="rect">
              <a:avLst/>
            </a:prstGeom>
            <a:blipFill rotWithShape="1">
              <a:blip r:embed="rId2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600"/>
              </a:pPr>
              <a:endParaRPr/>
            </a:p>
          </p:txBody>
        </p:sp>
        <p:pic>
          <p:nvPicPr>
            <p:cNvPr id="143" name="line.images.pdf" descr="line.images.pdf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23040" y="513046"/>
              <a:ext cx="7851167" cy="102065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Construct a 3D Model of AR11726"/>
          <p:cNvSpPr txBox="1"/>
          <p:nvPr/>
        </p:nvSpPr>
        <p:spPr>
          <a:xfrm>
            <a:off x="4134230" y="781049"/>
            <a:ext cx="16420339" cy="1384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400"/>
            </a:lvl1pPr>
          </a:lstStyle>
          <a:p>
            <a:r>
              <a:t>Construct a 3D Model of AR11726</a:t>
            </a:r>
          </a:p>
        </p:txBody>
      </p:sp>
      <p:sp>
        <p:nvSpPr>
          <p:cNvPr id="147" name="Extrapolate magnetic field into the corona and trace field lines…"/>
          <p:cNvSpPr txBox="1"/>
          <p:nvPr/>
        </p:nvSpPr>
        <p:spPr>
          <a:xfrm>
            <a:off x="945403" y="2997200"/>
            <a:ext cx="22797994" cy="772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879230" indent="-879230" algn="l">
              <a:lnSpc>
                <a:spcPct val="150000"/>
              </a:lnSpc>
              <a:buSzPct val="100000"/>
              <a:buAutoNum type="arabicPeriod"/>
            </a:pPr>
            <a:r>
              <a:t>Extrapolate magnetic field into the corona and trace field lines</a:t>
            </a:r>
          </a:p>
          <a:p>
            <a:pPr marL="879230" indent="-879230" algn="l">
              <a:lnSpc>
                <a:spcPct val="150000"/>
              </a:lnSpc>
              <a:buSzPct val="100000"/>
              <a:buAutoNum type="arabicPeriod"/>
            </a:pPr>
            <a:r>
              <a:t>Using 1D hydrodynamic code, simulate the loop response to various models of nanoflare coronal heating.</a:t>
            </a:r>
          </a:p>
          <a:p>
            <a:pPr marL="879230" indent="-879230" algn="l">
              <a:lnSpc>
                <a:spcPct val="150000"/>
              </a:lnSpc>
              <a:buSzPct val="100000"/>
              <a:buAutoNum type="arabicPeriod"/>
            </a:pPr>
            <a:r>
              <a:t>Determine time-averaged temperature and density as a function of position.</a:t>
            </a:r>
          </a:p>
          <a:p>
            <a:pPr marL="879230" indent="-879230" algn="l">
              <a:lnSpc>
                <a:spcPct val="150000"/>
              </a:lnSpc>
              <a:buSzPct val="100000"/>
              <a:buAutoNum type="arabicPeriod"/>
            </a:pPr>
            <a:r>
              <a:t>Using CHIANTI, predict emission in lines observed by EUNIS and EIS.</a:t>
            </a:r>
          </a:p>
          <a:p>
            <a:pPr marL="879230" indent="-879230" algn="l">
              <a:lnSpc>
                <a:spcPct val="150000"/>
              </a:lnSpc>
              <a:buSzPct val="100000"/>
              <a:buAutoNum type="arabicPeriod"/>
            </a:pPr>
            <a:r>
              <a:t>Project along the line of sight and compare predicted emission with observed to constrain nanoflare heating models. 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fieldlines_rot.gif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6700" y="3657600"/>
            <a:ext cx="10160000" cy="10160000"/>
          </a:xfrm>
          <a:prstGeom prst="rect">
            <a:avLst/>
          </a:prstGeom>
          <a:ln w="12700">
            <a:miter lim="400000"/>
          </a:ln>
        </p:spPr>
      </p:pic>
      <p:sp>
        <p:nvSpPr>
          <p:cNvPr id="150" name="Rectangle"/>
          <p:cNvSpPr/>
          <p:nvPr/>
        </p:nvSpPr>
        <p:spPr>
          <a:xfrm>
            <a:off x="356939" y="3383706"/>
            <a:ext cx="7484617" cy="9386988"/>
          </a:xfrm>
          <a:prstGeom prst="rect">
            <a:avLst/>
          </a:prstGeom>
          <a:gradFill>
            <a:gsLst>
              <a:gs pos="0">
                <a:srgbClr val="DCDEE0"/>
              </a:gs>
              <a:gs pos="100000">
                <a:srgbClr val="A6AAA8"/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pic>
        <p:nvPicPr>
          <p:cNvPr id="151" name="20130423_173200_AIA_001_11726_col.pdf" descr="20130423_173200_AIA_001_11726_col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03200" y="3048000"/>
            <a:ext cx="7772400" cy="10058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" name="20130423_173200_AIA_001_117262_col.pdf" descr="20130423_173200_AIA_001_117262_col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531100" y="3568700"/>
            <a:ext cx="7772400" cy="10058400"/>
          </a:xfrm>
          <a:prstGeom prst="rect">
            <a:avLst/>
          </a:prstGeom>
          <a:ln w="12700">
            <a:miter lim="400000"/>
          </a:ln>
        </p:spPr>
      </p:pic>
      <p:sp>
        <p:nvSpPr>
          <p:cNvPr id="153" name="Coronal Extrapolation of the Magnetic Field"/>
          <p:cNvSpPr txBox="1"/>
          <p:nvPr/>
        </p:nvSpPr>
        <p:spPr>
          <a:xfrm>
            <a:off x="3325977" y="381000"/>
            <a:ext cx="17732046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200"/>
            </a:lvl1pPr>
          </a:lstStyle>
          <a:p>
            <a:r>
              <a:t>Coronal Extrapolation of the Magnetic Field</a:t>
            </a:r>
          </a:p>
        </p:txBody>
      </p:sp>
      <p:sp>
        <p:nvSpPr>
          <p:cNvPr id="154" name="Extrapolated with VCA-NLFFF (Aschwanden 2016).  Ensures that loops are located where observed by AIA."/>
          <p:cNvSpPr txBox="1"/>
          <p:nvPr/>
        </p:nvSpPr>
        <p:spPr>
          <a:xfrm>
            <a:off x="1094156" y="2466553"/>
            <a:ext cx="22195689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>
                <a:solidFill>
                  <a:srgbClr val="BFFFF7"/>
                </a:solidFill>
              </a:defRPr>
            </a:lvl1pPr>
          </a:lstStyle>
          <a:p>
            <a:r>
              <a:t>Extrapolated with VCA-NLFFF (Aschwanden 2016).  Ensures that loops are located where observed by AIA. </a:t>
            </a:r>
          </a:p>
        </p:txBody>
      </p:sp>
      <p:sp>
        <p:nvSpPr>
          <p:cNvPr id="155" name="150 magnetic sources"/>
          <p:cNvSpPr txBox="1"/>
          <p:nvPr/>
        </p:nvSpPr>
        <p:spPr>
          <a:xfrm>
            <a:off x="9469170" y="11988799"/>
            <a:ext cx="4150260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>
                <a:solidFill>
                  <a:srgbClr val="BFFFF7"/>
                </a:solidFill>
              </a:defRPr>
            </a:lvl1pPr>
          </a:lstStyle>
          <a:p>
            <a:r>
              <a:t>150 magnetic sources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Rectangle"/>
          <p:cNvSpPr/>
          <p:nvPr/>
        </p:nvSpPr>
        <p:spPr>
          <a:xfrm>
            <a:off x="12361333" y="1937603"/>
            <a:ext cx="11800161" cy="9840794"/>
          </a:xfrm>
          <a:prstGeom prst="rect">
            <a:avLst/>
          </a:prstGeom>
          <a:blipFill>
            <a:blip r:embed="rId2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pic>
        <p:nvPicPr>
          <p:cNvPr id="158" name="loops.pdf" descr="loops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4733" y="1625138"/>
            <a:ext cx="11800161" cy="107274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aialoops.pdf" descr="aialoops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361333" y="1756150"/>
            <a:ext cx="11800161" cy="9833468"/>
          </a:xfrm>
          <a:prstGeom prst="rect">
            <a:avLst/>
          </a:prstGeom>
          <a:ln w="12700">
            <a:miter lim="400000"/>
          </a:ln>
        </p:spPr>
      </p:pic>
      <p:sp>
        <p:nvSpPr>
          <p:cNvPr id="160" name="Traced 2048 closed loops"/>
          <p:cNvSpPr txBox="1"/>
          <p:nvPr/>
        </p:nvSpPr>
        <p:spPr>
          <a:xfrm>
            <a:off x="8458199" y="12153489"/>
            <a:ext cx="7467601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Traced 2048 closed loops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A Parametric Model for Nanoflare Heating"/>
          <p:cNvSpPr txBox="1"/>
          <p:nvPr/>
        </p:nvSpPr>
        <p:spPr>
          <a:xfrm>
            <a:off x="3606241" y="584200"/>
            <a:ext cx="17171518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200"/>
            </a:lvl1pPr>
          </a:lstStyle>
          <a:p>
            <a:r>
              <a:t>A Parametric Model for Nanoflare Heating</a:t>
            </a:r>
          </a:p>
        </p:txBody>
      </p:sp>
      <p:sp>
        <p:nvSpPr>
          <p:cNvPr id="163" name="The frequency of occurrence of a nanoflare with energy between E and E + dE and in volume, dV, is assumed to have the form:"/>
          <p:cNvSpPr/>
          <p:nvPr/>
        </p:nvSpPr>
        <p:spPr>
          <a:xfrm>
            <a:off x="1695101" y="2736843"/>
            <a:ext cx="19966302" cy="11938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3600"/>
            </a:pPr>
            <a:r>
              <a:t>The frequency of occurrence of a nanoflare with energy between </a:t>
            </a:r>
            <a:r>
              <a:rPr i="1">
                <a:latin typeface="Helvetica"/>
                <a:ea typeface="Helvetica"/>
                <a:cs typeface="Helvetica"/>
                <a:sym typeface="Helvetica"/>
              </a:rPr>
              <a:t>E</a:t>
            </a:r>
            <a:r>
              <a:t> and </a:t>
            </a:r>
            <a:r>
              <a:rPr i="1">
                <a:latin typeface="Helvetica"/>
                <a:ea typeface="Helvetica"/>
                <a:cs typeface="Helvetica"/>
                <a:sym typeface="Helvetica"/>
              </a:rPr>
              <a:t>E</a:t>
            </a:r>
            <a:r>
              <a:rPr>
                <a:latin typeface="Cambria Math"/>
                <a:ea typeface="Cambria Math"/>
                <a:cs typeface="Cambria Math"/>
                <a:sym typeface="Cambria Math"/>
              </a:rPr>
              <a:t> + d</a:t>
            </a:r>
            <a:r>
              <a:rPr i="1">
                <a:latin typeface="Helvetica"/>
                <a:ea typeface="Helvetica"/>
                <a:cs typeface="Helvetica"/>
                <a:sym typeface="Helvetica"/>
              </a:rPr>
              <a:t>E </a:t>
            </a:r>
            <a:r>
              <a:t>and in volume, </a:t>
            </a:r>
            <a:r>
              <a:rPr>
                <a:latin typeface="Cambria Math"/>
                <a:ea typeface="Cambria Math"/>
                <a:cs typeface="Cambria Math"/>
                <a:sym typeface="Cambria Math"/>
              </a:rPr>
              <a:t>d</a:t>
            </a:r>
            <a:r>
              <a:rPr i="1">
                <a:latin typeface="Helvetica"/>
                <a:ea typeface="Helvetica"/>
                <a:cs typeface="Helvetica"/>
                <a:sym typeface="Helvetica"/>
              </a:rPr>
              <a:t>V,</a:t>
            </a:r>
            <a:r>
              <a:t> is assumed to have the form: </a:t>
            </a:r>
          </a:p>
        </p:txBody>
      </p:sp>
      <p:sp>
        <p:nvSpPr>
          <p:cNvPr id="164" name="where:…"/>
          <p:cNvSpPr txBox="1"/>
          <p:nvPr/>
        </p:nvSpPr>
        <p:spPr>
          <a:xfrm>
            <a:off x="1707015" y="4869294"/>
            <a:ext cx="12979410" cy="4470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/>
            <a:r>
              <a:rPr sz="3600"/>
              <a:t>where: </a:t>
            </a:r>
          </a:p>
          <a:p>
            <a:pPr marL="610576" indent="-610576" algn="l">
              <a:lnSpc>
                <a:spcPct val="120000"/>
              </a:lnSpc>
              <a:buSzPct val="75000"/>
              <a:buChar char="•"/>
              <a:defRPr sz="3600"/>
            </a:pPr>
            <a:r>
              <a:rPr i="1">
                <a:latin typeface="Helvetica"/>
                <a:ea typeface="Helvetica"/>
                <a:cs typeface="Helvetica"/>
                <a:sym typeface="Helvetica"/>
              </a:rPr>
              <a:t>f</a:t>
            </a:r>
            <a:r>
              <a:rPr i="1" baseline="-5999">
                <a:latin typeface="Helvetica"/>
                <a:ea typeface="Helvetica"/>
                <a:cs typeface="Helvetica"/>
                <a:sym typeface="Helvetica"/>
              </a:rPr>
              <a:t>0</a:t>
            </a:r>
            <a:r>
              <a:rPr>
                <a:latin typeface="Cambria Math"/>
                <a:ea typeface="Cambria Math"/>
                <a:cs typeface="Cambria Math"/>
                <a:sym typeface="Cambria Math"/>
              </a:rPr>
              <a:t>  = q</a:t>
            </a:r>
            <a:r>
              <a:rPr baseline="-5999">
                <a:latin typeface="Cambria Math"/>
                <a:ea typeface="Cambria Math"/>
                <a:cs typeface="Cambria Math"/>
                <a:sym typeface="Cambria Math"/>
              </a:rPr>
              <a:t>0 </a:t>
            </a:r>
            <a:r>
              <a:rPr>
                <a:latin typeface="Cambria Math"/>
                <a:ea typeface="Cambria Math"/>
                <a:cs typeface="Cambria Math"/>
                <a:sym typeface="Cambria Math"/>
              </a:rPr>
              <a:t>(α + 2) / [</a:t>
            </a:r>
            <a:r>
              <a:rPr i="1">
                <a:latin typeface="Helvetica"/>
                <a:ea typeface="Helvetica"/>
                <a:cs typeface="Helvetica"/>
                <a:sym typeface="Helvetica"/>
              </a:rPr>
              <a:t>E</a:t>
            </a:r>
            <a:r>
              <a:rPr i="1" baseline="-5999">
                <a:latin typeface="Helvetica"/>
                <a:ea typeface="Helvetica"/>
                <a:cs typeface="Helvetica"/>
                <a:sym typeface="Helvetica"/>
              </a:rPr>
              <a:t>0</a:t>
            </a:r>
            <a:r>
              <a:rPr i="1" baseline="31999">
                <a:latin typeface="Helvetica"/>
                <a:ea typeface="Helvetica"/>
                <a:cs typeface="Helvetica"/>
                <a:sym typeface="Helvetica"/>
              </a:rPr>
              <a:t>2</a:t>
            </a:r>
            <a:r>
              <a:rPr i="1" baseline="-5999">
                <a:latin typeface="Helvetica"/>
                <a:ea typeface="Helvetica"/>
                <a:cs typeface="Helvetica"/>
                <a:sym typeface="Helvetica"/>
              </a:rPr>
              <a:t>  </a:t>
            </a:r>
            <a:r>
              <a:rPr>
                <a:latin typeface="Cambria Math"/>
                <a:ea typeface="Cambria Math"/>
                <a:cs typeface="Cambria Math"/>
                <a:sym typeface="Cambria Math"/>
              </a:rPr>
              <a:t>((</a:t>
            </a:r>
            <a:r>
              <a:rPr i="1">
                <a:latin typeface="Helvetica"/>
                <a:ea typeface="Helvetica"/>
                <a:cs typeface="Helvetica"/>
                <a:sym typeface="Helvetica"/>
              </a:rPr>
              <a:t>E</a:t>
            </a:r>
            <a:r>
              <a:rPr i="1" baseline="-5999">
                <a:latin typeface="Helvetica"/>
                <a:ea typeface="Helvetica"/>
                <a:cs typeface="Helvetica"/>
                <a:sym typeface="Helvetica"/>
              </a:rPr>
              <a:t>f</a:t>
            </a:r>
            <a:r>
              <a:rPr>
                <a:latin typeface="Cambria Math"/>
                <a:ea typeface="Cambria Math"/>
                <a:cs typeface="Cambria Math"/>
                <a:sym typeface="Cambria Math"/>
              </a:rPr>
              <a:t>/</a:t>
            </a:r>
            <a:r>
              <a:rPr i="1">
                <a:latin typeface="Helvetica"/>
                <a:ea typeface="Helvetica"/>
                <a:cs typeface="Helvetica"/>
                <a:sym typeface="Helvetica"/>
              </a:rPr>
              <a:t>E</a:t>
            </a:r>
            <a:r>
              <a:rPr i="1" baseline="-5999">
                <a:latin typeface="Helvetica"/>
                <a:ea typeface="Helvetica"/>
                <a:cs typeface="Helvetica"/>
                <a:sym typeface="Helvetica"/>
              </a:rPr>
              <a:t>0</a:t>
            </a:r>
            <a:r>
              <a:rPr>
                <a:latin typeface="Cambria Math"/>
                <a:ea typeface="Cambria Math"/>
                <a:cs typeface="Cambria Math"/>
                <a:sym typeface="Cambria Math"/>
              </a:rPr>
              <a:t>)</a:t>
            </a:r>
            <a:r>
              <a:rPr baseline="31999">
                <a:latin typeface="Cambria Math"/>
                <a:ea typeface="Cambria Math"/>
                <a:cs typeface="Cambria Math"/>
                <a:sym typeface="Cambria Math"/>
              </a:rPr>
              <a:t>α+2</a:t>
            </a:r>
            <a:r>
              <a:rPr>
                <a:latin typeface="Cambria Math"/>
                <a:ea typeface="Cambria Math"/>
                <a:cs typeface="Cambria Math"/>
                <a:sym typeface="Cambria Math"/>
              </a:rPr>
              <a:t> - 1) ]</a:t>
            </a:r>
            <a:r>
              <a:t> is a scale factor. </a:t>
            </a:r>
          </a:p>
          <a:p>
            <a:pPr marL="610576" indent="-610576" algn="l">
              <a:lnSpc>
                <a:spcPct val="120000"/>
              </a:lnSpc>
              <a:buSzPct val="75000"/>
              <a:buChar char="•"/>
              <a:defRPr sz="3600"/>
            </a:pPr>
            <a:r>
              <a:rPr i="1">
                <a:latin typeface="Helvetica"/>
                <a:ea typeface="Helvetica"/>
                <a:cs typeface="Helvetica"/>
                <a:sym typeface="Helvetica"/>
              </a:rPr>
              <a:t>L</a:t>
            </a:r>
            <a:r>
              <a:t> is the loop length.</a:t>
            </a:r>
          </a:p>
          <a:p>
            <a:pPr marL="610576" indent="-610576" algn="l">
              <a:lnSpc>
                <a:spcPct val="120000"/>
              </a:lnSpc>
              <a:buSzPct val="75000"/>
              <a:buChar char="•"/>
              <a:defRPr sz="3600"/>
            </a:pPr>
            <a:r>
              <a:rPr i="1">
                <a:latin typeface="Helvetica"/>
                <a:ea typeface="Helvetica"/>
                <a:cs typeface="Helvetica"/>
                <a:sym typeface="Helvetica"/>
              </a:rPr>
              <a:t>B</a:t>
            </a:r>
            <a:r>
              <a:t> is the average magnetic field magnitude within </a:t>
            </a:r>
            <a:r>
              <a:rPr>
                <a:latin typeface="Cambria Math"/>
                <a:ea typeface="Cambria Math"/>
                <a:cs typeface="Cambria Math"/>
                <a:sym typeface="Cambria Math"/>
              </a:rPr>
              <a:t>d</a:t>
            </a:r>
            <a:r>
              <a:rPr i="1">
                <a:latin typeface="Helvetica"/>
                <a:ea typeface="Helvetica"/>
                <a:cs typeface="Helvetica"/>
                <a:sym typeface="Helvetica"/>
              </a:rPr>
              <a:t>V</a:t>
            </a:r>
            <a:r>
              <a:t>.</a:t>
            </a:r>
          </a:p>
          <a:p>
            <a:pPr marL="610576" indent="-610576" algn="l">
              <a:lnSpc>
                <a:spcPct val="120000"/>
              </a:lnSpc>
              <a:buSzPct val="75000"/>
              <a:buChar char="•"/>
              <a:defRPr sz="3600"/>
            </a:pPr>
            <a:r>
              <a:rPr>
                <a:latin typeface="Cambria Math"/>
                <a:ea typeface="Cambria Math"/>
                <a:cs typeface="Cambria Math"/>
                <a:sym typeface="Cambria Math"/>
              </a:rPr>
              <a:t>α</a:t>
            </a:r>
            <a:r>
              <a:t>, </a:t>
            </a:r>
            <a:r>
              <a:rPr>
                <a:latin typeface="Cambria Math"/>
                <a:ea typeface="Cambria Math"/>
                <a:cs typeface="Cambria Math"/>
                <a:sym typeface="Cambria Math"/>
              </a:rPr>
              <a:t>β</a:t>
            </a:r>
            <a:r>
              <a:t>, and </a:t>
            </a:r>
            <a:r>
              <a:rPr>
                <a:latin typeface="Cambria Math"/>
                <a:ea typeface="Cambria Math"/>
                <a:cs typeface="Cambria Math"/>
                <a:sym typeface="Cambria Math"/>
              </a:rPr>
              <a:t>γ</a:t>
            </a:r>
            <a:r>
              <a:t> are power-law indices.</a:t>
            </a:r>
          </a:p>
          <a:p>
            <a:pPr marL="610576" indent="-610576" algn="l">
              <a:lnSpc>
                <a:spcPct val="120000"/>
              </a:lnSpc>
              <a:buSzPct val="75000"/>
              <a:buChar char="•"/>
              <a:defRPr sz="3600"/>
            </a:pPr>
            <a:r>
              <a:rPr i="1">
                <a:latin typeface="Helvetica"/>
                <a:ea typeface="Helvetica"/>
                <a:cs typeface="Helvetica"/>
                <a:sym typeface="Helvetica"/>
              </a:rPr>
              <a:t>L</a:t>
            </a:r>
            <a:r>
              <a:rPr i="1" baseline="-5999">
                <a:latin typeface="Helvetica"/>
                <a:ea typeface="Helvetica"/>
                <a:cs typeface="Helvetica"/>
                <a:sym typeface="Helvetica"/>
              </a:rPr>
              <a:t>0 </a:t>
            </a:r>
            <a:r>
              <a:t>(50 Mm), </a:t>
            </a:r>
            <a:r>
              <a:rPr i="1">
                <a:latin typeface="Helvetica"/>
                <a:ea typeface="Helvetica"/>
                <a:cs typeface="Helvetica"/>
                <a:sym typeface="Helvetica"/>
              </a:rPr>
              <a:t>B</a:t>
            </a:r>
            <a:r>
              <a:rPr i="1" baseline="-5999">
                <a:latin typeface="Helvetica"/>
                <a:ea typeface="Helvetica"/>
                <a:cs typeface="Helvetica"/>
                <a:sym typeface="Helvetica"/>
              </a:rPr>
              <a:t>0 </a:t>
            </a:r>
            <a:r>
              <a:t>(5 G), </a:t>
            </a:r>
            <a:r>
              <a:rPr i="1">
                <a:latin typeface="Helvetica"/>
                <a:ea typeface="Helvetica"/>
                <a:cs typeface="Helvetica"/>
                <a:sym typeface="Helvetica"/>
              </a:rPr>
              <a:t>E</a:t>
            </a:r>
            <a:r>
              <a:rPr i="1" baseline="-5999">
                <a:latin typeface="Helvetica"/>
                <a:ea typeface="Helvetica"/>
                <a:cs typeface="Helvetica"/>
                <a:sym typeface="Helvetica"/>
              </a:rPr>
              <a:t>0</a:t>
            </a:r>
            <a:r>
              <a:t> (10</a:t>
            </a:r>
            <a:r>
              <a:rPr baseline="31999"/>
              <a:t>23</a:t>
            </a:r>
            <a:r>
              <a:t> erg), and </a:t>
            </a:r>
            <a:r>
              <a:rPr i="1">
                <a:latin typeface="Helvetica"/>
                <a:ea typeface="Helvetica"/>
                <a:cs typeface="Helvetica"/>
                <a:sym typeface="Helvetica"/>
              </a:rPr>
              <a:t>E</a:t>
            </a:r>
            <a:r>
              <a:rPr i="1" baseline="-5999">
                <a:latin typeface="Helvetica"/>
                <a:ea typeface="Helvetica"/>
                <a:cs typeface="Helvetica"/>
                <a:sym typeface="Helvetica"/>
              </a:rPr>
              <a:t>f</a:t>
            </a:r>
            <a:r>
              <a:t> (10</a:t>
            </a:r>
            <a:r>
              <a:rPr baseline="31999"/>
              <a:t>27</a:t>
            </a:r>
            <a:r>
              <a:t> erg) are scale sizes. </a:t>
            </a:r>
          </a:p>
        </p:txBody>
      </p:sp>
      <p:sp>
        <p:nvSpPr>
          <p:cNvPr id="165" name="The time-averaged volumetric heating rate in dV is given by:…"/>
          <p:cNvSpPr txBox="1"/>
          <p:nvPr/>
        </p:nvSpPr>
        <p:spPr>
          <a:xfrm>
            <a:off x="1927141" y="9828526"/>
            <a:ext cx="12539158" cy="23777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120000"/>
              </a:lnSpc>
              <a:defRPr sz="3600"/>
            </a:pPr>
            <a:r>
              <a:t>The time-averaged volumetric heating rate in </a:t>
            </a:r>
            <a:r>
              <a:rPr>
                <a:latin typeface="Cambria Math"/>
                <a:ea typeface="Cambria Math"/>
                <a:cs typeface="Cambria Math"/>
                <a:sym typeface="Cambria Math"/>
              </a:rPr>
              <a:t>d</a:t>
            </a:r>
            <a:r>
              <a:rPr i="1">
                <a:latin typeface="Helvetica"/>
                <a:ea typeface="Helvetica"/>
                <a:cs typeface="Helvetica"/>
                <a:sym typeface="Helvetica"/>
              </a:rPr>
              <a:t>V </a:t>
            </a:r>
            <a:r>
              <a:t>is given by:</a:t>
            </a:r>
          </a:p>
          <a:p>
            <a:pPr lvl="3" algn="l">
              <a:lnSpc>
                <a:spcPct val="120000"/>
              </a:lnSpc>
              <a:defRPr sz="3600">
                <a:latin typeface="Cambria Math"/>
                <a:ea typeface="Cambria Math"/>
                <a:cs typeface="Cambria Math"/>
                <a:sym typeface="Cambria Math"/>
              </a:defRPr>
            </a:pPr>
            <a:r>
              <a:rPr sz="4800"/>
              <a:t>⎰</a:t>
            </a:r>
            <a:r>
              <a:rPr i="1">
                <a:latin typeface="Helvetica"/>
                <a:ea typeface="Helvetica"/>
                <a:cs typeface="Helvetica"/>
                <a:sym typeface="Helvetica"/>
              </a:rPr>
              <a:t>f E</a:t>
            </a:r>
            <a:r>
              <a:t> d</a:t>
            </a:r>
            <a:r>
              <a:rPr i="1">
                <a:latin typeface="Helvetica"/>
                <a:ea typeface="Helvetica"/>
                <a:cs typeface="Helvetica"/>
                <a:sym typeface="Helvetica"/>
              </a:rPr>
              <a:t>E</a:t>
            </a:r>
            <a:r>
              <a:t> = q</a:t>
            </a:r>
            <a:r>
              <a:rPr baseline="-5999"/>
              <a:t>0</a:t>
            </a:r>
            <a:r>
              <a:t> (</a:t>
            </a:r>
            <a:r>
              <a:rPr i="1">
                <a:latin typeface="Helvetica"/>
                <a:ea typeface="Helvetica"/>
                <a:cs typeface="Helvetica"/>
                <a:sym typeface="Helvetica"/>
              </a:rPr>
              <a:t>L</a:t>
            </a:r>
            <a:r>
              <a:t>/</a:t>
            </a:r>
            <a:r>
              <a:rPr i="1">
                <a:latin typeface="Helvetica"/>
                <a:ea typeface="Helvetica"/>
                <a:cs typeface="Helvetica"/>
                <a:sym typeface="Helvetica"/>
              </a:rPr>
              <a:t>L</a:t>
            </a:r>
            <a:r>
              <a:rPr i="1" baseline="-5999">
                <a:latin typeface="Helvetica"/>
                <a:ea typeface="Helvetica"/>
                <a:cs typeface="Helvetica"/>
                <a:sym typeface="Helvetica"/>
              </a:rPr>
              <a:t>0</a:t>
            </a:r>
            <a:r>
              <a:t>)</a:t>
            </a:r>
            <a:r>
              <a:rPr baseline="31999"/>
              <a:t>γ</a:t>
            </a:r>
            <a:r>
              <a:t> (</a:t>
            </a:r>
            <a:r>
              <a:rPr i="1">
                <a:latin typeface="Helvetica"/>
                <a:ea typeface="Helvetica"/>
                <a:cs typeface="Helvetica"/>
                <a:sym typeface="Helvetica"/>
              </a:rPr>
              <a:t>B</a:t>
            </a:r>
            <a:r>
              <a:t>/</a:t>
            </a:r>
            <a:r>
              <a:rPr i="1">
                <a:latin typeface="Helvetica"/>
                <a:ea typeface="Helvetica"/>
                <a:cs typeface="Helvetica"/>
                <a:sym typeface="Helvetica"/>
              </a:rPr>
              <a:t>B</a:t>
            </a:r>
            <a:r>
              <a:rPr i="1" baseline="-5999">
                <a:latin typeface="Helvetica"/>
                <a:ea typeface="Helvetica"/>
                <a:cs typeface="Helvetica"/>
                <a:sym typeface="Helvetica"/>
              </a:rPr>
              <a:t>0</a:t>
            </a:r>
            <a:r>
              <a:t>)</a:t>
            </a:r>
            <a:r>
              <a:rPr baseline="31999"/>
              <a:t>β</a:t>
            </a:r>
            <a:r>
              <a:rPr>
                <a:latin typeface="Helvetica"/>
                <a:ea typeface="Helvetica"/>
                <a:cs typeface="Helvetica"/>
                <a:sym typeface="Helvetica"/>
              </a:rPr>
              <a:t> (erg cm</a:t>
            </a:r>
            <a:r>
              <a:rPr baseline="31999">
                <a:latin typeface="Helvetica"/>
                <a:ea typeface="Helvetica"/>
                <a:cs typeface="Helvetica"/>
                <a:sym typeface="Helvetica"/>
              </a:rPr>
              <a:t>-3</a:t>
            </a:r>
            <a:r>
              <a:rPr>
                <a:latin typeface="Helvetica"/>
                <a:ea typeface="Helvetica"/>
                <a:cs typeface="Helvetica"/>
                <a:sym typeface="Helvetica"/>
              </a:rPr>
              <a:t> s</a:t>
            </a:r>
            <a:r>
              <a:rPr baseline="31999">
                <a:latin typeface="Helvetica"/>
                <a:ea typeface="Helvetica"/>
                <a:cs typeface="Helvetica"/>
                <a:sym typeface="Helvetica"/>
              </a:rPr>
              <a:t>-1</a:t>
            </a:r>
            <a:r>
              <a:rPr>
                <a:latin typeface="Helvetica"/>
                <a:ea typeface="Helvetica"/>
                <a:cs typeface="Helvetica"/>
                <a:sym typeface="Helvetica"/>
              </a:rPr>
              <a:t>)</a:t>
            </a:r>
          </a:p>
          <a:p>
            <a:pPr algn="l">
              <a:lnSpc>
                <a:spcPct val="120000"/>
              </a:lnSpc>
              <a:defRPr sz="3600"/>
            </a:pPr>
            <a:r>
              <a:t> </a:t>
            </a:r>
          </a:p>
        </p:txBody>
      </p:sp>
      <p:sp>
        <p:nvSpPr>
          <p:cNvPr id="166" name="E0"/>
          <p:cNvSpPr txBox="1"/>
          <p:nvPr/>
        </p:nvSpPr>
        <p:spPr>
          <a:xfrm>
            <a:off x="2829964" y="11067823"/>
            <a:ext cx="430610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400">
                <a:latin typeface="Cambria Math"/>
                <a:ea typeface="Cambria Math"/>
                <a:cs typeface="Cambria Math"/>
                <a:sym typeface="Cambria Math"/>
              </a:defRPr>
            </a:pPr>
            <a:r>
              <a:t>E</a:t>
            </a:r>
            <a:r>
              <a:rPr baseline="-5999"/>
              <a:t>0</a:t>
            </a:r>
          </a:p>
        </p:txBody>
      </p:sp>
      <p:sp>
        <p:nvSpPr>
          <p:cNvPr id="167" name="Ef"/>
          <p:cNvSpPr txBox="1"/>
          <p:nvPr/>
        </p:nvSpPr>
        <p:spPr>
          <a:xfrm>
            <a:off x="3047239" y="10278375"/>
            <a:ext cx="374056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400">
                <a:latin typeface="Cambria Math"/>
                <a:ea typeface="Cambria Math"/>
                <a:cs typeface="Cambria Math"/>
                <a:sym typeface="Cambria Math"/>
              </a:defRPr>
            </a:pPr>
            <a:r>
              <a:t>E</a:t>
            </a:r>
            <a:r>
              <a:rPr baseline="-5999"/>
              <a:t>f</a:t>
            </a:r>
          </a:p>
        </p:txBody>
      </p:sp>
      <p:sp>
        <p:nvSpPr>
          <p:cNvPr id="168" name="The free parameters varied in this study are: q0, α, β, and γ."/>
          <p:cNvSpPr/>
          <p:nvPr/>
        </p:nvSpPr>
        <p:spPr>
          <a:xfrm>
            <a:off x="15217182" y="3941040"/>
            <a:ext cx="8329670" cy="1193808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3600"/>
            </a:pPr>
            <a:r>
              <a:t>The free parameters varied in this study are: </a:t>
            </a:r>
            <a:r>
              <a:rPr>
                <a:latin typeface="Cambria Math"/>
                <a:ea typeface="Cambria Math"/>
                <a:cs typeface="Cambria Math"/>
                <a:sym typeface="Cambria Math"/>
              </a:rPr>
              <a:t>q</a:t>
            </a:r>
            <a:r>
              <a:rPr baseline="-5999">
                <a:latin typeface="Cambria Math"/>
                <a:ea typeface="Cambria Math"/>
                <a:cs typeface="Cambria Math"/>
                <a:sym typeface="Cambria Math"/>
              </a:rPr>
              <a:t>0</a:t>
            </a:r>
            <a:r>
              <a:rPr baseline="-5999"/>
              <a:t>,</a:t>
            </a:r>
            <a:r>
              <a:t> </a:t>
            </a:r>
            <a:r>
              <a:rPr>
                <a:latin typeface="Cambria Math"/>
                <a:ea typeface="Cambria Math"/>
                <a:cs typeface="Cambria Math"/>
                <a:sym typeface="Cambria Math"/>
              </a:rPr>
              <a:t>α</a:t>
            </a:r>
            <a:r>
              <a:t>, </a:t>
            </a:r>
            <a:r>
              <a:rPr>
                <a:latin typeface="Cambria Math"/>
                <a:ea typeface="Cambria Math"/>
                <a:cs typeface="Cambria Math"/>
                <a:sym typeface="Cambria Math"/>
              </a:rPr>
              <a:t>β</a:t>
            </a:r>
            <a:r>
              <a:t>, and </a:t>
            </a:r>
            <a:r>
              <a:rPr>
                <a:latin typeface="Cambria Math"/>
                <a:ea typeface="Cambria Math"/>
                <a:cs typeface="Cambria Math"/>
                <a:sym typeface="Cambria Math"/>
              </a:rPr>
              <a:t>γ.</a:t>
            </a:r>
            <a:r>
              <a:t> </a:t>
            </a:r>
          </a:p>
        </p:txBody>
      </p:sp>
      <p:sp>
        <p:nvSpPr>
          <p:cNvPr id="169" name="f = f0 (L/L0)γ (B/B0)β (E/E0)α   dE dV"/>
          <p:cNvSpPr/>
          <p:nvPr/>
        </p:nvSpPr>
        <p:spPr>
          <a:xfrm>
            <a:off x="2407470" y="3949694"/>
            <a:ext cx="7012856" cy="647701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600"/>
            </a:pPr>
            <a:r>
              <a:rPr i="1">
                <a:latin typeface="Helvetica"/>
                <a:ea typeface="Helvetica"/>
                <a:cs typeface="Helvetica"/>
                <a:sym typeface="Helvetica"/>
              </a:rPr>
              <a:t>f</a:t>
            </a:r>
            <a:r>
              <a:rPr>
                <a:latin typeface="Cambria Math"/>
                <a:ea typeface="Cambria Math"/>
                <a:cs typeface="Cambria Math"/>
                <a:sym typeface="Cambria Math"/>
              </a:rPr>
              <a:t> = </a:t>
            </a:r>
            <a:r>
              <a:rPr i="1">
                <a:latin typeface="Helvetica"/>
                <a:ea typeface="Helvetica"/>
                <a:cs typeface="Helvetica"/>
                <a:sym typeface="Helvetica"/>
              </a:rPr>
              <a:t>f</a:t>
            </a:r>
            <a:r>
              <a:rPr i="1" baseline="-5999">
                <a:latin typeface="Helvetica"/>
                <a:ea typeface="Helvetica"/>
                <a:cs typeface="Helvetica"/>
                <a:sym typeface="Helvetica"/>
              </a:rPr>
              <a:t>0</a:t>
            </a:r>
            <a:r>
              <a:rPr>
                <a:latin typeface="Cambria Math"/>
                <a:ea typeface="Cambria Math"/>
                <a:cs typeface="Cambria Math"/>
                <a:sym typeface="Cambria Math"/>
              </a:rPr>
              <a:t> (</a:t>
            </a:r>
            <a:r>
              <a:rPr i="1">
                <a:latin typeface="Helvetica"/>
                <a:ea typeface="Helvetica"/>
                <a:cs typeface="Helvetica"/>
                <a:sym typeface="Helvetica"/>
              </a:rPr>
              <a:t>L</a:t>
            </a:r>
            <a:r>
              <a:rPr>
                <a:latin typeface="Cambria Math"/>
                <a:ea typeface="Cambria Math"/>
                <a:cs typeface="Cambria Math"/>
                <a:sym typeface="Cambria Math"/>
              </a:rPr>
              <a:t>/</a:t>
            </a:r>
            <a:r>
              <a:rPr i="1">
                <a:latin typeface="Helvetica"/>
                <a:ea typeface="Helvetica"/>
                <a:cs typeface="Helvetica"/>
                <a:sym typeface="Helvetica"/>
              </a:rPr>
              <a:t>L</a:t>
            </a:r>
            <a:r>
              <a:rPr i="1" baseline="-5999">
                <a:latin typeface="Helvetica"/>
                <a:ea typeface="Helvetica"/>
                <a:cs typeface="Helvetica"/>
                <a:sym typeface="Helvetica"/>
              </a:rPr>
              <a:t>0</a:t>
            </a:r>
            <a:r>
              <a:rPr>
                <a:latin typeface="Cambria Math"/>
                <a:ea typeface="Cambria Math"/>
                <a:cs typeface="Cambria Math"/>
                <a:sym typeface="Cambria Math"/>
              </a:rPr>
              <a:t>)</a:t>
            </a:r>
            <a:r>
              <a:rPr baseline="31999">
                <a:latin typeface="Cambria Math"/>
                <a:ea typeface="Cambria Math"/>
                <a:cs typeface="Cambria Math"/>
                <a:sym typeface="Cambria Math"/>
              </a:rPr>
              <a:t>γ</a:t>
            </a:r>
            <a:r>
              <a:rPr>
                <a:latin typeface="Cambria Math"/>
                <a:ea typeface="Cambria Math"/>
                <a:cs typeface="Cambria Math"/>
                <a:sym typeface="Cambria Math"/>
              </a:rPr>
              <a:t> (</a:t>
            </a:r>
            <a:r>
              <a:rPr i="1">
                <a:latin typeface="Helvetica"/>
                <a:ea typeface="Helvetica"/>
                <a:cs typeface="Helvetica"/>
                <a:sym typeface="Helvetica"/>
              </a:rPr>
              <a:t>B</a:t>
            </a:r>
            <a:r>
              <a:rPr>
                <a:latin typeface="Cambria Math"/>
                <a:ea typeface="Cambria Math"/>
                <a:cs typeface="Cambria Math"/>
                <a:sym typeface="Cambria Math"/>
              </a:rPr>
              <a:t>/</a:t>
            </a:r>
            <a:r>
              <a:rPr i="1">
                <a:latin typeface="Helvetica"/>
                <a:ea typeface="Helvetica"/>
                <a:cs typeface="Helvetica"/>
                <a:sym typeface="Helvetica"/>
              </a:rPr>
              <a:t>B</a:t>
            </a:r>
            <a:r>
              <a:rPr i="1" baseline="-5999">
                <a:latin typeface="Helvetica"/>
                <a:ea typeface="Helvetica"/>
                <a:cs typeface="Helvetica"/>
                <a:sym typeface="Helvetica"/>
              </a:rPr>
              <a:t>0</a:t>
            </a:r>
            <a:r>
              <a:rPr>
                <a:latin typeface="Cambria Math"/>
                <a:ea typeface="Cambria Math"/>
                <a:cs typeface="Cambria Math"/>
                <a:sym typeface="Cambria Math"/>
              </a:rPr>
              <a:t>)</a:t>
            </a:r>
            <a:r>
              <a:rPr baseline="31999">
                <a:latin typeface="Cambria Math"/>
                <a:ea typeface="Cambria Math"/>
                <a:cs typeface="Cambria Math"/>
                <a:sym typeface="Cambria Math"/>
              </a:rPr>
              <a:t>β</a:t>
            </a:r>
            <a:r>
              <a:rPr>
                <a:latin typeface="Cambria Math"/>
                <a:ea typeface="Cambria Math"/>
                <a:cs typeface="Cambria Math"/>
                <a:sym typeface="Cambria Math"/>
              </a:rPr>
              <a:t> (</a:t>
            </a:r>
            <a:r>
              <a:rPr i="1">
                <a:latin typeface="Helvetica"/>
                <a:ea typeface="Helvetica"/>
                <a:cs typeface="Helvetica"/>
                <a:sym typeface="Helvetica"/>
              </a:rPr>
              <a:t>E</a:t>
            </a:r>
            <a:r>
              <a:rPr>
                <a:latin typeface="Cambria Math"/>
                <a:ea typeface="Cambria Math"/>
                <a:cs typeface="Cambria Math"/>
                <a:sym typeface="Cambria Math"/>
              </a:rPr>
              <a:t>/</a:t>
            </a:r>
            <a:r>
              <a:rPr i="1">
                <a:latin typeface="Helvetica"/>
                <a:ea typeface="Helvetica"/>
                <a:cs typeface="Helvetica"/>
                <a:sym typeface="Helvetica"/>
              </a:rPr>
              <a:t>E</a:t>
            </a:r>
            <a:r>
              <a:rPr i="1" baseline="-5999">
                <a:latin typeface="Helvetica"/>
                <a:ea typeface="Helvetica"/>
                <a:cs typeface="Helvetica"/>
                <a:sym typeface="Helvetica"/>
              </a:rPr>
              <a:t>0</a:t>
            </a:r>
            <a:r>
              <a:rPr>
                <a:latin typeface="Cambria Math"/>
                <a:ea typeface="Cambria Math"/>
                <a:cs typeface="Cambria Math"/>
                <a:sym typeface="Cambria Math"/>
              </a:rPr>
              <a:t>)</a:t>
            </a:r>
            <a:r>
              <a:rPr baseline="31999">
                <a:latin typeface="Cambria Math"/>
                <a:ea typeface="Cambria Math"/>
                <a:cs typeface="Cambria Math"/>
                <a:sym typeface="Cambria Math"/>
              </a:rPr>
              <a:t>α   </a:t>
            </a:r>
            <a:r>
              <a:rPr>
                <a:latin typeface="Cambria Math"/>
                <a:ea typeface="Cambria Math"/>
                <a:cs typeface="Cambria Math"/>
                <a:sym typeface="Cambria Math"/>
              </a:rPr>
              <a:t>d</a:t>
            </a:r>
            <a:r>
              <a:rPr i="1">
                <a:latin typeface="Helvetica"/>
                <a:ea typeface="Helvetica"/>
                <a:cs typeface="Helvetica"/>
                <a:sym typeface="Helvetica"/>
              </a:rPr>
              <a:t>E</a:t>
            </a:r>
            <a:r>
              <a:rPr>
                <a:latin typeface="Cambria Math"/>
                <a:ea typeface="Cambria Math"/>
                <a:cs typeface="Cambria Math"/>
                <a:sym typeface="Cambria Math"/>
              </a:rPr>
              <a:t> d</a:t>
            </a:r>
            <a:r>
              <a:rPr i="1">
                <a:latin typeface="Helvetica"/>
                <a:ea typeface="Helvetica"/>
                <a:cs typeface="Helvetica"/>
                <a:sym typeface="Helvetica"/>
              </a:rPr>
              <a:t>V</a:t>
            </a:r>
          </a:p>
        </p:txBody>
      </p:sp>
      <p:grpSp>
        <p:nvGrpSpPr>
          <p:cNvPr id="172" name="Group"/>
          <p:cNvGrpSpPr/>
          <p:nvPr/>
        </p:nvGrpSpPr>
        <p:grpSpPr>
          <a:xfrm>
            <a:off x="15262617" y="5604070"/>
            <a:ext cx="8238802" cy="3425537"/>
            <a:chOff x="0" y="0"/>
            <a:chExt cx="8238800" cy="3425536"/>
          </a:xfrm>
        </p:grpSpPr>
        <p:sp>
          <p:nvSpPr>
            <p:cNvPr id="170" name="Rectangle"/>
            <p:cNvSpPr/>
            <p:nvPr/>
          </p:nvSpPr>
          <p:spPr>
            <a:xfrm>
              <a:off x="0" y="0"/>
              <a:ext cx="8238801" cy="3425537"/>
            </a:xfrm>
            <a:prstGeom prst="rect">
              <a:avLst/>
            </a:prstGeom>
            <a:blipFill rotWithShape="1">
              <a:blip r:embed="rId4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600"/>
              </a:pPr>
              <a:endParaRPr/>
            </a:p>
          </p:txBody>
        </p:sp>
        <p:pic>
          <p:nvPicPr>
            <p:cNvPr id="171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34630"/>
              <a:ext cx="8238801" cy="30244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73" name="Ran &gt; 500 parameter sets"/>
          <p:cNvSpPr txBox="1"/>
          <p:nvPr/>
        </p:nvSpPr>
        <p:spPr>
          <a:xfrm>
            <a:off x="15532964" y="9203812"/>
            <a:ext cx="7698106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Ran &gt; 500 parameter sets 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RADYN or ARC7"/>
          <p:cNvSpPr txBox="1"/>
          <p:nvPr/>
        </p:nvSpPr>
        <p:spPr>
          <a:xfrm>
            <a:off x="8730538" y="584200"/>
            <a:ext cx="6922924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200"/>
            </a:lvl1pPr>
          </a:lstStyle>
          <a:p>
            <a:r>
              <a:t>RADYN or ARC7</a:t>
            </a:r>
          </a:p>
        </p:txBody>
      </p:sp>
      <p:sp>
        <p:nvSpPr>
          <p:cNvPr id="176" name="RADYN solves radiation hydrodynamics in 1.5D for non-LTE populations of H, He Ca II, and Mg II.…"/>
          <p:cNvSpPr txBox="1"/>
          <p:nvPr/>
        </p:nvSpPr>
        <p:spPr>
          <a:xfrm>
            <a:off x="348104" y="2790995"/>
            <a:ext cx="11517429" cy="848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spAutoFit/>
          </a:bodyPr>
          <a:lstStyle/>
          <a:p>
            <a:pPr marL="610576" indent="-610576" algn="l">
              <a:buSzPct val="75000"/>
              <a:buChar char="•"/>
            </a:pPr>
            <a:r>
              <a:t>RADYN solves radiation hydrodynamics in 1.5D for non-LTE populations of H, He Ca II, and Mg II.</a:t>
            </a:r>
          </a:p>
          <a:p>
            <a:pPr marL="610576" indent="-610576" algn="l">
              <a:buSzPct val="75000"/>
              <a:buChar char="•"/>
            </a:pPr>
            <a:r>
              <a:t>Uniform loop cross-sectional area. </a:t>
            </a:r>
          </a:p>
          <a:p>
            <a:pPr marL="610576" indent="-610576" algn="l">
              <a:buSzPct val="75000"/>
              <a:buChar char="•"/>
            </a:pPr>
            <a:r>
              <a:t>Useful for chromospheric studies.</a:t>
            </a:r>
          </a:p>
          <a:p>
            <a:pPr marL="610576" indent="-610576" algn="l">
              <a:buSzPct val="75000"/>
              <a:buChar char="•"/>
            </a:pPr>
            <a:r>
              <a:t>Analyzing temporal evolution of Doppler velocities</a:t>
            </a:r>
          </a:p>
          <a:p>
            <a:pPr marL="610576" indent="-610576" algn="l">
              <a:buSzPct val="75000"/>
              <a:buChar char="•"/>
            </a:pPr>
            <a:r>
              <a:t>Models kinetic transport of particle beams</a:t>
            </a:r>
          </a:p>
          <a:p>
            <a:pPr marL="610576" indent="-610576" algn="l">
              <a:buSzPct val="75000"/>
              <a:buChar char="•"/>
            </a:pPr>
            <a:r>
              <a:t>Allred et al. (2015).</a:t>
            </a:r>
          </a:p>
        </p:txBody>
      </p:sp>
      <p:sp>
        <p:nvSpPr>
          <p:cNvPr id="177" name="ARC7 solves 2.5 MHD — simplified to solve loop 1D hydrodynamics.…"/>
          <p:cNvSpPr txBox="1"/>
          <p:nvPr/>
        </p:nvSpPr>
        <p:spPr>
          <a:xfrm>
            <a:off x="11808253" y="2626575"/>
            <a:ext cx="11517429" cy="924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spAutoFit/>
          </a:bodyPr>
          <a:lstStyle/>
          <a:p>
            <a:pPr marL="610576" indent="-610576" algn="l">
              <a:buSzPct val="75000"/>
              <a:buChar char="•"/>
            </a:pPr>
            <a:r>
              <a:t>ARC7 solves 2.5 MHD — simplified to solve loop 1D hydrodynamics.</a:t>
            </a:r>
          </a:p>
          <a:p>
            <a:pPr marL="610576" indent="-610576" algn="l">
              <a:buSzPct val="75000"/>
              <a:buChar char="•"/>
            </a:pPr>
            <a:r>
              <a:t>Loop cross-sectional area conserves magnetic flux (R    B</a:t>
            </a:r>
            <a:r>
              <a:rPr baseline="31999"/>
              <a:t>-1/2</a:t>
            </a:r>
            <a:r>
              <a:t>)</a:t>
            </a:r>
          </a:p>
          <a:p>
            <a:pPr marL="610576" indent="-610576" algn="l">
              <a:buSzPct val="75000"/>
              <a:buChar char="•"/>
            </a:pPr>
            <a:r>
              <a:t>Useful for coronal evolution in loop simulations. </a:t>
            </a:r>
          </a:p>
          <a:p>
            <a:pPr marL="610576" indent="-610576" algn="l">
              <a:buSzPct val="75000"/>
              <a:buChar char="•"/>
            </a:pPr>
            <a:r>
              <a:t>Does not include kinetic transport </a:t>
            </a:r>
          </a:p>
          <a:p>
            <a:pPr marL="610576" indent="-610576" algn="l">
              <a:buSzPct val="75000"/>
              <a:buChar char="•"/>
            </a:pPr>
            <a:r>
              <a:t>Time-averaged coronal DEM similar to what is obtained from RADYN.</a:t>
            </a:r>
          </a:p>
          <a:p>
            <a:pPr marL="610576" indent="-610576" algn="l">
              <a:buSzPct val="75000"/>
              <a:buChar char="•"/>
            </a:pPr>
            <a:r>
              <a:t>Runs </a:t>
            </a:r>
            <a:r>
              <a:rPr i="1">
                <a:latin typeface="Helvetica"/>
                <a:ea typeface="Helvetica"/>
                <a:cs typeface="Helvetica"/>
                <a:sym typeface="Helvetica"/>
              </a:rPr>
              <a:t>very</a:t>
            </a:r>
            <a:r>
              <a:t> efficiently</a:t>
            </a:r>
          </a:p>
          <a:p>
            <a:pPr marL="610576" indent="-610576" algn="l">
              <a:buSzPct val="75000"/>
              <a:buChar char="•"/>
            </a:pPr>
            <a:r>
              <a:t>Allred &amp; MacNeice (2015).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8" name="Equation"/>
              <p:cNvSpPr txBox="1"/>
              <p:nvPr/>
            </p:nvSpPr>
            <p:spPr>
              <a:xfrm>
                <a:off x="17222568" y="5216275"/>
                <a:ext cx="382906" cy="273686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5000" i="1">
                          <a:solidFill>
                            <a:srgbClr val="FEFEFE"/>
                          </a:solidFill>
                          <a:latin typeface="Cambria Math" panose="02040503050406030204" pitchFamily="18" charset="0"/>
                        </a:rPr>
                        <m:t>∝</m:t>
                      </m:r>
                    </m:oMath>
                  </m:oMathPara>
                </a14:m>
                <a:endParaRPr sz="5000">
                  <a:solidFill>
                    <a:srgbClr val="FFFFFF"/>
                  </a:solidFill>
                </a:endParaRPr>
              </a:p>
            </p:txBody>
          </p:sp>
        </mc:Choice>
        <mc:Fallback>
          <p:sp>
            <p:nvSpPr>
              <p:cNvPr id="178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22568" y="5216275"/>
                <a:ext cx="382906" cy="273686"/>
              </a:xfrm>
              <a:prstGeom prst="rect">
                <a:avLst/>
              </a:prstGeom>
              <a:blipFill>
                <a:blip r:embed="rId2"/>
                <a:stretch>
                  <a:fillRect l="-43333" r="-60000" b="-168182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971</Words>
  <Application>Microsoft Macintosh PowerPoint</Application>
  <PresentationFormat>Custom</PresentationFormat>
  <Paragraphs>89</Paragraphs>
  <Slides>17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 Unicode MS</vt:lpstr>
      <vt:lpstr>Cambria Math</vt:lpstr>
      <vt:lpstr>Helvetica</vt:lpstr>
      <vt:lpstr>Helvetica Light</vt:lpstr>
      <vt:lpstr>Helvetica Neue</vt:lpstr>
      <vt:lpstr>Black</vt:lpstr>
      <vt:lpstr>PowerPoint Presentation</vt:lpstr>
      <vt:lpstr>Observations of AR 11726</vt:lpstr>
      <vt:lpstr>PowerPoint Presentation</vt:lpstr>
      <vt:lpstr>Lines observed by EUNIS and EIS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Finding the best fit</vt:lpstr>
      <vt:lpstr>PowerPoint Presentation</vt:lpstr>
      <vt:lpstr>Spatially-Integrated DEM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Joel Allred</cp:lastModifiedBy>
  <cp:revision>1</cp:revision>
  <dcterms:modified xsi:type="dcterms:W3CDTF">2019-03-06T19:42:18Z</dcterms:modified>
</cp:coreProperties>
</file>