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10.xml" ContentType="application/vnd.openxmlformats-officedocument.presentationml.slide+xml"/>
  <Override PartName="/ppt/embeddings/oleObject1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  <p:sldMasterId id="2147483660" r:id="rId2"/>
  </p:sldMasterIdLst>
  <p:notesMasterIdLst>
    <p:notesMasterId r:id="rId66"/>
  </p:notesMasterIdLst>
  <p:sldIdLst>
    <p:sldId id="323" r:id="rId3"/>
    <p:sldId id="365" r:id="rId4"/>
    <p:sldId id="322" r:id="rId5"/>
    <p:sldId id="281" r:id="rId6"/>
    <p:sldId id="261" r:id="rId7"/>
    <p:sldId id="366" r:id="rId8"/>
    <p:sldId id="336" r:id="rId9"/>
    <p:sldId id="337" r:id="rId10"/>
    <p:sldId id="339" r:id="rId11"/>
    <p:sldId id="327" r:id="rId12"/>
    <p:sldId id="338" r:id="rId13"/>
    <p:sldId id="273" r:id="rId14"/>
    <p:sldId id="341" r:id="rId15"/>
    <p:sldId id="346" r:id="rId16"/>
    <p:sldId id="347" r:id="rId17"/>
    <p:sldId id="348" r:id="rId18"/>
    <p:sldId id="350" r:id="rId19"/>
    <p:sldId id="356" r:id="rId20"/>
    <p:sldId id="357" r:id="rId21"/>
    <p:sldId id="358" r:id="rId22"/>
    <p:sldId id="355" r:id="rId23"/>
    <p:sldId id="381" r:id="rId24"/>
    <p:sldId id="383" r:id="rId25"/>
    <p:sldId id="384" r:id="rId26"/>
    <p:sldId id="385" r:id="rId27"/>
    <p:sldId id="393" r:id="rId28"/>
    <p:sldId id="331" r:id="rId29"/>
    <p:sldId id="326" r:id="rId30"/>
    <p:sldId id="334" r:id="rId31"/>
    <p:sldId id="335" r:id="rId32"/>
    <p:sldId id="354" r:id="rId33"/>
    <p:sldId id="373" r:id="rId34"/>
    <p:sldId id="374" r:id="rId35"/>
    <p:sldId id="375" r:id="rId36"/>
    <p:sldId id="304" r:id="rId37"/>
    <p:sldId id="376" r:id="rId38"/>
    <p:sldId id="363" r:id="rId39"/>
    <p:sldId id="364" r:id="rId40"/>
    <p:sldId id="391" r:id="rId41"/>
    <p:sldId id="382" r:id="rId42"/>
    <p:sldId id="392" r:id="rId43"/>
    <p:sldId id="367" r:id="rId44"/>
    <p:sldId id="369" r:id="rId45"/>
    <p:sldId id="370" r:id="rId46"/>
    <p:sldId id="371" r:id="rId47"/>
    <p:sldId id="368" r:id="rId48"/>
    <p:sldId id="377" r:id="rId49"/>
    <p:sldId id="372" r:id="rId50"/>
    <p:sldId id="333" r:id="rId51"/>
    <p:sldId id="389" r:id="rId52"/>
    <p:sldId id="379" r:id="rId53"/>
    <p:sldId id="330" r:id="rId54"/>
    <p:sldId id="378" r:id="rId55"/>
    <p:sldId id="386" r:id="rId56"/>
    <p:sldId id="361" r:id="rId57"/>
    <p:sldId id="360" r:id="rId58"/>
    <p:sldId id="328" r:id="rId59"/>
    <p:sldId id="329" r:id="rId60"/>
    <p:sldId id="332" r:id="rId61"/>
    <p:sldId id="380" r:id="rId62"/>
    <p:sldId id="388" r:id="rId63"/>
    <p:sldId id="390" r:id="rId64"/>
    <p:sldId id="394" r:id="rId65"/>
  </p:sldIdLst>
  <p:sldSz cx="10160000" cy="7620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0000"/>
    </p:penClr>
  </p:showPr>
  <p:clrMru>
    <a:srgbClr val="3366FF"/>
    <a:srgbClr val="663300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19" autoAdjust="0"/>
    <p:restoredTop sz="94660" autoAdjust="0"/>
  </p:normalViewPr>
  <p:slideViewPr>
    <p:cSldViewPr>
      <p:cViewPr varScale="1">
        <p:scale>
          <a:sx n="139" d="100"/>
          <a:sy n="139" d="100"/>
        </p:scale>
        <p:origin x="-10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Documents%20and%20Settings\gleptouk\Documents\DAAC-version\Projects\Giovanni\Giovanni%20publication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cat>
            <c:strRef>
              <c:f>Sheet1!$A$1:$A$9</c:f>
              <c:strCach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Total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  <c:pt idx="0">
                  <c:v>3.0</c:v>
                </c:pt>
                <c:pt idx="1">
                  <c:v>7.0</c:v>
                </c:pt>
                <c:pt idx="2">
                  <c:v>6.0</c:v>
                </c:pt>
                <c:pt idx="3">
                  <c:v>27.0</c:v>
                </c:pt>
                <c:pt idx="4">
                  <c:v>50.0</c:v>
                </c:pt>
                <c:pt idx="5">
                  <c:v>86.0</c:v>
                </c:pt>
                <c:pt idx="6">
                  <c:v>115.0</c:v>
                </c:pt>
                <c:pt idx="7">
                  <c:v>42.0</c:v>
                </c:pt>
                <c:pt idx="8">
                  <c:v>336.0</c:v>
                </c:pt>
              </c:numCache>
            </c:numRef>
          </c:val>
        </c:ser>
        <c:axId val="550706104"/>
        <c:axId val="550694808"/>
      </c:barChart>
      <c:catAx>
        <c:axId val="550706104"/>
        <c:scaling>
          <c:orientation val="minMax"/>
        </c:scaling>
        <c:axPos val="b"/>
        <c:numFmt formatCode="General" sourceLinked="1"/>
        <c:majorTickMark val="none"/>
        <c:tickLblPos val="nextTo"/>
        <c:crossAx val="550694808"/>
        <c:crosses val="autoZero"/>
        <c:auto val="1"/>
        <c:lblAlgn val="ctr"/>
        <c:lblOffset val="100"/>
      </c:catAx>
      <c:valAx>
        <c:axId val="55069480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Publication number</a:t>
                </a:r>
              </a:p>
            </c:rich>
          </c:tx>
        </c:title>
        <c:numFmt formatCode="General" sourceLinked="1"/>
        <c:majorTickMark val="none"/>
        <c:tickLblPos val="nextTo"/>
        <c:crossAx val="5507061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C831A-CCF5-4391-A2BE-9DF065D37587}" type="doc">
      <dgm:prSet loTypeId="urn:microsoft.com/office/officeart/2005/8/layout/arrow2" loCatId="process" qsTypeId="urn:microsoft.com/office/officeart/2005/8/quickstyle/3d1" qsCatId="3D" csTypeId="urn:microsoft.com/office/officeart/2005/8/colors/accent2_3" csCatId="accent2" phldr="1"/>
      <dgm:spPr/>
    </dgm:pt>
    <dgm:pt modelId="{1E3A074B-8EC3-4AC7-ADB8-C53A583CA2D1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G1 &amp; G2</a:t>
          </a:r>
          <a:endParaRPr lang="en-US" sz="2400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C3E70DF8-D297-401F-A070-1295F4388B0B}" type="parTrans" cxnId="{8C1AFE23-B091-4CE6-8284-0511812F213B}">
      <dgm:prSet/>
      <dgm:spPr/>
      <dgm:t>
        <a:bodyPr/>
        <a:lstStyle/>
        <a:p>
          <a:endParaRPr lang="en-US" sz="2400"/>
        </a:p>
      </dgm:t>
    </dgm:pt>
    <dgm:pt modelId="{13D421C7-F834-4141-85ED-0207D610A128}" type="sibTrans" cxnId="{8C1AFE23-B091-4CE6-8284-0511812F213B}">
      <dgm:prSet/>
      <dgm:spPr/>
      <dgm:t>
        <a:bodyPr/>
        <a:lstStyle/>
        <a:p>
          <a:endParaRPr lang="en-US" sz="2400"/>
        </a:p>
      </dgm:t>
    </dgm:pt>
    <dgm:pt modelId="{C7CCB8C4-BA8F-435B-96D2-651E5BBEE204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Giovanni-3</a:t>
          </a:r>
          <a:endParaRPr lang="en-US" sz="2400" b="1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AD18367E-C5DB-45A4-A27B-B15954C86D0F}" type="parTrans" cxnId="{679C1D1A-14EB-43D6-A6EB-15DB434BD9E3}">
      <dgm:prSet/>
      <dgm:spPr/>
      <dgm:t>
        <a:bodyPr/>
        <a:lstStyle/>
        <a:p>
          <a:endParaRPr lang="en-US" sz="2400"/>
        </a:p>
      </dgm:t>
    </dgm:pt>
    <dgm:pt modelId="{7D6A4EA2-7BAB-433A-B969-4D95C96F0274}" type="sibTrans" cxnId="{679C1D1A-14EB-43D6-A6EB-15DB434BD9E3}">
      <dgm:prSet/>
      <dgm:spPr/>
      <dgm:t>
        <a:bodyPr/>
        <a:lstStyle/>
        <a:p>
          <a:endParaRPr lang="en-US" sz="2400"/>
        </a:p>
      </dgm:t>
    </dgm:pt>
    <dgm:pt modelId="{A75DE5EA-0E88-4A1C-B1EA-B4EE477D7AA1}">
      <dgm:prSet phldrT="[Text]" custT="1"/>
      <dgm:spPr/>
      <dgm:t>
        <a:bodyPr/>
        <a:lstStyle/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Agile Giovanni (G4)</a:t>
          </a:r>
          <a:endParaRPr lang="en-US" sz="2800" b="1" i="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48157EE2-9BD9-48FE-A422-276C84F2470D}" type="parTrans" cxnId="{D09152C8-0058-4F02-AE9F-59A443534AE8}">
      <dgm:prSet/>
      <dgm:spPr/>
      <dgm:t>
        <a:bodyPr/>
        <a:lstStyle/>
        <a:p>
          <a:endParaRPr lang="en-US" sz="2400"/>
        </a:p>
      </dgm:t>
    </dgm:pt>
    <dgm:pt modelId="{03226FF3-250B-4000-A0B5-00FF0F1D75A5}" type="sibTrans" cxnId="{D09152C8-0058-4F02-AE9F-59A443534AE8}">
      <dgm:prSet/>
      <dgm:spPr/>
      <dgm:t>
        <a:bodyPr/>
        <a:lstStyle/>
        <a:p>
          <a:endParaRPr lang="en-US" sz="2400"/>
        </a:p>
      </dgm:t>
    </dgm:pt>
    <dgm:pt modelId="{A39C9339-F7BC-4A9F-AF8A-3B9741B27413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Independent instances</a:t>
          </a:r>
          <a:endParaRPr lang="en-US" sz="2400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6699644-3B9B-4794-926C-D854282146D8}" type="parTrans" cxnId="{BF777ED0-A485-405A-BFCD-E378EF965464}">
      <dgm:prSet/>
      <dgm:spPr/>
      <dgm:t>
        <a:bodyPr/>
        <a:lstStyle/>
        <a:p>
          <a:endParaRPr lang="en-US" sz="2400"/>
        </a:p>
      </dgm:t>
    </dgm:pt>
    <dgm:pt modelId="{3E2FBE5E-2D29-4C39-97D1-424264F1308F}" type="sibTrans" cxnId="{BF777ED0-A485-405A-BFCD-E378EF965464}">
      <dgm:prSet/>
      <dgm:spPr/>
      <dgm:t>
        <a:bodyPr/>
        <a:lstStyle/>
        <a:p>
          <a:endParaRPr lang="en-US" sz="2400"/>
        </a:p>
      </dgm:t>
    </dgm:pt>
    <dgm:pt modelId="{DEF39E0C-1076-4950-84DB-E241F00DFEAA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1998 -</a:t>
          </a:r>
          <a:endParaRPr lang="en-US" sz="2400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933D9B19-0E55-49EA-8275-6A84017B23A0}" type="parTrans" cxnId="{7A96E0CD-A676-4D58-8EC7-914796ADD2C9}">
      <dgm:prSet/>
      <dgm:spPr/>
      <dgm:t>
        <a:bodyPr/>
        <a:lstStyle/>
        <a:p>
          <a:endParaRPr lang="en-US" sz="2400"/>
        </a:p>
      </dgm:t>
    </dgm:pt>
    <dgm:pt modelId="{E7614D5D-A789-4B2C-9262-C0C39E06F154}" type="sibTrans" cxnId="{7A96E0CD-A676-4D58-8EC7-914796ADD2C9}">
      <dgm:prSet/>
      <dgm:spPr/>
      <dgm:t>
        <a:bodyPr/>
        <a:lstStyle/>
        <a:p>
          <a:endParaRPr lang="en-US" sz="2400"/>
        </a:p>
      </dgm:t>
    </dgm:pt>
    <dgm:pt modelId="{86D81CFB-F54A-46E4-B7E5-D24A5CE38795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Separate instances</a:t>
          </a:r>
          <a:endParaRPr lang="en-US" sz="2400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3775BF49-DE6E-4EBF-A2DF-2460ADA048B8}" type="parTrans" cxnId="{71DDA4D0-5FBC-4E96-9D27-DB866C90E8D3}">
      <dgm:prSet/>
      <dgm:spPr/>
      <dgm:t>
        <a:bodyPr/>
        <a:lstStyle/>
        <a:p>
          <a:endParaRPr lang="en-US" sz="2400"/>
        </a:p>
      </dgm:t>
    </dgm:pt>
    <dgm:pt modelId="{07CDAB1E-D698-4474-BDA6-A540A9C37F57}" type="sibTrans" cxnId="{71DDA4D0-5FBC-4E96-9D27-DB866C90E8D3}">
      <dgm:prSet/>
      <dgm:spPr/>
      <dgm:t>
        <a:bodyPr/>
        <a:lstStyle/>
        <a:p>
          <a:endParaRPr lang="en-US" sz="2400"/>
        </a:p>
      </dgm:t>
    </dgm:pt>
    <dgm:pt modelId="{5175B6B0-3CA6-4535-A09B-108E0999A356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2005 -</a:t>
          </a:r>
          <a:endParaRPr lang="en-US" sz="2400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ECD96492-1092-4631-A208-D9A5DA08372E}" type="parTrans" cxnId="{345AD6EC-90F1-4BA3-A053-C21366541189}">
      <dgm:prSet/>
      <dgm:spPr/>
      <dgm:t>
        <a:bodyPr/>
        <a:lstStyle/>
        <a:p>
          <a:endParaRPr lang="en-US" sz="2400"/>
        </a:p>
      </dgm:t>
    </dgm:pt>
    <dgm:pt modelId="{F900535F-E882-46D4-B632-4B8ACBE851E4}" type="sibTrans" cxnId="{345AD6EC-90F1-4BA3-A053-C21366541189}">
      <dgm:prSet/>
      <dgm:spPr/>
      <dgm:t>
        <a:bodyPr/>
        <a:lstStyle/>
        <a:p>
          <a:endParaRPr lang="en-US" sz="2400"/>
        </a:p>
      </dgm:t>
    </dgm:pt>
    <dgm:pt modelId="{4F0DEAE9-EEF8-4B88-B627-230EB30076A3}">
      <dgm:prSet phldrT="[Text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URL-based</a:t>
          </a:r>
          <a:endParaRPr lang="en-US" sz="24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863C9F8C-90D3-4B2E-9E35-FBB51377161A}" type="parTrans" cxnId="{72CCAF25-5B08-4140-9190-AF86C0EC5AC4}">
      <dgm:prSet/>
      <dgm:spPr/>
      <dgm:t>
        <a:bodyPr/>
        <a:lstStyle/>
        <a:p>
          <a:endParaRPr lang="en-US" sz="2400"/>
        </a:p>
      </dgm:t>
    </dgm:pt>
    <dgm:pt modelId="{7B9098CB-9B5B-43B7-A37E-42690584F249}" type="sibTrans" cxnId="{72CCAF25-5B08-4140-9190-AF86C0EC5AC4}">
      <dgm:prSet/>
      <dgm:spPr/>
      <dgm:t>
        <a:bodyPr/>
        <a:lstStyle/>
        <a:p>
          <a:endParaRPr lang="en-US" sz="2400"/>
        </a:p>
      </dgm:t>
    </dgm:pt>
    <dgm:pt modelId="{240B477A-627C-439D-A301-66DC4E09C792}">
      <dgm:prSet phldrT="[Text]" custT="1"/>
      <dgm:spPr/>
      <dgm:t>
        <a:bodyPr/>
        <a:lstStyle/>
        <a:p>
          <a:pPr marL="4572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Point data</a:t>
          </a:r>
          <a:endParaRPr lang="en-US" sz="24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5767C17C-5B6E-4A84-8685-13D32EAF6C8E}" type="parTrans" cxnId="{DB8B8563-E7CE-48F9-AF5F-C9C20179F322}">
      <dgm:prSet/>
      <dgm:spPr/>
      <dgm:t>
        <a:bodyPr/>
        <a:lstStyle/>
        <a:p>
          <a:endParaRPr lang="en-US"/>
        </a:p>
      </dgm:t>
    </dgm:pt>
    <dgm:pt modelId="{1AE58343-832F-474D-8A46-7376E537800A}" type="sibTrans" cxnId="{DB8B8563-E7CE-48F9-AF5F-C9C20179F322}">
      <dgm:prSet/>
      <dgm:spPr/>
      <dgm:t>
        <a:bodyPr/>
        <a:lstStyle/>
        <a:p>
          <a:endParaRPr lang="en-US"/>
        </a:p>
      </dgm:t>
    </dgm:pt>
    <dgm:pt modelId="{92CA77A4-8F6B-420F-9DD4-525014D6B8BB}">
      <dgm:prSet phldrT="[Text]" custT="1"/>
      <dgm:spPr/>
      <dgm:t>
        <a:bodyPr/>
        <a:lstStyle/>
        <a:p>
          <a:pPr marL="4572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L2 swath/profiles</a:t>
          </a:r>
          <a:endParaRPr lang="en-US" sz="24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4E0F2AF7-06A3-4B1E-A63B-6852BBCDBB7A}" type="parTrans" cxnId="{97C8CCB8-012B-4FE5-9801-7DAE200AF989}">
      <dgm:prSet/>
      <dgm:spPr/>
      <dgm:t>
        <a:bodyPr/>
        <a:lstStyle/>
        <a:p>
          <a:endParaRPr lang="en-US"/>
        </a:p>
      </dgm:t>
    </dgm:pt>
    <dgm:pt modelId="{2B623E74-1F09-4A8D-8BC1-56F4E9B01CDD}" type="sibTrans" cxnId="{97C8CCB8-012B-4FE5-9801-7DAE200AF989}">
      <dgm:prSet/>
      <dgm:spPr/>
      <dgm:t>
        <a:bodyPr/>
        <a:lstStyle/>
        <a:p>
          <a:endParaRPr lang="en-US"/>
        </a:p>
      </dgm:t>
    </dgm:pt>
    <dgm:pt modelId="{0924ABE2-BD46-4B63-B9E2-96EF1FDA7986}">
      <dgm:prSet phldrT="[Text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Data types</a:t>
          </a:r>
          <a:endParaRPr lang="en-US" sz="24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EAE92F26-7949-4147-B894-872D74FA1D58}" type="parTrans" cxnId="{30E60A89-018D-4260-9F6E-7497FC777574}">
      <dgm:prSet/>
      <dgm:spPr/>
      <dgm:t>
        <a:bodyPr/>
        <a:lstStyle/>
        <a:p>
          <a:endParaRPr lang="en-US"/>
        </a:p>
      </dgm:t>
    </dgm:pt>
    <dgm:pt modelId="{3CA8C8BB-7AD1-445F-8F9F-0174B076E8C8}" type="sibTrans" cxnId="{30E60A89-018D-4260-9F6E-7497FC777574}">
      <dgm:prSet/>
      <dgm:spPr/>
      <dgm:t>
        <a:bodyPr/>
        <a:lstStyle/>
        <a:p>
          <a:endParaRPr lang="en-US"/>
        </a:p>
      </dgm:t>
    </dgm:pt>
    <dgm:pt modelId="{2D448C2B-EA88-4051-8C9E-C1437F4E2197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Configurator</a:t>
          </a:r>
          <a:endParaRPr lang="en-US" sz="2400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2F779A7B-2886-4CE3-9FAC-17F206A0DACA}" type="parTrans" cxnId="{96526C7D-1C5F-47AE-B318-40F61E5287D8}">
      <dgm:prSet/>
      <dgm:spPr/>
      <dgm:t>
        <a:bodyPr/>
        <a:lstStyle/>
        <a:p>
          <a:endParaRPr lang="en-US"/>
        </a:p>
      </dgm:t>
    </dgm:pt>
    <dgm:pt modelId="{278894CF-90D8-418E-AF15-B0BE3177D644}" type="sibTrans" cxnId="{96526C7D-1C5F-47AE-B318-40F61E5287D8}">
      <dgm:prSet/>
      <dgm:spPr/>
      <dgm:t>
        <a:bodyPr/>
        <a:lstStyle/>
        <a:p>
          <a:endParaRPr lang="en-US"/>
        </a:p>
      </dgm:t>
    </dgm:pt>
    <dgm:pt modelId="{9DE98260-0E17-4C4F-8C8A-7E4E5AE102F9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Harmonized data &amp; inventory</a:t>
          </a:r>
          <a:endParaRPr lang="en-US" sz="2400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13550453-BE14-4E32-A5B3-CA76FB75A0B9}" type="parTrans" cxnId="{C9B15F27-FDA5-4300-AD91-E97BCA836680}">
      <dgm:prSet/>
      <dgm:spPr/>
      <dgm:t>
        <a:bodyPr/>
        <a:lstStyle/>
        <a:p>
          <a:endParaRPr lang="en-US"/>
        </a:p>
      </dgm:t>
    </dgm:pt>
    <dgm:pt modelId="{8AE62FE0-8BBF-432D-B376-1BF9E4C6908D}" type="sibTrans" cxnId="{C9B15F27-FDA5-4300-AD91-E97BCA836680}">
      <dgm:prSet/>
      <dgm:spPr/>
      <dgm:t>
        <a:bodyPr/>
        <a:lstStyle/>
        <a:p>
          <a:endParaRPr lang="en-US"/>
        </a:p>
      </dgm:t>
    </dgm:pt>
    <dgm:pt modelId="{3830427F-E256-4F2F-8316-21F8F1CCE379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Modular</a:t>
          </a:r>
          <a:endParaRPr lang="en-US" sz="24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306D2169-3B74-417F-B82E-FD5D9DBD2418}" type="parTrans" cxnId="{8E5DD045-2B6A-4694-A4E9-E81899572CC5}">
      <dgm:prSet/>
      <dgm:spPr/>
      <dgm:t>
        <a:bodyPr/>
        <a:lstStyle/>
        <a:p>
          <a:endParaRPr lang="en-US"/>
        </a:p>
      </dgm:t>
    </dgm:pt>
    <dgm:pt modelId="{02BE2A1D-EF41-4BC9-A90B-52197974AD09}" type="sibTrans" cxnId="{8E5DD045-2B6A-4694-A4E9-E81899572CC5}">
      <dgm:prSet/>
      <dgm:spPr/>
      <dgm:t>
        <a:bodyPr/>
        <a:lstStyle/>
        <a:p>
          <a:endParaRPr lang="en-US"/>
        </a:p>
      </dgm:t>
    </dgm:pt>
    <dgm:pt modelId="{8DCD3E53-8CCF-4DF4-9687-FF4ED8093AF2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Fully interoperable</a:t>
          </a:r>
          <a:endParaRPr lang="en-US" sz="24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5D92CC98-3261-423F-9C4A-91105C3CB876}" type="parTrans" cxnId="{5C84F9E0-976C-420E-AD71-073C42E464BB}">
      <dgm:prSet/>
      <dgm:spPr/>
      <dgm:t>
        <a:bodyPr/>
        <a:lstStyle/>
        <a:p>
          <a:endParaRPr lang="en-US"/>
        </a:p>
      </dgm:t>
    </dgm:pt>
    <dgm:pt modelId="{CCDBF739-2FD0-4B12-B17F-2A6327F51445}" type="sibTrans" cxnId="{5C84F9E0-976C-420E-AD71-073C42E464BB}">
      <dgm:prSet/>
      <dgm:spPr/>
      <dgm:t>
        <a:bodyPr/>
        <a:lstStyle/>
        <a:p>
          <a:endParaRPr lang="en-US"/>
        </a:p>
      </dgm:t>
    </dgm:pt>
    <dgm:pt modelId="{4F3E362C-B214-4EE5-81CE-C915A272AB5C}">
      <dgm:prSet phldrT="[Text]" custT="1"/>
      <dgm:spPr/>
      <dgm:t>
        <a:bodyPr/>
        <a:lstStyle/>
        <a:p>
          <a:pPr marL="4572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2009 -</a:t>
          </a:r>
          <a:endParaRPr lang="en-US" sz="24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78AF6274-7FFD-4B5C-B1C4-E063B0EADD0A}" type="parTrans" cxnId="{EF735191-60DA-4356-A0BB-E4A5174BA21C}">
      <dgm:prSet/>
      <dgm:spPr/>
      <dgm:t>
        <a:bodyPr/>
        <a:lstStyle/>
        <a:p>
          <a:endParaRPr lang="en-US"/>
        </a:p>
      </dgm:t>
    </dgm:pt>
    <dgm:pt modelId="{85200B7E-F152-4FA6-AA7B-4C31502993B6}" type="sibTrans" cxnId="{EF735191-60DA-4356-A0BB-E4A5174BA21C}">
      <dgm:prSet/>
      <dgm:spPr/>
      <dgm:t>
        <a:bodyPr/>
        <a:lstStyle/>
        <a:p>
          <a:endParaRPr lang="en-US"/>
        </a:p>
      </dgm:t>
    </dgm:pt>
    <dgm:pt modelId="{5EE09623-9D75-43B5-A9F8-B9C8C67B8A73}">
      <dgm:prSet phldrT="[Text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Flexible infrastructure</a:t>
          </a:r>
          <a:endParaRPr lang="en-US" sz="24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844C97B9-86DE-4DCD-9B48-9C8FAE5DCC7A}" type="sibTrans" cxnId="{7CE0CD1C-EB43-4BC7-8F18-DA3BC1D21A8A}">
      <dgm:prSet/>
      <dgm:spPr/>
      <dgm:t>
        <a:bodyPr/>
        <a:lstStyle/>
        <a:p>
          <a:endParaRPr lang="en-US"/>
        </a:p>
      </dgm:t>
    </dgm:pt>
    <dgm:pt modelId="{BCAF35E1-A3A3-44F9-AC80-A47C6F5BE8B7}" type="parTrans" cxnId="{7CE0CD1C-EB43-4BC7-8F18-DA3BC1D21A8A}">
      <dgm:prSet/>
      <dgm:spPr/>
      <dgm:t>
        <a:bodyPr/>
        <a:lstStyle/>
        <a:p>
          <a:endParaRPr lang="en-US"/>
        </a:p>
      </dgm:t>
    </dgm:pt>
    <dgm:pt modelId="{E220828C-C958-4FCF-B52F-02D7F5D17607}" type="pres">
      <dgm:prSet presAssocID="{455C831A-CCF5-4391-A2BE-9DF065D37587}" presName="arrowDiagram" presStyleCnt="0">
        <dgm:presLayoutVars>
          <dgm:chMax val="5"/>
          <dgm:dir/>
          <dgm:resizeHandles val="exact"/>
        </dgm:presLayoutVars>
      </dgm:prSet>
      <dgm:spPr/>
    </dgm:pt>
    <dgm:pt modelId="{82ED47FD-CD8E-4EC8-A7E3-BF3AC4BC5C1A}" type="pres">
      <dgm:prSet presAssocID="{455C831A-CCF5-4391-A2BE-9DF065D37587}" presName="arrow" presStyleLbl="bgShp" presStyleIdx="0" presStyleCnt="1" custLinFactNeighborY="-5214"/>
      <dgm:spPr/>
      <dgm:t>
        <a:bodyPr/>
        <a:lstStyle/>
        <a:p>
          <a:endParaRPr lang="en-US"/>
        </a:p>
      </dgm:t>
    </dgm:pt>
    <dgm:pt modelId="{8833E236-2CC7-4843-AA88-61BE7CDEEBAC}" type="pres">
      <dgm:prSet presAssocID="{455C831A-CCF5-4391-A2BE-9DF065D37587}" presName="arrowDiagram3" presStyleCnt="0"/>
      <dgm:spPr/>
    </dgm:pt>
    <dgm:pt modelId="{E0648BBC-DC91-4F50-80A4-7E064850F484}" type="pres">
      <dgm:prSet presAssocID="{1E3A074B-8EC3-4AC7-ADB8-C53A583CA2D1}" presName="bullet3a" presStyleLbl="node1" presStyleIdx="0" presStyleCnt="3" custLinFactNeighborY="-72944"/>
      <dgm:spPr/>
    </dgm:pt>
    <dgm:pt modelId="{A471E0E9-11D0-4B66-AA4A-5B4169E1409D}" type="pres">
      <dgm:prSet presAssocID="{1E3A074B-8EC3-4AC7-ADB8-C53A583CA2D1}" presName="textBox3a" presStyleLbl="revTx" presStyleIdx="0" presStyleCnt="3" custScaleX="83462" custLinFactNeighborX="-24363" custLinFactNeighborY="238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9DBF5-5962-4881-9FFB-5530F437DA17}" type="pres">
      <dgm:prSet presAssocID="{C7CCB8C4-BA8F-435B-96D2-651E5BBEE204}" presName="bullet3b" presStyleLbl="node1" presStyleIdx="1" presStyleCnt="3" custLinFactNeighborY="-29979"/>
      <dgm:spPr/>
    </dgm:pt>
    <dgm:pt modelId="{F4986922-B691-4462-BBDE-8F15C925C2F0}" type="pres">
      <dgm:prSet presAssocID="{C7CCB8C4-BA8F-435B-96D2-651E5BBEE204}" presName="textBox3b" presStyleLbl="revTx" presStyleIdx="1" presStyleCnt="3" custScaleX="125452" custScaleY="72661" custLinFactNeighborX="-27899" custLinFactNeighborY="3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5F218-5C01-4C1C-8397-BCF6D73F3E3F}" type="pres">
      <dgm:prSet presAssocID="{A75DE5EA-0E88-4A1C-B1EA-B4EE477D7AA1}" presName="bullet3c" presStyleLbl="node1" presStyleIdx="2" presStyleCnt="3" custLinFactNeighborY="-12639"/>
      <dgm:spPr/>
    </dgm:pt>
    <dgm:pt modelId="{7DEB51E1-A188-4778-8CDC-C9158454425D}" type="pres">
      <dgm:prSet presAssocID="{A75DE5EA-0E88-4A1C-B1EA-B4EE477D7AA1}" presName="textBox3c" presStyleLbl="revTx" presStyleIdx="2" presStyleCnt="3" custScaleX="149648" custScaleY="73581" custLinFactNeighborX="-21699" custLinFactNeighborY="5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0462FE-1526-41AF-B7C3-B162FB4B4204}" type="presOf" srcId="{3830427F-E256-4F2F-8316-21F8F1CCE379}" destId="{7DEB51E1-A188-4778-8CDC-C9158454425D}" srcOrd="0" destOrd="2" presId="urn:microsoft.com/office/officeart/2005/8/layout/arrow2"/>
    <dgm:cxn modelId="{83C092A4-04C5-4D83-8A3D-38B34F67802C}" type="presOf" srcId="{92CA77A4-8F6B-420F-9DD4-525014D6B8BB}" destId="{7DEB51E1-A188-4778-8CDC-C9158454425D}" srcOrd="0" destOrd="6" presId="urn:microsoft.com/office/officeart/2005/8/layout/arrow2"/>
    <dgm:cxn modelId="{56D09A18-22D0-4944-9FAC-56F63A20AC48}" type="presOf" srcId="{4F3E362C-B214-4EE5-81CE-C915A272AB5C}" destId="{7DEB51E1-A188-4778-8CDC-C9158454425D}" srcOrd="0" destOrd="8" presId="urn:microsoft.com/office/officeart/2005/8/layout/arrow2"/>
    <dgm:cxn modelId="{7574BF23-D93D-46C0-B6BF-BAF4CEF083BE}" type="presOf" srcId="{1E3A074B-8EC3-4AC7-ADB8-C53A583CA2D1}" destId="{A471E0E9-11D0-4B66-AA4A-5B4169E1409D}" srcOrd="0" destOrd="0" presId="urn:microsoft.com/office/officeart/2005/8/layout/arrow2"/>
    <dgm:cxn modelId="{3A7A3F8F-D38D-4F9E-A939-05914AB0AECB}" type="presOf" srcId="{A75DE5EA-0E88-4A1C-B1EA-B4EE477D7AA1}" destId="{7DEB51E1-A188-4778-8CDC-C9158454425D}" srcOrd="0" destOrd="0" presId="urn:microsoft.com/office/officeart/2005/8/layout/arrow2"/>
    <dgm:cxn modelId="{5C84F9E0-976C-420E-AD71-073C42E464BB}" srcId="{A75DE5EA-0E88-4A1C-B1EA-B4EE477D7AA1}" destId="{8DCD3E53-8CCF-4DF4-9687-FF4ED8093AF2}" srcOrd="1" destOrd="0" parTransId="{5D92CC98-3261-423F-9C4A-91105C3CB876}" sibTransId="{CCDBF739-2FD0-4B12-B17F-2A6327F51445}"/>
    <dgm:cxn modelId="{EF735191-60DA-4356-A0BB-E4A5174BA21C}" srcId="{0924ABE2-BD46-4B63-B9E2-96EF1FDA7986}" destId="{4F3E362C-B214-4EE5-81CE-C915A272AB5C}" srcOrd="2" destOrd="0" parTransId="{78AF6274-7FFD-4B5C-B1C4-E063B0EADD0A}" sibTransId="{85200B7E-F152-4FA6-AA7B-4C31502993B6}"/>
    <dgm:cxn modelId="{09153E84-5C00-453F-9031-4AE8B01FC4EB}" type="presOf" srcId="{9DE98260-0E17-4C4F-8C8A-7E4E5AE102F9}" destId="{F4986922-B691-4462-BBDE-8F15C925C2F0}" srcOrd="0" destOrd="1" presId="urn:microsoft.com/office/officeart/2005/8/layout/arrow2"/>
    <dgm:cxn modelId="{4E8C19D0-B6AE-406B-8E25-B64E33BEB15A}" type="presOf" srcId="{C7CCB8C4-BA8F-435B-96D2-651E5BBEE204}" destId="{F4986922-B691-4462-BBDE-8F15C925C2F0}" srcOrd="0" destOrd="0" presId="urn:microsoft.com/office/officeart/2005/8/layout/arrow2"/>
    <dgm:cxn modelId="{7A96E0CD-A676-4D58-8EC7-914796ADD2C9}" srcId="{1E3A074B-8EC3-4AC7-ADB8-C53A583CA2D1}" destId="{DEF39E0C-1076-4950-84DB-E241F00DFEAA}" srcOrd="1" destOrd="0" parTransId="{933D9B19-0E55-49EA-8275-6A84017B23A0}" sibTransId="{E7614D5D-A789-4B2C-9262-C0C39E06F154}"/>
    <dgm:cxn modelId="{79DB2E92-30DE-48E3-A3C9-ABA9C938CF6C}" type="presOf" srcId="{5175B6B0-3CA6-4535-A09B-108E0999A356}" destId="{F4986922-B691-4462-BBDE-8F15C925C2F0}" srcOrd="0" destOrd="4" presId="urn:microsoft.com/office/officeart/2005/8/layout/arrow2"/>
    <dgm:cxn modelId="{71DDA4D0-5FBC-4E96-9D27-DB866C90E8D3}" srcId="{C7CCB8C4-BA8F-435B-96D2-651E5BBEE204}" destId="{86D81CFB-F54A-46E4-B7E5-D24A5CE38795}" srcOrd="1" destOrd="0" parTransId="{3775BF49-DE6E-4EBF-A2DF-2460ADA048B8}" sibTransId="{07CDAB1E-D698-4474-BDA6-A540A9C37F57}"/>
    <dgm:cxn modelId="{7D489A0C-9E21-4BE7-9519-DE6D0B897393}" type="presOf" srcId="{0924ABE2-BD46-4B63-B9E2-96EF1FDA7986}" destId="{7DEB51E1-A188-4778-8CDC-C9158454425D}" srcOrd="0" destOrd="5" presId="urn:microsoft.com/office/officeart/2005/8/layout/arrow2"/>
    <dgm:cxn modelId="{C9B15F27-FDA5-4300-AD91-E97BCA836680}" srcId="{C7CCB8C4-BA8F-435B-96D2-651E5BBEE204}" destId="{9DE98260-0E17-4C4F-8C8A-7E4E5AE102F9}" srcOrd="0" destOrd="0" parTransId="{13550453-BE14-4E32-A5B3-CA76FB75A0B9}" sibTransId="{8AE62FE0-8BBF-432D-B376-1BF9E4C6908D}"/>
    <dgm:cxn modelId="{DB689EBD-19A1-4859-B7C4-DC704842FB20}" type="presOf" srcId="{DEF39E0C-1076-4950-84DB-E241F00DFEAA}" destId="{A471E0E9-11D0-4B66-AA4A-5B4169E1409D}" srcOrd="0" destOrd="2" presId="urn:microsoft.com/office/officeart/2005/8/layout/arrow2"/>
    <dgm:cxn modelId="{5D9E4292-4990-467A-970F-3DEFB4D1B3DE}" type="presOf" srcId="{A39C9339-F7BC-4A9F-AF8A-3B9741B27413}" destId="{A471E0E9-11D0-4B66-AA4A-5B4169E1409D}" srcOrd="0" destOrd="1" presId="urn:microsoft.com/office/officeart/2005/8/layout/arrow2"/>
    <dgm:cxn modelId="{140C553F-6987-40B1-945A-89A3AD4DD178}" type="presOf" srcId="{2D448C2B-EA88-4051-8C9E-C1437F4E2197}" destId="{F4986922-B691-4462-BBDE-8F15C925C2F0}" srcOrd="0" destOrd="3" presId="urn:microsoft.com/office/officeart/2005/8/layout/arrow2"/>
    <dgm:cxn modelId="{DB8B8563-E7CE-48F9-AF5F-C9C20179F322}" srcId="{0924ABE2-BD46-4B63-B9E2-96EF1FDA7986}" destId="{240B477A-627C-439D-A301-66DC4E09C792}" srcOrd="1" destOrd="0" parTransId="{5767C17C-5B6E-4A84-8685-13D32EAF6C8E}" sibTransId="{1AE58343-832F-474D-8A46-7376E537800A}"/>
    <dgm:cxn modelId="{E2F5B1B5-CA67-4420-8AE9-5C6A01383C37}" type="presOf" srcId="{86D81CFB-F54A-46E4-B7E5-D24A5CE38795}" destId="{F4986922-B691-4462-BBDE-8F15C925C2F0}" srcOrd="0" destOrd="2" presId="urn:microsoft.com/office/officeart/2005/8/layout/arrow2"/>
    <dgm:cxn modelId="{D768EDCD-C6DB-484E-8CF9-600BDDFE99C7}" type="presOf" srcId="{455C831A-CCF5-4391-A2BE-9DF065D37587}" destId="{E220828C-C958-4FCF-B52F-02D7F5D17607}" srcOrd="0" destOrd="0" presId="urn:microsoft.com/office/officeart/2005/8/layout/arrow2"/>
    <dgm:cxn modelId="{679C1D1A-14EB-43D6-A6EB-15DB434BD9E3}" srcId="{455C831A-CCF5-4391-A2BE-9DF065D37587}" destId="{C7CCB8C4-BA8F-435B-96D2-651E5BBEE204}" srcOrd="1" destOrd="0" parTransId="{AD18367E-C5DB-45A4-A27B-B15954C86D0F}" sibTransId="{7D6A4EA2-7BAB-433A-B969-4D95C96F0274}"/>
    <dgm:cxn modelId="{7CE0CD1C-EB43-4BC7-8F18-DA3BC1D21A8A}" srcId="{A75DE5EA-0E88-4A1C-B1EA-B4EE477D7AA1}" destId="{5EE09623-9D75-43B5-A9F8-B9C8C67B8A73}" srcOrd="0" destOrd="0" parTransId="{BCAF35E1-A3A3-44F9-AC80-A47C6F5BE8B7}" sibTransId="{844C97B9-86DE-4DCD-9B48-9C8FAE5DCC7A}"/>
    <dgm:cxn modelId="{30E60A89-018D-4260-9F6E-7497FC777574}" srcId="{A75DE5EA-0E88-4A1C-B1EA-B4EE477D7AA1}" destId="{0924ABE2-BD46-4B63-B9E2-96EF1FDA7986}" srcOrd="3" destOrd="0" parTransId="{EAE92F26-7949-4147-B894-872D74FA1D58}" sibTransId="{3CA8C8BB-7AD1-445F-8F9F-0174B076E8C8}"/>
    <dgm:cxn modelId="{BF777ED0-A485-405A-BFCD-E378EF965464}" srcId="{1E3A074B-8EC3-4AC7-ADB8-C53A583CA2D1}" destId="{A39C9339-F7BC-4A9F-AF8A-3B9741B27413}" srcOrd="0" destOrd="0" parTransId="{26699644-3B9B-4794-926C-D854282146D8}" sibTransId="{3E2FBE5E-2D29-4C39-97D1-424264F1308F}"/>
    <dgm:cxn modelId="{84F17453-D826-4625-88B5-55ED8A8D9E6F}" type="presOf" srcId="{240B477A-627C-439D-A301-66DC4E09C792}" destId="{7DEB51E1-A188-4778-8CDC-C9158454425D}" srcOrd="0" destOrd="7" presId="urn:microsoft.com/office/officeart/2005/8/layout/arrow2"/>
    <dgm:cxn modelId="{72CCAF25-5B08-4140-9190-AF86C0EC5AC4}" srcId="{A75DE5EA-0E88-4A1C-B1EA-B4EE477D7AA1}" destId="{4F0DEAE9-EEF8-4B88-B627-230EB30076A3}" srcOrd="2" destOrd="0" parTransId="{863C9F8C-90D3-4B2E-9E35-FBB51377161A}" sibTransId="{7B9098CB-9B5B-43B7-A37E-42690584F249}"/>
    <dgm:cxn modelId="{8E5DD045-2B6A-4694-A4E9-E81899572CC5}" srcId="{5EE09623-9D75-43B5-A9F8-B9C8C67B8A73}" destId="{3830427F-E256-4F2F-8316-21F8F1CCE379}" srcOrd="0" destOrd="0" parTransId="{306D2169-3B74-417F-B82E-FD5D9DBD2418}" sibTransId="{02BE2A1D-EF41-4BC9-A90B-52197974AD09}"/>
    <dgm:cxn modelId="{D09152C8-0058-4F02-AE9F-59A443534AE8}" srcId="{455C831A-CCF5-4391-A2BE-9DF065D37587}" destId="{A75DE5EA-0E88-4A1C-B1EA-B4EE477D7AA1}" srcOrd="2" destOrd="0" parTransId="{48157EE2-9BD9-48FE-A422-276C84F2470D}" sibTransId="{03226FF3-250B-4000-A0B5-00FF0F1D75A5}"/>
    <dgm:cxn modelId="{345AD6EC-90F1-4BA3-A053-C21366541189}" srcId="{C7CCB8C4-BA8F-435B-96D2-651E5BBEE204}" destId="{5175B6B0-3CA6-4535-A09B-108E0999A356}" srcOrd="3" destOrd="0" parTransId="{ECD96492-1092-4631-A208-D9A5DA08372E}" sibTransId="{F900535F-E882-46D4-B632-4B8ACBE851E4}"/>
    <dgm:cxn modelId="{FE962429-4C38-489F-B0F4-C2E298B82B9C}" type="presOf" srcId="{4F0DEAE9-EEF8-4B88-B627-230EB30076A3}" destId="{7DEB51E1-A188-4778-8CDC-C9158454425D}" srcOrd="0" destOrd="4" presId="urn:microsoft.com/office/officeart/2005/8/layout/arrow2"/>
    <dgm:cxn modelId="{61C6D9A8-BA7E-4E15-A8F8-2CB292544C13}" type="presOf" srcId="{8DCD3E53-8CCF-4DF4-9687-FF4ED8093AF2}" destId="{7DEB51E1-A188-4778-8CDC-C9158454425D}" srcOrd="0" destOrd="3" presId="urn:microsoft.com/office/officeart/2005/8/layout/arrow2"/>
    <dgm:cxn modelId="{8C1AFE23-B091-4CE6-8284-0511812F213B}" srcId="{455C831A-CCF5-4391-A2BE-9DF065D37587}" destId="{1E3A074B-8EC3-4AC7-ADB8-C53A583CA2D1}" srcOrd="0" destOrd="0" parTransId="{C3E70DF8-D297-401F-A070-1295F4388B0B}" sibTransId="{13D421C7-F834-4141-85ED-0207D610A128}"/>
    <dgm:cxn modelId="{96526C7D-1C5F-47AE-B318-40F61E5287D8}" srcId="{C7CCB8C4-BA8F-435B-96D2-651E5BBEE204}" destId="{2D448C2B-EA88-4051-8C9E-C1437F4E2197}" srcOrd="2" destOrd="0" parTransId="{2F779A7B-2886-4CE3-9FAC-17F206A0DACA}" sibTransId="{278894CF-90D8-418E-AF15-B0BE3177D644}"/>
    <dgm:cxn modelId="{5C4E83C6-EA36-473D-8690-5F3489AB69B0}" type="presOf" srcId="{5EE09623-9D75-43B5-A9F8-B9C8C67B8A73}" destId="{7DEB51E1-A188-4778-8CDC-C9158454425D}" srcOrd="0" destOrd="1" presId="urn:microsoft.com/office/officeart/2005/8/layout/arrow2"/>
    <dgm:cxn modelId="{97C8CCB8-012B-4FE5-9801-7DAE200AF989}" srcId="{0924ABE2-BD46-4B63-B9E2-96EF1FDA7986}" destId="{92CA77A4-8F6B-420F-9DD4-525014D6B8BB}" srcOrd="0" destOrd="0" parTransId="{4E0F2AF7-06A3-4B1E-A63B-6852BBCDBB7A}" sibTransId="{2B623E74-1F09-4A8D-8BC1-56F4E9B01CDD}"/>
    <dgm:cxn modelId="{4FF0DC8A-149C-4D1E-A056-19040F9A6596}" type="presParOf" srcId="{E220828C-C958-4FCF-B52F-02D7F5D17607}" destId="{82ED47FD-CD8E-4EC8-A7E3-BF3AC4BC5C1A}" srcOrd="0" destOrd="0" presId="urn:microsoft.com/office/officeart/2005/8/layout/arrow2"/>
    <dgm:cxn modelId="{88020BF5-4602-4DC4-B71F-963C06CE9B66}" type="presParOf" srcId="{E220828C-C958-4FCF-B52F-02D7F5D17607}" destId="{8833E236-2CC7-4843-AA88-61BE7CDEEBAC}" srcOrd="1" destOrd="0" presId="urn:microsoft.com/office/officeart/2005/8/layout/arrow2"/>
    <dgm:cxn modelId="{E909F017-A8BE-4265-B5C6-7297B3138CEE}" type="presParOf" srcId="{8833E236-2CC7-4843-AA88-61BE7CDEEBAC}" destId="{E0648BBC-DC91-4F50-80A4-7E064850F484}" srcOrd="0" destOrd="0" presId="urn:microsoft.com/office/officeart/2005/8/layout/arrow2"/>
    <dgm:cxn modelId="{2239C470-7A06-41E7-9DD8-BE692AB301BB}" type="presParOf" srcId="{8833E236-2CC7-4843-AA88-61BE7CDEEBAC}" destId="{A471E0E9-11D0-4B66-AA4A-5B4169E1409D}" srcOrd="1" destOrd="0" presId="urn:microsoft.com/office/officeart/2005/8/layout/arrow2"/>
    <dgm:cxn modelId="{1BB1F779-15F2-484E-8F03-7B658957DABC}" type="presParOf" srcId="{8833E236-2CC7-4843-AA88-61BE7CDEEBAC}" destId="{5349DBF5-5962-4881-9FFB-5530F437DA17}" srcOrd="2" destOrd="0" presId="urn:microsoft.com/office/officeart/2005/8/layout/arrow2"/>
    <dgm:cxn modelId="{7253C139-E795-4453-B604-1C6B49747487}" type="presParOf" srcId="{8833E236-2CC7-4843-AA88-61BE7CDEEBAC}" destId="{F4986922-B691-4462-BBDE-8F15C925C2F0}" srcOrd="3" destOrd="0" presId="urn:microsoft.com/office/officeart/2005/8/layout/arrow2"/>
    <dgm:cxn modelId="{4040BD91-A4A3-43DC-B1A3-72B4F0E1AD40}" type="presParOf" srcId="{8833E236-2CC7-4843-AA88-61BE7CDEEBAC}" destId="{CF65F218-5C01-4C1C-8397-BCF6D73F3E3F}" srcOrd="4" destOrd="0" presId="urn:microsoft.com/office/officeart/2005/8/layout/arrow2"/>
    <dgm:cxn modelId="{C7126419-CEA6-4697-86E2-303C6DE14A64}" type="presParOf" srcId="{8833E236-2CC7-4843-AA88-61BE7CDEEBAC}" destId="{7DEB51E1-A188-4778-8CDC-C9158454425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24A9B1-061F-45AA-9FD3-ECD24BA1E801}" type="datetime1">
              <a:rPr lang="en-US"/>
              <a:pPr>
                <a:defRPr/>
              </a:pPr>
              <a:t>9/6/11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5A78BA-5439-4DC2-A97A-FE549F09C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6CFEBC-541B-419B-8623-F1FD403C2102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A35B9A-7DD0-437A-964C-B88DDC965CED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108A62-C4A1-40F7-99DE-68CD36E9A8BF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D5AD5D-8B38-499F-844E-DEBF6BDF62FC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B7845E-4554-4429-9D11-28E5B60CDE52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</a:t>
            </a:r>
            <a:r>
              <a:rPr lang="en-US" baseline="0" dirty="0" smtClean="0"/>
              <a:t> the two biggest differences between the results for these two sensors and time periods?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5CC41-5015-914B-8030-4CA3D359319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ヒラギノ角ゴ Pro W3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71E81D-400A-4D43-9475-C7BABD9DE075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C051BE-9FAB-4F1C-9292-BEEF7EDC575D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BA0543-2755-4C8B-8260-0A5A576174B5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82851-949F-4849-A290-F6EF873CFDC3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SmartArt </a:t>
            </a:r>
            <a:r>
              <a:rPr lang="en-US" sz="1400" b="1" baseline="0" dirty="0" smtClean="0"/>
              <a:t>custom </a:t>
            </a:r>
            <a:r>
              <a:rPr lang="en-US" sz="1400" b="1" dirty="0" smtClean="0"/>
              <a:t>animation effects: upward arrow process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SmartArt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SmartArt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Process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Process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Upward Arrow </a:t>
            </a:r>
            <a:r>
              <a:rPr lang="en-US" sz="1200" baseline="0" dirty="0" smtClean="0"/>
              <a:t>(sixth row, third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text. (</a:t>
            </a:r>
            <a:r>
              <a:rPr lang="en-US" sz="1200" b="1" baseline="0" dirty="0" smtClean="0"/>
              <a:t>Note: </a:t>
            </a:r>
            <a:r>
              <a:rPr lang="en-US" sz="1200" b="0" baseline="0" dirty="0" smtClean="0"/>
              <a:t>To create a bulleted list below each heading, select the heading text box in the </a:t>
            </a:r>
            <a:r>
              <a:rPr lang="en-US" sz="1200" b="1" baseline="0" dirty="0" smtClean="0"/>
              <a:t>Type your text here  </a:t>
            </a:r>
            <a:r>
              <a:rPr lang="en-US" sz="1200" b="0" baseline="0" dirty="0" smtClean="0"/>
              <a:t>dialog box, and then under </a:t>
            </a:r>
            <a:r>
              <a:rPr lang="en-US" sz="1200" b="1" baseline="0" dirty="0" smtClean="0"/>
              <a:t>SmartArt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Create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Graphic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Add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Bullet</a:t>
            </a:r>
            <a:r>
              <a:rPr lang="en-US" sz="1200" b="0" baseline="0" dirty="0" smtClean="0"/>
              <a:t>. Enter text into the new bullet text box.)</a:t>
            </a:r>
            <a:endParaRPr lang="en-US" sz="1200" b="1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</a:t>
            </a:r>
            <a:r>
              <a:rPr lang="en-US" sz="1200" baseline="0" dirty="0" smtClean="0"/>
              <a:t> the graphic.</a:t>
            </a:r>
            <a:r>
              <a:rPr lang="en-US" sz="1200" b="0" baseline="0" dirty="0" smtClean="0"/>
              <a:t> 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Colorful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Colorful  Range - Accent Colors 3 to 4 </a:t>
            </a:r>
            <a:r>
              <a:rPr lang="en-US" sz="1200" b="0" baseline="0" dirty="0" smtClean="0"/>
              <a:t>(third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Best Match for Document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Intense Effect </a:t>
            </a:r>
            <a:r>
              <a:rPr lang="en-US" sz="1200" b="0" baseline="0" dirty="0" smtClean="0"/>
              <a:t>(fifth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Calibri </a:t>
            </a:r>
            <a:r>
              <a:rPr lang="en-US" sz="1200" b="0" baseline="0" dirty="0" smtClean="0"/>
              <a:t>from the </a:t>
            </a:r>
            <a:r>
              <a:rPr lang="en-US" sz="1200" b="1" baseline="0" dirty="0" smtClean="0"/>
              <a:t>Font </a:t>
            </a:r>
            <a:r>
              <a:rPr lang="en-US" sz="1200" b="0" baseline="0" dirty="0" smtClean="0"/>
              <a:t>list, and then select </a:t>
            </a:r>
            <a:r>
              <a:rPr lang="en-US" sz="1200" b="1" baseline="0" dirty="0" smtClean="0"/>
              <a:t>24 </a:t>
            </a:r>
            <a:r>
              <a:rPr lang="en-US" sz="1200" b="0" i="0" baseline="0" dirty="0" smtClean="0"/>
              <a:t>from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Font Size </a:t>
            </a:r>
            <a:r>
              <a:rPr lang="en-US" sz="1200" b="0" baseline="0" dirty="0" smtClean="0"/>
              <a:t>list.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1200" b="0" baseline="0" dirty="0" smtClean="0"/>
              <a:t>Select the text in the first text box from the left. 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="0" baseline="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Olive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Green, Accent 3, Darker 25% </a:t>
            </a:r>
            <a:r>
              <a:rPr lang="en-US" sz="1200" b="0" baseline="0" dirty="0" smtClean="0"/>
              <a:t>(fifth row, seventh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1200" b="0" baseline="0" dirty="0" smtClean="0"/>
              <a:t>Select the text in the second text box from the left. 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="0" baseline="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Aqua, Accent 5, Darker 25% </a:t>
            </a:r>
            <a:r>
              <a:rPr lang="en-US" sz="1200" b="0" baseline="0" dirty="0" smtClean="0"/>
              <a:t>(fifth row, ninth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1200" b="0" baseline="0" dirty="0" smtClean="0"/>
              <a:t>Select the text in the third text box from the left. 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 Colors </a:t>
            </a:r>
            <a:r>
              <a:rPr lang="en-US" sz="1200" b="0" baseline="0" dirty="0" smtClean="0"/>
              <a:t>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Purple, Accent 4, Darker 25% </a:t>
            </a:r>
            <a:r>
              <a:rPr lang="en-US" sz="1200" b="0" baseline="0" dirty="0" smtClean="0"/>
              <a:t>(fifth row, eighth option from the left).</a:t>
            </a:r>
          </a:p>
          <a:p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graphic.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 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="0" baseline="0" dirty="0" smtClean="0"/>
              <a:t>. In </a:t>
            </a:r>
            <a:r>
              <a:rPr lang="en-US" sz="1200" b="1" baseline="0" dirty="0" smtClean="0"/>
              <a:t>the Add Entrance Effect </a:t>
            </a:r>
            <a:r>
              <a:rPr lang="en-US" sz="1200" b="0" baseline="0" dirty="0" smtClean="0"/>
              <a:t>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Wipe</a:t>
            </a:r>
            <a:r>
              <a:rPr lang="en-US" sz="1200" b="0" baseline="0" dirty="0" smtClean="0"/>
              <a:t>, in the </a:t>
            </a:r>
            <a:r>
              <a:rPr lang="en-US" sz="1200" b="1" baseline="0" dirty="0" smtClean="0"/>
              <a:t>Direction</a:t>
            </a:r>
            <a:r>
              <a:rPr lang="en-US" sz="1200" b="0" baseline="0" dirty="0" smtClean="0"/>
              <a:t> list, select </a:t>
            </a:r>
            <a:r>
              <a:rPr lang="en-US" sz="1200" b="1" baseline="0" dirty="0" smtClean="0"/>
              <a:t>From Left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Wipe</a:t>
            </a:r>
            <a:r>
              <a:rPr lang="en-US" sz="1200" b="0" baseline="0" dirty="0" smtClean="0"/>
              <a:t>,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  <a:endParaRPr lang="en-US" sz="1200" b="0" baseline="0" dirty="0" smtClean="0"/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wipe effect. Click the arrow to the right of the wipe effect, and then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 dialog box, on the </a:t>
            </a:r>
            <a:r>
              <a:rPr lang="en-US" sz="1200" b="1" baseline="0" dirty="0" smtClean="0"/>
              <a:t>SmartArt Animation </a:t>
            </a:r>
            <a:r>
              <a:rPr lang="en-US" sz="1200" baseline="0" dirty="0" smtClean="0"/>
              <a:t>tab, in the </a:t>
            </a:r>
            <a:r>
              <a:rPr lang="en-US" sz="1200" b="1" baseline="0" dirty="0" smtClean="0"/>
              <a:t>Group graphic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click the double arrow under the wipe effect </a:t>
            </a:r>
            <a:r>
              <a:rPr lang="en-US" sz="1200" b="0" i="0" baseline="0" dirty="0" smtClean="0"/>
              <a:t>to expand the contents of the list of effects.</a:t>
            </a:r>
            <a:endParaRPr lang="en-US" sz="1200" baseline="0" dirty="0" smtClean="0"/>
          </a:p>
          <a:p>
            <a:pPr marL="228600" indent="-228600">
              <a:buFont typeface="+mj-lt"/>
              <a:buAutoNum type="arabicPeriod" startAt="4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second wipe effect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</a:t>
            </a:r>
            <a:r>
              <a:rPr lang="en-US" sz="1200" baseline="0" dirty="0" smtClean="0"/>
              <a:t>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Exciting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Curve Up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</a:t>
            </a:r>
            <a:r>
              <a:rPr lang="en-US" sz="1200" baseline="0" dirty="0" smtClean="0"/>
              <a:t>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select the third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Moderate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Descend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Click the arrow to the right of the third wipe effect, and then click </a:t>
            </a:r>
            <a:r>
              <a:rPr lang="en-US" sz="1200" b="1" baseline="0" dirty="0" smtClean="0"/>
              <a:t>Timing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Descend</a:t>
            </a:r>
            <a:r>
              <a:rPr lang="en-US" sz="1200" b="0" baseline="0" dirty="0" smtClean="0"/>
              <a:t> dialog box, 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Delay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0.5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fourth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Exciting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Curve Up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 Click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pane, select the fifth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Moderate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Descend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sixth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Exciting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Curve Up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On Click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Curve Up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Custom Animation </a:t>
            </a:r>
            <a:r>
              <a:rPr lang="en-US" sz="1200" b="0" baseline="0" dirty="0" smtClean="0"/>
              <a:t>task </a:t>
            </a:r>
            <a:r>
              <a:rPr lang="en-US" sz="1200" baseline="0" dirty="0" smtClean="0"/>
              <a:t>pane, select the seventh wipe effect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Effects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Change Entrance Effect </a:t>
            </a:r>
            <a:r>
              <a:rPr lang="en-US" sz="1200" b="0" baseline="0" dirty="0" smtClean="0"/>
              <a:t>dialog box,</a:t>
            </a:r>
            <a:r>
              <a:rPr lang="en-US" sz="1200" baseline="0" dirty="0" smtClean="0"/>
              <a:t> under </a:t>
            </a:r>
            <a:r>
              <a:rPr lang="en-US" sz="1200" b="1" baseline="0" dirty="0" smtClean="0"/>
              <a:t>Moderate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Descend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Start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After Previous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Modify: Descend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 Fast</a:t>
            </a:r>
            <a:r>
              <a:rPr lang="en-US" sz="1200" b="0" baseline="0" dirty="0" smtClean="0"/>
              <a:t>.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Right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fourth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39%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Olive Green, Accent 3, Lighter 60%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seventh option from the left)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0" lvl="2" indent="-228600">
              <a:buFont typeface="Arial" pitchFamily="34" charset="0"/>
              <a:buChar char="•"/>
            </a:pP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None/>
            </a:pPr>
            <a:r>
              <a:rPr lang="en-US" sz="1200" dirty="0" smtClean="0"/>
              <a:t>To increase the size of the SmartArt graphic</a:t>
            </a:r>
            <a:r>
              <a:rPr lang="en-US" sz="1200" baseline="0" dirty="0" smtClean="0"/>
              <a:t> so that it spans the entire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On the slide, select the graphic.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Point to the top right corner of the graphic border, until a two-headed arrow appears. Drag the top right corner of the graphic border into the top right corner of the slide.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Point to the bottom left corner of the graphic border, until a two-headed arrow appears. Drag the bottom left corner of the graphic border into the bottom left corner of the slide. </a:t>
            </a:r>
          </a:p>
          <a:p>
            <a:pPr marL="342900" indent="-342900">
              <a:buFont typeface="+mj-lt"/>
              <a:buNone/>
            </a:pPr>
            <a:endParaRPr lang="en-US" sz="1200" dirty="0" smtClean="0"/>
          </a:p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F44964-96BA-434A-B355-326263A2AC2E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D4F65-E03D-AA47-8831-7F5503D85791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D2B431-763E-4E04-BC42-7F4C81585942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ヒラギノ角ゴ Pro W3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AEF633-DA3E-4ECD-BF58-55AF9465AF1D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ヒラギノ角ゴ Pro W3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45A2F6-FCE2-48A6-8A19-82939091C3D2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ヒラギノ角ゴ Pro W3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25715A-001A-4B7C-B5F3-399C2804E53B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ヒラギノ角ゴ Pro W3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D895FE-5A1F-4FE8-B182-DC6DE909EE5E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F079-91C8-4647-B63F-DE6DC27A7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6D4C8-452D-4944-9EB5-BAEAF66B3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9000" cy="60975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7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9F6AE-AA2D-4E81-985D-0E666E5FD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A078-5E08-4CC5-80F0-950FB4C79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522F-5353-4C17-B328-8FDD6A8FF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28D5B-2B65-4305-B34D-C621193EE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CE99C-1A2D-4C4C-A450-B026EEF9E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D4ED8-99DC-484A-8283-27FB1C3D8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6D8D3-FA92-43A2-9A4B-CDBEC6E5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C3C8E-3821-4FC6-8B23-36ED6F39B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0BF95-D231-4E2C-8669-DF411D2F0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60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60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138"/>
            <a:ext cx="21177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2138"/>
            <a:ext cx="32194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2138"/>
            <a:ext cx="21193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6F8FBC-7DD7-4695-8EB6-BFEA11614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ヒラギノ角ゴ Pro W3" pitchFamily="-108" charset="-128"/>
          <a:cs typeface="ヒラギノ角ゴ Pro W3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ea typeface="ヒラギノ角ゴ Pro W3" pitchFamily="-108" charset="-128"/>
          <a:cs typeface="ヒラギノ角ゴ Pro W3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ea typeface="ヒラギノ角ゴ Pro W3" pitchFamily="-108" charset="-128"/>
          <a:cs typeface="ヒラギノ角ゴ Pro W3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ea typeface="ヒラギノ角ゴ Pro W3" pitchFamily="-108" charset="-128"/>
          <a:cs typeface="ヒラギノ角ゴ Pro W3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ea typeface="ヒラギノ角ゴ Pro W3" pitchFamily="-108" charset="-128"/>
          <a:cs typeface="ヒラギノ角ゴ Pro W3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ヒラギノ角ゴ Pro W3" pitchFamily="-108" charset="-128"/>
          <a:cs typeface="ヒラギノ角ゴ Pro W3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ヒラギノ角ゴ Pro W3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ヒラギノ角ゴ Pro W3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ヒラギノ角ゴ Pro W3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ヒラギノ角ゴ Pro W3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7780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598" tIns="50798" rIns="101598" bIns="507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237413"/>
            <a:ext cx="134937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98" tIns="50798" rIns="101598" bIns="50798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03363" y="7237413"/>
            <a:ext cx="772318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98" tIns="50798" rIns="101598" bIns="50798" numCol="1" anchor="t" anchorCtr="0" compatLnSpc="1">
            <a:prstTxWarp prst="textNoShape">
              <a:avLst/>
            </a:prstTxWarp>
          </a:bodyPr>
          <a:lstStyle>
            <a:lvl1pPr algn="ctr">
              <a:defRPr sz="16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Leptoukh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4975" y="7224713"/>
            <a:ext cx="814388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98" tIns="50798" rIns="101598" bIns="50798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7F4AB4F-3E08-4100-8A0E-1FC9CCC5B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4" name="Picture 7" descr="fullblack"/>
          <p:cNvPicPr>
            <a:picLocks noChangeAspect="1" noChangeArrowheads="1"/>
          </p:cNvPicPr>
          <p:nvPr/>
        </p:nvPicPr>
        <p:blipFill>
          <a:blip r:embed="rId2" cstate="print"/>
          <a:srcRect l="15459" t="17976" r="22435" b="13596"/>
          <a:stretch>
            <a:fillRect/>
          </a:stretch>
        </p:blipFill>
        <p:spPr bwMode="auto">
          <a:xfrm>
            <a:off x="46038" y="33338"/>
            <a:ext cx="8001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ヒラギノ角ゴ Pro W3" pitchFamily="-108" charset="-128"/>
          <a:cs typeface="ヒラギノ角ゴ Pro W3" pitchFamily="-108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Verdana" pitchFamily="34" charset="0"/>
          <a:ea typeface="ヒラギノ角ゴ Pro W3" pitchFamily="-108" charset="-128"/>
          <a:cs typeface="ヒラギノ角ゴ Pro W3" pitchFamily="-108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Verdana" pitchFamily="34" charset="0"/>
          <a:ea typeface="ヒラギノ角ゴ Pro W3" pitchFamily="-108" charset="-128"/>
          <a:cs typeface="ヒラギノ角ゴ Pro W3" pitchFamily="-108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Verdana" pitchFamily="34" charset="0"/>
          <a:ea typeface="ヒラギノ角ゴ Pro W3" pitchFamily="-108" charset="-128"/>
          <a:cs typeface="ヒラギノ角ゴ Pro W3" pitchFamily="-108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Verdana" pitchFamily="34" charset="0"/>
          <a:ea typeface="ヒラギノ角ゴ Pro W3" pitchFamily="-108" charset="-128"/>
          <a:cs typeface="ヒラギノ角ゴ Pro W3" pitchFamily="-108" charset="-128"/>
        </a:defRPr>
      </a:lvl5pPr>
      <a:lvl6pPr marL="507990" algn="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Verdana" pitchFamily="34" charset="0"/>
        </a:defRPr>
      </a:lvl6pPr>
      <a:lvl7pPr marL="1015980" algn="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Verdana" pitchFamily="34" charset="0"/>
        </a:defRPr>
      </a:lvl7pPr>
      <a:lvl8pPr marL="1523970" algn="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Verdana" pitchFamily="34" charset="0"/>
        </a:defRPr>
      </a:lvl8pPr>
      <a:lvl9pPr marL="2031960" algn="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Verdana" pitchFamily="34" charset="0"/>
        </a:defRPr>
      </a:lvl9pPr>
    </p:titleStyle>
    <p:bodyStyle>
      <a:lvl1pPr marL="379413" indent="-3794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ea typeface="ヒラギノ角ゴ Pro W3" pitchFamily="-108" charset="-128"/>
          <a:cs typeface="ヒラギノ角ゴ Pro W3" pitchFamily="-108" charset="-128"/>
        </a:defRPr>
      </a:lvl1pPr>
      <a:lvl2pPr marL="823913" indent="-315913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bg1"/>
          </a:solidFill>
          <a:latin typeface="+mn-lt"/>
          <a:ea typeface="ヒラギノ角ゴ Pro W3" pitchFamily="-108" charset="-128"/>
        </a:defRPr>
      </a:lvl2pPr>
      <a:lvl3pPr marL="1268413" indent="-252413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ヒラギノ角ゴ Pro W3" pitchFamily="-108" charset="-128"/>
        </a:defRPr>
      </a:lvl3pPr>
      <a:lvl4pPr marL="1776413" indent="-252413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ヒラギノ角ゴ Pro W3" pitchFamily="-108" charset="-128"/>
        </a:defRPr>
      </a:lvl4pPr>
      <a:lvl5pPr marL="2284413" indent="-252413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  <a:ea typeface="ヒラギノ角ゴ Pro W3" pitchFamily="-108" charset="-128"/>
        </a:defRPr>
      </a:lvl5pPr>
      <a:lvl6pPr marL="2793944" indent="-25399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6pPr>
      <a:lvl7pPr marL="3301934" indent="-25399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7pPr>
      <a:lvl8pPr marL="3809924" indent="-25399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8pPr>
      <a:lvl9pPr marL="4317913" indent="-253994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8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7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6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5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40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29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18" algn="l" defTabSz="10159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data2.sci.gsfc.nasa.gov/giovanni/yotc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hyperlink" Target="http://gdata1.sci.gsfc.nasa.gov/daac-bin/G3/showData.pl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 t="18113" b="6415"/>
          <a:stretch>
            <a:fillRect/>
          </a:stretch>
        </p:blipFill>
        <p:spPr bwMode="auto">
          <a:xfrm>
            <a:off x="1727200" y="2209800"/>
            <a:ext cx="67532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1566863"/>
            <a:ext cx="9194800" cy="947737"/>
          </a:xfrm>
        </p:spPr>
        <p:txBody>
          <a:bodyPr/>
          <a:lstStyle/>
          <a:p>
            <a:r>
              <a:rPr lang="en-US" sz="5400" dirty="0" smtClean="0">
                <a:solidFill>
                  <a:srgbClr val="3366FF"/>
                </a:solidFill>
                <a:latin typeface="Arial Black" pitchFamily="34" charset="0"/>
              </a:rPr>
              <a:t>Many faces of Giovanni</a:t>
            </a:r>
            <a:endParaRPr lang="en-US" sz="5400" dirty="0">
              <a:solidFill>
                <a:srgbClr val="3366FF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800" y="4495800"/>
            <a:ext cx="7112000" cy="1947863"/>
          </a:xfrm>
        </p:spPr>
        <p:txBody>
          <a:bodyPr/>
          <a:lstStyle/>
          <a:p>
            <a:r>
              <a:rPr lang="en-US" dirty="0" smtClean="0"/>
              <a:t>Gregory Leptoukh &amp; the Giovanni Team</a:t>
            </a:r>
          </a:p>
          <a:p>
            <a:r>
              <a:rPr lang="en-US" sz="2800" dirty="0" smtClean="0"/>
              <a:t>Code 610.2</a:t>
            </a:r>
          </a:p>
          <a:p>
            <a:r>
              <a:rPr lang="en-US" sz="2800" dirty="0" smtClean="0"/>
              <a:t>June 7, 2011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990600"/>
            <a:ext cx="48387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12800" y="152400"/>
            <a:ext cx="9144000" cy="820738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sz="2700" dirty="0" smtClean="0">
                <a:latin typeface="Trebuchet MS" pitchFamily="34" charset="0"/>
                <a:ea typeface="ヒラギノ角ゴ Pro W3" charset="-128"/>
              </a:rPr>
              <a:t>Studying correlations between Chlorophyll-a and SST in the northern East China Sea using MODIS-Aqua</a:t>
            </a: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500" y="990600"/>
            <a:ext cx="50165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6777038" y="1492250"/>
            <a:ext cx="6572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Chl-</a:t>
            </a:r>
            <a:r>
              <a:rPr lang="en-US" sz="1800" i="1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8885238" y="1492250"/>
            <a:ext cx="5556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>
                <a:solidFill>
                  <a:srgbClr val="333399"/>
                </a:solidFill>
                <a:latin typeface="Arial" charset="0"/>
              </a:rPr>
              <a:t>SST</a:t>
            </a:r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379413" y="5248275"/>
            <a:ext cx="4508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b="1">
                <a:solidFill>
                  <a:srgbClr val="FFFFFF"/>
                </a:solidFill>
                <a:latin typeface="Trebuchet MS" pitchFamily="34" charset="0"/>
              </a:rPr>
              <a:t>Temporal correlation map</a:t>
            </a:r>
          </a:p>
        </p:txBody>
      </p:sp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5537200" y="5245100"/>
            <a:ext cx="373221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rgbClr val="FFFFFF"/>
                </a:solidFill>
                <a:latin typeface="Trebuchet MS" pitchFamily="34" charset="0"/>
              </a:rPr>
              <a:t>Time-series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355600" y="5562600"/>
            <a:ext cx="9448800" cy="189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pitchFamily="34" charset="0"/>
              </a:rPr>
              <a:t>Case-1 waters with nutrient-rich cold water due to upwelling are well identified by strong negative correlation between chlorophyll and sea surface temperature.</a:t>
            </a:r>
            <a:br>
              <a:rPr lang="en-US" sz="1800" dirty="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itchFamily="34" charset="0"/>
              </a:rPr>
              <a:t>In Case 2 coastal waters nutrients are carried in by warm water from river and runoff therefore resulting in positive correlation between chl and SST.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Shen, S. et al. </a:t>
            </a:r>
            <a:r>
              <a:rPr lang="en-US" sz="1400" dirty="0">
                <a:solidFill>
                  <a:schemeClr val="bg1"/>
                </a:solidFill>
              </a:rPr>
              <a:t>(2008). Seasonal variations of chlorophyll a concentration in the northern south China Sea. </a:t>
            </a:r>
            <a:r>
              <a:rPr lang="en-US" sz="1400" i="1" dirty="0">
                <a:solidFill>
                  <a:schemeClr val="bg1"/>
                </a:solidFill>
              </a:rPr>
              <a:t>IEEE Geosci. Remote Sens. </a:t>
            </a:r>
            <a:r>
              <a:rPr lang="en-US" sz="1400" i="1" dirty="0" err="1">
                <a:solidFill>
                  <a:schemeClr val="bg1"/>
                </a:solidFill>
              </a:rPr>
              <a:t>Lett</a:t>
            </a:r>
            <a:r>
              <a:rPr lang="en-US" sz="1400" i="1" dirty="0">
                <a:solidFill>
                  <a:schemeClr val="bg1"/>
                </a:solidFill>
              </a:rPr>
              <a:t>, 5</a:t>
            </a:r>
            <a:r>
              <a:rPr lang="en-US" sz="1400" dirty="0">
                <a:solidFill>
                  <a:schemeClr val="bg1"/>
                </a:solidFill>
              </a:rPr>
              <a:t>, 315-319.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1354667" y="229306"/>
            <a:ext cx="8284987" cy="761294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b="0" dirty="0" smtClean="0">
                <a:solidFill>
                  <a:srgbClr val="66CCFF"/>
                </a:solidFill>
                <a:latin typeface="Trebuchet MS" pitchFamily="34" charset="0"/>
              </a:rPr>
              <a:t>Model intercomparison</a:t>
            </a:r>
          </a:p>
        </p:txBody>
      </p:sp>
      <p:sp>
        <p:nvSpPr>
          <p:cNvPr id="208899" name="Text Box 10"/>
          <p:cNvSpPr txBox="1">
            <a:spLocks noChangeArrowheads="1"/>
          </p:cNvSpPr>
          <p:nvPr/>
        </p:nvSpPr>
        <p:spPr bwMode="auto">
          <a:xfrm>
            <a:off x="355600" y="2209800"/>
            <a:ext cx="3939822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6843" lvl="1" defTabSz="913685">
              <a:lnSpc>
                <a:spcPct val="95000"/>
              </a:lnSpc>
            </a:pPr>
            <a:r>
              <a:rPr lang="en-US" sz="2200" dirty="0">
                <a:solidFill>
                  <a:srgbClr val="FFFF99"/>
                </a:solidFill>
                <a:latin typeface="Trebuchet MS" pitchFamily="34" charset="0"/>
              </a:rPr>
              <a:t>HTAP Giovanni</a:t>
            </a:r>
            <a:r>
              <a:rPr lang="en-US" sz="2200" dirty="0">
                <a:latin typeface="Trebuchet MS" pitchFamily="34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rebuchet MS" pitchFamily="34" charset="0"/>
              </a:rPr>
              <a:t>supports the </a:t>
            </a: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Hemispheric Transport </a:t>
            </a:r>
            <a:r>
              <a:rPr lang="en-US" sz="2200" dirty="0" smtClean="0">
                <a:solidFill>
                  <a:schemeClr val="bg1"/>
                </a:solidFill>
                <a:latin typeface="Trebuchet MS" pitchFamily="34" charset="0"/>
              </a:rPr>
              <a:t>of </a:t>
            </a: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Air Pollution (HTAP) Model Intercomparison.</a:t>
            </a:r>
          </a:p>
          <a:p>
            <a:pPr marL="456843" lvl="1" defTabSz="913685">
              <a:lnSpc>
                <a:spcPct val="95000"/>
              </a:lnSpc>
            </a:pPr>
            <a:endParaRPr lang="en-US" sz="2200" dirty="0">
              <a:solidFill>
                <a:schemeClr val="bg1"/>
              </a:solidFill>
              <a:latin typeface="Trebuchet MS" pitchFamily="34" charset="0"/>
            </a:endParaRPr>
          </a:p>
          <a:p>
            <a:pPr marL="456843" lvl="1" defTabSz="913685">
              <a:lnSpc>
                <a:spcPct val="95000"/>
              </a:lnSpc>
            </a:pP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There is potential to expand it for comparison with additional remote sensing data sets.  </a:t>
            </a:r>
          </a:p>
          <a:p>
            <a:pPr marL="456843" lvl="1" defTabSz="913685">
              <a:lnSpc>
                <a:spcPct val="95000"/>
              </a:lnSpc>
            </a:pPr>
            <a:endParaRPr lang="en-US" sz="2200" dirty="0">
              <a:latin typeface="Trebuchet MS" pitchFamily="34" charset="0"/>
            </a:endParaRPr>
          </a:p>
          <a:p>
            <a:pPr defTabSz="913685">
              <a:lnSpc>
                <a:spcPct val="95000"/>
              </a:lnSpc>
            </a:pPr>
            <a:endParaRPr lang="en-US" sz="2200" dirty="0">
              <a:latin typeface="Trebuchet MS" pitchFamily="34" charset="0"/>
            </a:endParaRPr>
          </a:p>
          <a:p>
            <a:pPr defTabSz="913685">
              <a:lnSpc>
                <a:spcPct val="95000"/>
              </a:lnSpc>
            </a:pPr>
            <a:endParaRPr lang="en-US" sz="2200" dirty="0">
              <a:latin typeface="Trebuchet MS" pitchFamily="34" charset="0"/>
            </a:endParaRPr>
          </a:p>
        </p:txBody>
      </p:sp>
      <p:pic>
        <p:nvPicPr>
          <p:cNvPr id="20890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0" y="2133600"/>
            <a:ext cx="5242872" cy="488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863600" y="228600"/>
            <a:ext cx="8636000" cy="1271588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mtClean="0">
                <a:latin typeface="Arial" charset="0"/>
                <a:ea typeface="ヒラギノ角ゴ Pro W3" charset="-128"/>
              </a:rPr>
              <a:t>Giovanni A-Train Data Depot</a:t>
            </a:r>
            <a:br>
              <a:rPr lang="en-US" smtClean="0">
                <a:latin typeface="Arial" charset="0"/>
                <a:ea typeface="ヒラギノ角ゴ Pro W3" charset="-128"/>
              </a:rPr>
            </a:br>
            <a:r>
              <a:rPr lang="en-US" sz="2000" u="sng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http://gdata1.gsfc.nasa.gov/daac-bin/G3/gui.cgi?instance_id=atrain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idx="1"/>
          </p:nvPr>
        </p:nvSpPr>
        <p:spPr>
          <a:xfrm>
            <a:off x="508000" y="1752600"/>
            <a:ext cx="8890000" cy="4573588"/>
          </a:xfrm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CloudSat-collocated previews of data from 8 instruments and </a:t>
            </a:r>
            <a:r>
              <a:rPr lang="en-US" sz="2200" b="1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ECMWF</a:t>
            </a:r>
            <a:r>
              <a:rPr lang="en-US" sz="22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:</a:t>
            </a:r>
            <a:endParaRPr lang="en-US" smtClean="0">
              <a:ea typeface="ヒラギノ角ゴ Pro W3" charset="-128"/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MODIS/Aqua</a:t>
            </a:r>
            <a:r>
              <a:rPr lang="en-US" sz="3100" b="1" smtClean="0">
                <a:solidFill>
                  <a:srgbClr val="FF0000"/>
                </a:solidFill>
                <a:latin typeface="Arial" charset="0"/>
                <a:ea typeface="ヒラギノ角ゴ Pro W3" charset="-128"/>
              </a:rPr>
              <a:t>*</a:t>
            </a:r>
            <a:endParaRPr lang="en-US" smtClean="0">
              <a:ea typeface="ヒラギノ角ゴ Pro W3" charset="-128"/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AIRS</a:t>
            </a:r>
            <a:endParaRPr lang="en-US" smtClean="0">
              <a:ea typeface="ヒラギノ角ゴ Pro W3" charset="-128"/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AMSR-E</a:t>
            </a:r>
            <a:r>
              <a:rPr lang="en-US" sz="3100" b="1" smtClean="0">
                <a:solidFill>
                  <a:srgbClr val="FF0000"/>
                </a:solidFill>
                <a:latin typeface="Arial" charset="0"/>
                <a:ea typeface="ヒラギノ角ゴ Pro W3" charset="-128"/>
              </a:rPr>
              <a:t>*</a:t>
            </a:r>
            <a:endParaRPr lang="en-US" smtClean="0">
              <a:ea typeface="ヒラギノ角ゴ Pro W3" charset="-128"/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CloudSat</a:t>
            </a:r>
            <a:endParaRPr lang="en-US" smtClean="0">
              <a:ea typeface="ヒラギノ角ゴ Pro W3" charset="-128"/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CALIPSO</a:t>
            </a:r>
            <a:endParaRPr lang="en-US" smtClean="0">
              <a:ea typeface="ヒラギノ角ゴ Pro W3" charset="-128"/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POLDER/PARASOL</a:t>
            </a:r>
            <a:r>
              <a:rPr lang="en-US" sz="3100" b="1" smtClean="0">
                <a:solidFill>
                  <a:srgbClr val="FF0000"/>
                </a:solidFill>
                <a:latin typeface="Arial" charset="0"/>
                <a:ea typeface="ヒラギノ角ゴ Pro W3" charset="-128"/>
              </a:rPr>
              <a:t>*</a:t>
            </a:r>
            <a:endParaRPr lang="en-US" smtClean="0">
              <a:ea typeface="ヒラギノ角ゴ Pro W3" charset="-128"/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MLS</a:t>
            </a:r>
            <a:endParaRPr lang="en-US" smtClean="0">
              <a:ea typeface="ヒラギノ角ゴ Pro W3" charset="-128"/>
            </a:endParaRPr>
          </a:p>
          <a:p>
            <a:pPr lvl="1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OMI</a:t>
            </a:r>
            <a:r>
              <a:rPr lang="en-US" sz="3100" b="1" smtClean="0">
                <a:solidFill>
                  <a:srgbClr val="FF0000"/>
                </a:solidFill>
                <a:latin typeface="Arial" charset="0"/>
                <a:ea typeface="ヒラギノ角ゴ Pro W3" charset="-128"/>
              </a:rPr>
              <a:t>*</a:t>
            </a:r>
            <a:endParaRPr lang="en-US" smtClean="0">
              <a:ea typeface="ヒラギノ角ゴ Pro W3" charset="-128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3100" b="1" smtClean="0">
                <a:solidFill>
                  <a:srgbClr val="FF0000"/>
                </a:solidFill>
                <a:latin typeface="Arial" charset="0"/>
                <a:ea typeface="ヒラギノ角ゴ Pro W3" charset="-128"/>
              </a:rPr>
              <a:t>*</a:t>
            </a:r>
            <a:r>
              <a:rPr lang="en-US" sz="2200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On-line archive of pre-processed collocated subsets available:</a:t>
            </a:r>
            <a:endParaRPr lang="en-US" smtClean="0">
              <a:ea typeface="ヒラギノ角ゴ Pro W3" charset="-128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1800" u="sng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http://mirador.gsfc.nasa.gov/cgi-bin/mirador/collectionlist.pl?&amp;keyword=atrain</a:t>
            </a:r>
            <a:endParaRPr lang="en-US" smtClean="0">
              <a:ea typeface="ヒラギノ角ゴ Pro W3" charset="-128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1800" u="sng" smtClean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ftp://atrain.gsfc.nasa.gov/data/s4pa/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210" y="631472"/>
            <a:ext cx="4977694" cy="45931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3654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8098" y="640293"/>
            <a:ext cx="4635500" cy="45825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36548" name="Picture 6"/>
          <p:cNvPicPr>
            <a:picLocks noChangeAspect="1" noChangeArrowheads="1"/>
          </p:cNvPicPr>
          <p:nvPr/>
        </p:nvPicPr>
        <p:blipFill>
          <a:blip r:embed="rId4" cstate="print"/>
          <a:srcRect r="20763"/>
          <a:stretch>
            <a:fillRect/>
          </a:stretch>
        </p:blipFill>
        <p:spPr bwMode="auto">
          <a:xfrm>
            <a:off x="2181932" y="5263444"/>
            <a:ext cx="5829652" cy="21025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36549" name="Text Box 7"/>
          <p:cNvSpPr txBox="1">
            <a:spLocks noChangeArrowheads="1"/>
          </p:cNvSpPr>
          <p:nvPr/>
        </p:nvSpPr>
        <p:spPr bwMode="auto">
          <a:xfrm>
            <a:off x="2083153" y="6953250"/>
            <a:ext cx="6067778" cy="4719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101599" tIns="50799" rIns="101599" bIns="50799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Trebuchet MS" pitchFamily="34" charset="0"/>
              </a:rPr>
              <a:t>Location and Orbit selection</a:t>
            </a:r>
          </a:p>
        </p:txBody>
      </p:sp>
      <p:sp>
        <p:nvSpPr>
          <p:cNvPr id="236550" name="Rectangle 9"/>
          <p:cNvSpPr>
            <a:spLocks noChangeArrowheads="1"/>
          </p:cNvSpPr>
          <p:nvPr/>
        </p:nvSpPr>
        <p:spPr bwMode="auto">
          <a:xfrm>
            <a:off x="7281334" y="6939139"/>
            <a:ext cx="2587626" cy="52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>
              <a:tabLst>
                <a:tab pos="2291269" algn="r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>
              <a:tabLst>
                <a:tab pos="2291269" algn="r"/>
              </a:tabLst>
            </a:pPr>
            <a:r>
              <a:rPr lang="en-US" sz="1600" dirty="0">
                <a:solidFill>
                  <a:schemeClr val="bg1"/>
                </a:solidFill>
              </a:rPr>
              <a:t>	</a:t>
            </a:r>
            <a:fld id="{718F0D6C-2355-4C7C-9D25-3ADCD7C63527}" type="slidenum">
              <a:rPr lang="en-US" sz="1600">
                <a:solidFill>
                  <a:schemeClr val="bg1"/>
                </a:solidFill>
              </a:rPr>
              <a:pPr>
                <a:tabLst>
                  <a:tab pos="2291269" algn="r"/>
                </a:tabLst>
              </a:pPr>
              <a:t>13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6551" name="Rectangle 10"/>
          <p:cNvSpPr>
            <a:spLocks noChangeArrowheads="1"/>
          </p:cNvSpPr>
          <p:nvPr/>
        </p:nvSpPr>
        <p:spPr bwMode="auto">
          <a:xfrm>
            <a:off x="2991556" y="68792"/>
            <a:ext cx="4700764" cy="57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 eaLnBrk="1" hangingPunct="1"/>
            <a:r>
              <a:rPr lang="en-US" sz="3100" dirty="0">
                <a:solidFill>
                  <a:srgbClr val="66CCFF"/>
                </a:solidFill>
                <a:latin typeface="Trebuchet MS" pitchFamily="34" charset="0"/>
              </a:rPr>
              <a:t>A-Train Data Depot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612" y="197555"/>
            <a:ext cx="5351639" cy="695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7" name="Text Box 6"/>
          <p:cNvSpPr txBox="1">
            <a:spLocks noChangeArrowheads="1"/>
          </p:cNvSpPr>
          <p:nvPr/>
        </p:nvSpPr>
        <p:spPr bwMode="auto">
          <a:xfrm>
            <a:off x="7087306" y="2032000"/>
            <a:ext cx="2672292" cy="342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66CCFF"/>
                </a:solidFill>
                <a:latin typeface="Trebuchet MS" pitchFamily="34" charset="0"/>
              </a:rPr>
              <a:t>Comparison of Aura with other A-Train Satellite Datasets</a:t>
            </a:r>
          </a:p>
        </p:txBody>
      </p:sp>
      <p:sp>
        <p:nvSpPr>
          <p:cNvPr id="241668" name="Rectangle 7"/>
          <p:cNvSpPr>
            <a:spLocks noChangeArrowheads="1"/>
          </p:cNvSpPr>
          <p:nvPr/>
        </p:nvSpPr>
        <p:spPr bwMode="auto">
          <a:xfrm rot="-5400000">
            <a:off x="-2199569" y="3751792"/>
            <a:ext cx="5730876" cy="57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eaLnBrk="1" hangingPunct="1"/>
            <a:r>
              <a:rPr lang="en-US" sz="3100" b="1" dirty="0">
                <a:solidFill>
                  <a:srgbClr val="00CC66"/>
                </a:solidFill>
                <a:latin typeface="Trebuchet MS" pitchFamily="34" charset="0"/>
              </a:rPr>
              <a:t>http://giovanni.gsfc.nasa.gov/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4"/>
          <p:cNvPicPr preferRelativeResize="0">
            <a:picLocks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20348" y="1744486"/>
            <a:ext cx="9228667" cy="541866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42691" name="Text Box 5"/>
          <p:cNvSpPr txBox="1">
            <a:spLocks noChangeArrowheads="1"/>
          </p:cNvSpPr>
          <p:nvPr/>
        </p:nvSpPr>
        <p:spPr bwMode="auto">
          <a:xfrm>
            <a:off x="1414640" y="195792"/>
            <a:ext cx="7806972" cy="11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66CCFF"/>
                </a:solidFill>
                <a:latin typeface="Trebuchet MS" pitchFamily="34" charset="0"/>
              </a:rPr>
              <a:t>Importing Giovanni Data into Google Earth</a:t>
            </a:r>
            <a:r>
              <a:rPr lang="en-US" sz="4000" baseline="30000" dirty="0">
                <a:solidFill>
                  <a:srgbClr val="66CCFF"/>
                </a:solidFill>
                <a:latin typeface="Trebuchet MS" pitchFamily="34" charset="0"/>
              </a:rPr>
              <a:t>®</a:t>
            </a:r>
            <a:r>
              <a:rPr lang="en-US" sz="4000" dirty="0">
                <a:solidFill>
                  <a:srgbClr val="66CCFF"/>
                </a:solidFill>
                <a:latin typeface="Trebuchet MS" pitchFamily="34" charset="0"/>
              </a:rPr>
              <a:t>  </a:t>
            </a:r>
            <a:endParaRPr lang="en-US" sz="4000" i="1" dirty="0">
              <a:solidFill>
                <a:srgbClr val="66CCFF"/>
              </a:solidFill>
              <a:latin typeface="Trebuchet MS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4" descr="GE200607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11" y="1753306"/>
            <a:ext cx="4572000" cy="436562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3715" name="Picture 5" descr="GE2006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8694" y="1740959"/>
            <a:ext cx="4572000" cy="436562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3716" name="Text Box 6"/>
          <p:cNvSpPr txBox="1">
            <a:spLocks noChangeArrowheads="1"/>
          </p:cNvSpPr>
          <p:nvPr/>
        </p:nvSpPr>
        <p:spPr bwMode="auto">
          <a:xfrm>
            <a:off x="1749778" y="259292"/>
            <a:ext cx="7339542" cy="11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66CCFF"/>
                </a:solidFill>
                <a:latin typeface="Trebuchet MS" pitchFamily="34" charset="0"/>
              </a:rPr>
              <a:t>Importing AIRS Data into Google Earth</a:t>
            </a:r>
            <a:r>
              <a:rPr lang="en-US" sz="4000" baseline="30000" dirty="0">
                <a:solidFill>
                  <a:srgbClr val="66CCFF"/>
                </a:solidFill>
                <a:latin typeface="Trebuchet MS" pitchFamily="34" charset="0"/>
              </a:rPr>
              <a:t>®</a:t>
            </a:r>
          </a:p>
        </p:txBody>
      </p:sp>
      <p:sp>
        <p:nvSpPr>
          <p:cNvPr id="243717" name="Text Box 7"/>
          <p:cNvSpPr txBox="1">
            <a:spLocks noChangeArrowheads="1"/>
          </p:cNvSpPr>
          <p:nvPr/>
        </p:nvSpPr>
        <p:spPr bwMode="auto">
          <a:xfrm>
            <a:off x="522111" y="6198306"/>
            <a:ext cx="8603507" cy="102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eaLnBrk="1" hangingPunct="1"/>
            <a:r>
              <a:rPr lang="en-US" sz="2000" dirty="0"/>
              <a:t>KMZ files for AIRS Level-3 products (2D variables only) can be downloaded </a:t>
            </a:r>
          </a:p>
          <a:p>
            <a:pPr eaLnBrk="1" hangingPunct="1"/>
            <a:r>
              <a:rPr lang="en-US" sz="2000" dirty="0"/>
              <a:t>from GES DISC.  These example images track CO transport at the beginning and </a:t>
            </a:r>
          </a:p>
          <a:p>
            <a:pPr eaLnBrk="1" hangingPunct="1"/>
            <a:r>
              <a:rPr lang="en-US" sz="2000" dirty="0"/>
              <a:t>end of Siberian fires between July 21 ­ 30, 2006.</a:t>
            </a:r>
          </a:p>
        </p:txBody>
      </p:sp>
      <p:sp>
        <p:nvSpPr>
          <p:cNvPr id="243718" name="Text Box 8"/>
          <p:cNvSpPr txBox="1">
            <a:spLocks noChangeArrowheads="1"/>
          </p:cNvSpPr>
          <p:nvPr/>
        </p:nvSpPr>
        <p:spPr bwMode="auto">
          <a:xfrm>
            <a:off x="188737" y="1564570"/>
            <a:ext cx="1714500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rebuchet MS" pitchFamily="34" charset="0"/>
              </a:rPr>
              <a:t>July 21, 2006</a:t>
            </a:r>
          </a:p>
        </p:txBody>
      </p:sp>
      <p:sp>
        <p:nvSpPr>
          <p:cNvPr id="243719" name="Text Box 9"/>
          <p:cNvSpPr txBox="1">
            <a:spLocks noChangeArrowheads="1"/>
          </p:cNvSpPr>
          <p:nvPr/>
        </p:nvSpPr>
        <p:spPr bwMode="auto">
          <a:xfrm>
            <a:off x="5300487" y="1553987"/>
            <a:ext cx="1714500" cy="4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rebuchet MS" pitchFamily="34" charset="0"/>
              </a:rPr>
              <a:t>July 30, 2006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707320" y="462140"/>
            <a:ext cx="9283347" cy="532694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b="0" smtClean="0">
                <a:solidFill>
                  <a:srgbClr val="66CCFF"/>
                </a:solidFill>
                <a:latin typeface="Trebuchet MS" pitchFamily="34" charset="0"/>
              </a:rPr>
              <a:t>NASA NEESPI Data Center</a:t>
            </a:r>
          </a:p>
        </p:txBody>
      </p:sp>
      <p:sp>
        <p:nvSpPr>
          <p:cNvPr id="192515" name="Text Box 10"/>
          <p:cNvSpPr txBox="1">
            <a:spLocks noChangeArrowheads="1"/>
          </p:cNvSpPr>
          <p:nvPr/>
        </p:nvSpPr>
        <p:spPr bwMode="auto">
          <a:xfrm>
            <a:off x="965200" y="1295400"/>
            <a:ext cx="8704791" cy="109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685">
              <a:lnSpc>
                <a:spcPct val="95000"/>
              </a:lnSpc>
            </a:pP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GES DISC has incorporated NASA remote sensing data and related remote sensing and model data sets into the Northern Eurasia Earth Science Partnership Initiative (NEESPI) Giovanni.</a:t>
            </a:r>
          </a:p>
          <a:p>
            <a:pPr defTabSz="913685">
              <a:lnSpc>
                <a:spcPct val="95000"/>
              </a:lnSpc>
            </a:pPr>
            <a:endParaRPr lang="en-US" sz="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9251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2362200"/>
            <a:ext cx="5880714" cy="491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442200" y="35052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Fires and the corresponding pollution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>
            <a:off x="4927600" y="3276601"/>
            <a:ext cx="2514600" cy="828765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1"/>
          </p:cNvCxnSpPr>
          <p:nvPr/>
        </p:nvCxnSpPr>
        <p:spPr>
          <a:xfrm rot="10800000" flipV="1">
            <a:off x="5003800" y="4105364"/>
            <a:ext cx="2438400" cy="2066835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28600"/>
            <a:ext cx="8636000" cy="542925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Monthly 1km Vegetation Index   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5200" y="914400"/>
            <a:ext cx="7924800" cy="2819400"/>
            <a:chOff x="16554323" y="13716000"/>
            <a:chExt cx="10694152" cy="4762500"/>
          </a:xfrm>
        </p:grpSpPr>
        <p:grpSp>
          <p:nvGrpSpPr>
            <p:cNvPr id="5" name="Group 161"/>
            <p:cNvGrpSpPr/>
            <p:nvPr/>
          </p:nvGrpSpPr>
          <p:grpSpPr>
            <a:xfrm>
              <a:off x="16554323" y="13716000"/>
              <a:ext cx="4747068" cy="4762500"/>
              <a:chOff x="16506196" y="14006593"/>
              <a:chExt cx="4747068" cy="4762500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5086" r="13714"/>
              <a:stretch>
                <a:fillRect/>
              </a:stretch>
            </p:blipFill>
            <p:spPr bwMode="auto">
              <a:xfrm>
                <a:off x="16506196" y="14006593"/>
                <a:ext cx="4747068" cy="4762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335832" y="17595337"/>
                <a:ext cx="171072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August 2000</a:t>
                </a:r>
                <a:endParaRPr lang="en-US" sz="2000" dirty="0"/>
              </a:p>
            </p:txBody>
          </p:sp>
        </p:grpSp>
        <p:grpSp>
          <p:nvGrpSpPr>
            <p:cNvPr id="6" name="Group 162"/>
            <p:cNvGrpSpPr/>
            <p:nvPr/>
          </p:nvGrpSpPr>
          <p:grpSpPr>
            <a:xfrm>
              <a:off x="21861296" y="13716000"/>
              <a:ext cx="5387179" cy="4762500"/>
              <a:chOff x="21885359" y="13955144"/>
              <a:chExt cx="5387179" cy="4762500"/>
            </a:xfrm>
          </p:grpSpPr>
          <p:pic>
            <p:nvPicPr>
              <p:cNvPr id="7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3714" r="5486"/>
              <a:stretch>
                <a:fillRect/>
              </a:stretch>
            </p:blipFill>
            <p:spPr bwMode="auto">
              <a:xfrm>
                <a:off x="21885359" y="13955144"/>
                <a:ext cx="5387179" cy="4762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2785446" y="17527019"/>
                <a:ext cx="171072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August 2010</a:t>
                </a:r>
                <a:endParaRPr lang="en-US" sz="2000" dirty="0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-1" y="6248400"/>
            <a:ext cx="1016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Monthly enhanced vegetation index (EVI) from 1km res. MODIS-Terra over Yangtze river delta region, eastern China, is reduced during the past ten years, reflecting land cover and land use changes  in this fast developing region. 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041400" y="3657600"/>
            <a:ext cx="7573719" cy="2438400"/>
            <a:chOff x="16383116" y="18588789"/>
            <a:chExt cx="11582844" cy="3967691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r="7830" b="3575"/>
            <a:stretch>
              <a:fillRect/>
            </a:stretch>
          </p:blipFill>
          <p:spPr bwMode="auto">
            <a:xfrm>
              <a:off x="22909145" y="18588789"/>
              <a:ext cx="5056815" cy="3967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r="6040" b="4029"/>
            <a:stretch>
              <a:fillRect/>
            </a:stretch>
          </p:blipFill>
          <p:spPr bwMode="auto">
            <a:xfrm>
              <a:off x="16383116" y="18607450"/>
              <a:ext cx="5155015" cy="3949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8080604" y="19021425"/>
              <a:ext cx="15520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2000 - 2001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780738" y="18964275"/>
              <a:ext cx="1481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2009- 2010</a:t>
              </a:r>
              <a:endParaRPr lang="en-US" sz="2000" dirty="0"/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16786746" y="20116800"/>
              <a:ext cx="10091801" cy="1292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76200"/>
            <a:ext cx="8636000" cy="9144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Where it rains and where it doesn't</a:t>
            </a:r>
            <a:endParaRPr lang="en-US" sz="40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774" r="2020" b="4377"/>
          <a:stretch>
            <a:fillRect/>
          </a:stretch>
        </p:blipFill>
        <p:spPr bwMode="auto">
          <a:xfrm>
            <a:off x="1270000" y="12954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5600" y="640080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Mean total precipitation fields (surface rainfall + surface snowfall) from 1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x1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monthly GLDAS-1 NOAH model over 1979 to 2008. 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63512" y="1905000"/>
            <a:ext cx="9717088" cy="491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1" indent="-342900">
              <a:lnSpc>
                <a:spcPct val="95000"/>
              </a:lnSpc>
              <a:buClr>
                <a:srgbClr val="FFFFFF"/>
              </a:buClr>
              <a:buSzPct val="100000"/>
              <a:buFontTx/>
              <a:buChar char="•"/>
            </a:pPr>
            <a:endParaRPr lang="en-US" dirty="0">
              <a:solidFill>
                <a:srgbClr val="FFFFFF"/>
              </a:solidFill>
              <a:latin typeface="Trebuchet MS" pitchFamily="34" charset="0"/>
            </a:endParaRPr>
          </a:p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rebuchet MS" pitchFamily="34" charset="0"/>
              </a:rPr>
              <a:t>With </a:t>
            </a:r>
            <a:r>
              <a:rPr lang="en-US" sz="2800" dirty="0" smtClean="0">
                <a:solidFill>
                  <a:srgbClr val="FFFFFF"/>
                </a:solidFill>
                <a:latin typeface="Trebuchet MS" pitchFamily="34" charset="0"/>
              </a:rPr>
              <a:t>a </a:t>
            </a:r>
            <a:r>
              <a:rPr lang="en-US" sz="2800" dirty="0">
                <a:solidFill>
                  <a:srgbClr val="FFFFFF"/>
                </a:solidFill>
                <a:latin typeface="Trebuchet MS" pitchFamily="34" charset="0"/>
              </a:rPr>
              <a:t>few mouse clicks, easily obtain information on the </a:t>
            </a:r>
            <a:r>
              <a:rPr lang="en-US" sz="2800" dirty="0" smtClean="0">
                <a:solidFill>
                  <a:srgbClr val="FFFFFF"/>
                </a:solidFill>
                <a:latin typeface="Trebuchet MS" pitchFamily="34" charset="0"/>
              </a:rPr>
              <a:t>atmosphere, ocean and land </a:t>
            </a:r>
            <a:r>
              <a:rPr lang="en-US" sz="2800" dirty="0">
                <a:solidFill>
                  <a:srgbClr val="FFFFFF"/>
                </a:solidFill>
                <a:latin typeface="Trebuchet MS" pitchFamily="34" charset="0"/>
              </a:rPr>
              <a:t>around the world.</a:t>
            </a:r>
            <a:endParaRPr lang="en-US" sz="3200" dirty="0"/>
          </a:p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rebuchet MS" pitchFamily="34" charset="0"/>
              </a:rPr>
              <a:t>No need to learn data formats to </a:t>
            </a:r>
            <a:r>
              <a:rPr lang="en-US" sz="2800" dirty="0" smtClean="0">
                <a:solidFill>
                  <a:srgbClr val="FFFFFF"/>
                </a:solidFill>
                <a:latin typeface="Trebuchet MS" pitchFamily="34" charset="0"/>
              </a:rPr>
              <a:t>retrieve &amp;process </a:t>
            </a:r>
            <a:r>
              <a:rPr lang="en-US" sz="2800" dirty="0">
                <a:solidFill>
                  <a:srgbClr val="FFFFFF"/>
                </a:solidFill>
                <a:latin typeface="Trebuchet MS" pitchFamily="34" charset="0"/>
              </a:rPr>
              <a:t>data.</a:t>
            </a:r>
            <a:endParaRPr lang="en-US" sz="3200" dirty="0"/>
          </a:p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rebuchet MS" pitchFamily="34" charset="0"/>
              </a:rPr>
              <a:t>Try various </a:t>
            </a:r>
            <a:r>
              <a:rPr lang="en-US" sz="2800" dirty="0" smtClean="0">
                <a:solidFill>
                  <a:srgbClr val="FFFFFF"/>
                </a:solidFill>
                <a:latin typeface="Trebuchet MS" pitchFamily="34" charset="0"/>
              </a:rPr>
              <a:t>parameter combinations measured </a:t>
            </a:r>
            <a:r>
              <a:rPr lang="en-US" sz="2800" dirty="0">
                <a:solidFill>
                  <a:srgbClr val="FFFFFF"/>
                </a:solidFill>
                <a:latin typeface="Trebuchet MS" pitchFamily="34" charset="0"/>
              </a:rPr>
              <a:t>by different instruments.</a:t>
            </a:r>
            <a:endParaRPr lang="en-US" sz="3200" dirty="0"/>
          </a:p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rebuchet MS" pitchFamily="34" charset="0"/>
              </a:rPr>
              <a:t>All the statistical analysis is done via a regular web browser.</a:t>
            </a:r>
            <a:endParaRPr lang="en-US" sz="3200" dirty="0"/>
          </a:p>
          <a:p>
            <a:pPr>
              <a:lnSpc>
                <a:spcPct val="95000"/>
              </a:lnSpc>
            </a:pPr>
            <a:endParaRPr lang="en-US" sz="1400" dirty="0">
              <a:solidFill>
                <a:srgbClr val="000000"/>
              </a:solidFill>
              <a:latin typeface="Trebuchet MS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US" u="sng" dirty="0">
                <a:solidFill>
                  <a:srgbClr val="00CC00"/>
                </a:solidFill>
                <a:latin typeface="Trebuchet MS" pitchFamily="34" charset="0"/>
              </a:rPr>
              <a:t>http://giovanni.gsfc.nasa.gov/</a:t>
            </a:r>
            <a:endParaRPr lang="en-US" sz="2800" dirty="0"/>
          </a:p>
          <a:p>
            <a:pPr algn="ctr">
              <a:lnSpc>
                <a:spcPct val="95000"/>
              </a:lnSpc>
            </a:pPr>
            <a:endParaRPr lang="en-US" sz="1200" dirty="0">
              <a:solidFill>
                <a:srgbClr val="00CC00"/>
              </a:solidFill>
              <a:latin typeface="Trebuchet MS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US" b="1" dirty="0">
                <a:solidFill>
                  <a:srgbClr val="FF66CC"/>
                </a:solidFill>
                <a:latin typeface="Trebuchet MS" pitchFamily="34" charset="0"/>
              </a:rPr>
              <a:t>Caution: </a:t>
            </a:r>
            <a:r>
              <a:rPr lang="en-US" b="1" i="1" dirty="0">
                <a:solidFill>
                  <a:srgbClr val="FF66CC"/>
                </a:solidFill>
                <a:latin typeface="Trebuchet MS" pitchFamily="34" charset="0"/>
              </a:rPr>
              <a:t>Giovanni is a rapidly evolving data exploration tool!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8636000" cy="2014538"/>
          </a:xfrm>
        </p:spPr>
        <p:txBody>
          <a:bodyPr/>
          <a:lstStyle/>
          <a:p>
            <a:pPr>
              <a:defRPr/>
            </a:pPr>
            <a:r>
              <a:rPr lang="en-US" sz="4000" b="1" kern="1200" dirty="0" smtClean="0">
                <a:solidFill>
                  <a:srgbClr val="00CC00"/>
                </a:solidFill>
                <a:latin typeface="Trebuchet MS"/>
                <a:ea typeface="+mn-ea"/>
                <a:cs typeface="+mn-cs"/>
              </a:rPr>
              <a:t>G</a:t>
            </a:r>
            <a:r>
              <a:rPr lang="en-US" sz="4000" b="1" kern="1200" dirty="0" smtClean="0">
                <a:solidFill>
                  <a:srgbClr val="66CCFF"/>
                </a:solidFill>
                <a:latin typeface="Trebuchet MS"/>
                <a:ea typeface="+mn-ea"/>
                <a:cs typeface="+mn-cs"/>
              </a:rPr>
              <a:t>oddard</a:t>
            </a:r>
            <a:r>
              <a:rPr lang="en-US" sz="4000" b="1" kern="1200" dirty="0" smtClean="0">
                <a:solidFill>
                  <a:srgbClr val="FFFF99"/>
                </a:solidFill>
                <a:latin typeface="Trebuchet MS"/>
                <a:ea typeface="+mn-ea"/>
                <a:cs typeface="+mn-cs"/>
              </a:rPr>
              <a:t> </a:t>
            </a:r>
            <a:r>
              <a:rPr lang="en-US" sz="4000" b="1" kern="1200" dirty="0" smtClean="0">
                <a:solidFill>
                  <a:srgbClr val="00CC00"/>
                </a:solidFill>
                <a:latin typeface="Trebuchet MS"/>
                <a:ea typeface="+mn-ea"/>
                <a:cs typeface="+mn-cs"/>
              </a:rPr>
              <a:t>I</a:t>
            </a:r>
            <a:r>
              <a:rPr lang="en-US" sz="4000" b="1" kern="1200" dirty="0" smtClean="0">
                <a:solidFill>
                  <a:srgbClr val="66CCFF"/>
                </a:solidFill>
                <a:latin typeface="Trebuchet MS"/>
                <a:ea typeface="+mn-ea"/>
                <a:cs typeface="+mn-cs"/>
              </a:rPr>
              <a:t>nteractive</a:t>
            </a:r>
            <a:r>
              <a:rPr lang="en-US" sz="4000" b="1" kern="1200" dirty="0" smtClean="0">
                <a:solidFill>
                  <a:srgbClr val="FFFF99"/>
                </a:solidFill>
                <a:latin typeface="Trebuchet MS"/>
                <a:ea typeface="+mn-ea"/>
                <a:cs typeface="+mn-cs"/>
              </a:rPr>
              <a:t> </a:t>
            </a:r>
            <a:r>
              <a:rPr lang="en-US" sz="4000" b="1" kern="1200" dirty="0" smtClean="0">
                <a:solidFill>
                  <a:srgbClr val="00CC00"/>
                </a:solidFill>
                <a:latin typeface="Trebuchet MS"/>
                <a:ea typeface="+mn-ea"/>
                <a:cs typeface="+mn-cs"/>
              </a:rPr>
              <a:t>O</a:t>
            </a:r>
            <a:r>
              <a:rPr lang="en-US" sz="4000" b="1" kern="1200" dirty="0" smtClean="0">
                <a:solidFill>
                  <a:srgbClr val="66CCFF"/>
                </a:solidFill>
                <a:latin typeface="Trebuchet MS"/>
                <a:ea typeface="+mn-ea"/>
                <a:cs typeface="+mn-cs"/>
              </a:rPr>
              <a:t>nline</a:t>
            </a:r>
            <a:r>
              <a:rPr lang="en-US" sz="4000" b="1" kern="1200" dirty="0" smtClean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 </a:t>
            </a:r>
            <a:r>
              <a:rPr lang="en-US" sz="4000" b="1" kern="1200" dirty="0" smtClean="0">
                <a:solidFill>
                  <a:srgbClr val="00CC00"/>
                </a:solidFill>
                <a:latin typeface="Trebuchet MS"/>
                <a:ea typeface="+mn-ea"/>
                <a:cs typeface="+mn-cs"/>
              </a:rPr>
              <a:t>V</a:t>
            </a:r>
            <a:r>
              <a:rPr lang="en-US" sz="4000" b="1" kern="1200" dirty="0" smtClean="0">
                <a:solidFill>
                  <a:srgbClr val="66CCFF"/>
                </a:solidFill>
                <a:latin typeface="Trebuchet MS"/>
                <a:ea typeface="+mn-ea"/>
                <a:cs typeface="+mn-cs"/>
              </a:rPr>
              <a:t>isualization</a:t>
            </a:r>
            <a:r>
              <a:rPr lang="en-US" sz="4000" b="1" kern="1200" dirty="0" smtClean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 </a:t>
            </a:r>
            <a:r>
              <a:rPr lang="en-US" sz="4000" b="1" kern="1200" dirty="0" err="1" smtClean="0">
                <a:solidFill>
                  <a:srgbClr val="00CC00"/>
                </a:solidFill>
                <a:latin typeface="Trebuchet MS"/>
                <a:ea typeface="+mn-ea"/>
                <a:cs typeface="+mn-cs"/>
              </a:rPr>
              <a:t>AN</a:t>
            </a:r>
            <a:r>
              <a:rPr lang="en-US" sz="4000" b="1" kern="1200" dirty="0" err="1" smtClean="0">
                <a:solidFill>
                  <a:srgbClr val="66CCFF"/>
                </a:solidFill>
                <a:latin typeface="Trebuchet MS"/>
                <a:ea typeface="+mn-ea"/>
                <a:cs typeface="+mn-cs"/>
              </a:rPr>
              <a:t>d</a:t>
            </a:r>
            <a:r>
              <a:rPr lang="en-US" sz="4000" b="1" kern="1200" dirty="0" smtClean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 </a:t>
            </a:r>
            <a:r>
              <a:rPr lang="en-US" sz="4000" b="1" kern="1200" dirty="0" err="1" smtClean="0">
                <a:solidFill>
                  <a:srgbClr val="66CCFF"/>
                </a:solidFill>
                <a:latin typeface="Trebuchet MS"/>
                <a:ea typeface="+mn-ea"/>
                <a:cs typeface="+mn-cs"/>
              </a:rPr>
              <a:t>a</a:t>
            </a:r>
            <a:r>
              <a:rPr lang="en-US" sz="4000" b="1" kern="1200" dirty="0" err="1" smtClean="0">
                <a:solidFill>
                  <a:srgbClr val="00CC00"/>
                </a:solidFill>
                <a:latin typeface="Trebuchet MS"/>
                <a:ea typeface="+mn-ea"/>
                <a:cs typeface="+mn-cs"/>
              </a:rPr>
              <a:t>N</a:t>
            </a:r>
            <a:r>
              <a:rPr lang="en-US" sz="4000" b="1" kern="1200" dirty="0" err="1" smtClean="0">
                <a:solidFill>
                  <a:srgbClr val="66CCFF"/>
                </a:solidFill>
                <a:latin typeface="Trebuchet MS"/>
                <a:ea typeface="+mn-ea"/>
                <a:cs typeface="+mn-cs"/>
              </a:rPr>
              <a:t>alysis</a:t>
            </a:r>
            <a:r>
              <a:rPr lang="en-US" sz="4000" b="1" kern="1200" dirty="0" smtClean="0">
                <a:solidFill>
                  <a:srgbClr val="FFFF99"/>
                </a:solidFill>
                <a:latin typeface="Trebuchet MS"/>
                <a:ea typeface="+mn-ea"/>
                <a:cs typeface="+mn-cs"/>
              </a:rPr>
              <a:t> </a:t>
            </a:r>
            <a:r>
              <a:rPr lang="en-US" sz="4000" b="1" kern="1200" dirty="0" smtClean="0">
                <a:solidFill>
                  <a:srgbClr val="00CC00"/>
                </a:solidFill>
                <a:latin typeface="Trebuchet MS"/>
                <a:ea typeface="+mn-ea"/>
                <a:cs typeface="+mn-cs"/>
              </a:rPr>
              <a:t>I</a:t>
            </a:r>
            <a:r>
              <a:rPr lang="en-US" sz="4000" b="1" kern="1200" dirty="0" smtClean="0">
                <a:solidFill>
                  <a:srgbClr val="66CCFF"/>
                </a:solidFill>
                <a:latin typeface="Trebuchet MS"/>
                <a:ea typeface="+mn-ea"/>
                <a:cs typeface="+mn-cs"/>
              </a:rPr>
              <a:t>nfrastructure</a:t>
            </a:r>
            <a:r>
              <a:rPr lang="en-US" sz="4000" b="1" kern="1200" dirty="0" smtClean="0">
                <a:solidFill>
                  <a:srgbClr val="FFFF99"/>
                </a:solidFill>
                <a:latin typeface="Trebuchet MS"/>
                <a:ea typeface="+mn-ea"/>
                <a:cs typeface="+mn-cs"/>
              </a:rPr>
              <a:t> </a:t>
            </a:r>
            <a:r>
              <a:rPr lang="en-US" sz="4000" b="1" kern="1200" dirty="0" smtClean="0">
                <a:solidFill>
                  <a:srgbClr val="00CC00"/>
                </a:solidFill>
                <a:latin typeface="Trebuchet MS"/>
                <a:ea typeface="+mn-ea"/>
                <a:cs typeface="+mn-cs"/>
              </a:rPr>
              <a:t>(Giovanni)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76200"/>
            <a:ext cx="8636000" cy="914400"/>
          </a:xfrm>
        </p:spPr>
        <p:txBody>
          <a:bodyPr/>
          <a:lstStyle/>
          <a:p>
            <a:pPr defTabSz="4389438"/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Recent Land Surface Temperature Changes over Eastern China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0" y="5302984"/>
            <a:ext cx="101600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Averaged MODIS Aqua 1km resolution daytime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Land Surface Temperature (LST)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 Jul-Aug for 2002 and 2010 over Yangtze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River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Delta region, Eastern China,  indicating significant warming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the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rapidly urbanized zone. The images are displayed in Google Earth, generated from Giovanni. The available LST product in Giovanni are processed from MOD11A2.005 and MYD11A2.005, covering MAIRS region (0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–60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N, 60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E–150</a:t>
            </a:r>
            <a:r>
              <a:rPr lang="en-US" sz="20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E).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8600" y="1524000"/>
            <a:ext cx="9575800" cy="3276600"/>
            <a:chOff x="2132264" y="14270121"/>
            <a:chExt cx="10532090" cy="4114800"/>
          </a:xfrm>
        </p:grpSpPr>
        <p:pic>
          <p:nvPicPr>
            <p:cNvPr id="9" name="Picture 8" descr="LST.yangtze.201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8665" y="14270121"/>
              <a:ext cx="5045689" cy="4114800"/>
            </a:xfrm>
            <a:prstGeom prst="rect">
              <a:avLst/>
            </a:prstGeom>
          </p:spPr>
        </p:pic>
        <p:pic>
          <p:nvPicPr>
            <p:cNvPr id="10" name="Picture 9" descr="LST.yangtze.200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2264" y="14270121"/>
              <a:ext cx="5045689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183826" y="17765794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/>
                  </a:solidFill>
                </a:rPr>
                <a:t>2002</a:t>
              </a:r>
              <a:endParaRPr lang="en-US" sz="3200" dirty="0">
                <a:solidFill>
                  <a:schemeClr val="accent3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72500" y="17727125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/>
                  </a:solidFill>
                </a:rPr>
                <a:t>2010</a:t>
              </a:r>
              <a:endParaRPr lang="en-US" sz="32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3" name="Right Arrow 12"/>
          <p:cNvSpPr/>
          <p:nvPr/>
        </p:nvSpPr>
        <p:spPr bwMode="auto">
          <a:xfrm>
            <a:off x="4622800" y="3429000"/>
            <a:ext cx="737937" cy="617620"/>
          </a:xfrm>
          <a:prstGeom prst="rightArrow">
            <a:avLst/>
          </a:prstGeom>
          <a:solidFill>
            <a:schemeClr val="accent5"/>
          </a:solidFill>
          <a:ln w="57150" cmpd="thickThin">
            <a:solidFill>
              <a:srgbClr val="CC33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0" hangingPunct="0"/>
            <a:endParaRPr lang="en-US" sz="2400" b="0">
              <a:latin typeface="Times New Roman" pitchFamily="18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1151820" y="359833"/>
            <a:ext cx="9008180" cy="762000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sz="2700" dirty="0" smtClean="0">
                <a:solidFill>
                  <a:srgbClr val="66CCFF"/>
                </a:solidFill>
                <a:latin typeface="Trebuchet MS" pitchFamily="34" charset="0"/>
              </a:rPr>
              <a:t>Long-Term Aerosol Data Records: Using Deep Blue to Synergize SeaWiFS &amp; MODIS, Observations</a:t>
            </a:r>
          </a:p>
        </p:txBody>
      </p:sp>
      <p:sp>
        <p:nvSpPr>
          <p:cNvPr id="44035" name="Text Box 10"/>
          <p:cNvSpPr txBox="1">
            <a:spLocks noChangeArrowheads="1"/>
          </p:cNvSpPr>
          <p:nvPr/>
        </p:nvSpPr>
        <p:spPr bwMode="auto">
          <a:xfrm>
            <a:off x="431800" y="1447800"/>
            <a:ext cx="9382126" cy="10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3685">
              <a:lnSpc>
                <a:spcPct val="95000"/>
              </a:lnSpc>
            </a:pP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Enable data archive, database and visualization infrastructure to manage long-term aerosol data record by applying Deep Blue Algorithm to </a:t>
            </a:r>
            <a:r>
              <a:rPr lang="en-US" sz="2200" dirty="0" smtClean="0">
                <a:solidFill>
                  <a:schemeClr val="bg1"/>
                </a:solidFill>
                <a:latin typeface="Trebuchet MS" pitchFamily="34" charset="0"/>
              </a:rPr>
              <a:t>SeaWiFS </a:t>
            </a: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and MODIS </a:t>
            </a:r>
            <a:r>
              <a:rPr lang="en-US" sz="2200" dirty="0" smtClean="0">
                <a:solidFill>
                  <a:schemeClr val="bg1"/>
                </a:solidFill>
                <a:latin typeface="Trebuchet MS" pitchFamily="34" charset="0"/>
              </a:rPr>
              <a:t>Overlapping </a:t>
            </a: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Aerosol Time Series record. </a:t>
            </a:r>
          </a:p>
          <a:p>
            <a:pPr algn="ctr" defTabSz="913685">
              <a:lnSpc>
                <a:spcPct val="95000"/>
              </a:lnSpc>
            </a:pPr>
            <a:endParaRPr lang="en-US" sz="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77460" y="3640667"/>
            <a:ext cx="7212541" cy="3725333"/>
            <a:chOff x="395288" y="682625"/>
            <a:chExt cx="8158162" cy="5626100"/>
          </a:xfrm>
        </p:grpSpPr>
        <p:pic>
          <p:nvPicPr>
            <p:cNvPr id="4403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325" y="682625"/>
              <a:ext cx="3933825" cy="562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19625" y="682625"/>
              <a:ext cx="3933825" cy="562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9" name="Line 4"/>
            <p:cNvSpPr>
              <a:spLocks noChangeShapeType="1"/>
            </p:cNvSpPr>
            <p:nvPr/>
          </p:nvSpPr>
          <p:spPr bwMode="auto">
            <a:xfrm>
              <a:off x="3635375" y="3346450"/>
              <a:ext cx="1441450" cy="64770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lIns="66659" tIns="33330" rIns="66659" bIns="33330">
              <a:spAutoFit/>
            </a:bodyPr>
            <a:lstStyle/>
            <a:p>
              <a:endParaRPr lang="en-US"/>
            </a:p>
          </p:txBody>
        </p:sp>
        <p:sp>
          <p:nvSpPr>
            <p:cNvPr id="44040" name="Line 5"/>
            <p:cNvSpPr>
              <a:spLocks noChangeShapeType="1"/>
            </p:cNvSpPr>
            <p:nvPr/>
          </p:nvSpPr>
          <p:spPr bwMode="auto">
            <a:xfrm flipV="1">
              <a:off x="3708400" y="4210050"/>
              <a:ext cx="1368425" cy="792163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lIns="66659" tIns="33330" rIns="66659" bIns="33330">
              <a:spAutoFit/>
            </a:bodyPr>
            <a:lstStyle/>
            <a:p>
              <a:endParaRPr lang="en-US"/>
            </a:p>
          </p:txBody>
        </p:sp>
        <p:sp>
          <p:nvSpPr>
            <p:cNvPr id="44041" name="Text Box 8"/>
            <p:cNvSpPr txBox="1">
              <a:spLocks noChangeArrowheads="1"/>
            </p:cNvSpPr>
            <p:nvPr/>
          </p:nvSpPr>
          <p:spPr bwMode="auto">
            <a:xfrm>
              <a:off x="395288" y="2917615"/>
              <a:ext cx="792074" cy="522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6659" tIns="33330" rIns="66659" bIns="33330">
              <a:spAutoFit/>
            </a:bodyPr>
            <a:lstStyle/>
            <a:p>
              <a:pPr algn="ctr" defTabSz="913685">
                <a:spcBef>
                  <a:spcPct val="50000"/>
                </a:spcBef>
              </a:pPr>
              <a:r>
                <a:rPr lang="en-US" sz="1800" dirty="0">
                  <a:cs typeface="Arial" charset="0"/>
                </a:rPr>
                <a:t>Terra</a:t>
              </a:r>
            </a:p>
          </p:txBody>
        </p:sp>
        <p:sp>
          <p:nvSpPr>
            <p:cNvPr id="44042" name="Text Box 9"/>
            <p:cNvSpPr txBox="1">
              <a:spLocks noChangeArrowheads="1"/>
            </p:cNvSpPr>
            <p:nvPr/>
          </p:nvSpPr>
          <p:spPr bwMode="auto">
            <a:xfrm>
              <a:off x="395288" y="4864906"/>
              <a:ext cx="792074" cy="522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6659" tIns="33330" rIns="66659" bIns="33330">
              <a:spAutoFit/>
            </a:bodyPr>
            <a:lstStyle/>
            <a:p>
              <a:pPr algn="ctr" defTabSz="913685">
                <a:spcBef>
                  <a:spcPct val="50000"/>
                </a:spcBef>
              </a:pPr>
              <a:r>
                <a:rPr lang="en-US" sz="1800" dirty="0">
                  <a:cs typeface="Arial" charset="0"/>
                </a:rPr>
                <a:t>Aqua</a:t>
              </a:r>
            </a:p>
          </p:txBody>
        </p:sp>
        <p:sp>
          <p:nvSpPr>
            <p:cNvPr id="44043" name="Text Box 10"/>
            <p:cNvSpPr txBox="1">
              <a:spLocks noChangeArrowheads="1"/>
            </p:cNvSpPr>
            <p:nvPr/>
          </p:nvSpPr>
          <p:spPr bwMode="auto">
            <a:xfrm>
              <a:off x="7242637" y="3402439"/>
              <a:ext cx="792074" cy="110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6659" tIns="33330" rIns="66659" bIns="33330">
              <a:spAutoFit/>
            </a:bodyPr>
            <a:lstStyle/>
            <a:p>
              <a:pPr algn="ctr" defTabSz="913685"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 dirty="0">
                  <a:cs typeface="Arial" charset="0"/>
                </a:rPr>
                <a:t>Terra   + Aqua</a:t>
              </a:r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79400" y="6432550"/>
            <a:ext cx="967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latin typeface="Arial" charset="0"/>
              </a:rPr>
              <a:t>Merged AOD data from 5 retrieval algorithms (4 sensors: MODIS-Terra, MODIS-Aqua, MISR, and OMI) provide almost complete coverage.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Caveat: this is just the simplest merging prototype</a:t>
            </a:r>
          </a:p>
        </p:txBody>
      </p:sp>
      <p:sp>
        <p:nvSpPr>
          <p:cNvPr id="29706" name="Title 14"/>
          <p:cNvSpPr>
            <a:spLocks noGrp="1"/>
          </p:cNvSpPr>
          <p:nvPr>
            <p:ph type="ctrTitle"/>
          </p:nvPr>
        </p:nvSpPr>
        <p:spPr>
          <a:xfrm>
            <a:off x="203200" y="4763"/>
            <a:ext cx="9677400" cy="681037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Giovanni as multi-sensor aerosol data merging tool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52450" y="355600"/>
            <a:ext cx="9055100" cy="623888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4000" dirty="0" smtClean="0">
                <a:solidFill>
                  <a:srgbClr val="FFF298"/>
                </a:solidFill>
                <a:latin typeface="Trebuchet MS" pitchFamily="34" charset="0"/>
              </a:rPr>
              <a:t>Giovanni Applications Projects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004888"/>
            <a:ext cx="9737725" cy="657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44450" y="7331075"/>
            <a:ext cx="10112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5/6/2009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060450" y="7331075"/>
            <a:ext cx="86312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Intro instances data aerosols A-Train examples applications quality future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52450" y="355600"/>
            <a:ext cx="9055100" cy="774700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4000" smtClean="0">
                <a:solidFill>
                  <a:srgbClr val="FFF298"/>
                </a:solidFill>
                <a:latin typeface="Trebuchet MS" pitchFamily="34" charset="0"/>
              </a:rPr>
              <a:t>Giovanni Applications Projects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3638"/>
            <a:ext cx="10150475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44450" y="7331075"/>
            <a:ext cx="10112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5/6/2009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1060450" y="7331075"/>
            <a:ext cx="86312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Intro instances data aerosols A-Train examples applications quality future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552450" y="6989763"/>
            <a:ext cx="22812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5/6/2009</a:t>
            </a:r>
          </a:p>
        </p:txBody>
      </p:sp>
      <p:sp>
        <p:nvSpPr>
          <p:cNvPr id="6246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4450" y="149225"/>
            <a:ext cx="9055100" cy="482600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2700" smtClean="0">
                <a:latin typeface="Arial" charset="0"/>
              </a:rPr>
              <a:t>Aeronet Synergy Tool using Giovanni</a:t>
            </a:r>
          </a:p>
        </p:txBody>
      </p:sp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623888"/>
            <a:ext cx="7197725" cy="689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983709" y="6795135"/>
            <a:ext cx="4028345" cy="718143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Aqua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Daily Overpass ~ 1:30 PM local time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59" y="6813314"/>
            <a:ext cx="4185696" cy="718143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Terra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Daily Overpass ~ 10:30 AM local time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 descr="Aqua_Aug1-14.tiff"/>
          <p:cNvPicPr>
            <a:picLocks noChangeAspect="1"/>
          </p:cNvPicPr>
          <p:nvPr/>
        </p:nvPicPr>
        <p:blipFill>
          <a:blip r:embed="rId3" cstate="print"/>
          <a:srcRect l="23129" t="7700" r="39134" b="4635"/>
          <a:stretch>
            <a:fillRect/>
          </a:stretch>
        </p:blipFill>
        <p:spPr>
          <a:xfrm>
            <a:off x="6746244" y="817473"/>
            <a:ext cx="2651876" cy="5937847"/>
          </a:xfrm>
          <a:prstGeom prst="rect">
            <a:avLst/>
          </a:prstGeom>
        </p:spPr>
      </p:pic>
      <p:pic>
        <p:nvPicPr>
          <p:cNvPr id="13" name="Picture 12" descr="Terra_Aug1-14.tiff"/>
          <p:cNvPicPr>
            <a:picLocks noChangeAspect="1"/>
          </p:cNvPicPr>
          <p:nvPr/>
        </p:nvPicPr>
        <p:blipFill>
          <a:blip r:embed="rId4" cstate="print"/>
          <a:srcRect l="23218" t="7786" r="31782" b="4311"/>
          <a:stretch>
            <a:fillRect/>
          </a:stretch>
        </p:blipFill>
        <p:spPr>
          <a:xfrm>
            <a:off x="434917" y="903112"/>
            <a:ext cx="3073364" cy="5892023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>
          <a:xfrm>
            <a:off x="977249" y="1073954"/>
            <a:ext cx="7170083" cy="4532008"/>
            <a:chOff x="879523" y="966558"/>
            <a:chExt cx="6453075" cy="4078807"/>
          </a:xfrm>
        </p:grpSpPr>
        <p:sp>
          <p:nvSpPr>
            <p:cNvPr id="8" name="TextBox 7"/>
            <p:cNvSpPr txBox="1"/>
            <p:nvPr/>
          </p:nvSpPr>
          <p:spPr>
            <a:xfrm>
              <a:off x="2995886" y="966558"/>
              <a:ext cx="3022866" cy="457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dirty="0" smtClean="0"/>
                <a:t>A Potential Discovery!</a:t>
              </a:r>
              <a:endParaRPr lang="en-US" sz="2700" dirty="0"/>
            </a:p>
          </p:txBody>
        </p:sp>
        <p:sp>
          <p:nvSpPr>
            <p:cNvPr id="7" name="Donut 6"/>
            <p:cNvSpPr/>
            <p:nvPr/>
          </p:nvSpPr>
          <p:spPr>
            <a:xfrm>
              <a:off x="6436683" y="4236367"/>
              <a:ext cx="895915" cy="808998"/>
            </a:xfrm>
            <a:prstGeom prst="donut">
              <a:avLst>
                <a:gd name="adj" fmla="val 646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Donut 13"/>
            <p:cNvSpPr/>
            <p:nvPr/>
          </p:nvSpPr>
          <p:spPr>
            <a:xfrm>
              <a:off x="879523" y="4236367"/>
              <a:ext cx="895915" cy="808998"/>
            </a:xfrm>
            <a:prstGeom prst="donut">
              <a:avLst>
                <a:gd name="adj" fmla="val 646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39957" y="1807439"/>
            <a:ext cx="3045320" cy="4534573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Real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or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Not Real ?</a:t>
            </a:r>
          </a:p>
          <a:p>
            <a:pPr algn="ctr"/>
            <a:endParaRPr lang="en-US" sz="44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You Decide!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762000" y="76200"/>
            <a:ext cx="8636000" cy="619125"/>
          </a:xfrm>
        </p:spPr>
        <p:txBody>
          <a:bodyPr/>
          <a:lstStyle/>
          <a:p>
            <a:r>
              <a:rPr lang="en-US" dirty="0" smtClean="0"/>
              <a:t>Giovanni</a:t>
            </a:r>
            <a:r>
              <a:rPr lang="en-US" baseline="0" dirty="0" smtClean="0"/>
              <a:t> as an educational tool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8636000" cy="914400"/>
          </a:xfrm>
        </p:spPr>
        <p:txBody>
          <a:bodyPr/>
          <a:lstStyle/>
          <a:p>
            <a:r>
              <a:rPr lang="en-US" dirty="0" smtClean="0"/>
              <a:t>Giovanni as a QA tool</a:t>
            </a:r>
            <a:endParaRPr lang="en-US" dirty="0"/>
          </a:p>
        </p:txBody>
      </p:sp>
      <p:pic>
        <p:nvPicPr>
          <p:cNvPr id="6" name="Content Placeholder 5" descr="Aexp_Land and ocean scatter plo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400" y="1143000"/>
            <a:ext cx="6021706" cy="5018088"/>
          </a:xfrm>
        </p:spPr>
      </p:pic>
      <p:sp>
        <p:nvSpPr>
          <p:cNvPr id="7" name="TextBox 6"/>
          <p:cNvSpPr txBox="1"/>
          <p:nvPr/>
        </p:nvSpPr>
        <p:spPr>
          <a:xfrm>
            <a:off x="812800" y="65532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Plot generated in May, 2007 pointed to limitations of MODIS Angstrom Exponent measurements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040695" y="84667"/>
            <a:ext cx="8611306" cy="1210028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Peer-reviewed publications using and acknowledging Giovanni (as of May 3, 2011)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38667" y="1354667"/>
          <a:ext cx="9398000" cy="5706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B6403-75EF-401F-AFE3-9169E3E63C29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0"/>
            <a:ext cx="8636000" cy="762000"/>
          </a:xfrm>
        </p:spPr>
        <p:txBody>
          <a:bodyPr/>
          <a:lstStyle/>
          <a:p>
            <a:r>
              <a:rPr lang="en-US" sz="3200" dirty="0" smtClean="0"/>
              <a:t>Number of G3 plots generated in the last 7 months</a:t>
            </a:r>
            <a:endParaRPr lang="en-US" sz="3200" dirty="0"/>
          </a:p>
        </p:txBody>
      </p:sp>
      <p:pic>
        <p:nvPicPr>
          <p:cNvPr id="4" name="Content Placeholder 3" descr="G3_metrics_0602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024" t="9399" r="8851" b="10235"/>
          <a:stretch>
            <a:fillRect/>
          </a:stretch>
        </p:blipFill>
        <p:spPr>
          <a:xfrm>
            <a:off x="945537" y="685801"/>
            <a:ext cx="8477863" cy="691615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1211263" y="163513"/>
            <a:ext cx="894873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 defTabSz="1131888"/>
            <a:r>
              <a:rPr lang="en-US" sz="4000">
                <a:solidFill>
                  <a:srgbClr val="66CCFF"/>
                </a:solidFill>
              </a:rPr>
              <a:t> Giovanni Allows Scientists to </a:t>
            </a:r>
          </a:p>
          <a:p>
            <a:pPr algn="ctr" defTabSz="1131888"/>
            <a:r>
              <a:rPr lang="en-US" sz="4000">
                <a:solidFill>
                  <a:srgbClr val="66CCFF"/>
                </a:solidFill>
              </a:rPr>
              <a:t>Concentrate on the </a:t>
            </a:r>
            <a:r>
              <a:rPr lang="en-US" sz="4000" i="1">
                <a:solidFill>
                  <a:srgbClr val="66CCFF"/>
                </a:solidFill>
              </a:rPr>
              <a:t>Science</a:t>
            </a:r>
            <a:r>
              <a:rPr lang="en-US" sz="4000">
                <a:solidFill>
                  <a:srgbClr val="66CCFF"/>
                </a:solidFill>
              </a:rPr>
              <a:t> </a:t>
            </a:r>
          </a:p>
        </p:txBody>
      </p:sp>
      <p:sp>
        <p:nvSpPr>
          <p:cNvPr id="3075" name="TextBox 118"/>
          <p:cNvSpPr txBox="1">
            <a:spLocks noChangeArrowheads="1"/>
          </p:cNvSpPr>
          <p:nvPr/>
        </p:nvSpPr>
        <p:spPr bwMode="auto">
          <a:xfrm>
            <a:off x="6299200" y="4343400"/>
            <a:ext cx="36671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GES DISC tools allow scientists to </a:t>
            </a:r>
            <a:r>
              <a:rPr lang="en-US" sz="2000" b="1" i="1">
                <a:solidFill>
                  <a:schemeClr val="bg1"/>
                </a:solidFill>
                <a:latin typeface="Arial" charset="0"/>
                <a:cs typeface="Arial" charset="0"/>
              </a:rPr>
              <a:t>compress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 the time needed for pre-science preliminary tasks: 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2000" i="1">
                <a:solidFill>
                  <a:schemeClr val="bg1"/>
                </a:solidFill>
                <a:latin typeface="Arial" charset="0"/>
                <a:cs typeface="Arial" charset="0"/>
              </a:rPr>
              <a:t>data discovery, access, manipulation, visualization, and basic statistical analysis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  <a:r>
              <a:rPr lang="en-US" sz="80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076" name="Rectangle 241"/>
          <p:cNvSpPr>
            <a:spLocks noChangeArrowheads="1"/>
          </p:cNvSpPr>
          <p:nvPr/>
        </p:nvSpPr>
        <p:spPr bwMode="auto">
          <a:xfrm>
            <a:off x="7226300" y="1797050"/>
            <a:ext cx="2684463" cy="226853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pic>
        <p:nvPicPr>
          <p:cNvPr id="3077" name="Picture 25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20000"/>
          </a:blip>
          <a:srcRect t="11998" b="17998"/>
          <a:stretch>
            <a:fillRect/>
          </a:stretch>
        </p:blipFill>
        <p:spPr bwMode="auto">
          <a:xfrm>
            <a:off x="8281988" y="1927225"/>
            <a:ext cx="1525587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588" y="5461000"/>
            <a:ext cx="3032125" cy="1987550"/>
          </a:xfrm>
          <a:prstGeom prst="rect">
            <a:avLst/>
          </a:prstGeom>
          <a:solidFill>
            <a:srgbClr val="CCFFCC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50800" y="5472113"/>
            <a:ext cx="17303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>
              <a:tabLst>
                <a:tab pos="506413" algn="l"/>
              </a:tabLst>
            </a:pPr>
            <a:r>
              <a:rPr lang="en-US" sz="2000" b="1">
                <a:solidFill>
                  <a:srgbClr val="002060"/>
                </a:solidFill>
                <a:latin typeface="Arial" charset="0"/>
                <a:cs typeface="Arial" charset="0"/>
              </a:rPr>
              <a:t>DO SCIENCE</a:t>
            </a:r>
          </a:p>
        </p:txBody>
      </p:sp>
      <p:sp>
        <p:nvSpPr>
          <p:cNvPr id="3080" name="Rectangle 24"/>
          <p:cNvSpPr>
            <a:spLocks noChangeArrowheads="1"/>
          </p:cNvSpPr>
          <p:nvPr/>
        </p:nvSpPr>
        <p:spPr bwMode="auto">
          <a:xfrm>
            <a:off x="7307263" y="3733800"/>
            <a:ext cx="1449387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 anchor="ctr">
            <a:spAutoFit/>
          </a:bodyPr>
          <a:lstStyle/>
          <a:p>
            <a:pPr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Submit the paper</a:t>
            </a:r>
          </a:p>
        </p:txBody>
      </p:sp>
      <p:sp>
        <p:nvSpPr>
          <p:cNvPr id="3081" name="Rectangle 50"/>
          <p:cNvSpPr>
            <a:spLocks noChangeArrowheads="1"/>
          </p:cNvSpPr>
          <p:nvPr/>
        </p:nvSpPr>
        <p:spPr bwMode="auto">
          <a:xfrm>
            <a:off x="7172325" y="1792288"/>
            <a:ext cx="101600" cy="2281237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3E4D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082" name="Text Box 231"/>
          <p:cNvSpPr txBox="1">
            <a:spLocks noChangeArrowheads="1"/>
          </p:cNvSpPr>
          <p:nvPr/>
        </p:nvSpPr>
        <p:spPr bwMode="auto">
          <a:xfrm>
            <a:off x="7415213" y="1919288"/>
            <a:ext cx="788987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defTabSz="1189038"/>
            <a:r>
              <a:rPr lang="en-US" sz="1300" b="1">
                <a:solidFill>
                  <a:srgbClr val="002060"/>
                </a:solidFill>
              </a:rPr>
              <a:t>Minutes</a:t>
            </a:r>
          </a:p>
        </p:txBody>
      </p:sp>
      <p:sp>
        <p:nvSpPr>
          <p:cNvPr id="2320" name="Line 272"/>
          <p:cNvSpPr>
            <a:spLocks noChangeShapeType="1"/>
          </p:cNvSpPr>
          <p:nvPr/>
        </p:nvSpPr>
        <p:spPr bwMode="auto">
          <a:xfrm flipV="1">
            <a:off x="4241800" y="3495675"/>
            <a:ext cx="2511425" cy="3133725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101599" tIns="50799" rIns="101599" bIns="50799"/>
          <a:lstStyle/>
          <a:p>
            <a:pPr>
              <a:defRPr/>
            </a:pPr>
            <a:endParaRPr lang="en-US">
              <a:latin typeface="Times New Roman" pitchFamily="-108" charset="0"/>
              <a:ea typeface="+mn-ea"/>
            </a:endParaRPr>
          </a:p>
        </p:txBody>
      </p:sp>
      <p:sp>
        <p:nvSpPr>
          <p:cNvPr id="3084" name="Line 84"/>
          <p:cNvSpPr>
            <a:spLocks noChangeShapeType="1"/>
          </p:cNvSpPr>
          <p:nvPr/>
        </p:nvSpPr>
        <p:spPr bwMode="auto">
          <a:xfrm flipV="1">
            <a:off x="3079750" y="2520950"/>
            <a:ext cx="4144963" cy="3443288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85" name="Line 55"/>
          <p:cNvSpPr>
            <a:spLocks noChangeShapeType="1"/>
          </p:cNvSpPr>
          <p:nvPr/>
        </p:nvSpPr>
        <p:spPr bwMode="auto">
          <a:xfrm>
            <a:off x="3059113" y="1968500"/>
            <a:ext cx="4164012" cy="80963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86" name="Line 56"/>
          <p:cNvSpPr>
            <a:spLocks noChangeShapeType="1"/>
          </p:cNvSpPr>
          <p:nvPr/>
        </p:nvSpPr>
        <p:spPr bwMode="auto">
          <a:xfrm flipV="1">
            <a:off x="3074988" y="2068513"/>
            <a:ext cx="4105275" cy="2784475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87" name="Line 57"/>
          <p:cNvSpPr>
            <a:spLocks noChangeShapeType="1"/>
          </p:cNvSpPr>
          <p:nvPr/>
        </p:nvSpPr>
        <p:spPr bwMode="auto">
          <a:xfrm flipV="1">
            <a:off x="3084513" y="2027238"/>
            <a:ext cx="4135437" cy="2449512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88" name="Line 58"/>
          <p:cNvSpPr>
            <a:spLocks noChangeShapeType="1"/>
          </p:cNvSpPr>
          <p:nvPr/>
        </p:nvSpPr>
        <p:spPr bwMode="auto">
          <a:xfrm flipV="1">
            <a:off x="3052763" y="2043113"/>
            <a:ext cx="4157662" cy="2105025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89" name="Line 59"/>
          <p:cNvSpPr>
            <a:spLocks noChangeShapeType="1"/>
          </p:cNvSpPr>
          <p:nvPr/>
        </p:nvSpPr>
        <p:spPr bwMode="auto">
          <a:xfrm flipV="1">
            <a:off x="3052763" y="2054225"/>
            <a:ext cx="4167187" cy="1719263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90" name="Line 60"/>
          <p:cNvSpPr>
            <a:spLocks noChangeShapeType="1"/>
          </p:cNvSpPr>
          <p:nvPr/>
        </p:nvSpPr>
        <p:spPr bwMode="auto">
          <a:xfrm flipV="1">
            <a:off x="3074988" y="2065338"/>
            <a:ext cx="4100512" cy="1304925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91" name="Line 61"/>
          <p:cNvSpPr>
            <a:spLocks noChangeShapeType="1"/>
          </p:cNvSpPr>
          <p:nvPr/>
        </p:nvSpPr>
        <p:spPr bwMode="auto">
          <a:xfrm flipV="1">
            <a:off x="3059113" y="2052638"/>
            <a:ext cx="4143375" cy="577850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92" name="Line 62"/>
          <p:cNvSpPr>
            <a:spLocks noChangeShapeType="1"/>
          </p:cNvSpPr>
          <p:nvPr/>
        </p:nvSpPr>
        <p:spPr bwMode="auto">
          <a:xfrm flipV="1">
            <a:off x="3025775" y="2068513"/>
            <a:ext cx="4113213" cy="228600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93" name="Line 63"/>
          <p:cNvSpPr>
            <a:spLocks noChangeShapeType="1"/>
          </p:cNvSpPr>
          <p:nvPr/>
        </p:nvSpPr>
        <p:spPr bwMode="auto">
          <a:xfrm flipV="1">
            <a:off x="3079750" y="2060575"/>
            <a:ext cx="4106863" cy="935038"/>
          </a:xfrm>
          <a:prstGeom prst="line">
            <a:avLst/>
          </a:prstGeom>
          <a:noFill/>
          <a:ln w="9525">
            <a:solidFill>
              <a:srgbClr val="00CC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94" name="Line 83"/>
          <p:cNvSpPr>
            <a:spLocks noChangeShapeType="1"/>
          </p:cNvSpPr>
          <p:nvPr/>
        </p:nvSpPr>
        <p:spPr bwMode="auto">
          <a:xfrm flipV="1">
            <a:off x="3048000" y="2503488"/>
            <a:ext cx="4171950" cy="3100387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095" name="Oval 175"/>
          <p:cNvSpPr>
            <a:spLocks noChangeArrowheads="1"/>
          </p:cNvSpPr>
          <p:nvPr/>
        </p:nvSpPr>
        <p:spPr bwMode="auto">
          <a:xfrm>
            <a:off x="7156450" y="1974850"/>
            <a:ext cx="139700" cy="127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096" name="Text Box 277"/>
          <p:cNvSpPr txBox="1">
            <a:spLocks noChangeArrowheads="1"/>
          </p:cNvSpPr>
          <p:nvPr/>
        </p:nvSpPr>
        <p:spPr bwMode="auto">
          <a:xfrm>
            <a:off x="3775075" y="1603375"/>
            <a:ext cx="26955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 defTabSz="1189038">
              <a:lnSpc>
                <a:spcPct val="80000"/>
              </a:lnSpc>
            </a:pPr>
            <a:r>
              <a:rPr lang="en-US" sz="1800" b="1" i="1">
                <a:solidFill>
                  <a:srgbClr val="00B0F0"/>
                </a:solidFill>
              </a:rPr>
              <a:t>Web-based Services:</a:t>
            </a:r>
          </a:p>
        </p:txBody>
      </p:sp>
      <p:pic>
        <p:nvPicPr>
          <p:cNvPr id="3097" name="Picture 28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20000"/>
          </a:blip>
          <a:srcRect t="11998" b="17998"/>
          <a:stretch>
            <a:fillRect/>
          </a:stretch>
        </p:blipFill>
        <p:spPr bwMode="auto">
          <a:xfrm>
            <a:off x="206375" y="6483350"/>
            <a:ext cx="111283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8" name="Rectangle 49"/>
          <p:cNvSpPr>
            <a:spLocks noChangeArrowheads="1"/>
          </p:cNvSpPr>
          <p:nvPr/>
        </p:nvSpPr>
        <p:spPr bwMode="auto">
          <a:xfrm>
            <a:off x="3044825" y="1574800"/>
            <a:ext cx="95250" cy="5881688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3E4D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099" name="AutoShape 115"/>
          <p:cNvSpPr>
            <a:spLocks noChangeArrowheads="1"/>
          </p:cNvSpPr>
          <p:nvPr/>
        </p:nvSpPr>
        <p:spPr bwMode="auto">
          <a:xfrm>
            <a:off x="2701925" y="5583238"/>
            <a:ext cx="276225" cy="77787"/>
          </a:xfrm>
          <a:prstGeom prst="rightArrow">
            <a:avLst>
              <a:gd name="adj1" fmla="val 50000"/>
              <a:gd name="adj2" fmla="val 89187"/>
            </a:avLst>
          </a:prstGeom>
          <a:solidFill>
            <a:srgbClr val="00CC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100" name="AutoShape 116"/>
          <p:cNvSpPr>
            <a:spLocks noChangeArrowheads="1"/>
          </p:cNvSpPr>
          <p:nvPr/>
        </p:nvSpPr>
        <p:spPr bwMode="auto">
          <a:xfrm>
            <a:off x="2701925" y="6237288"/>
            <a:ext cx="276225" cy="76200"/>
          </a:xfrm>
          <a:prstGeom prst="rightArrow">
            <a:avLst>
              <a:gd name="adj1" fmla="val 50000"/>
              <a:gd name="adj2" fmla="val 9104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101" name="AutoShape 117"/>
          <p:cNvSpPr>
            <a:spLocks noChangeArrowheads="1"/>
          </p:cNvSpPr>
          <p:nvPr/>
        </p:nvSpPr>
        <p:spPr bwMode="auto">
          <a:xfrm>
            <a:off x="2701925" y="6565900"/>
            <a:ext cx="276225" cy="76200"/>
          </a:xfrm>
          <a:prstGeom prst="rightArrow">
            <a:avLst>
              <a:gd name="adj1" fmla="val 50000"/>
              <a:gd name="adj2" fmla="val 9104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102" name="AutoShape 118"/>
          <p:cNvSpPr>
            <a:spLocks noChangeArrowheads="1"/>
          </p:cNvSpPr>
          <p:nvPr/>
        </p:nvSpPr>
        <p:spPr bwMode="auto">
          <a:xfrm>
            <a:off x="2689225" y="7221538"/>
            <a:ext cx="274638" cy="77787"/>
          </a:xfrm>
          <a:prstGeom prst="rightArrow">
            <a:avLst>
              <a:gd name="adj1" fmla="val 50000"/>
              <a:gd name="adj2" fmla="val 8867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103" name="AutoShape 215"/>
          <p:cNvSpPr>
            <a:spLocks noChangeArrowheads="1"/>
          </p:cNvSpPr>
          <p:nvPr/>
        </p:nvSpPr>
        <p:spPr bwMode="auto">
          <a:xfrm>
            <a:off x="2701925" y="5910263"/>
            <a:ext cx="276225" cy="76200"/>
          </a:xfrm>
          <a:prstGeom prst="rightArrow">
            <a:avLst>
              <a:gd name="adj1" fmla="val 50000"/>
              <a:gd name="adj2" fmla="val 91045"/>
            </a:avLst>
          </a:prstGeom>
          <a:solidFill>
            <a:srgbClr val="00CC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104" name="AutoShape 271"/>
          <p:cNvSpPr>
            <a:spLocks/>
          </p:cNvSpPr>
          <p:nvPr/>
        </p:nvSpPr>
        <p:spPr bwMode="auto">
          <a:xfrm>
            <a:off x="3784600" y="5943600"/>
            <a:ext cx="466725" cy="1447800"/>
          </a:xfrm>
          <a:prstGeom prst="rightBrace">
            <a:avLst>
              <a:gd name="adj1" fmla="val 29326"/>
              <a:gd name="adj2" fmla="val 50000"/>
            </a:avLst>
          </a:prstGeom>
          <a:noFill/>
          <a:ln w="38100">
            <a:solidFill>
              <a:srgbClr val="66CCFF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05" name="AutoShape 117"/>
          <p:cNvSpPr>
            <a:spLocks noChangeArrowheads="1"/>
          </p:cNvSpPr>
          <p:nvPr/>
        </p:nvSpPr>
        <p:spPr bwMode="auto">
          <a:xfrm>
            <a:off x="2695575" y="6892925"/>
            <a:ext cx="274638" cy="77788"/>
          </a:xfrm>
          <a:prstGeom prst="rightArrow">
            <a:avLst>
              <a:gd name="adj1" fmla="val 50000"/>
              <a:gd name="adj2" fmla="val 8867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106" name="Rectangle 7"/>
          <p:cNvSpPr>
            <a:spLocks noChangeArrowheads="1"/>
          </p:cNvSpPr>
          <p:nvPr/>
        </p:nvSpPr>
        <p:spPr bwMode="auto">
          <a:xfrm>
            <a:off x="0" y="1635125"/>
            <a:ext cx="3005138" cy="3556000"/>
          </a:xfrm>
          <a:prstGeom prst="rect">
            <a:avLst/>
          </a:prstGeom>
          <a:solidFill>
            <a:srgbClr val="FFFFCC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pPr algn="ctr" defTabSz="1189038"/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107" name="Rectangle 12"/>
          <p:cNvSpPr>
            <a:spLocks noChangeArrowheads="1"/>
          </p:cNvSpPr>
          <p:nvPr/>
        </p:nvSpPr>
        <p:spPr bwMode="auto">
          <a:xfrm>
            <a:off x="538163" y="3916363"/>
            <a:ext cx="225266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Perform filtering/masking</a:t>
            </a:r>
          </a:p>
        </p:txBody>
      </p:sp>
      <p:sp>
        <p:nvSpPr>
          <p:cNvPr id="3108" name="Rectangle 27"/>
          <p:cNvSpPr>
            <a:spLocks noChangeArrowheads="1"/>
          </p:cNvSpPr>
          <p:nvPr/>
        </p:nvSpPr>
        <p:spPr bwMode="auto">
          <a:xfrm>
            <a:off x="1711325" y="1724025"/>
            <a:ext cx="1087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Find data </a:t>
            </a:r>
          </a:p>
        </p:txBody>
      </p:sp>
      <p:sp>
        <p:nvSpPr>
          <p:cNvPr id="3109" name="Rectangle 30"/>
          <p:cNvSpPr>
            <a:spLocks noChangeArrowheads="1"/>
          </p:cNvSpPr>
          <p:nvPr/>
        </p:nvSpPr>
        <p:spPr bwMode="auto">
          <a:xfrm>
            <a:off x="1365250" y="1957388"/>
            <a:ext cx="143033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lnSpc>
                <a:spcPct val="95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Retrieve high </a:t>
            </a:r>
          </a:p>
          <a:p>
            <a:pPr algn="r">
              <a:lnSpc>
                <a:spcPct val="80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volume data </a:t>
            </a:r>
          </a:p>
        </p:txBody>
      </p:sp>
      <p:sp>
        <p:nvSpPr>
          <p:cNvPr id="3110" name="Rectangle 33"/>
          <p:cNvSpPr>
            <a:spLocks noChangeArrowheads="1"/>
          </p:cNvSpPr>
          <p:nvPr/>
        </p:nvSpPr>
        <p:spPr bwMode="auto">
          <a:xfrm>
            <a:off x="1085850" y="2800350"/>
            <a:ext cx="17097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lnSpc>
                <a:spcPct val="80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Extract</a:t>
            </a:r>
            <a:r>
              <a:rPr lang="en-US" sz="1300">
                <a:solidFill>
                  <a:srgbClr val="002060"/>
                </a:solidFill>
              </a:rPr>
              <a:t> </a:t>
            </a:r>
            <a:r>
              <a:rPr lang="en-US" sz="1300" b="1">
                <a:solidFill>
                  <a:srgbClr val="002060"/>
                </a:solidFill>
              </a:rPr>
              <a:t>parameters</a:t>
            </a:r>
          </a:p>
        </p:txBody>
      </p:sp>
      <p:sp>
        <p:nvSpPr>
          <p:cNvPr id="3111" name="Rectangle 36"/>
          <p:cNvSpPr>
            <a:spLocks noChangeArrowheads="1"/>
          </p:cNvSpPr>
          <p:nvPr/>
        </p:nvSpPr>
        <p:spPr bwMode="auto">
          <a:xfrm>
            <a:off x="768350" y="3071813"/>
            <a:ext cx="20351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lnSpc>
                <a:spcPct val="95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Perform spatial </a:t>
            </a:r>
          </a:p>
          <a:p>
            <a:pPr algn="r">
              <a:lnSpc>
                <a:spcPct val="80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and other subsetting</a:t>
            </a:r>
          </a:p>
        </p:txBody>
      </p:sp>
      <p:sp>
        <p:nvSpPr>
          <p:cNvPr id="3112" name="Rectangle 39"/>
          <p:cNvSpPr>
            <a:spLocks noChangeArrowheads="1"/>
          </p:cNvSpPr>
          <p:nvPr/>
        </p:nvSpPr>
        <p:spPr bwMode="auto">
          <a:xfrm>
            <a:off x="342900" y="3452813"/>
            <a:ext cx="245268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lnSpc>
                <a:spcPct val="80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Identify quality and other </a:t>
            </a:r>
          </a:p>
          <a:p>
            <a:pPr algn="r">
              <a:lnSpc>
                <a:spcPct val="95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flags and constraints</a:t>
            </a:r>
          </a:p>
        </p:txBody>
      </p:sp>
      <p:sp>
        <p:nvSpPr>
          <p:cNvPr id="3113" name="Rectangle 42"/>
          <p:cNvSpPr>
            <a:spLocks noChangeArrowheads="1"/>
          </p:cNvSpPr>
          <p:nvPr/>
        </p:nvSpPr>
        <p:spPr bwMode="auto">
          <a:xfrm>
            <a:off x="1047750" y="4267200"/>
            <a:ext cx="17557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lnSpc>
                <a:spcPct val="80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Develop analysis </a:t>
            </a:r>
          </a:p>
          <a:p>
            <a:pPr algn="r">
              <a:lnSpc>
                <a:spcPct val="80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and visualization </a:t>
            </a:r>
          </a:p>
        </p:txBody>
      </p:sp>
      <p:sp>
        <p:nvSpPr>
          <p:cNvPr id="3114" name="Rectangle 45"/>
          <p:cNvSpPr>
            <a:spLocks noChangeArrowheads="1"/>
          </p:cNvSpPr>
          <p:nvPr/>
        </p:nvSpPr>
        <p:spPr bwMode="auto">
          <a:xfrm>
            <a:off x="74613" y="4618038"/>
            <a:ext cx="2717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lnSpc>
                <a:spcPct val="95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Accept/discard/get more data </a:t>
            </a:r>
          </a:p>
          <a:p>
            <a:pPr algn="r">
              <a:lnSpc>
                <a:spcPct val="80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(sat, model, ground-based)</a:t>
            </a:r>
          </a:p>
        </p:txBody>
      </p:sp>
      <p:sp>
        <p:nvSpPr>
          <p:cNvPr id="3115" name="Rectangle 48"/>
          <p:cNvSpPr>
            <a:spLocks noChangeArrowheads="1"/>
          </p:cNvSpPr>
          <p:nvPr/>
        </p:nvSpPr>
        <p:spPr bwMode="auto">
          <a:xfrm>
            <a:off x="936625" y="2338388"/>
            <a:ext cx="18669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r">
              <a:lnSpc>
                <a:spcPct val="95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Learn formats </a:t>
            </a:r>
          </a:p>
          <a:p>
            <a:pPr algn="r">
              <a:lnSpc>
                <a:spcPct val="80000"/>
              </a:lnSpc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and develop readers </a:t>
            </a:r>
          </a:p>
        </p:txBody>
      </p:sp>
      <p:pic>
        <p:nvPicPr>
          <p:cNvPr id="3116" name="Picture 13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1590675" y="1676400"/>
            <a:ext cx="4413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7" name="Text Box 94"/>
          <p:cNvSpPr txBox="1">
            <a:spLocks noChangeArrowheads="1"/>
          </p:cNvSpPr>
          <p:nvPr/>
        </p:nvSpPr>
        <p:spPr bwMode="auto">
          <a:xfrm>
            <a:off x="3148013" y="1601788"/>
            <a:ext cx="6937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Jan</a:t>
            </a:r>
          </a:p>
        </p:txBody>
      </p:sp>
      <p:sp>
        <p:nvSpPr>
          <p:cNvPr id="3118" name="Text Box 96"/>
          <p:cNvSpPr txBox="1">
            <a:spLocks noChangeArrowheads="1"/>
          </p:cNvSpPr>
          <p:nvPr/>
        </p:nvSpPr>
        <p:spPr bwMode="auto">
          <a:xfrm>
            <a:off x="3146425" y="2211388"/>
            <a:ext cx="70961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Feb</a:t>
            </a:r>
          </a:p>
        </p:txBody>
      </p:sp>
      <p:sp>
        <p:nvSpPr>
          <p:cNvPr id="3119" name="Text Box 97"/>
          <p:cNvSpPr txBox="1">
            <a:spLocks noChangeArrowheads="1"/>
          </p:cNvSpPr>
          <p:nvPr/>
        </p:nvSpPr>
        <p:spPr bwMode="auto">
          <a:xfrm>
            <a:off x="3162300" y="2814638"/>
            <a:ext cx="70961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Mar</a:t>
            </a:r>
          </a:p>
        </p:txBody>
      </p:sp>
      <p:sp>
        <p:nvSpPr>
          <p:cNvPr id="3120" name="Text Box 99"/>
          <p:cNvSpPr txBox="1">
            <a:spLocks noChangeArrowheads="1"/>
          </p:cNvSpPr>
          <p:nvPr/>
        </p:nvSpPr>
        <p:spPr bwMode="auto">
          <a:xfrm>
            <a:off x="3127375" y="4037013"/>
            <a:ext cx="74612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May</a:t>
            </a:r>
          </a:p>
        </p:txBody>
      </p:sp>
      <p:sp>
        <p:nvSpPr>
          <p:cNvPr id="3121" name="Text Box 100"/>
          <p:cNvSpPr txBox="1">
            <a:spLocks noChangeArrowheads="1"/>
          </p:cNvSpPr>
          <p:nvPr/>
        </p:nvSpPr>
        <p:spPr bwMode="auto">
          <a:xfrm>
            <a:off x="3121025" y="4648200"/>
            <a:ext cx="7080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Jun</a:t>
            </a:r>
          </a:p>
        </p:txBody>
      </p:sp>
      <p:pic>
        <p:nvPicPr>
          <p:cNvPr id="3122" name="Picture 23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1250950" y="2057400"/>
            <a:ext cx="4365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" name="Picture 23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715963" y="2392363"/>
            <a:ext cx="4413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Picture 23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12800" y="2755900"/>
            <a:ext cx="4381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Picture 23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700088" y="3117850"/>
            <a:ext cx="4381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Picture 2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450850" y="3454400"/>
            <a:ext cx="4381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Picture 23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454025" y="3879850"/>
            <a:ext cx="43973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8" name="Picture 23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1041400" y="4294188"/>
            <a:ext cx="4381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9" name="Picture 24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49213" y="4632325"/>
            <a:ext cx="4381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0" name="AutoShape 106"/>
          <p:cNvSpPr>
            <a:spLocks noChangeArrowheads="1"/>
          </p:cNvSpPr>
          <p:nvPr/>
        </p:nvSpPr>
        <p:spPr bwMode="auto">
          <a:xfrm>
            <a:off x="2701925" y="1941513"/>
            <a:ext cx="276225" cy="76200"/>
          </a:xfrm>
          <a:prstGeom prst="rightArrow">
            <a:avLst>
              <a:gd name="adj1" fmla="val 50000"/>
              <a:gd name="adj2" fmla="val 88410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1" name="AutoShape 107"/>
          <p:cNvSpPr>
            <a:spLocks noChangeArrowheads="1"/>
          </p:cNvSpPr>
          <p:nvPr/>
        </p:nvSpPr>
        <p:spPr bwMode="auto">
          <a:xfrm>
            <a:off x="2701925" y="2254250"/>
            <a:ext cx="276225" cy="74613"/>
          </a:xfrm>
          <a:prstGeom prst="rightArrow">
            <a:avLst>
              <a:gd name="adj1" fmla="val 50000"/>
              <a:gd name="adj2" fmla="val 90290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2" name="AutoShape 108"/>
          <p:cNvSpPr>
            <a:spLocks noChangeArrowheads="1"/>
          </p:cNvSpPr>
          <p:nvPr/>
        </p:nvSpPr>
        <p:spPr bwMode="auto">
          <a:xfrm>
            <a:off x="2701925" y="2589213"/>
            <a:ext cx="276225" cy="76200"/>
          </a:xfrm>
          <a:prstGeom prst="rightArrow">
            <a:avLst>
              <a:gd name="adj1" fmla="val 50000"/>
              <a:gd name="adj2" fmla="val 88410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3" name="AutoShape 109"/>
          <p:cNvSpPr>
            <a:spLocks noChangeArrowheads="1"/>
          </p:cNvSpPr>
          <p:nvPr/>
        </p:nvSpPr>
        <p:spPr bwMode="auto">
          <a:xfrm>
            <a:off x="2701925" y="2974975"/>
            <a:ext cx="276225" cy="74613"/>
          </a:xfrm>
          <a:prstGeom prst="rightArrow">
            <a:avLst>
              <a:gd name="adj1" fmla="val 50000"/>
              <a:gd name="adj2" fmla="val 90290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4" name="AutoShape 110"/>
          <p:cNvSpPr>
            <a:spLocks noChangeArrowheads="1"/>
          </p:cNvSpPr>
          <p:nvPr/>
        </p:nvSpPr>
        <p:spPr bwMode="auto">
          <a:xfrm>
            <a:off x="2701925" y="3322638"/>
            <a:ext cx="276225" cy="76200"/>
          </a:xfrm>
          <a:prstGeom prst="rightArrow">
            <a:avLst>
              <a:gd name="adj1" fmla="val 50000"/>
              <a:gd name="adj2" fmla="val 88410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5" name="AutoShape 111"/>
          <p:cNvSpPr>
            <a:spLocks noChangeArrowheads="1"/>
          </p:cNvSpPr>
          <p:nvPr/>
        </p:nvSpPr>
        <p:spPr bwMode="auto">
          <a:xfrm>
            <a:off x="2701925" y="3719513"/>
            <a:ext cx="276225" cy="76200"/>
          </a:xfrm>
          <a:prstGeom prst="rightArrow">
            <a:avLst>
              <a:gd name="adj1" fmla="val 50000"/>
              <a:gd name="adj2" fmla="val 88410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6" name="AutoShape 112"/>
          <p:cNvSpPr>
            <a:spLocks noChangeArrowheads="1"/>
          </p:cNvSpPr>
          <p:nvPr/>
        </p:nvSpPr>
        <p:spPr bwMode="auto">
          <a:xfrm>
            <a:off x="2701925" y="4094163"/>
            <a:ext cx="276225" cy="74612"/>
          </a:xfrm>
          <a:prstGeom prst="rightArrow">
            <a:avLst>
              <a:gd name="adj1" fmla="val 50000"/>
              <a:gd name="adj2" fmla="val 90291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7" name="AutoShape 113"/>
          <p:cNvSpPr>
            <a:spLocks noChangeArrowheads="1"/>
          </p:cNvSpPr>
          <p:nvPr/>
        </p:nvSpPr>
        <p:spPr bwMode="auto">
          <a:xfrm>
            <a:off x="2701925" y="4418013"/>
            <a:ext cx="276225" cy="74612"/>
          </a:xfrm>
          <a:prstGeom prst="rightArrow">
            <a:avLst>
              <a:gd name="adj1" fmla="val 50000"/>
              <a:gd name="adj2" fmla="val 90291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8" name="AutoShape 114"/>
          <p:cNvSpPr>
            <a:spLocks noChangeArrowheads="1"/>
          </p:cNvSpPr>
          <p:nvPr/>
        </p:nvSpPr>
        <p:spPr bwMode="auto">
          <a:xfrm>
            <a:off x="2701925" y="4826000"/>
            <a:ext cx="276225" cy="77788"/>
          </a:xfrm>
          <a:prstGeom prst="rightArrow">
            <a:avLst>
              <a:gd name="adj1" fmla="val 50000"/>
              <a:gd name="adj2" fmla="val 86605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139" name="Text Box 98"/>
          <p:cNvSpPr txBox="1">
            <a:spLocks noChangeArrowheads="1"/>
          </p:cNvSpPr>
          <p:nvPr/>
        </p:nvSpPr>
        <p:spPr bwMode="auto">
          <a:xfrm>
            <a:off x="3148013" y="3429000"/>
            <a:ext cx="6937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Apr</a:t>
            </a:r>
          </a:p>
        </p:txBody>
      </p:sp>
      <p:sp>
        <p:nvSpPr>
          <p:cNvPr id="3140" name="Text Box 142"/>
          <p:cNvSpPr txBox="1">
            <a:spLocks noChangeArrowheads="1"/>
          </p:cNvSpPr>
          <p:nvPr/>
        </p:nvSpPr>
        <p:spPr bwMode="auto">
          <a:xfrm>
            <a:off x="44450" y="1692275"/>
            <a:ext cx="16002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200" b="1">
                <a:solidFill>
                  <a:srgbClr val="002060"/>
                </a:solidFill>
              </a:rPr>
              <a:t>Pre-Science</a:t>
            </a:r>
          </a:p>
        </p:txBody>
      </p:sp>
      <p:sp>
        <p:nvSpPr>
          <p:cNvPr id="3141" name="Rectangle 15"/>
          <p:cNvSpPr>
            <a:spLocks noChangeArrowheads="1"/>
          </p:cNvSpPr>
          <p:nvPr/>
        </p:nvSpPr>
        <p:spPr bwMode="auto">
          <a:xfrm>
            <a:off x="7321550" y="2260600"/>
            <a:ext cx="10350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Days for exploration</a:t>
            </a:r>
          </a:p>
        </p:txBody>
      </p:sp>
      <p:sp>
        <p:nvSpPr>
          <p:cNvPr id="3142" name="Rectangle 18"/>
          <p:cNvSpPr>
            <a:spLocks noChangeArrowheads="1"/>
          </p:cNvSpPr>
          <p:nvPr/>
        </p:nvSpPr>
        <p:spPr bwMode="auto">
          <a:xfrm>
            <a:off x="7312025" y="2819400"/>
            <a:ext cx="170656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 anchor="ctr">
            <a:spAutoFit/>
          </a:bodyPr>
          <a:lstStyle/>
          <a:p>
            <a:pPr>
              <a:lnSpc>
                <a:spcPct val="95000"/>
              </a:lnSpc>
              <a:tabLst>
                <a:tab pos="0" algn="l"/>
              </a:tabLst>
            </a:pPr>
            <a:r>
              <a:rPr lang="en-US" sz="1300" b="1">
                <a:solidFill>
                  <a:srgbClr val="002060"/>
                </a:solidFill>
              </a:rPr>
              <a:t>Use the best data for </a:t>
            </a:r>
            <a:br>
              <a:rPr lang="en-US" sz="1300" b="1">
                <a:solidFill>
                  <a:srgbClr val="002060"/>
                </a:solidFill>
              </a:rPr>
            </a:br>
            <a:r>
              <a:rPr lang="en-US" sz="1300" b="1">
                <a:solidFill>
                  <a:srgbClr val="002060"/>
                </a:solidFill>
              </a:rPr>
              <a:t>the final analysis</a:t>
            </a:r>
          </a:p>
        </p:txBody>
      </p:sp>
      <p:sp>
        <p:nvSpPr>
          <p:cNvPr id="3143" name="Rectangle 21"/>
          <p:cNvSpPr>
            <a:spLocks noChangeArrowheads="1"/>
          </p:cNvSpPr>
          <p:nvPr/>
        </p:nvSpPr>
        <p:spPr bwMode="auto">
          <a:xfrm>
            <a:off x="7318375" y="3462338"/>
            <a:ext cx="134143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 anchor="ctr">
            <a:spAutoFit/>
          </a:bodyPr>
          <a:lstStyle/>
          <a:p>
            <a:pPr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Write the paper</a:t>
            </a:r>
          </a:p>
        </p:txBody>
      </p:sp>
      <p:sp>
        <p:nvSpPr>
          <p:cNvPr id="3144" name="Rectangle 24"/>
          <p:cNvSpPr>
            <a:spLocks noChangeArrowheads="1"/>
          </p:cNvSpPr>
          <p:nvPr/>
        </p:nvSpPr>
        <p:spPr bwMode="auto">
          <a:xfrm>
            <a:off x="7315200" y="3206750"/>
            <a:ext cx="15319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 anchor="ctr">
            <a:spAutoFit/>
          </a:bodyPr>
          <a:lstStyle/>
          <a:p>
            <a:pPr>
              <a:tabLst>
                <a:tab pos="506413" algn="l"/>
              </a:tabLst>
            </a:pPr>
            <a:r>
              <a:rPr lang="en-US" sz="1300" b="1">
                <a:solidFill>
                  <a:srgbClr val="002060"/>
                </a:solidFill>
              </a:rPr>
              <a:t>Derive conclusions</a:t>
            </a:r>
          </a:p>
        </p:txBody>
      </p:sp>
      <p:grpSp>
        <p:nvGrpSpPr>
          <p:cNvPr id="3145" name="Group 190"/>
          <p:cNvGrpSpPr>
            <a:grpSpLocks/>
          </p:cNvGrpSpPr>
          <p:nvPr/>
        </p:nvGrpSpPr>
        <p:grpSpPr bwMode="auto">
          <a:xfrm>
            <a:off x="1038225" y="5486400"/>
            <a:ext cx="1687513" cy="1887538"/>
            <a:chOff x="773" y="3374"/>
            <a:chExt cx="1078" cy="1339"/>
          </a:xfrm>
        </p:grpSpPr>
        <p:sp>
          <p:nvSpPr>
            <p:cNvPr id="3199" name="Rectangle 15"/>
            <p:cNvSpPr>
              <a:spLocks noChangeArrowheads="1"/>
            </p:cNvSpPr>
            <p:nvPr/>
          </p:nvSpPr>
          <p:spPr bwMode="auto">
            <a:xfrm>
              <a:off x="1160" y="3374"/>
              <a:ext cx="663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>
                <a:tabLst>
                  <a:tab pos="506413" algn="l"/>
                </a:tabLst>
              </a:pPr>
              <a:r>
                <a:rPr lang="en-US" sz="1300" b="1">
                  <a:solidFill>
                    <a:srgbClr val="002060"/>
                  </a:solidFill>
                </a:rPr>
                <a:t>Exploration</a:t>
              </a:r>
            </a:p>
          </p:txBody>
        </p:sp>
        <p:sp>
          <p:nvSpPr>
            <p:cNvPr id="3200" name="Rectangle 18"/>
            <p:cNvSpPr>
              <a:spLocks noChangeArrowheads="1"/>
            </p:cNvSpPr>
            <p:nvPr/>
          </p:nvSpPr>
          <p:spPr bwMode="auto">
            <a:xfrm>
              <a:off x="773" y="3777"/>
              <a:ext cx="1078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>
                <a:lnSpc>
                  <a:spcPct val="95000"/>
                </a:lnSpc>
                <a:tabLst>
                  <a:tab pos="506413" algn="l"/>
                </a:tabLst>
              </a:pPr>
              <a:r>
                <a:rPr lang="en-US" sz="1300" b="1">
                  <a:solidFill>
                    <a:srgbClr val="002060"/>
                  </a:solidFill>
                </a:rPr>
                <a:t>Use the best data for </a:t>
              </a:r>
              <a:br>
                <a:rPr lang="en-US" sz="1300" b="1">
                  <a:solidFill>
                    <a:srgbClr val="002060"/>
                  </a:solidFill>
                </a:rPr>
              </a:br>
              <a:r>
                <a:rPr lang="en-US" sz="1300" b="1">
                  <a:solidFill>
                    <a:srgbClr val="002060"/>
                  </a:solidFill>
                </a:rPr>
                <a:t>the final analysis</a:t>
              </a:r>
            </a:p>
          </p:txBody>
        </p:sp>
        <p:sp>
          <p:nvSpPr>
            <p:cNvPr id="3201" name="Rectangle 21"/>
            <p:cNvSpPr>
              <a:spLocks noChangeArrowheads="1"/>
            </p:cNvSpPr>
            <p:nvPr/>
          </p:nvSpPr>
          <p:spPr bwMode="auto">
            <a:xfrm>
              <a:off x="991" y="4308"/>
              <a:ext cx="844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>
                <a:tabLst>
                  <a:tab pos="506413" algn="l"/>
                </a:tabLst>
              </a:pPr>
              <a:r>
                <a:rPr lang="en-US" sz="1300" b="1">
                  <a:solidFill>
                    <a:srgbClr val="002060"/>
                  </a:solidFill>
                </a:rPr>
                <a:t>Write the paper</a:t>
              </a:r>
            </a:p>
          </p:txBody>
        </p:sp>
        <p:sp>
          <p:nvSpPr>
            <p:cNvPr id="3202" name="Rectangle 214"/>
            <p:cNvSpPr>
              <a:spLocks noChangeArrowheads="1"/>
            </p:cNvSpPr>
            <p:nvPr/>
          </p:nvSpPr>
          <p:spPr bwMode="auto">
            <a:xfrm>
              <a:off x="1041" y="3571"/>
              <a:ext cx="80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>
                <a:tabLst>
                  <a:tab pos="506413" algn="l"/>
                </a:tabLst>
              </a:pPr>
              <a:r>
                <a:rPr lang="en-US" sz="1300" b="1">
                  <a:solidFill>
                    <a:srgbClr val="002060"/>
                  </a:solidFill>
                </a:rPr>
                <a:t>Initial Analysis</a:t>
              </a:r>
            </a:p>
          </p:txBody>
        </p:sp>
        <p:sp>
          <p:nvSpPr>
            <p:cNvPr id="3203" name="Rectangle 24"/>
            <p:cNvSpPr>
              <a:spLocks noChangeArrowheads="1"/>
            </p:cNvSpPr>
            <p:nvPr/>
          </p:nvSpPr>
          <p:spPr bwMode="auto">
            <a:xfrm>
              <a:off x="877" y="4110"/>
              <a:ext cx="966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>
                <a:tabLst>
                  <a:tab pos="506413" algn="l"/>
                </a:tabLst>
              </a:pPr>
              <a:r>
                <a:rPr lang="en-US" sz="1300" b="1">
                  <a:solidFill>
                    <a:srgbClr val="002060"/>
                  </a:solidFill>
                </a:rPr>
                <a:t>Derive conclusions</a:t>
              </a:r>
            </a:p>
          </p:txBody>
        </p:sp>
        <p:sp>
          <p:nvSpPr>
            <p:cNvPr id="3204" name="Rectangle 24"/>
            <p:cNvSpPr>
              <a:spLocks noChangeArrowheads="1"/>
            </p:cNvSpPr>
            <p:nvPr/>
          </p:nvSpPr>
          <p:spPr bwMode="auto">
            <a:xfrm>
              <a:off x="927" y="4505"/>
              <a:ext cx="913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>
                <a:tabLst>
                  <a:tab pos="506413" algn="l"/>
                </a:tabLst>
              </a:pPr>
              <a:r>
                <a:rPr lang="en-US" sz="1300" b="1">
                  <a:solidFill>
                    <a:srgbClr val="002060"/>
                  </a:solidFill>
                </a:rPr>
                <a:t>Submit the paper</a:t>
              </a:r>
            </a:p>
          </p:txBody>
        </p:sp>
      </p:grpSp>
      <p:sp>
        <p:nvSpPr>
          <p:cNvPr id="3146" name="AutoShape 271"/>
          <p:cNvSpPr>
            <a:spLocks/>
          </p:cNvSpPr>
          <p:nvPr/>
        </p:nvSpPr>
        <p:spPr bwMode="auto">
          <a:xfrm rot="10800000">
            <a:off x="6765925" y="2824163"/>
            <a:ext cx="420688" cy="1206500"/>
          </a:xfrm>
          <a:prstGeom prst="rightBrace">
            <a:avLst>
              <a:gd name="adj1" fmla="val 19199"/>
              <a:gd name="adj2" fmla="val 50000"/>
            </a:avLst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 rot="10800000"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47" name="Text Box 100"/>
          <p:cNvSpPr txBox="1">
            <a:spLocks noChangeArrowheads="1"/>
          </p:cNvSpPr>
          <p:nvPr/>
        </p:nvSpPr>
        <p:spPr bwMode="auto">
          <a:xfrm>
            <a:off x="3121025" y="5256213"/>
            <a:ext cx="61436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Jul</a:t>
            </a:r>
          </a:p>
        </p:txBody>
      </p:sp>
      <p:sp>
        <p:nvSpPr>
          <p:cNvPr id="3148" name="Text Box 100"/>
          <p:cNvSpPr txBox="1">
            <a:spLocks noChangeArrowheads="1"/>
          </p:cNvSpPr>
          <p:nvPr/>
        </p:nvSpPr>
        <p:spPr bwMode="auto">
          <a:xfrm>
            <a:off x="3140075" y="5864225"/>
            <a:ext cx="75247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Aug</a:t>
            </a:r>
          </a:p>
        </p:txBody>
      </p:sp>
      <p:sp>
        <p:nvSpPr>
          <p:cNvPr id="3149" name="Text Box 100"/>
          <p:cNvSpPr txBox="1">
            <a:spLocks noChangeArrowheads="1"/>
          </p:cNvSpPr>
          <p:nvPr/>
        </p:nvSpPr>
        <p:spPr bwMode="auto">
          <a:xfrm>
            <a:off x="3127375" y="6473825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Sep</a:t>
            </a:r>
          </a:p>
        </p:txBody>
      </p:sp>
      <p:sp>
        <p:nvSpPr>
          <p:cNvPr id="3150" name="Text Box 100"/>
          <p:cNvSpPr txBox="1">
            <a:spLocks noChangeArrowheads="1"/>
          </p:cNvSpPr>
          <p:nvPr/>
        </p:nvSpPr>
        <p:spPr bwMode="auto">
          <a:xfrm>
            <a:off x="3122613" y="7081838"/>
            <a:ext cx="6762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189038"/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Oct</a:t>
            </a:r>
          </a:p>
        </p:txBody>
      </p:sp>
      <p:sp>
        <p:nvSpPr>
          <p:cNvPr id="3151" name="Text Box 8"/>
          <p:cNvSpPr txBox="1">
            <a:spLocks noChangeArrowheads="1"/>
          </p:cNvSpPr>
          <p:nvPr/>
        </p:nvSpPr>
        <p:spPr bwMode="auto">
          <a:xfrm>
            <a:off x="385763" y="1220788"/>
            <a:ext cx="183356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defTabSz="1131888"/>
            <a:r>
              <a:rPr lang="en-US" sz="2200" i="1">
                <a:solidFill>
                  <a:srgbClr val="FFFF00"/>
                </a:solidFill>
              </a:rPr>
              <a:t>The Old Way: </a:t>
            </a:r>
          </a:p>
        </p:txBody>
      </p:sp>
      <p:sp>
        <p:nvSpPr>
          <p:cNvPr id="3152" name="Text Box 8"/>
          <p:cNvSpPr txBox="1">
            <a:spLocks noChangeArrowheads="1"/>
          </p:cNvSpPr>
          <p:nvPr/>
        </p:nvSpPr>
        <p:spPr bwMode="auto">
          <a:xfrm>
            <a:off x="7027863" y="1343025"/>
            <a:ext cx="2530475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defTabSz="1131888"/>
            <a:r>
              <a:rPr lang="en-US" sz="2200" i="1">
                <a:solidFill>
                  <a:srgbClr val="FFFF00"/>
                </a:solidFill>
              </a:rPr>
              <a:t> The Giovanni Way: </a:t>
            </a:r>
          </a:p>
        </p:txBody>
      </p:sp>
      <p:sp>
        <p:nvSpPr>
          <p:cNvPr id="3153" name="AutoShape 209"/>
          <p:cNvSpPr>
            <a:spLocks/>
          </p:cNvSpPr>
          <p:nvPr/>
        </p:nvSpPr>
        <p:spPr bwMode="auto">
          <a:xfrm>
            <a:off x="7242175" y="1863725"/>
            <a:ext cx="217488" cy="392113"/>
          </a:xfrm>
          <a:prstGeom prst="rightBrace">
            <a:avLst>
              <a:gd name="adj1" fmla="val 1502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100">
              <a:solidFill>
                <a:srgbClr val="002060"/>
              </a:solidFill>
            </a:endParaRPr>
          </a:p>
        </p:txBody>
      </p:sp>
      <p:sp>
        <p:nvSpPr>
          <p:cNvPr id="3154" name="Rectangle 216"/>
          <p:cNvSpPr>
            <a:spLocks noChangeArrowheads="1"/>
          </p:cNvSpPr>
          <p:nvPr/>
        </p:nvSpPr>
        <p:spPr bwMode="auto">
          <a:xfrm>
            <a:off x="5068888" y="2298700"/>
            <a:ext cx="1403350" cy="3810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55" name="Rectangle 217"/>
          <p:cNvSpPr>
            <a:spLocks noChangeArrowheads="1"/>
          </p:cNvSpPr>
          <p:nvPr/>
        </p:nvSpPr>
        <p:spPr bwMode="auto">
          <a:xfrm>
            <a:off x="4986338" y="2297113"/>
            <a:ext cx="1485900" cy="6667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56" name="Rectangle 218"/>
          <p:cNvSpPr>
            <a:spLocks noChangeArrowheads="1"/>
          </p:cNvSpPr>
          <p:nvPr/>
        </p:nvSpPr>
        <p:spPr bwMode="auto">
          <a:xfrm>
            <a:off x="4889500" y="2254250"/>
            <a:ext cx="1582738" cy="10477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57" name="Rectangle 219"/>
          <p:cNvSpPr>
            <a:spLocks noChangeArrowheads="1"/>
          </p:cNvSpPr>
          <p:nvPr/>
        </p:nvSpPr>
        <p:spPr bwMode="auto">
          <a:xfrm>
            <a:off x="4740275" y="2211388"/>
            <a:ext cx="1733550" cy="14287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58" name="Rectangle 220"/>
          <p:cNvSpPr>
            <a:spLocks noChangeArrowheads="1"/>
          </p:cNvSpPr>
          <p:nvPr/>
        </p:nvSpPr>
        <p:spPr bwMode="auto">
          <a:xfrm>
            <a:off x="4573588" y="2190750"/>
            <a:ext cx="1885950" cy="16192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59" name="Rectangle 221"/>
          <p:cNvSpPr>
            <a:spLocks noChangeArrowheads="1"/>
          </p:cNvSpPr>
          <p:nvPr/>
        </p:nvSpPr>
        <p:spPr bwMode="auto">
          <a:xfrm>
            <a:off x="4433888" y="2170113"/>
            <a:ext cx="2038350" cy="18097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60" name="Rectangle 222"/>
          <p:cNvSpPr>
            <a:spLocks noChangeArrowheads="1"/>
          </p:cNvSpPr>
          <p:nvPr/>
        </p:nvSpPr>
        <p:spPr bwMode="auto">
          <a:xfrm>
            <a:off x="4329113" y="2127250"/>
            <a:ext cx="2184400" cy="21907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61" name="Rectangle 223"/>
          <p:cNvSpPr>
            <a:spLocks noChangeArrowheads="1"/>
          </p:cNvSpPr>
          <p:nvPr/>
        </p:nvSpPr>
        <p:spPr bwMode="auto">
          <a:xfrm>
            <a:off x="4162425" y="2095500"/>
            <a:ext cx="2336800" cy="24765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62" name="Rectangle 224"/>
          <p:cNvSpPr>
            <a:spLocks noChangeArrowheads="1"/>
          </p:cNvSpPr>
          <p:nvPr/>
        </p:nvSpPr>
        <p:spPr bwMode="auto">
          <a:xfrm>
            <a:off x="3997325" y="2052638"/>
            <a:ext cx="2489200" cy="285750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63" name="Rectangle 225"/>
          <p:cNvSpPr>
            <a:spLocks noChangeArrowheads="1"/>
          </p:cNvSpPr>
          <p:nvPr/>
        </p:nvSpPr>
        <p:spPr bwMode="auto">
          <a:xfrm>
            <a:off x="3830638" y="2020888"/>
            <a:ext cx="2641600" cy="31432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164" name="AutoShape 174"/>
          <p:cNvSpPr>
            <a:spLocks noChangeArrowheads="1"/>
          </p:cNvSpPr>
          <p:nvPr/>
        </p:nvSpPr>
        <p:spPr bwMode="auto">
          <a:xfrm>
            <a:off x="4906963" y="2300288"/>
            <a:ext cx="874712" cy="19526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65" name="Rectangle 216"/>
          <p:cNvSpPr>
            <a:spLocks noChangeArrowheads="1"/>
          </p:cNvSpPr>
          <p:nvPr/>
        </p:nvSpPr>
        <p:spPr bwMode="auto">
          <a:xfrm>
            <a:off x="4905375" y="2268538"/>
            <a:ext cx="8731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000" b="1">
                <a:solidFill>
                  <a:schemeClr val="bg2"/>
                </a:solidFill>
              </a:rPr>
              <a:t> Read Data </a:t>
            </a:r>
          </a:p>
        </p:txBody>
      </p:sp>
      <p:sp>
        <p:nvSpPr>
          <p:cNvPr id="3166" name="AutoShape 218"/>
          <p:cNvSpPr>
            <a:spLocks noChangeArrowheads="1"/>
          </p:cNvSpPr>
          <p:nvPr/>
        </p:nvSpPr>
        <p:spPr bwMode="auto">
          <a:xfrm>
            <a:off x="4713288" y="2952750"/>
            <a:ext cx="1250950" cy="20637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67" name="Rectangle 150"/>
          <p:cNvSpPr>
            <a:spLocks noChangeArrowheads="1"/>
          </p:cNvSpPr>
          <p:nvPr/>
        </p:nvSpPr>
        <p:spPr bwMode="auto">
          <a:xfrm>
            <a:off x="4727575" y="2916238"/>
            <a:ext cx="12938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100" b="1">
                <a:solidFill>
                  <a:schemeClr val="bg2"/>
                </a:solidFill>
              </a:rPr>
              <a:t>Subset Spatially </a:t>
            </a:r>
          </a:p>
        </p:txBody>
      </p:sp>
      <p:sp>
        <p:nvSpPr>
          <p:cNvPr id="3168" name="AutoShape 219"/>
          <p:cNvSpPr>
            <a:spLocks noChangeArrowheads="1"/>
          </p:cNvSpPr>
          <p:nvPr/>
        </p:nvSpPr>
        <p:spPr bwMode="auto">
          <a:xfrm>
            <a:off x="4887913" y="3305175"/>
            <a:ext cx="917575" cy="1968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69" name="Rectangle 151"/>
          <p:cNvSpPr>
            <a:spLocks noChangeArrowheads="1"/>
          </p:cNvSpPr>
          <p:nvPr/>
        </p:nvSpPr>
        <p:spPr bwMode="auto">
          <a:xfrm>
            <a:off x="4822825" y="3252788"/>
            <a:ext cx="10731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100" b="1">
                <a:solidFill>
                  <a:schemeClr val="bg2"/>
                </a:solidFill>
              </a:rPr>
              <a:t>Filter Quality </a:t>
            </a:r>
          </a:p>
        </p:txBody>
      </p:sp>
      <p:sp>
        <p:nvSpPr>
          <p:cNvPr id="3170" name="AutoShape 220"/>
          <p:cNvSpPr>
            <a:spLocks noChangeArrowheads="1"/>
          </p:cNvSpPr>
          <p:nvPr/>
        </p:nvSpPr>
        <p:spPr bwMode="auto">
          <a:xfrm>
            <a:off x="4906963" y="3641725"/>
            <a:ext cx="874712" cy="2000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71" name="Rectangle 152"/>
          <p:cNvSpPr>
            <a:spLocks noChangeArrowheads="1"/>
          </p:cNvSpPr>
          <p:nvPr/>
        </p:nvSpPr>
        <p:spPr bwMode="auto">
          <a:xfrm>
            <a:off x="4835525" y="3584575"/>
            <a:ext cx="1012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300" b="1"/>
              <a:t> </a:t>
            </a:r>
            <a:r>
              <a:rPr lang="en-US" sz="1300" b="1">
                <a:solidFill>
                  <a:schemeClr val="bg2"/>
                </a:solidFill>
              </a:rPr>
              <a:t>Reformat</a:t>
            </a:r>
            <a:r>
              <a:rPr lang="en-US" sz="1300" b="1"/>
              <a:t> </a:t>
            </a:r>
          </a:p>
        </p:txBody>
      </p:sp>
      <p:sp>
        <p:nvSpPr>
          <p:cNvPr id="3172" name="AutoShape 222"/>
          <p:cNvSpPr>
            <a:spLocks noChangeArrowheads="1"/>
          </p:cNvSpPr>
          <p:nvPr/>
        </p:nvSpPr>
        <p:spPr bwMode="auto">
          <a:xfrm>
            <a:off x="4883150" y="4905375"/>
            <a:ext cx="958850" cy="1968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73" name="Rectangle 154"/>
          <p:cNvSpPr>
            <a:spLocks noChangeArrowheads="1"/>
          </p:cNvSpPr>
          <p:nvPr/>
        </p:nvSpPr>
        <p:spPr bwMode="auto">
          <a:xfrm>
            <a:off x="4921250" y="4843463"/>
            <a:ext cx="86836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300" b="1">
                <a:solidFill>
                  <a:schemeClr val="bg2"/>
                </a:solidFill>
              </a:rPr>
              <a:t>Analyze</a:t>
            </a:r>
            <a:r>
              <a:rPr lang="en-US" sz="130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3174" name="AutoShape 223"/>
          <p:cNvSpPr>
            <a:spLocks noChangeArrowheads="1"/>
          </p:cNvSpPr>
          <p:nvPr/>
        </p:nvSpPr>
        <p:spPr bwMode="auto">
          <a:xfrm>
            <a:off x="4937125" y="4598988"/>
            <a:ext cx="796925" cy="20796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75" name="Rectangle 155"/>
          <p:cNvSpPr>
            <a:spLocks noChangeArrowheads="1"/>
          </p:cNvSpPr>
          <p:nvPr/>
        </p:nvSpPr>
        <p:spPr bwMode="auto">
          <a:xfrm>
            <a:off x="4914900" y="4538663"/>
            <a:ext cx="849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300" b="1">
                <a:solidFill>
                  <a:schemeClr val="bg2"/>
                </a:solidFill>
              </a:rPr>
              <a:t>Explore</a:t>
            </a:r>
          </a:p>
        </p:txBody>
      </p:sp>
      <p:sp>
        <p:nvSpPr>
          <p:cNvPr id="3176" name="AutoShape 224"/>
          <p:cNvSpPr>
            <a:spLocks noChangeArrowheads="1"/>
          </p:cNvSpPr>
          <p:nvPr/>
        </p:nvSpPr>
        <p:spPr bwMode="auto">
          <a:xfrm>
            <a:off x="5308600" y="2490788"/>
            <a:ext cx="82550" cy="161925"/>
          </a:xfrm>
          <a:prstGeom prst="downArrow">
            <a:avLst>
              <a:gd name="adj1" fmla="val 50000"/>
              <a:gd name="adj2" fmla="val 4339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77" name="AutoShape 225"/>
          <p:cNvSpPr>
            <a:spLocks noChangeArrowheads="1"/>
          </p:cNvSpPr>
          <p:nvPr/>
        </p:nvSpPr>
        <p:spPr bwMode="auto">
          <a:xfrm>
            <a:off x="5308600" y="2805113"/>
            <a:ext cx="82550" cy="163512"/>
          </a:xfrm>
          <a:prstGeom prst="downArrow">
            <a:avLst>
              <a:gd name="adj1" fmla="val 50000"/>
              <a:gd name="adj2" fmla="val 4381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78" name="AutoShape 226"/>
          <p:cNvSpPr>
            <a:spLocks noChangeArrowheads="1"/>
          </p:cNvSpPr>
          <p:nvPr/>
        </p:nvSpPr>
        <p:spPr bwMode="auto">
          <a:xfrm>
            <a:off x="5308600" y="3148013"/>
            <a:ext cx="82550" cy="165100"/>
          </a:xfrm>
          <a:prstGeom prst="downArrow">
            <a:avLst>
              <a:gd name="adj1" fmla="val 50000"/>
              <a:gd name="adj2" fmla="val 4424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79" name="AutoShape 227"/>
          <p:cNvSpPr>
            <a:spLocks noChangeArrowheads="1"/>
          </p:cNvSpPr>
          <p:nvPr/>
        </p:nvSpPr>
        <p:spPr bwMode="auto">
          <a:xfrm>
            <a:off x="5308600" y="3492500"/>
            <a:ext cx="82550" cy="161925"/>
          </a:xfrm>
          <a:prstGeom prst="downArrow">
            <a:avLst>
              <a:gd name="adj1" fmla="val 50000"/>
              <a:gd name="adj2" fmla="val 4339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80" name="AutoShape 221"/>
          <p:cNvSpPr>
            <a:spLocks noChangeArrowheads="1"/>
          </p:cNvSpPr>
          <p:nvPr/>
        </p:nvSpPr>
        <p:spPr bwMode="auto">
          <a:xfrm>
            <a:off x="4916488" y="3984625"/>
            <a:ext cx="857250" cy="1968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81" name="Rectangle 153"/>
          <p:cNvSpPr>
            <a:spLocks noChangeArrowheads="1"/>
          </p:cNvSpPr>
          <p:nvPr/>
        </p:nvSpPr>
        <p:spPr bwMode="auto">
          <a:xfrm>
            <a:off x="4803775" y="3917950"/>
            <a:ext cx="1050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300" b="1"/>
              <a:t> </a:t>
            </a:r>
            <a:r>
              <a:rPr lang="en-US" sz="1300" b="1">
                <a:solidFill>
                  <a:schemeClr val="bg2"/>
                </a:solidFill>
              </a:rPr>
              <a:t>Reproject</a:t>
            </a:r>
            <a:r>
              <a:rPr lang="en-US" sz="1300" b="1"/>
              <a:t> </a:t>
            </a:r>
          </a:p>
        </p:txBody>
      </p:sp>
      <p:sp>
        <p:nvSpPr>
          <p:cNvPr id="3182" name="AutoShape 228"/>
          <p:cNvSpPr>
            <a:spLocks noChangeArrowheads="1"/>
          </p:cNvSpPr>
          <p:nvPr/>
        </p:nvSpPr>
        <p:spPr bwMode="auto">
          <a:xfrm>
            <a:off x="5308600" y="3829050"/>
            <a:ext cx="82550" cy="161925"/>
          </a:xfrm>
          <a:prstGeom prst="downArrow">
            <a:avLst>
              <a:gd name="adj1" fmla="val 50000"/>
              <a:gd name="adj2" fmla="val 4339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83" name="AutoShape 229"/>
          <p:cNvSpPr>
            <a:spLocks noChangeArrowheads="1"/>
          </p:cNvSpPr>
          <p:nvPr/>
        </p:nvSpPr>
        <p:spPr bwMode="auto">
          <a:xfrm>
            <a:off x="5308600" y="4175125"/>
            <a:ext cx="82550" cy="163513"/>
          </a:xfrm>
          <a:prstGeom prst="downArrow">
            <a:avLst>
              <a:gd name="adj1" fmla="val 50000"/>
              <a:gd name="adj2" fmla="val 4381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84" name="AutoShape 230"/>
          <p:cNvSpPr>
            <a:spLocks noChangeArrowheads="1"/>
          </p:cNvSpPr>
          <p:nvPr/>
        </p:nvSpPr>
        <p:spPr bwMode="auto">
          <a:xfrm>
            <a:off x="5308600" y="4752975"/>
            <a:ext cx="82550" cy="165100"/>
          </a:xfrm>
          <a:prstGeom prst="downArrow">
            <a:avLst>
              <a:gd name="adj1" fmla="val 50000"/>
              <a:gd name="adj2" fmla="val 4424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85" name="AutoShape 223"/>
          <p:cNvSpPr>
            <a:spLocks noChangeArrowheads="1"/>
          </p:cNvSpPr>
          <p:nvPr/>
        </p:nvSpPr>
        <p:spPr bwMode="auto">
          <a:xfrm>
            <a:off x="4872038" y="4306888"/>
            <a:ext cx="942975" cy="211137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86" name="Rectangle 155"/>
          <p:cNvSpPr>
            <a:spLocks noChangeArrowheads="1"/>
          </p:cNvSpPr>
          <p:nvPr/>
        </p:nvSpPr>
        <p:spPr bwMode="auto">
          <a:xfrm>
            <a:off x="4775200" y="4252913"/>
            <a:ext cx="1120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300" b="1"/>
              <a:t> </a:t>
            </a:r>
            <a:r>
              <a:rPr lang="en-US" sz="1300" b="1">
                <a:solidFill>
                  <a:schemeClr val="bg2"/>
                </a:solidFill>
              </a:rPr>
              <a:t>Visualize</a:t>
            </a:r>
            <a:r>
              <a:rPr lang="en-US" sz="1300" b="1"/>
              <a:t> </a:t>
            </a:r>
          </a:p>
        </p:txBody>
      </p:sp>
      <p:sp>
        <p:nvSpPr>
          <p:cNvPr id="3187" name="AutoShape 230"/>
          <p:cNvSpPr>
            <a:spLocks noChangeArrowheads="1"/>
          </p:cNvSpPr>
          <p:nvPr/>
        </p:nvSpPr>
        <p:spPr bwMode="auto">
          <a:xfrm>
            <a:off x="5302250" y="4506913"/>
            <a:ext cx="80963" cy="161925"/>
          </a:xfrm>
          <a:prstGeom prst="downArrow">
            <a:avLst>
              <a:gd name="adj1" fmla="val 50000"/>
              <a:gd name="adj2" fmla="val 4424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88" name="AutoShape 217"/>
          <p:cNvSpPr>
            <a:spLocks noChangeArrowheads="1"/>
          </p:cNvSpPr>
          <p:nvPr/>
        </p:nvSpPr>
        <p:spPr bwMode="auto">
          <a:xfrm>
            <a:off x="4727575" y="2636838"/>
            <a:ext cx="1250950" cy="20796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89" name="Rectangle 149"/>
          <p:cNvSpPr>
            <a:spLocks noChangeArrowheads="1"/>
          </p:cNvSpPr>
          <p:nvPr/>
        </p:nvSpPr>
        <p:spPr bwMode="auto">
          <a:xfrm>
            <a:off x="4648200" y="2601913"/>
            <a:ext cx="14446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 algn="ctr">
              <a:tabLst>
                <a:tab pos="506413" algn="l"/>
              </a:tabLst>
            </a:pPr>
            <a:r>
              <a:rPr lang="en-US" sz="1100" b="1">
                <a:solidFill>
                  <a:schemeClr val="bg2"/>
                </a:solidFill>
              </a:rPr>
              <a:t> Extract Parameter </a:t>
            </a:r>
          </a:p>
        </p:txBody>
      </p:sp>
      <p:sp>
        <p:nvSpPr>
          <p:cNvPr id="3190" name="Text Box 252"/>
          <p:cNvSpPr txBox="1">
            <a:spLocks noChangeArrowheads="1"/>
          </p:cNvSpPr>
          <p:nvPr/>
        </p:nvSpPr>
        <p:spPr bwMode="auto">
          <a:xfrm rot="4997822">
            <a:off x="3474245" y="3618706"/>
            <a:ext cx="19542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100" b="1">
                <a:solidFill>
                  <a:srgbClr val="66FF99"/>
                </a:solidFill>
              </a:rPr>
              <a:t>Giovanni</a:t>
            </a:r>
          </a:p>
        </p:txBody>
      </p:sp>
      <p:sp>
        <p:nvSpPr>
          <p:cNvPr id="3191" name="AutoShape 271"/>
          <p:cNvSpPr>
            <a:spLocks/>
          </p:cNvSpPr>
          <p:nvPr/>
        </p:nvSpPr>
        <p:spPr bwMode="auto">
          <a:xfrm rot="10800000">
            <a:off x="3775075" y="2020888"/>
            <a:ext cx="444500" cy="3143250"/>
          </a:xfrm>
          <a:prstGeom prst="rightBrace">
            <a:avLst>
              <a:gd name="adj1" fmla="val 52152"/>
              <a:gd name="adj2" fmla="val 50000"/>
            </a:avLst>
          </a:prstGeom>
          <a:noFill/>
          <a:ln w="38100">
            <a:solidFill>
              <a:srgbClr val="66FF99"/>
            </a:solidFill>
            <a:round/>
            <a:headEnd/>
            <a:tailEnd/>
          </a:ln>
        </p:spPr>
        <p:txBody>
          <a:bodyPr rot="10800000" wrap="none" lIns="101599" tIns="50799" rIns="101599" bIns="50799" anchor="ctr"/>
          <a:lstStyle/>
          <a:p>
            <a:endParaRPr lang="en-US" sz="2300">
              <a:solidFill>
                <a:srgbClr val="00CC00"/>
              </a:solidFill>
            </a:endParaRPr>
          </a:p>
        </p:txBody>
      </p:sp>
      <p:sp>
        <p:nvSpPr>
          <p:cNvPr id="3192" name="Text Box 254"/>
          <p:cNvSpPr txBox="1">
            <a:spLocks noChangeArrowheads="1"/>
          </p:cNvSpPr>
          <p:nvPr/>
        </p:nvSpPr>
        <p:spPr bwMode="auto">
          <a:xfrm rot="4081296">
            <a:off x="5538788" y="2538412"/>
            <a:ext cx="12382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CC"/>
                </a:solidFill>
              </a:rPr>
              <a:t>Miradr</a:t>
            </a:r>
            <a:endParaRPr lang="en-US" sz="1800" b="1">
              <a:solidFill>
                <a:srgbClr val="FFFFCC"/>
              </a:solidFill>
            </a:endParaRPr>
          </a:p>
        </p:txBody>
      </p:sp>
      <p:sp>
        <p:nvSpPr>
          <p:cNvPr id="3193" name="AutoShape 271"/>
          <p:cNvSpPr>
            <a:spLocks/>
          </p:cNvSpPr>
          <p:nvPr/>
        </p:nvSpPr>
        <p:spPr bwMode="auto">
          <a:xfrm>
            <a:off x="6145213" y="2170113"/>
            <a:ext cx="455612" cy="1809750"/>
          </a:xfrm>
          <a:prstGeom prst="rightBrace">
            <a:avLst>
              <a:gd name="adj1" fmla="val 32200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2300"/>
          </a:p>
        </p:txBody>
      </p:sp>
      <p:sp>
        <p:nvSpPr>
          <p:cNvPr id="3194" name="Oval 175"/>
          <p:cNvSpPr>
            <a:spLocks noChangeArrowheads="1"/>
          </p:cNvSpPr>
          <p:nvPr/>
        </p:nvSpPr>
        <p:spPr bwMode="auto">
          <a:xfrm>
            <a:off x="7154863" y="2443163"/>
            <a:ext cx="138112" cy="127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3195" name="Text Box 372"/>
          <p:cNvSpPr txBox="1">
            <a:spLocks noChangeArrowheads="1"/>
          </p:cNvSpPr>
          <p:nvPr/>
        </p:nvSpPr>
        <p:spPr bwMode="auto">
          <a:xfrm>
            <a:off x="3419475" y="6629400"/>
            <a:ext cx="6740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7A5C"/>
            </a:prstShdw>
          </a:effectLst>
        </p:spPr>
        <p:txBody>
          <a:bodyPr lIns="101599" tIns="50799" rIns="101599" bIns="50799">
            <a:spAutoFit/>
          </a:bodyPr>
          <a:lstStyle/>
          <a:p>
            <a:pPr algn="ctr">
              <a:spcBef>
                <a:spcPct val="15000"/>
              </a:spcBef>
            </a:pPr>
            <a:r>
              <a:rPr lang="en-US" sz="2000">
                <a:solidFill>
                  <a:srgbClr val="FFFF00"/>
                </a:solidFill>
                <a:latin typeface="Arial" charset="0"/>
                <a:cs typeface="Arial" charset="0"/>
              </a:rPr>
              <a:t>Scientists have </a:t>
            </a:r>
            <a:r>
              <a:rPr lang="en-US" sz="2000" b="1" i="1">
                <a:solidFill>
                  <a:srgbClr val="FFFF00"/>
                </a:solidFill>
                <a:latin typeface="Arial" charset="0"/>
                <a:cs typeface="Arial" charset="0"/>
              </a:rPr>
              <a:t>more time to do science.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196" name="Rectangle 9"/>
          <p:cNvSpPr>
            <a:spLocks noChangeArrowheads="1"/>
          </p:cNvSpPr>
          <p:nvPr/>
        </p:nvSpPr>
        <p:spPr bwMode="auto">
          <a:xfrm>
            <a:off x="8661400" y="3048000"/>
            <a:ext cx="13747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>
            <a:spAutoFit/>
          </a:bodyPr>
          <a:lstStyle/>
          <a:p>
            <a:pPr>
              <a:tabLst>
                <a:tab pos="506413" algn="l"/>
              </a:tabLst>
            </a:pPr>
            <a:r>
              <a:rPr lang="en-US" sz="2000" b="1">
                <a:solidFill>
                  <a:srgbClr val="002060"/>
                </a:solidFill>
                <a:latin typeface="Arial" charset="0"/>
                <a:cs typeface="Arial" charset="0"/>
              </a:rPr>
              <a:t>DO SCIENCE</a:t>
            </a:r>
          </a:p>
        </p:txBody>
      </p:sp>
      <p:sp>
        <p:nvSpPr>
          <p:cNvPr id="131" name="Date Placeholder 1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132" name="Slide Number Placeholder 1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33" name="Footer Placeholder 1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ransition advClick="0" advTm="5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0" y="676274"/>
            <a:ext cx="2413000" cy="5191125"/>
          </a:xfrm>
        </p:spPr>
        <p:txBody>
          <a:bodyPr/>
          <a:lstStyle/>
          <a:p>
            <a:r>
              <a:rPr lang="en-US" sz="3200" dirty="0" smtClean="0"/>
              <a:t>Number of Plots generated in the last 7 months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89000" y="-76200"/>
          <a:ext cx="7010400" cy="7620005"/>
        </p:xfrm>
        <a:graphic>
          <a:graphicData uri="http://schemas.openxmlformats.org/drawingml/2006/table">
            <a:tbl>
              <a:tblPr/>
              <a:tblGrid>
                <a:gridCol w="1528770"/>
                <a:gridCol w="537900"/>
                <a:gridCol w="524130"/>
                <a:gridCol w="569364"/>
                <a:gridCol w="626371"/>
                <a:gridCol w="626371"/>
                <a:gridCol w="626371"/>
                <a:gridCol w="626371"/>
                <a:gridCol w="594522"/>
                <a:gridCol w="750230"/>
              </a:tblGrid>
              <a:tr h="3148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Instances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2010/11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2010/12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2011/01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2011/02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2011/03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2011/04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2011/05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Average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ocean_month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8047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5391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4433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4518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8676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5636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10111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46812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6687.43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MODIS_DAILY_L3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2641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3091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2484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3348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4663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3168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21413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3059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aerosol_daily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2798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874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1777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1390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3358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2392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1584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14173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2024.71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omi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1630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1222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1803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1546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1537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1810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2472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12020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1717.14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MODIS_MONTHLY_L3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1038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1315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1341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1344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2240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1907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1200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10385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1483.57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omil2g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816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2865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895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1151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1081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785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1632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9225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1317.86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aerosol_monthly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1149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852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738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1145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914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1564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1191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7553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1079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mls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1661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797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418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2047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1335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352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6836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976.57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AIRS_Level3Daily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559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354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900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1084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1251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1131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999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6278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896.86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toms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540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1411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504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547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1007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544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421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4974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710.57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AIRS_Level3Month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589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405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616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652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1097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574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4381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625.86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Air_Quality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645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503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1585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391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378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3819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545.57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tes_l3daily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1340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416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339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466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3296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470.86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TRMM_3-Hourly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449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319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264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621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502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574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2917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416.71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neespi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504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336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601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1006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2802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400.29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TRMM_Monthly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382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429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624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427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2507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358.14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MISR_Daily_L3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452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379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633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293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258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2456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350.86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MERRA_MONTH_2D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388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478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283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453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445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2440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348.57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MISR_Monthly_L3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574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338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336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2127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303.86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ocean_model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571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339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238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1973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281.86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atrain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479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267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1693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241.86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TRMM_3B42_Daily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458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342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258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1569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224.14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mairs_monthly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311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1532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218.86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GLDAS10_M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391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217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182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1496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213.71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neespi_daily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275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418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1148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ocean_model_day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215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956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136.57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TRMM_3B42RT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212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801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114.43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MERRA_MONTH_3D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235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770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CERES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454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64.86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MERRA_MONTH_CHM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454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64.86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Willmott_Monthly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MERRA_MONTH_ANA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424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60.57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YOTC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380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54.29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mairs_8day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275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39.29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MERRA_HOUR_2D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hirdls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TRMM_3B41RT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10.71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MERRA_HOUR_3D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5.71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TRMM_3B40RT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5.14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mairs_monthly_hres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1.43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WaterQuality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26643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22345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22630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20586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30939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28071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30059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18127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220" marR="5220" marT="52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8636000" cy="914400"/>
          </a:xfrm>
        </p:spPr>
        <p:txBody>
          <a:bodyPr/>
          <a:lstStyle/>
          <a:p>
            <a:r>
              <a:rPr lang="en-US" dirty="0" smtClean="0"/>
              <a:t>Mini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150937"/>
            <a:ext cx="9448800" cy="5859463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Giovanni has many faces or uses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It works with satellite , ground-based, and model data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It works for atmosphere, ocean, hydrology, land cover change, and other studies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It allows event monitoring and climate change studies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It allowed looking at the Earth and its environment through many “eyes” at once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It has brought multi-sensor-satellite-model data analysis to a new height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It also has exposed faults and inconsistency between different datasets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ctrTitle"/>
          </p:nvPr>
        </p:nvSpPr>
        <p:spPr bwMode="auto">
          <a:xfrm>
            <a:off x="762000" y="2367140"/>
            <a:ext cx="8636000" cy="2487083"/>
          </a:xfrm>
          <a:noFill/>
          <a:ln>
            <a:miter lim="800000"/>
            <a:headEnd/>
            <a:tailEnd/>
          </a:ln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Data Harmonization, </a:t>
            </a:r>
            <a:r>
              <a:rPr lang="en-US" dirty="0" smtClean="0"/>
              <a:t>Data Provenance </a:t>
            </a:r>
            <a:r>
              <a:rPr lang="en-US" dirty="0" smtClean="0">
                <a:solidFill>
                  <a:srgbClr val="FFFF00"/>
                </a:solidFill>
              </a:rPr>
              <a:t>and </a:t>
            </a:r>
            <a:r>
              <a:rPr lang="en-US" dirty="0" smtClean="0">
                <a:latin typeface="Arial" charset="0"/>
              </a:rPr>
              <a:t>Science quality of Giovanni results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762000" y="6942667"/>
            <a:ext cx="2118431" cy="509764"/>
          </a:xfrm>
          <a:noFill/>
        </p:spPr>
        <p:txBody>
          <a:bodyPr lIns="91439" tIns="45720" rIns="91439" bIns="45720"/>
          <a:lstStyle/>
          <a:p>
            <a:r>
              <a:rPr lang="en-US" smtClean="0"/>
              <a:t>6/7/2011</a:t>
            </a:r>
          </a:p>
        </p:txBody>
      </p:sp>
      <p:sp>
        <p:nvSpPr>
          <p:cNvPr id="60419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469571" y="6942667"/>
            <a:ext cx="3220861" cy="509764"/>
          </a:xfrm>
          <a:noFill/>
        </p:spPr>
        <p:txBody>
          <a:bodyPr lIns="91439" tIns="45720" rIns="91439" bIns="45720"/>
          <a:lstStyle/>
          <a:p>
            <a:r>
              <a:rPr lang="en-US" smtClean="0"/>
              <a:t>Leptoukh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79571" y="6942667"/>
            <a:ext cx="2120194" cy="509764"/>
          </a:xfrm>
          <a:noFill/>
        </p:spPr>
        <p:txBody>
          <a:bodyPr lIns="91439" tIns="45720" rIns="91439" bIns="45720"/>
          <a:lstStyle/>
          <a:p>
            <a:fld id="{8CC2E968-1F37-40F9-899F-3FFE2EFBD12A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0421" name="Title 4"/>
          <p:cNvSpPr>
            <a:spLocks noGrp="1"/>
          </p:cNvSpPr>
          <p:nvPr>
            <p:ph type="title" idx="4294967295"/>
          </p:nvPr>
        </p:nvSpPr>
        <p:spPr bwMode="auto">
          <a:xfrm>
            <a:off x="643820" y="14111"/>
            <a:ext cx="8636000" cy="9242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9" tIns="45720" rIns="91439" bIns="45720"/>
          <a:lstStyle/>
          <a:p>
            <a:r>
              <a:rPr lang="en-US" dirty="0" smtClean="0"/>
              <a:t>Data harmonization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3333" y="931334"/>
            <a:ext cx="9398000" cy="601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20" rIns="91439" bIns="45720"/>
          <a:lstStyle/>
          <a:p>
            <a:pPr marL="135819" lvl="1" indent="-8820">
              <a:lnSpc>
                <a:spcPct val="95000"/>
              </a:lnSpc>
              <a:buClr>
                <a:srgbClr val="FFF298"/>
              </a:buClr>
              <a:defRPr/>
            </a:pPr>
            <a:r>
              <a:rPr lang="en-US" sz="3600" dirty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Data from multiple sensors need to be harmonized before comparison or fusion</a:t>
            </a:r>
          </a:p>
          <a:p>
            <a:pPr lvl="1" indent="-380996">
              <a:lnSpc>
                <a:spcPct val="95000"/>
              </a:lnSpc>
              <a:buClr>
                <a:srgbClr val="FFF298"/>
              </a:buClr>
              <a:defRPr/>
            </a:pPr>
            <a:endParaRPr lang="en-US" sz="3600" dirty="0">
              <a:solidFill>
                <a:srgbClr val="FFF298"/>
              </a:solidFill>
              <a:latin typeface="Trebuchet MS" pitchFamily="34" charset="0"/>
              <a:ea typeface="ヒラギノ角ゴ Pro W3" charset="-128"/>
            </a:endParaRPr>
          </a:p>
          <a:p>
            <a:pPr lvl="1" indent="-380996">
              <a:lnSpc>
                <a:spcPct val="95000"/>
              </a:lnSpc>
              <a:buClr>
                <a:srgbClr val="FFF298"/>
              </a:buClr>
              <a:defRPr/>
            </a:pPr>
            <a:r>
              <a:rPr lang="en-US" sz="3600" dirty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Harmonization is needed for:</a:t>
            </a:r>
          </a:p>
          <a:p>
            <a:pPr lvl="1" indent="-380996">
              <a:lnSpc>
                <a:spcPct val="95000"/>
              </a:lnSpc>
              <a:buClr>
                <a:srgbClr val="FFF298"/>
              </a:buClr>
              <a:buFontTx/>
              <a:buChar char="•"/>
              <a:defRPr/>
            </a:pPr>
            <a:r>
              <a:rPr lang="en-US" sz="3600" dirty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Formats</a:t>
            </a:r>
          </a:p>
          <a:p>
            <a:pPr lvl="1" indent="-380996">
              <a:lnSpc>
                <a:spcPct val="95000"/>
              </a:lnSpc>
              <a:buClr>
                <a:srgbClr val="FFF298"/>
              </a:buClr>
              <a:buFontTx/>
              <a:buChar char="•"/>
              <a:defRPr/>
            </a:pPr>
            <a:r>
              <a:rPr lang="en-US" sz="3600" dirty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Metadata</a:t>
            </a:r>
          </a:p>
          <a:p>
            <a:pPr lvl="1" indent="-380996">
              <a:lnSpc>
                <a:spcPct val="95000"/>
              </a:lnSpc>
              <a:buClr>
                <a:srgbClr val="FFF298"/>
              </a:buClr>
              <a:buFontTx/>
              <a:buChar char="•"/>
              <a:defRPr/>
            </a:pPr>
            <a:r>
              <a:rPr lang="en-US" sz="3600" dirty="0" smtClean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Grids</a:t>
            </a:r>
            <a:endParaRPr lang="en-US" sz="3600" dirty="0">
              <a:solidFill>
                <a:srgbClr val="FFF298"/>
              </a:solidFill>
              <a:latin typeface="Trebuchet MS" pitchFamily="34" charset="0"/>
              <a:ea typeface="ヒラギノ角ゴ Pro W3" charset="-128"/>
            </a:endParaRPr>
          </a:p>
          <a:p>
            <a:pPr lvl="1" indent="-380996">
              <a:lnSpc>
                <a:spcPct val="95000"/>
              </a:lnSpc>
              <a:buClr>
                <a:srgbClr val="FFF298"/>
              </a:buClr>
              <a:buFontTx/>
              <a:buChar char="•"/>
              <a:defRPr/>
            </a:pPr>
            <a:r>
              <a:rPr lang="en-US" sz="3600" dirty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Quality </a:t>
            </a:r>
          </a:p>
          <a:p>
            <a:pPr lvl="1" indent="-380996">
              <a:lnSpc>
                <a:spcPct val="95000"/>
              </a:lnSpc>
              <a:buClr>
                <a:srgbClr val="FFF298"/>
              </a:buClr>
              <a:buFontTx/>
              <a:buChar char="•"/>
              <a:defRPr/>
            </a:pPr>
            <a:r>
              <a:rPr lang="en-US" sz="3600" dirty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Provenance</a:t>
            </a:r>
          </a:p>
          <a:p>
            <a:pPr lvl="1" indent="-380996">
              <a:lnSpc>
                <a:spcPct val="95000"/>
              </a:lnSpc>
              <a:buClr>
                <a:srgbClr val="FFF298"/>
              </a:buClr>
              <a:defRPr/>
            </a:pPr>
            <a:endParaRPr lang="en-US" sz="3600" dirty="0">
              <a:solidFill>
                <a:srgbClr val="FFF298"/>
              </a:solidFill>
              <a:latin typeface="Trebuchet MS" pitchFamily="34" charset="0"/>
              <a:ea typeface="ヒラギノ角ゴ Pro W3" charset="-128"/>
            </a:endParaRPr>
          </a:p>
          <a:p>
            <a:pPr lvl="1" indent="-380996">
              <a:lnSpc>
                <a:spcPct val="95000"/>
              </a:lnSpc>
              <a:buClr>
                <a:srgbClr val="FFF298"/>
              </a:buClr>
              <a:defRPr/>
            </a:pPr>
            <a:r>
              <a:rPr lang="en-US" sz="3600" dirty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To ensure “apples-to-apples” </a:t>
            </a:r>
            <a:r>
              <a:rPr lang="en-US" sz="3600" dirty="0" smtClean="0">
                <a:solidFill>
                  <a:srgbClr val="FFF298"/>
                </a:solidFill>
                <a:latin typeface="Trebuchet MS" pitchFamily="34" charset="0"/>
                <a:ea typeface="ヒラギノ角ゴ Pro W3" charset="-128"/>
              </a:rPr>
              <a:t>comparison</a:t>
            </a:r>
            <a:endParaRPr lang="en-US" sz="3600" dirty="0">
              <a:solidFill>
                <a:srgbClr val="FFF298"/>
              </a:solidFill>
              <a:latin typeface="Trebuchet MS" pitchFamily="34" charset="0"/>
              <a:ea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6/7/2011</a:t>
            </a:r>
            <a:endParaRPr lang="en-US" dirty="0" smtClean="0"/>
          </a:p>
        </p:txBody>
      </p:sp>
      <p:sp>
        <p:nvSpPr>
          <p:cNvPr id="6144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  San Francisco, CA	</a:t>
            </a:r>
            <a:fld id="{3EC281C9-98C1-41F6-B1CF-0B1B9DC9ADB6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1444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Leptoukh</a:t>
            </a:r>
          </a:p>
        </p:txBody>
      </p:sp>
      <p:pic>
        <p:nvPicPr>
          <p:cNvPr id="61445" name="Picture 10" descr="acp_sep28_demo_g3_wms_latlonplot.PNG"/>
          <p:cNvPicPr>
            <a:picLocks noChangeAspect="1"/>
          </p:cNvPicPr>
          <p:nvPr/>
        </p:nvPicPr>
        <p:blipFill>
          <a:blip r:embed="rId2" cstate="print"/>
          <a:srcRect l="5278" t="27138" r="6250" b="30698"/>
          <a:stretch>
            <a:fillRect/>
          </a:stretch>
        </p:blipFill>
        <p:spPr bwMode="auto">
          <a:xfrm>
            <a:off x="578555" y="2074333"/>
            <a:ext cx="8988778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Box 12"/>
          <p:cNvSpPr txBox="1">
            <a:spLocks noChangeArrowheads="1"/>
          </p:cNvSpPr>
          <p:nvPr/>
        </p:nvSpPr>
        <p:spPr bwMode="auto">
          <a:xfrm>
            <a:off x="931333" y="5602112"/>
            <a:ext cx="7817556" cy="84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Maps of Ozone from OMI (NASA Goddard) and GOME2 (DLR, Germany) harmonized by Giovanni</a:t>
            </a:r>
            <a:endParaRPr lang="en-US"/>
          </a:p>
        </p:txBody>
      </p:sp>
      <p:sp>
        <p:nvSpPr>
          <p:cNvPr id="61447" name="TextBox 13"/>
          <p:cNvSpPr txBox="1">
            <a:spLocks noChangeArrowheads="1"/>
          </p:cNvSpPr>
          <p:nvPr/>
        </p:nvSpPr>
        <p:spPr bwMode="auto">
          <a:xfrm>
            <a:off x="1899356" y="3485445"/>
            <a:ext cx="1072444" cy="59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OMI</a:t>
            </a:r>
            <a:endParaRPr lang="en-US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8" name="TextBox 14"/>
          <p:cNvSpPr txBox="1">
            <a:spLocks noChangeArrowheads="1"/>
          </p:cNvSpPr>
          <p:nvPr/>
        </p:nvSpPr>
        <p:spPr bwMode="auto">
          <a:xfrm>
            <a:off x="6372578" y="3471334"/>
            <a:ext cx="1679222" cy="58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r>
              <a:rPr lang="en-US" sz="31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GOME2</a:t>
            </a:r>
            <a:endParaRPr lang="en-US" sz="27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9" name="Title 15"/>
          <p:cNvSpPr>
            <a:spLocks noGrp="1"/>
          </p:cNvSpPr>
          <p:nvPr>
            <p:ph type="title"/>
          </p:nvPr>
        </p:nvSpPr>
        <p:spPr bwMode="auto">
          <a:xfrm>
            <a:off x="917222" y="79376"/>
            <a:ext cx="8048978" cy="1270000"/>
          </a:xfrm>
          <a:noFill/>
          <a:ln>
            <a:miter lim="800000"/>
            <a:headEnd/>
            <a:tailEnd/>
          </a:ln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Interoperability with other data centers in USA and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52450" y="355600"/>
            <a:ext cx="9055100" cy="746125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3600" dirty="0" smtClean="0">
                <a:latin typeface="Arial" charset="0"/>
                <a:ea typeface="ヒラギノ角ゴ Pro W3" charset="-128"/>
              </a:rPr>
              <a:t>Science Quality of Giovanni Results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552450" y="1517650"/>
            <a:ext cx="9055100" cy="537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Giovanni operates mostly on the standard data products</a:t>
            </a:r>
            <a:endParaRPr lang="en-US" sz="2800" dirty="0"/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Giovanni results are the same as produced using the standard data out-side of Giovanni</a:t>
            </a:r>
            <a:endParaRPr lang="en-US" sz="2800" dirty="0"/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Data can be misused in Giovanni as well as (and may be more so than) without Giovanni</a:t>
            </a:r>
            <a:endParaRPr lang="en-US" sz="2800" dirty="0"/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We implement Science Team recommendations</a:t>
            </a:r>
            <a:endParaRPr lang="en-US" sz="2800" dirty="0"/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We provide 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</a:rPr>
              <a:t>(some) warnings </a:t>
            </a:r>
            <a:r>
              <a:rPr lang="en-US" sz="2800" dirty="0">
                <a:solidFill>
                  <a:srgbClr val="FFFFFF"/>
                </a:solidFill>
                <a:latin typeface="Arial" charset="0"/>
              </a:rPr>
              <a:t>and caveats</a:t>
            </a:r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We perform sensitivity studies together with scientists in the corresponding fields</a:t>
            </a:r>
            <a:endParaRPr lang="en-US" sz="2800" dirty="0"/>
          </a:p>
          <a:p>
            <a:pPr>
              <a:lnSpc>
                <a:spcPct val="95000"/>
              </a:lnSpc>
            </a:pPr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>
              <a:lnSpc>
                <a:spcPct val="95000"/>
              </a:lnSpc>
            </a:pP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914400"/>
            <a:ext cx="92837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263650" y="219075"/>
            <a:ext cx="8767763" cy="638175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4000" smtClean="0">
                <a:solidFill>
                  <a:srgbClr val="FFF298"/>
                </a:solidFill>
                <a:latin typeface="Arial" charset="0"/>
              </a:rPr>
              <a:t>Product lineage in Giovanni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96520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pitchFamily="34" charset="0"/>
                <a:cs typeface="Arial" pitchFamily="34" charset="0"/>
              </a:rPr>
              <a:t>Different levels of multi-sensor activities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69334" y="1066799"/>
            <a:ext cx="9821333" cy="6214533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Archiving data from multiple sensors.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Done.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Harmonizing metadata.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Done… more or less.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Accessing data from remote locations.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Done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Harmonizing data formats for joint processing (Giovanni).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Done.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Serving multi-sensor data via common protocols.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Done.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Scale harmonization (Giovanni) – regridding.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Done (horizontal only)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Harmonizing visualization (Giovanni, ACP).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Done.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Joint analysis (Giovanni).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Done and ongoing.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Merging similar parameters (Giovanni).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Prototype done for Level 3.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Harmonizing quality.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Working on it.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Harmonizing provenance (Measures, Giovanni, MDSA). 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Started.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Merging L2 data.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Near-term future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cs typeface="Arial" pitchFamily="34" charset="0"/>
              </a:rPr>
              <a:t>Fusing complementary geophysical variables.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Future.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9144000" cy="71084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Multi-sensor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0160000" cy="6096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A-Train Data Depot (ATDD), ACCESS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AIRS subsets for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CEOP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Satellite Data Gateway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Integrated validation, intercomparison, and analysis of aerosol products from multiple satellites, ROSES-2006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Giovanni for Year of Tropical Convection (YOTC)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 Long-Term Aerosol Data Records: Using Deep Blue to Synergize SeaWiFS &amp; MODIS Observations, ROSES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Data and Services Supporting Monsoon Asia Integrated Regional Study in Eastern Asia (MAIRS), ROSES-08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Supporting Northern Eurasia Earth Science Partnership Initiative (NEESPI) (ACCESS)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Atmospheric Composition Portal, joint NASA-DLR (Germany) 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AeroStat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Multi-Sensor Synergy Data Advisor (MDSA)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Community-based Giovanni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Water Quality for Coastal and Inland Waters … and more…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2200275"/>
            <a:ext cx="8966200" cy="457358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Giovanni is a quintessential multi-sensor, multi-discipline visualization and analysis tool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Giovanni brings data from multiple sources and harmonizes them for the joint analysis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Giovanni provides a synergetic view on various phenomena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6200" y="2362200"/>
            <a:ext cx="98605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660400" y="2889250"/>
            <a:ext cx="11080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Terra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6200" y="2743200"/>
            <a:ext cx="16097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660400" y="3881437"/>
            <a:ext cx="20558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Aqua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3009900" y="3276600"/>
            <a:ext cx="9271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MODIS</a:t>
            </a:r>
          </a:p>
        </p:txBody>
      </p:sp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7287" y="4724400"/>
            <a:ext cx="140811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688975" y="5259388"/>
            <a:ext cx="2054225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Aura</a:t>
            </a:r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3024189" y="5257800"/>
            <a:ext cx="53181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OMI</a:t>
            </a:r>
          </a:p>
        </p:txBody>
      </p:sp>
      <p:pic>
        <p:nvPicPr>
          <p:cNvPr id="922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2525" y="5343525"/>
            <a:ext cx="5842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3060700" y="2755612"/>
            <a:ext cx="8001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MISR</a:t>
            </a:r>
          </a:p>
        </p:txBody>
      </p:sp>
      <p:pic>
        <p:nvPicPr>
          <p:cNvPr id="922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0775" y="2794000"/>
            <a:ext cx="5842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18"/>
          <p:cNvSpPr txBox="1">
            <a:spLocks noChangeArrowheads="1"/>
          </p:cNvSpPr>
          <p:nvPr/>
        </p:nvSpPr>
        <p:spPr bwMode="auto">
          <a:xfrm>
            <a:off x="508000" y="1752601"/>
            <a:ext cx="112871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u="sng" dirty="0">
                <a:solidFill>
                  <a:srgbClr val="FFFF00"/>
                </a:solidFill>
                <a:latin typeface="Arial" charset="0"/>
              </a:rPr>
              <a:t>Missions</a:t>
            </a:r>
          </a:p>
        </p:txBody>
      </p:sp>
      <p:sp>
        <p:nvSpPr>
          <p:cNvPr id="9233" name="Text Box 19"/>
          <p:cNvSpPr txBox="1">
            <a:spLocks noChangeArrowheads="1"/>
          </p:cNvSpPr>
          <p:nvPr/>
        </p:nvSpPr>
        <p:spPr bwMode="auto">
          <a:xfrm>
            <a:off x="2767012" y="1752601"/>
            <a:ext cx="1447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u="sng" dirty="0" smtClean="0">
                <a:solidFill>
                  <a:srgbClr val="FFFF00"/>
                </a:solidFill>
                <a:latin typeface="Arial" charset="0"/>
              </a:rPr>
              <a:t>Instruments</a:t>
            </a:r>
            <a:endParaRPr lang="en-US" sz="2000" u="sng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9235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32400" y="3962400"/>
            <a:ext cx="251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7" name="Text Box 23"/>
          <p:cNvSpPr txBox="1">
            <a:spLocks noChangeArrowheads="1"/>
          </p:cNvSpPr>
          <p:nvPr/>
        </p:nvSpPr>
        <p:spPr bwMode="auto">
          <a:xfrm>
            <a:off x="5300663" y="2603212"/>
            <a:ext cx="130333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GOCART </a:t>
            </a:r>
          </a:p>
        </p:txBody>
      </p:sp>
      <p:sp>
        <p:nvSpPr>
          <p:cNvPr id="9238" name="Text Box 24"/>
          <p:cNvSpPr txBox="1">
            <a:spLocks noChangeArrowheads="1"/>
          </p:cNvSpPr>
          <p:nvPr/>
        </p:nvSpPr>
        <p:spPr bwMode="auto">
          <a:xfrm>
            <a:off x="8093075" y="5486400"/>
            <a:ext cx="15589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US EPA PM</a:t>
            </a:r>
            <a:r>
              <a:rPr lang="en-US" sz="1300" dirty="0">
                <a:solidFill>
                  <a:srgbClr val="FFFF00"/>
                </a:solidFill>
                <a:latin typeface="Arial" charset="0"/>
              </a:rPr>
              <a:t>2.5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 (DataFed)</a:t>
            </a:r>
          </a:p>
        </p:txBody>
      </p:sp>
      <p:sp>
        <p:nvSpPr>
          <p:cNvPr id="9239" name="Text Box 25"/>
          <p:cNvSpPr txBox="1">
            <a:spLocks noChangeArrowheads="1"/>
          </p:cNvSpPr>
          <p:nvPr/>
        </p:nvSpPr>
        <p:spPr bwMode="auto">
          <a:xfrm>
            <a:off x="7747000" y="2590800"/>
            <a:ext cx="147637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AERONET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746125" y="195263"/>
            <a:ext cx="9271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600" dirty="0" smtClean="0">
                <a:solidFill>
                  <a:srgbClr val="3399FF"/>
                </a:solidFill>
                <a:latin typeface="Arial" charset="0"/>
              </a:rPr>
              <a:t>Example: Comprehensive </a:t>
            </a:r>
            <a:r>
              <a:rPr lang="en-US" sz="3600" dirty="0">
                <a:solidFill>
                  <a:srgbClr val="3399FF"/>
                </a:solidFill>
                <a:latin typeface="Arial" charset="0"/>
              </a:rPr>
              <a:t>Multi-Sensor Data Environment for Aerosol Studies</a:t>
            </a:r>
          </a:p>
        </p:txBody>
      </p:sp>
      <p:cxnSp>
        <p:nvCxnSpPr>
          <p:cNvPr id="32" name="Straight Arrow Connector 31"/>
          <p:cNvCxnSpPr>
            <a:stCxn id="9227" idx="3"/>
            <a:endCxn id="9235" idx="1"/>
          </p:cNvCxnSpPr>
          <p:nvPr/>
        </p:nvCxnSpPr>
        <p:spPr>
          <a:xfrm>
            <a:off x="3860800" y="2901806"/>
            <a:ext cx="1371600" cy="15939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5345112" y="1752601"/>
            <a:ext cx="97155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u="sng" dirty="0" smtClean="0">
                <a:solidFill>
                  <a:srgbClr val="FFFF00"/>
                </a:solidFill>
                <a:latin typeface="Arial" charset="0"/>
              </a:rPr>
              <a:t>Models</a:t>
            </a:r>
            <a:endParaRPr lang="en-US" sz="2000" u="sng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7446962" y="1752601"/>
            <a:ext cx="196215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u="sng" dirty="0" smtClean="0">
                <a:solidFill>
                  <a:srgbClr val="FFFF00"/>
                </a:solidFill>
                <a:latin typeface="Arial" charset="0"/>
              </a:rPr>
              <a:t>Ground-based</a:t>
            </a:r>
            <a:endParaRPr lang="en-US" sz="2000" u="sng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663575" y="5786438"/>
            <a:ext cx="20542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Parasol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946400" y="5727412"/>
            <a:ext cx="762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Polder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660400" y="6184612"/>
            <a:ext cx="20542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CALIPSO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2870200" y="6184612"/>
            <a:ext cx="106997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dirty="0" err="1" smtClean="0">
                <a:solidFill>
                  <a:srgbClr val="FFFF00"/>
                </a:solidFill>
                <a:latin typeface="Arial" charset="0"/>
              </a:rPr>
              <a:t>CALIOP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660401" y="6553200"/>
            <a:ext cx="9906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….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2943225" y="6565612"/>
            <a:ext cx="762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…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cxnSp>
        <p:nvCxnSpPr>
          <p:cNvPr id="45" name="Straight Arrow Connector 44"/>
          <p:cNvCxnSpPr>
            <a:stCxn id="9222" idx="3"/>
            <a:endCxn id="9235" idx="1"/>
          </p:cNvCxnSpPr>
          <p:nvPr/>
        </p:nvCxnSpPr>
        <p:spPr>
          <a:xfrm>
            <a:off x="3937000" y="3422794"/>
            <a:ext cx="1295400" cy="107300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0" idx="3"/>
            <a:endCxn id="9235" idx="1"/>
          </p:cNvCxnSpPr>
          <p:nvPr/>
        </p:nvCxnSpPr>
        <p:spPr>
          <a:xfrm flipV="1">
            <a:off x="3708400" y="4495800"/>
            <a:ext cx="1524000" cy="137780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2" idx="3"/>
            <a:endCxn id="9235" idx="1"/>
          </p:cNvCxnSpPr>
          <p:nvPr/>
        </p:nvCxnSpPr>
        <p:spPr>
          <a:xfrm flipV="1">
            <a:off x="3940176" y="4495800"/>
            <a:ext cx="1292224" cy="183500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239" idx="2"/>
            <a:endCxn id="9235" idx="3"/>
          </p:cNvCxnSpPr>
          <p:nvPr/>
        </p:nvCxnSpPr>
        <p:spPr>
          <a:xfrm rot="5400000">
            <a:off x="7318376" y="3328987"/>
            <a:ext cx="1595437" cy="7381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9225" idx="3"/>
            <a:endCxn id="9235" idx="1"/>
          </p:cNvCxnSpPr>
          <p:nvPr/>
        </p:nvCxnSpPr>
        <p:spPr>
          <a:xfrm flipV="1">
            <a:off x="3556001" y="4495800"/>
            <a:ext cx="1676399" cy="9081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9237" idx="2"/>
            <a:endCxn id="9235" idx="0"/>
          </p:cNvCxnSpPr>
          <p:nvPr/>
        </p:nvCxnSpPr>
        <p:spPr>
          <a:xfrm rot="16200000" flipH="1">
            <a:off x="5687616" y="3160316"/>
            <a:ext cx="1066800" cy="53736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9238" idx="0"/>
            <a:endCxn id="9235" idx="3"/>
          </p:cNvCxnSpPr>
          <p:nvPr/>
        </p:nvCxnSpPr>
        <p:spPr>
          <a:xfrm rot="16200000" flipV="1">
            <a:off x="7814469" y="4428331"/>
            <a:ext cx="990600" cy="11255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the 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Highly distributed system</a:t>
            </a:r>
          </a:p>
          <a:p>
            <a:r>
              <a:rPr lang="en-US" dirty="0" smtClean="0"/>
              <a:t>Uses interoperability standards</a:t>
            </a:r>
          </a:p>
          <a:p>
            <a:r>
              <a:rPr lang="en-US" dirty="0" smtClean="0"/>
              <a:t>Supports standard data formats</a:t>
            </a:r>
          </a:p>
          <a:p>
            <a:r>
              <a:rPr lang="en-US" dirty="0" smtClean="0"/>
              <a:t>Acts as a server and a client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0"/>
            <a:ext cx="8636000" cy="106680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Why and how Giovanni is possible now?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66800"/>
            <a:ext cx="8890000" cy="6248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In the past, it was difficult to get data even from one sensor – data were archive on tapes(!)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Now all the data are online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Data transfer is fast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More data servers serving data on-demand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Better interoperability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Users can get TB of data from various locations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However… measurements are still sophisticated, science behind them  has not become  simpler 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information (data) overload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Giovanni helps with this overload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350" y="169863"/>
            <a:ext cx="8856663" cy="693737"/>
          </a:xfrm>
        </p:spPr>
        <p:txBody>
          <a:bodyPr/>
          <a:lstStyle/>
          <a:p>
            <a:r>
              <a:rPr lang="en-US" sz="3600" dirty="0" smtClean="0"/>
              <a:t>NASA GES DISC Interoperability Architecture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681038" y="5975350"/>
            <a:ext cx="3511550" cy="958850"/>
            <a:chOff x="793" y="3179"/>
            <a:chExt cx="1991" cy="544"/>
          </a:xfrm>
        </p:grpSpPr>
        <p:sp>
          <p:nvSpPr>
            <p:cNvPr id="82980" name="Rectangle 4"/>
            <p:cNvSpPr>
              <a:spLocks noChangeArrowheads="1"/>
            </p:cNvSpPr>
            <p:nvPr/>
          </p:nvSpPr>
          <p:spPr bwMode="auto">
            <a:xfrm>
              <a:off x="796" y="3179"/>
              <a:ext cx="1988" cy="54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b" anchorCtr="1"/>
            <a:lstStyle/>
            <a:p>
              <a:pPr algn="ctr"/>
              <a:r>
                <a:rPr lang="en-US">
                  <a:latin typeface="Arial" charset="0"/>
                </a:rPr>
                <a:t>Data Input</a:t>
              </a:r>
            </a:p>
          </p:txBody>
        </p:sp>
        <p:sp>
          <p:nvSpPr>
            <p:cNvPr id="82981" name="Text Box 5"/>
            <p:cNvSpPr txBox="1">
              <a:spLocks noChangeArrowheads="1"/>
            </p:cNvSpPr>
            <p:nvPr/>
          </p:nvSpPr>
          <p:spPr bwMode="auto">
            <a:xfrm>
              <a:off x="1526" y="3180"/>
              <a:ext cx="410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WCS</a:t>
              </a:r>
            </a:p>
          </p:txBody>
        </p:sp>
        <p:sp>
          <p:nvSpPr>
            <p:cNvPr id="82982" name="Text Box 6"/>
            <p:cNvSpPr txBox="1">
              <a:spLocks noChangeArrowheads="1"/>
            </p:cNvSpPr>
            <p:nvPr/>
          </p:nvSpPr>
          <p:spPr bwMode="auto">
            <a:xfrm>
              <a:off x="1945" y="3180"/>
              <a:ext cx="425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WMS</a:t>
              </a:r>
            </a:p>
          </p:txBody>
        </p:sp>
        <p:sp>
          <p:nvSpPr>
            <p:cNvPr id="82983" name="Text Box 7"/>
            <p:cNvSpPr txBox="1">
              <a:spLocks noChangeArrowheads="1"/>
            </p:cNvSpPr>
            <p:nvPr/>
          </p:nvSpPr>
          <p:spPr bwMode="auto">
            <a:xfrm>
              <a:off x="2378" y="3180"/>
              <a:ext cx="405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FTP</a:t>
              </a:r>
            </a:p>
          </p:txBody>
        </p:sp>
        <p:sp>
          <p:nvSpPr>
            <p:cNvPr id="82984" name="Text Box 9"/>
            <p:cNvSpPr txBox="1">
              <a:spLocks noChangeArrowheads="1"/>
            </p:cNvSpPr>
            <p:nvPr/>
          </p:nvSpPr>
          <p:spPr bwMode="auto">
            <a:xfrm>
              <a:off x="793" y="3180"/>
              <a:ext cx="730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OPeNDAP</a:t>
              </a:r>
            </a:p>
          </p:txBody>
        </p:sp>
      </p:grpSp>
      <p:sp>
        <p:nvSpPr>
          <p:cNvPr id="82948" name="Text Box 12"/>
          <p:cNvSpPr txBox="1">
            <a:spLocks noChangeArrowheads="1"/>
          </p:cNvSpPr>
          <p:nvPr/>
        </p:nvSpPr>
        <p:spPr bwMode="auto">
          <a:xfrm>
            <a:off x="1457325" y="4441825"/>
            <a:ext cx="1957388" cy="471488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Giovanni</a:t>
            </a:r>
          </a:p>
        </p:txBody>
      </p:sp>
      <p:sp>
        <p:nvSpPr>
          <p:cNvPr id="82949" name="AutoShape 13"/>
          <p:cNvSpPr>
            <a:spLocks noChangeArrowheads="1"/>
          </p:cNvSpPr>
          <p:nvPr/>
        </p:nvSpPr>
        <p:spPr bwMode="auto">
          <a:xfrm>
            <a:off x="6413500" y="4038600"/>
            <a:ext cx="1231900" cy="1320800"/>
          </a:xfrm>
          <a:prstGeom prst="can">
            <a:avLst>
              <a:gd name="adj" fmla="val 26253"/>
            </a:avLst>
          </a:prstGeom>
          <a:solidFill>
            <a:srgbClr val="66FF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Archive</a:t>
            </a:r>
            <a:endParaRPr lang="en-US">
              <a:solidFill>
                <a:schemeClr val="hlink"/>
              </a:solidFill>
              <a:latin typeface="Arial" charset="0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(S4PA)</a:t>
            </a:r>
          </a:p>
        </p:txBody>
      </p:sp>
      <p:sp>
        <p:nvSpPr>
          <p:cNvPr id="82950" name="Text Box 14"/>
          <p:cNvSpPr txBox="1">
            <a:spLocks noChangeArrowheads="1"/>
          </p:cNvSpPr>
          <p:nvPr/>
        </p:nvSpPr>
        <p:spPr bwMode="auto">
          <a:xfrm>
            <a:off x="8021638" y="4225925"/>
            <a:ext cx="1898650" cy="841375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Processing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(S4PM)</a:t>
            </a: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51" name="Text Box 15"/>
          <p:cNvSpPr txBox="1">
            <a:spLocks noChangeArrowheads="1"/>
          </p:cNvSpPr>
          <p:nvPr/>
        </p:nvSpPr>
        <p:spPr bwMode="auto">
          <a:xfrm>
            <a:off x="4056063" y="2805113"/>
            <a:ext cx="1455737" cy="841375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Search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(Mirador)</a:t>
            </a:r>
          </a:p>
        </p:txBody>
      </p:sp>
      <p:cxnSp>
        <p:nvCxnSpPr>
          <p:cNvPr id="82952" name="AutoShape 21"/>
          <p:cNvCxnSpPr>
            <a:cxnSpLocks noChangeShapeType="1"/>
            <a:stCxn id="82949" idx="4"/>
            <a:endCxn id="82950" idx="1"/>
          </p:cNvCxnSpPr>
          <p:nvPr/>
        </p:nvCxnSpPr>
        <p:spPr bwMode="auto">
          <a:xfrm flipV="1">
            <a:off x="7645400" y="4646613"/>
            <a:ext cx="376238" cy="52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82953" name="AutoShape 22"/>
          <p:cNvCxnSpPr>
            <a:cxnSpLocks noChangeShapeType="1"/>
            <a:stCxn id="82949" idx="2"/>
            <a:endCxn id="82948" idx="3"/>
          </p:cNvCxnSpPr>
          <p:nvPr/>
        </p:nvCxnSpPr>
        <p:spPr bwMode="auto">
          <a:xfrm rot="10800000">
            <a:off x="3414713" y="4676775"/>
            <a:ext cx="2998787" cy="22225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82954" name="AutoShape 29"/>
          <p:cNvCxnSpPr>
            <a:cxnSpLocks noChangeShapeType="1"/>
            <a:stCxn id="82980" idx="0"/>
            <a:endCxn id="82948" idx="2"/>
          </p:cNvCxnSpPr>
          <p:nvPr/>
        </p:nvCxnSpPr>
        <p:spPr bwMode="auto">
          <a:xfrm rot="16200000" flipV="1">
            <a:off x="1906588" y="5441950"/>
            <a:ext cx="1062037" cy="4763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82955" name="AutoShape 33"/>
          <p:cNvCxnSpPr>
            <a:cxnSpLocks noChangeShapeType="1"/>
            <a:stCxn id="82977" idx="0"/>
            <a:endCxn id="82950" idx="2"/>
          </p:cNvCxnSpPr>
          <p:nvPr/>
        </p:nvCxnSpPr>
        <p:spPr bwMode="auto">
          <a:xfrm rot="5400000" flipH="1" flipV="1">
            <a:off x="7532687" y="4554538"/>
            <a:ext cx="925513" cy="195103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82956" name="AutoShape 39"/>
          <p:cNvCxnSpPr>
            <a:cxnSpLocks noChangeShapeType="1"/>
            <a:stCxn id="82949" idx="1"/>
            <a:endCxn id="82965" idx="2"/>
          </p:cNvCxnSpPr>
          <p:nvPr/>
        </p:nvCxnSpPr>
        <p:spPr bwMode="auto">
          <a:xfrm rot="16200000" flipV="1">
            <a:off x="6150769" y="3159919"/>
            <a:ext cx="1752600" cy="4762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82957" name="AutoShape 40"/>
          <p:cNvCxnSpPr>
            <a:cxnSpLocks noChangeShapeType="1"/>
            <a:stCxn id="82948" idx="0"/>
            <a:endCxn id="82960" idx="2"/>
          </p:cNvCxnSpPr>
          <p:nvPr/>
        </p:nvCxnSpPr>
        <p:spPr bwMode="auto">
          <a:xfrm rot="5400000" flipH="1" flipV="1">
            <a:off x="1361281" y="3366294"/>
            <a:ext cx="2149475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82958" name="AutoShape 50"/>
          <p:cNvCxnSpPr>
            <a:cxnSpLocks noChangeShapeType="1"/>
            <a:stCxn id="82951" idx="2"/>
            <a:endCxn id="82948" idx="0"/>
          </p:cNvCxnSpPr>
          <p:nvPr/>
        </p:nvCxnSpPr>
        <p:spPr bwMode="auto">
          <a:xfrm rot="5400000">
            <a:off x="3212306" y="2869407"/>
            <a:ext cx="795337" cy="234950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82959" name="AutoShape 51"/>
          <p:cNvCxnSpPr>
            <a:cxnSpLocks noChangeShapeType="1"/>
            <a:stCxn id="82949" idx="1"/>
            <a:endCxn id="82951" idx="2"/>
          </p:cNvCxnSpPr>
          <p:nvPr/>
        </p:nvCxnSpPr>
        <p:spPr bwMode="auto">
          <a:xfrm rot="16200000" flipV="1">
            <a:off x="5711032" y="2720181"/>
            <a:ext cx="392112" cy="2244725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82960" name="Rectangle 20"/>
          <p:cNvSpPr>
            <a:spLocks noChangeArrowheads="1"/>
          </p:cNvSpPr>
          <p:nvPr/>
        </p:nvSpPr>
        <p:spPr bwMode="auto">
          <a:xfrm>
            <a:off x="985838" y="1309688"/>
            <a:ext cx="2901950" cy="982662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r>
              <a:rPr lang="en-US">
                <a:latin typeface="Arial" charset="0"/>
              </a:rPr>
              <a:t>Data Output</a:t>
            </a: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985838" y="1301750"/>
            <a:ext cx="906462" cy="36988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latin typeface="Arial" charset="0"/>
              </a:rPr>
              <a:t>FTP</a:t>
            </a:r>
          </a:p>
        </p:txBody>
      </p:sp>
      <p:sp>
        <p:nvSpPr>
          <p:cNvPr id="82962" name="Text Box 34"/>
          <p:cNvSpPr txBox="1">
            <a:spLocks noChangeArrowheads="1"/>
          </p:cNvSpPr>
          <p:nvPr/>
        </p:nvSpPr>
        <p:spPr bwMode="auto">
          <a:xfrm>
            <a:off x="1889125" y="1301750"/>
            <a:ext cx="966788" cy="36988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latin typeface="Arial" charset="0"/>
              </a:rPr>
              <a:t>HTTP</a:t>
            </a:r>
          </a:p>
        </p:txBody>
      </p:sp>
      <p:sp>
        <p:nvSpPr>
          <p:cNvPr id="82963" name="Text Box 35"/>
          <p:cNvSpPr txBox="1">
            <a:spLocks noChangeArrowheads="1"/>
          </p:cNvSpPr>
          <p:nvPr/>
        </p:nvSpPr>
        <p:spPr bwMode="auto">
          <a:xfrm>
            <a:off x="2868613" y="1308100"/>
            <a:ext cx="1014412" cy="3683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latin typeface="Arial" charset="0"/>
              </a:rPr>
              <a:t>WMS</a:t>
            </a:r>
          </a:p>
        </p:txBody>
      </p:sp>
      <p:sp>
        <p:nvSpPr>
          <p:cNvPr id="82964" name="Line 54"/>
          <p:cNvSpPr>
            <a:spLocks noChangeShapeType="1"/>
          </p:cNvSpPr>
          <p:nvPr/>
        </p:nvSpPr>
        <p:spPr bwMode="auto">
          <a:xfrm flipH="1" flipV="1">
            <a:off x="4765675" y="2395538"/>
            <a:ext cx="0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82965" name="Rectangle 38"/>
          <p:cNvSpPr>
            <a:spLocks noChangeArrowheads="1"/>
          </p:cNvSpPr>
          <p:nvPr/>
        </p:nvSpPr>
        <p:spPr bwMode="auto">
          <a:xfrm>
            <a:off x="4137025" y="1255713"/>
            <a:ext cx="5775325" cy="103028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b" anchorCtr="1"/>
          <a:lstStyle/>
          <a:p>
            <a:pPr algn="ctr"/>
            <a:r>
              <a:rPr lang="en-US">
                <a:latin typeface="Arial" charset="0"/>
              </a:rPr>
              <a:t>Data Output</a:t>
            </a:r>
          </a:p>
        </p:txBody>
      </p:sp>
      <p:sp>
        <p:nvSpPr>
          <p:cNvPr id="82966" name="Text Box 16"/>
          <p:cNvSpPr txBox="1">
            <a:spLocks noChangeArrowheads="1"/>
          </p:cNvSpPr>
          <p:nvPr/>
        </p:nvSpPr>
        <p:spPr bwMode="auto">
          <a:xfrm>
            <a:off x="5016500" y="1266825"/>
            <a:ext cx="812800" cy="4048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 anchorCtr="1"/>
          <a:lstStyle/>
          <a:p>
            <a:r>
              <a:rPr lang="en-US" sz="1800">
                <a:latin typeface="Arial" charset="0"/>
              </a:rPr>
              <a:t>WCS</a:t>
            </a:r>
          </a:p>
        </p:txBody>
      </p:sp>
      <p:sp>
        <p:nvSpPr>
          <p:cNvPr id="82967" name="Text Box 19"/>
          <p:cNvSpPr txBox="1">
            <a:spLocks noChangeArrowheads="1"/>
          </p:cNvSpPr>
          <p:nvPr/>
        </p:nvSpPr>
        <p:spPr bwMode="auto">
          <a:xfrm>
            <a:off x="5829300" y="1266825"/>
            <a:ext cx="701675" cy="4048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 anchorCtr="1"/>
          <a:lstStyle/>
          <a:p>
            <a:r>
              <a:rPr lang="en-US" sz="1800">
                <a:latin typeface="Arial" charset="0"/>
              </a:rPr>
              <a:t>FTP</a:t>
            </a:r>
          </a:p>
        </p:txBody>
      </p:sp>
      <p:sp>
        <p:nvSpPr>
          <p:cNvPr id="82968" name="Text Box 55"/>
          <p:cNvSpPr txBox="1">
            <a:spLocks noChangeArrowheads="1"/>
          </p:cNvSpPr>
          <p:nvPr/>
        </p:nvSpPr>
        <p:spPr bwMode="auto">
          <a:xfrm>
            <a:off x="4164013" y="1266825"/>
            <a:ext cx="839787" cy="4048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 anchorCtr="1"/>
          <a:lstStyle/>
          <a:p>
            <a:r>
              <a:rPr lang="en-US" sz="1800">
                <a:latin typeface="Arial" charset="0"/>
              </a:rPr>
              <a:t>WMS</a:t>
            </a:r>
          </a:p>
        </p:txBody>
      </p:sp>
      <p:sp>
        <p:nvSpPr>
          <p:cNvPr id="82969" name="Text Box 18"/>
          <p:cNvSpPr txBox="1">
            <a:spLocks noChangeArrowheads="1"/>
          </p:cNvSpPr>
          <p:nvPr/>
        </p:nvSpPr>
        <p:spPr bwMode="auto">
          <a:xfrm>
            <a:off x="8451850" y="1266825"/>
            <a:ext cx="1417638" cy="4048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 anchorCtr="1"/>
          <a:lstStyle/>
          <a:p>
            <a:r>
              <a:rPr lang="en-US" sz="1800">
                <a:latin typeface="Arial" charset="0"/>
              </a:rPr>
              <a:t>OPeNDAP</a:t>
            </a:r>
          </a:p>
        </p:txBody>
      </p:sp>
      <p:sp>
        <p:nvSpPr>
          <p:cNvPr id="82970" name="Text Box 36"/>
          <p:cNvSpPr txBox="1">
            <a:spLocks noChangeArrowheads="1"/>
          </p:cNvSpPr>
          <p:nvPr/>
        </p:nvSpPr>
        <p:spPr bwMode="auto">
          <a:xfrm>
            <a:off x="6545263" y="1266825"/>
            <a:ext cx="801687" cy="4048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 anchorCtr="1"/>
          <a:lstStyle/>
          <a:p>
            <a:r>
              <a:rPr lang="en-US" sz="1800">
                <a:latin typeface="Arial" charset="0"/>
              </a:rPr>
              <a:t>HTTP</a:t>
            </a:r>
          </a:p>
        </p:txBody>
      </p:sp>
      <p:sp>
        <p:nvSpPr>
          <p:cNvPr id="82971" name="Text Box 37"/>
          <p:cNvSpPr txBox="1">
            <a:spLocks noChangeArrowheads="1"/>
          </p:cNvSpPr>
          <p:nvPr/>
        </p:nvSpPr>
        <p:spPr bwMode="auto">
          <a:xfrm>
            <a:off x="7346950" y="1266825"/>
            <a:ext cx="1103313" cy="4048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 anchorCtr="1"/>
          <a:lstStyle/>
          <a:p>
            <a:r>
              <a:rPr lang="en-US" sz="1800">
                <a:latin typeface="Arial" charset="0"/>
              </a:rPr>
              <a:t>HTTP Svc</a:t>
            </a:r>
          </a:p>
        </p:txBody>
      </p:sp>
      <p:cxnSp>
        <p:nvCxnSpPr>
          <p:cNvPr id="82972" name="AutoShape 32"/>
          <p:cNvCxnSpPr>
            <a:cxnSpLocks noChangeShapeType="1"/>
            <a:stCxn id="82977" idx="0"/>
            <a:endCxn id="82949" idx="3"/>
          </p:cNvCxnSpPr>
          <p:nvPr/>
        </p:nvCxnSpPr>
        <p:spPr bwMode="auto">
          <a:xfrm rot="5400000" flipH="1" flipV="1">
            <a:off x="6707981" y="5671344"/>
            <a:ext cx="633413" cy="9525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</p:cxn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6110288" y="5984875"/>
            <a:ext cx="1828800" cy="949325"/>
            <a:chOff x="3464" y="3420"/>
            <a:chExt cx="1037" cy="538"/>
          </a:xfrm>
        </p:grpSpPr>
        <p:sp>
          <p:nvSpPr>
            <p:cNvPr id="82977" name="Rectangle 23"/>
            <p:cNvSpPr>
              <a:spLocks noChangeArrowheads="1"/>
            </p:cNvSpPr>
            <p:nvPr/>
          </p:nvSpPr>
          <p:spPr bwMode="auto">
            <a:xfrm>
              <a:off x="3464" y="3424"/>
              <a:ext cx="1032" cy="53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b" anchorCtr="1"/>
            <a:lstStyle/>
            <a:p>
              <a:pPr algn="ctr"/>
              <a:r>
                <a:rPr lang="en-US">
                  <a:latin typeface="Arial" charset="0"/>
                </a:rPr>
                <a:t>Data Input</a:t>
              </a:r>
            </a:p>
          </p:txBody>
        </p:sp>
        <p:sp>
          <p:nvSpPr>
            <p:cNvPr id="82978" name="Text Box 58"/>
            <p:cNvSpPr txBox="1">
              <a:spLocks noChangeArrowheads="1"/>
            </p:cNvSpPr>
            <p:nvPr/>
          </p:nvSpPr>
          <p:spPr bwMode="auto">
            <a:xfrm>
              <a:off x="3940" y="3420"/>
              <a:ext cx="561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FTP</a:t>
              </a:r>
            </a:p>
          </p:txBody>
        </p:sp>
        <p:sp>
          <p:nvSpPr>
            <p:cNvPr id="82979" name="Text Box 11"/>
            <p:cNvSpPr txBox="1">
              <a:spLocks noChangeArrowheads="1"/>
            </p:cNvSpPr>
            <p:nvPr/>
          </p:nvSpPr>
          <p:spPr bwMode="auto">
            <a:xfrm>
              <a:off x="3465" y="3420"/>
              <a:ext cx="472" cy="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Arial" charset="0"/>
                </a:rPr>
                <a:t>SFTP</a:t>
              </a:r>
            </a:p>
          </p:txBody>
        </p:sp>
      </p:grpSp>
      <p:sp>
        <p:nvSpPr>
          <p:cNvPr id="82974" name="Date Placeholder 5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6/7/2011</a:t>
            </a:r>
          </a:p>
        </p:txBody>
      </p:sp>
      <p:sp>
        <p:nvSpPr>
          <p:cNvPr id="82975" name="Slide Number Placeholder 5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B084DD-0E28-47C5-8FC0-BF3C35B00BB6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82976" name="Footer Placeholder 5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Leptoukh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69863"/>
            <a:ext cx="8856663" cy="892175"/>
          </a:xfrm>
        </p:spPr>
        <p:txBody>
          <a:bodyPr/>
          <a:lstStyle/>
          <a:p>
            <a:r>
              <a:rPr lang="en-US" sz="3200" smtClean="0"/>
              <a:t>Giovanni Data sources and their access protocols</a:t>
            </a:r>
            <a:endParaRPr lang="en-US" sz="3200" smtClean="0">
              <a:solidFill>
                <a:srgbClr val="0285FF"/>
              </a:solidFill>
            </a:endParaRPr>
          </a:p>
        </p:txBody>
      </p:sp>
      <p:graphicFrame>
        <p:nvGraphicFramePr>
          <p:cNvPr id="20484" name="Group 4"/>
          <p:cNvGraphicFramePr>
            <a:graphicFrameLocks noGrp="1"/>
          </p:cNvGraphicFramePr>
          <p:nvPr>
            <p:ph type="tbl" idx="1"/>
          </p:nvPr>
        </p:nvGraphicFramePr>
        <p:xfrm>
          <a:off x="736600" y="893586"/>
          <a:ext cx="8861777" cy="6040614"/>
        </p:xfrm>
        <a:graphic>
          <a:graphicData uri="http://schemas.openxmlformats.org/drawingml/2006/table">
            <a:tbl>
              <a:tblPr/>
              <a:tblGrid>
                <a:gridCol w="3330222"/>
                <a:gridCol w="1665111"/>
                <a:gridCol w="3866444"/>
              </a:tblGrid>
              <a:tr h="338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Data sources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Protocol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Data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NASA GES DISC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Local access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AIRS, TRMM, OMI, MLS, HIRDLS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NASA MODIS DAAC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MODIS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NASA Ocean Color DAAC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SeaWiFS, MODIS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NASA Langley DAAC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OPeNDAP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CALIPSO, MISR, TES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CERES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NSIDC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AMSR-E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</a:tr>
              <a:tr h="403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NOAA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Snow, Ice, NCEP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Univ. of Maryland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MODIS fire, NDVI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Colorado State Univ.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CloudSat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CIESIN Columbia University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Population data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JPL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QuickSat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EPA via DataFed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WCS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PM2.5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Lille, France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Parasol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ESA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MERIS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Juelich, Germany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FTP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  <a:sym typeface="Wingdings" pitchFamily="1" charset="2"/>
                        </a:rPr>
                        <a:t> WCS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ＭＳ Ｐゴシック" pitchFamily="1" charset="-128"/>
                      </a:endParaRP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HTAP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DLR, Germany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WCS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GOME-2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6"/>
                    </a:solidFill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Paris, France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OPeNDAP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ea typeface="ＭＳ Ｐゴシック" pitchFamily="1" charset="-128"/>
                        </a:rPr>
                        <a:t>AEROCOM</a:t>
                      </a:r>
                    </a:p>
                  </a:txBody>
                  <a:tcPr marL="101600" marR="101600" marT="50800" marB="5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ED"/>
                    </a:solidFill>
                  </a:tcPr>
                </a:tc>
              </a:tr>
            </a:tbl>
          </a:graphicData>
        </a:graphic>
      </p:graphicFrame>
      <p:sp>
        <p:nvSpPr>
          <p:cNvPr id="9325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6/7/2011</a:t>
            </a:r>
          </a:p>
        </p:txBody>
      </p:sp>
      <p:sp>
        <p:nvSpPr>
          <p:cNvPr id="932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244CC7-2116-4451-9C52-D06F8186D8CB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93259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Leptoukh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0" y="152400"/>
            <a:ext cx="8636000" cy="457200"/>
          </a:xfrm>
        </p:spPr>
        <p:txBody>
          <a:bodyPr/>
          <a:lstStyle/>
          <a:p>
            <a:r>
              <a:rPr lang="en-US" sz="4000" dirty="0" smtClean="0"/>
              <a:t>Giovanni Data via Protocols &amp; Services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6600" y="963613"/>
            <a:ext cx="9083675" cy="58943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Anonymous FTP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Available for all public data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Public HTTP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alternative to anonymous FTP, for most data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Open-Source Network for Data Access Protocol (OPeNDAP)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Supports subsetting, ASCII download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Supports netCDF conversion for HDF5 data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Available for many datasets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OGC Web Coverage Service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Typically implies interpolation / reprojection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NetCDF/CF-1 profile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Does not support vertical profiles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Offered for a few datasets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OGC Web Map Service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err="1" smtClean="0"/>
              <a:t>Reprojected</a:t>
            </a:r>
            <a:r>
              <a:rPr lang="en-US" sz="2400" dirty="0" smtClean="0"/>
              <a:t>, mapped visualization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/>
              <a:t>Offered for TRMM AIRS, AIRS Near-real-time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DD78F2-1F26-4113-85ED-49A285FA31F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69863"/>
            <a:ext cx="8856663" cy="606425"/>
          </a:xfrm>
        </p:spPr>
        <p:txBody>
          <a:bodyPr/>
          <a:lstStyle/>
          <a:p>
            <a:r>
              <a:rPr lang="en-US" smtClean="0"/>
              <a:t>Formats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0475" y="987425"/>
            <a:ext cx="8636000" cy="508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700" smtClean="0"/>
              <a:t>Hierarchical Data Format (HDF)</a:t>
            </a:r>
          </a:p>
          <a:p>
            <a:pPr lvl="1">
              <a:lnSpc>
                <a:spcPct val="90000"/>
              </a:lnSpc>
            </a:pPr>
            <a:r>
              <a:rPr lang="en-US" sz="2200" smtClean="0"/>
              <a:t>Versions 4 and 5</a:t>
            </a:r>
          </a:p>
          <a:p>
            <a:pPr lvl="1">
              <a:lnSpc>
                <a:spcPct val="90000"/>
              </a:lnSpc>
            </a:pPr>
            <a:r>
              <a:rPr lang="en-US" sz="2200" smtClean="0"/>
              <a:t>“Standard” format but wide variation in data structures and semantics</a:t>
            </a:r>
          </a:p>
          <a:p>
            <a:pPr>
              <a:lnSpc>
                <a:spcPct val="90000"/>
              </a:lnSpc>
            </a:pPr>
            <a:r>
              <a:rPr lang="en-US" sz="2700" smtClean="0"/>
              <a:t>HDF-EOS2, HDF-EOS5</a:t>
            </a:r>
          </a:p>
          <a:p>
            <a:pPr lvl="1">
              <a:lnSpc>
                <a:spcPct val="90000"/>
              </a:lnSpc>
            </a:pPr>
            <a:r>
              <a:rPr lang="en-US" sz="2200" smtClean="0"/>
              <a:t>EOSDIS Standard structures and limited semantics</a:t>
            </a:r>
          </a:p>
          <a:p>
            <a:pPr>
              <a:lnSpc>
                <a:spcPct val="90000"/>
              </a:lnSpc>
            </a:pPr>
            <a:r>
              <a:rPr lang="en-US" sz="2700" smtClean="0"/>
              <a:t>Network Common Form (netCDF)</a:t>
            </a:r>
          </a:p>
          <a:p>
            <a:pPr lvl="1">
              <a:lnSpc>
                <a:spcPct val="90000"/>
              </a:lnSpc>
            </a:pPr>
            <a:r>
              <a:rPr lang="en-US" sz="2200" smtClean="0"/>
              <a:t>Standard format with wide variation in structures and semantics</a:t>
            </a:r>
          </a:p>
          <a:p>
            <a:pPr>
              <a:lnSpc>
                <a:spcPct val="90000"/>
              </a:lnSpc>
            </a:pPr>
            <a:r>
              <a:rPr lang="en-US" sz="2700" smtClean="0"/>
              <a:t>COARDS</a:t>
            </a:r>
          </a:p>
          <a:p>
            <a:pPr lvl="1">
              <a:lnSpc>
                <a:spcPct val="90000"/>
              </a:lnSpc>
            </a:pPr>
            <a:r>
              <a:rPr lang="en-US" sz="2200" smtClean="0"/>
              <a:t>netCDF convention on dataset dimensions</a:t>
            </a:r>
          </a:p>
          <a:p>
            <a:pPr>
              <a:lnSpc>
                <a:spcPct val="90000"/>
              </a:lnSpc>
            </a:pPr>
            <a:r>
              <a:rPr lang="en-US" sz="2700" smtClean="0"/>
              <a:t>CF1</a:t>
            </a:r>
          </a:p>
          <a:p>
            <a:pPr lvl="1">
              <a:lnSpc>
                <a:spcPct val="90000"/>
              </a:lnSpc>
            </a:pPr>
            <a:r>
              <a:rPr lang="en-US" sz="2200" smtClean="0"/>
              <a:t>COARDS successor with controlled vocabulary for variable names</a:t>
            </a:r>
          </a:p>
          <a:p>
            <a:pPr>
              <a:lnSpc>
                <a:spcPct val="90000"/>
              </a:lnSpc>
            </a:pPr>
            <a:r>
              <a:rPr lang="en-US" sz="2700" smtClean="0"/>
              <a:t>Binary, ASCII</a:t>
            </a:r>
          </a:p>
          <a:p>
            <a:pPr lvl="1">
              <a:lnSpc>
                <a:spcPct val="90000"/>
              </a:lnSpc>
            </a:pPr>
            <a:r>
              <a:rPr lang="en-US" sz="2200" smtClean="0"/>
              <a:t>Non-standard formats</a:t>
            </a:r>
          </a:p>
          <a:p>
            <a:pPr lvl="1">
              <a:lnSpc>
                <a:spcPct val="90000"/>
              </a:lnSpc>
            </a:pPr>
            <a:endParaRPr lang="en-US" sz="220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DD78F2-1F26-4113-85ED-49A285FA31F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636000" cy="1271588"/>
          </a:xfrm>
        </p:spPr>
        <p:txBody>
          <a:bodyPr/>
          <a:lstStyle/>
          <a:p>
            <a:r>
              <a:rPr lang="en-US" dirty="0" smtClean="0"/>
              <a:t>NASA GES-DISC OGC Architecture</a:t>
            </a:r>
          </a:p>
        </p:txBody>
      </p:sp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4235450" y="1655763"/>
            <a:ext cx="1803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rebuchet MS" pitchFamily="34" charset="0"/>
              </a:rPr>
              <a:t>User/Client</a:t>
            </a:r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2638425" y="2908300"/>
            <a:ext cx="1820863" cy="841375"/>
          </a:xfrm>
          <a:prstGeom prst="rect">
            <a:avLst/>
          </a:pr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>
                <a:latin typeface="Trebuchet MS" pitchFamily="34" charset="0"/>
              </a:rPr>
              <a:t>MapServer</a:t>
            </a:r>
          </a:p>
          <a:p>
            <a:pPr algn="ctr"/>
            <a:r>
              <a:rPr lang="en-US">
                <a:latin typeface="Trebuchet MS" pitchFamily="34" charset="0"/>
              </a:rPr>
              <a:t>WMS Server</a:t>
            </a:r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5838825" y="2908300"/>
            <a:ext cx="1751013" cy="841375"/>
          </a:xfrm>
          <a:prstGeom prst="rect">
            <a:avLst/>
          </a:pr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>
                <a:latin typeface="Trebuchet MS" pitchFamily="34" charset="0"/>
              </a:rPr>
              <a:t>GMU </a:t>
            </a:r>
          </a:p>
          <a:p>
            <a:pPr algn="ctr"/>
            <a:r>
              <a:rPr lang="en-US">
                <a:latin typeface="Trebuchet MS" pitchFamily="34" charset="0"/>
              </a:rPr>
              <a:t>WCS Server</a:t>
            </a:r>
          </a:p>
        </p:txBody>
      </p:sp>
      <p:sp>
        <p:nvSpPr>
          <p:cNvPr id="87046" name="Text Box 7"/>
          <p:cNvSpPr txBox="1">
            <a:spLocks noChangeArrowheads="1"/>
          </p:cNvSpPr>
          <p:nvPr/>
        </p:nvSpPr>
        <p:spPr bwMode="auto">
          <a:xfrm>
            <a:off x="1800225" y="4786313"/>
            <a:ext cx="1403350" cy="471487"/>
          </a:xfrm>
          <a:prstGeom prst="rect">
            <a:avLst/>
          </a:pr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>
                <a:latin typeface="Trebuchet MS" pitchFamily="34" charset="0"/>
              </a:rPr>
              <a:t>Giovanni</a:t>
            </a:r>
          </a:p>
        </p:txBody>
      </p:sp>
      <p:cxnSp>
        <p:nvCxnSpPr>
          <p:cNvPr id="87047" name="AutoShape 8"/>
          <p:cNvCxnSpPr>
            <a:cxnSpLocks noChangeShapeType="1"/>
            <a:stCxn id="87044" idx="2"/>
            <a:endCxn id="87046" idx="0"/>
          </p:cNvCxnSpPr>
          <p:nvPr/>
        </p:nvCxnSpPr>
        <p:spPr bwMode="auto">
          <a:xfrm rot="5400000">
            <a:off x="2506663" y="3744912"/>
            <a:ext cx="1036638" cy="1046163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87048" name="AutoShape 9"/>
          <p:cNvCxnSpPr>
            <a:cxnSpLocks noChangeShapeType="1"/>
            <a:stCxn id="87044" idx="0"/>
            <a:endCxn id="87043" idx="2"/>
          </p:cNvCxnSpPr>
          <p:nvPr/>
        </p:nvCxnSpPr>
        <p:spPr bwMode="auto">
          <a:xfrm rot="5400000" flipH="1" flipV="1">
            <a:off x="3952876" y="1724025"/>
            <a:ext cx="779462" cy="1589087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87049" name="AutoShape 10"/>
          <p:cNvCxnSpPr>
            <a:cxnSpLocks noChangeShapeType="1"/>
            <a:stCxn id="87045" idx="0"/>
            <a:endCxn id="87043" idx="2"/>
          </p:cNvCxnSpPr>
          <p:nvPr/>
        </p:nvCxnSpPr>
        <p:spPr bwMode="auto">
          <a:xfrm rot="16200000" flipV="1">
            <a:off x="5536407" y="1729581"/>
            <a:ext cx="779462" cy="1577975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87050" name="Text Box 11"/>
          <p:cNvSpPr txBox="1">
            <a:spLocks noChangeArrowheads="1"/>
          </p:cNvSpPr>
          <p:nvPr/>
        </p:nvSpPr>
        <p:spPr bwMode="auto">
          <a:xfrm>
            <a:off x="2174875" y="2184400"/>
            <a:ext cx="22669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Full WMS protocol</a:t>
            </a:r>
          </a:p>
        </p:txBody>
      </p:sp>
      <p:sp>
        <p:nvSpPr>
          <p:cNvPr id="87051" name="AutoShape 12"/>
          <p:cNvSpPr>
            <a:spLocks noChangeArrowheads="1"/>
          </p:cNvSpPr>
          <p:nvPr/>
        </p:nvSpPr>
        <p:spPr bwMode="auto">
          <a:xfrm>
            <a:off x="4579938" y="4665663"/>
            <a:ext cx="1235075" cy="750887"/>
          </a:xfrm>
          <a:prstGeom prst="can">
            <a:avLst>
              <a:gd name="adj" fmla="val 25000"/>
            </a:avLst>
          </a:prstGeom>
          <a:solidFill>
            <a:srgbClr val="66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>
                <a:latin typeface="Trebuchet MS" pitchFamily="34" charset="0"/>
              </a:rPr>
              <a:t>Archive</a:t>
            </a:r>
          </a:p>
        </p:txBody>
      </p:sp>
      <p:sp>
        <p:nvSpPr>
          <p:cNvPr id="87052" name="Text Box 13"/>
          <p:cNvSpPr txBox="1">
            <a:spLocks noChangeArrowheads="1"/>
          </p:cNvSpPr>
          <p:nvPr/>
        </p:nvSpPr>
        <p:spPr bwMode="auto">
          <a:xfrm>
            <a:off x="812800" y="4044950"/>
            <a:ext cx="17081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WMS GetMap</a:t>
            </a:r>
          </a:p>
        </p:txBody>
      </p:sp>
      <p:sp>
        <p:nvSpPr>
          <p:cNvPr id="87053" name="Rectangle 14"/>
          <p:cNvSpPr>
            <a:spLocks noChangeArrowheads="1"/>
          </p:cNvSpPr>
          <p:nvPr/>
        </p:nvSpPr>
        <p:spPr bwMode="auto">
          <a:xfrm>
            <a:off x="3930650" y="4441825"/>
            <a:ext cx="47625" cy="77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1599" tIns="50799" rIns="101599" bIns="50799" anchor="ctr"/>
          <a:lstStyle/>
          <a:p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cxnSp>
        <p:nvCxnSpPr>
          <p:cNvPr id="87054" name="AutoShape 15"/>
          <p:cNvCxnSpPr>
            <a:cxnSpLocks noChangeShapeType="1"/>
            <a:stCxn id="87044" idx="2"/>
            <a:endCxn id="87051" idx="1"/>
          </p:cNvCxnSpPr>
          <p:nvPr/>
        </p:nvCxnSpPr>
        <p:spPr bwMode="auto">
          <a:xfrm rot="16200000" flipH="1">
            <a:off x="3914775" y="3382963"/>
            <a:ext cx="915988" cy="1649412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87055" name="Text Box 16"/>
          <p:cNvSpPr txBox="1">
            <a:spLocks noChangeArrowheads="1"/>
          </p:cNvSpPr>
          <p:nvPr/>
        </p:nvSpPr>
        <p:spPr bwMode="auto">
          <a:xfrm>
            <a:off x="3211513" y="4146550"/>
            <a:ext cx="1262062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OPeNDAP</a:t>
            </a:r>
          </a:p>
        </p:txBody>
      </p:sp>
      <p:cxnSp>
        <p:nvCxnSpPr>
          <p:cNvPr id="87056" name="AutoShape 17"/>
          <p:cNvCxnSpPr>
            <a:cxnSpLocks noChangeShapeType="1"/>
            <a:stCxn id="87045" idx="2"/>
            <a:endCxn id="87051" idx="1"/>
          </p:cNvCxnSpPr>
          <p:nvPr/>
        </p:nvCxnSpPr>
        <p:spPr bwMode="auto">
          <a:xfrm rot="5400000">
            <a:off x="5498306" y="3448844"/>
            <a:ext cx="915988" cy="151765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87057" name="Text Box 11"/>
          <p:cNvSpPr txBox="1">
            <a:spLocks noChangeArrowheads="1"/>
          </p:cNvSpPr>
          <p:nvPr/>
        </p:nvSpPr>
        <p:spPr bwMode="auto">
          <a:xfrm>
            <a:off x="6299200" y="2133600"/>
            <a:ext cx="1736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WCS protocol</a:t>
            </a:r>
          </a:p>
        </p:txBody>
      </p:sp>
      <p:cxnSp>
        <p:nvCxnSpPr>
          <p:cNvPr id="23" name="Curved Connector 22"/>
          <p:cNvCxnSpPr>
            <a:stCxn id="87046" idx="2"/>
            <a:endCxn id="87043" idx="3"/>
          </p:cNvCxnSpPr>
          <p:nvPr/>
        </p:nvCxnSpPr>
        <p:spPr>
          <a:xfrm rot="5400000" flipH="1" flipV="1">
            <a:off x="2587625" y="1806575"/>
            <a:ext cx="3365500" cy="3536950"/>
          </a:xfrm>
          <a:prstGeom prst="curvedConnector4">
            <a:avLst>
              <a:gd name="adj1" fmla="val -42424"/>
              <a:gd name="adj2" fmla="val 17937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59" name="Date Placeholder 3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6/7/2011</a:t>
            </a:r>
          </a:p>
        </p:txBody>
      </p:sp>
      <p:sp>
        <p:nvSpPr>
          <p:cNvPr id="87060" name="Slide Number Placeholder 3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BE262C-B1D6-48E6-AF60-5ADA68178966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87061" name="Footer Placeholder 3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Leptoukh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263650" y="219075"/>
            <a:ext cx="8767763" cy="865188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4000" smtClean="0">
                <a:solidFill>
                  <a:srgbClr val="FFF298"/>
                </a:solidFill>
                <a:latin typeface="Arial" charset="0"/>
              </a:rPr>
              <a:t>Provenance for Intercomparison</a:t>
            </a:r>
          </a:p>
        </p:txBody>
      </p:sp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203200" y="1604963"/>
            <a:ext cx="9652000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100000"/>
              <a:buFontTx/>
              <a:buChar char="•"/>
            </a:pPr>
            <a:r>
              <a:rPr lang="en-US" i="1">
                <a:solidFill>
                  <a:srgbClr val="FFFF00"/>
                </a:solidFill>
                <a:latin typeface="Arial" charset="0"/>
              </a:rPr>
              <a:t>Automated or semi-automated intercomparison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>
                <a:solidFill>
                  <a:srgbClr val="FFF298"/>
                </a:solidFill>
                <a:latin typeface="Arial" charset="0"/>
              </a:rPr>
              <a:t>of two apparently comparable parameters exposes a challenge in the proper consideration of the data provenance. </a:t>
            </a:r>
            <a:endParaRPr lang="en-US" sz="2800"/>
          </a:p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298"/>
              </a:buClr>
              <a:buSzPct val="100000"/>
              <a:buFontTx/>
              <a:buChar char="•"/>
            </a:pPr>
            <a:r>
              <a:rPr lang="en-US">
                <a:solidFill>
                  <a:srgbClr val="FFF298"/>
                </a:solidFill>
                <a:latin typeface="Arial" charset="0"/>
              </a:rPr>
              <a:t>Dealing with two or more provenance chains is much more difficult. </a:t>
            </a:r>
            <a:endParaRPr lang="en-US" sz="2800"/>
          </a:p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298"/>
              </a:buClr>
              <a:buSzPct val="100000"/>
              <a:buFontTx/>
              <a:buChar char="•"/>
            </a:pPr>
            <a:r>
              <a:rPr lang="en-US">
                <a:solidFill>
                  <a:srgbClr val="FFF298"/>
                </a:solidFill>
                <a:latin typeface="Arial" charset="0"/>
              </a:rPr>
              <a:t>Provenance should be described with enough </a:t>
            </a:r>
            <a:r>
              <a:rPr lang="en-US" i="1">
                <a:solidFill>
                  <a:srgbClr val="FFFF00"/>
                </a:solidFill>
                <a:latin typeface="Arial" charset="0"/>
              </a:rPr>
              <a:t>semantic richness </a:t>
            </a:r>
            <a:r>
              <a:rPr lang="en-US">
                <a:solidFill>
                  <a:schemeClr val="bg1"/>
                </a:solidFill>
                <a:latin typeface="Arial" charset="0"/>
              </a:rPr>
              <a:t>for users </a:t>
            </a:r>
            <a:r>
              <a:rPr lang="en-US">
                <a:solidFill>
                  <a:srgbClr val="FFF298"/>
                </a:solidFill>
                <a:latin typeface="Arial" charset="0"/>
              </a:rPr>
              <a:t>to assess and eventually </a:t>
            </a:r>
            <a:r>
              <a:rPr lang="en-US" i="1">
                <a:solidFill>
                  <a:srgbClr val="FFFF00"/>
                </a:solidFill>
                <a:latin typeface="Arial" charset="0"/>
              </a:rPr>
              <a:t>assure the scientific validity </a:t>
            </a:r>
            <a:r>
              <a:rPr lang="en-US">
                <a:solidFill>
                  <a:srgbClr val="FFF298"/>
                </a:solidFill>
                <a:latin typeface="Arial" charset="0"/>
              </a:rPr>
              <a:t>of an intercomparison operation. </a:t>
            </a:r>
            <a:endParaRPr lang="en-US" sz="2800"/>
          </a:p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298"/>
              </a:buClr>
              <a:buSzPct val="100000"/>
              <a:buFontTx/>
              <a:buChar char="•"/>
            </a:pPr>
            <a:r>
              <a:rPr lang="en-US">
                <a:solidFill>
                  <a:srgbClr val="FFF298"/>
                </a:solidFill>
                <a:latin typeface="Arial" charset="0"/>
              </a:rPr>
              <a:t>Complicating this task is the dispersion of data and services to multiple sources, to be accessed via </a:t>
            </a:r>
            <a:r>
              <a:rPr lang="en-US" i="1">
                <a:solidFill>
                  <a:srgbClr val="FFFF00"/>
                </a:solidFill>
                <a:latin typeface="Arial" charset="0"/>
              </a:rPr>
              <a:t>heterogeneous workflows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.</a:t>
            </a:r>
            <a:endParaRPr lang="en-US" sz="2800"/>
          </a:p>
          <a:p>
            <a:pPr lvl="1" indent="-3429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FFF298"/>
              </a:buClr>
              <a:buSzPct val="100000"/>
              <a:buFontTx/>
              <a:buChar char="•"/>
            </a:pPr>
            <a:r>
              <a:rPr lang="en-US">
                <a:solidFill>
                  <a:srgbClr val="FFF298"/>
                </a:solidFill>
                <a:latin typeface="Arial" charset="0"/>
              </a:rPr>
              <a:t>Persisting and transmitting the rich provenance requires </a:t>
            </a:r>
            <a:r>
              <a:rPr lang="en-US" i="1">
                <a:solidFill>
                  <a:srgbClr val="FFFF00"/>
                </a:solidFill>
                <a:latin typeface="Arial" charset="0"/>
              </a:rPr>
              <a:t>provenance interoperability </a:t>
            </a:r>
            <a:r>
              <a:rPr lang="en-US">
                <a:solidFill>
                  <a:srgbClr val="FFF298"/>
                </a:solidFill>
                <a:latin typeface="Arial" charset="0"/>
              </a:rPr>
              <a:t>in addition to data interoperability.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12800" y="0"/>
            <a:ext cx="9055100" cy="685800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sz="4000" dirty="0" smtClean="0">
                <a:latin typeface="Arial" charset="0"/>
              </a:rPr>
              <a:t>Giovanni 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200" y="762000"/>
            <a:ext cx="90678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 issues: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Need to learn the data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Harmonize metadata and data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Know and implement caveats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Intercomparison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 diverse provenance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Science quality !!!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Technology issues: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Performance and scale – new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users usually start with the highest resolution for the whole period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Intercomparison requires data in one place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Chaining workflows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Modular visualization and provenance </a:t>
            </a:r>
          </a:p>
          <a:p>
            <a:pPr marL="233363" indent="-233363"/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Diverse communities: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Diverse data and capabilities needs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0"/>
            <a:ext cx="8636000" cy="762000"/>
          </a:xfrm>
        </p:spPr>
        <p:txBody>
          <a:bodyPr/>
          <a:lstStyle/>
          <a:p>
            <a:r>
              <a:rPr lang="en-US" dirty="0" smtClean="0"/>
              <a:t>Giovanni challenges,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8636000" cy="64008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Using Giovanni as a glorified subsetter – good for users (if they don’t crash the system) but not good for the system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Funding model:</a:t>
            </a:r>
          </a:p>
          <a:p>
            <a:pPr marL="633413" lvl="1" indent="-233363"/>
            <a:r>
              <a:rPr lang="en-US" sz="2400" dirty="0" smtClean="0">
                <a:latin typeface="Arial" pitchFamily="34" charset="0"/>
                <a:cs typeface="Arial" pitchFamily="34" charset="0"/>
              </a:rPr>
              <a:t>Big picture: everything is funded by missions where the cross-sensor-platform data handling is secondary (exception: ECHO )</a:t>
            </a:r>
          </a:p>
          <a:p>
            <a:pPr marL="233363" indent="-233363"/>
            <a:r>
              <a:rPr lang="en-US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Sustainability issues:</a:t>
            </a:r>
          </a:p>
          <a:p>
            <a:pPr marL="633413" lvl="1" indent="-233363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Infrastructure growth</a:t>
            </a:r>
          </a:p>
          <a:p>
            <a:pPr marL="633413" lvl="1" indent="-233363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User base growth  </a:t>
            </a:r>
          </a:p>
          <a:p>
            <a:pPr marL="633413" lvl="1" indent="-233363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Cannot be supported by individual projects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52450" y="355600"/>
            <a:ext cx="9055100" cy="1168400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4000" smtClean="0">
                <a:latin typeface="Arial" charset="0"/>
                <a:ea typeface="ヒラギノ角ゴ Pro W3" charset="-128"/>
              </a:rPr>
              <a:t>Giovanni now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584200" y="1066800"/>
            <a:ext cx="9296400" cy="609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Almost 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40 </a:t>
            </a: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customized Giovanni portals serving various missions and projects</a:t>
            </a:r>
            <a:endParaRPr lang="en-US" sz="2800" dirty="0">
              <a:latin typeface="Arial" charset="0"/>
              <a:cs typeface="Arial" charset="0"/>
            </a:endParaRPr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~ 1500 geophysical parameters/variables</a:t>
            </a:r>
            <a:endParaRPr lang="en-US" sz="2800" dirty="0">
              <a:latin typeface="Arial" charset="0"/>
              <a:cs typeface="Arial" charset="0"/>
            </a:endParaRPr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Data (local and 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remote via FTP, OPeNDAP, WCS) </a:t>
            </a: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from:</a:t>
            </a:r>
            <a:endParaRPr lang="en-US" sz="2800" dirty="0">
              <a:latin typeface="Arial" charset="0"/>
              <a:cs typeface="Arial" charset="0"/>
            </a:endParaRPr>
          </a:p>
          <a:p>
            <a:pPr marL="857250" lvl="2" indent="-28575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~ 20 space-based instruments </a:t>
            </a:r>
            <a:endParaRPr lang="en-US" sz="2800" dirty="0">
              <a:latin typeface="Arial" charset="0"/>
              <a:cs typeface="Arial" charset="0"/>
            </a:endParaRPr>
          </a:p>
          <a:p>
            <a:pPr marL="857250" lvl="2" indent="-28575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~ 50 models</a:t>
            </a:r>
            <a:endParaRPr lang="en-US" sz="2800" dirty="0">
              <a:latin typeface="Arial" charset="0"/>
              <a:cs typeface="Arial" charset="0"/>
            </a:endParaRPr>
          </a:p>
          <a:p>
            <a:pPr marL="857250" lvl="2" indent="-28575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EPA and Aeronet stations</a:t>
            </a:r>
            <a:endParaRPr lang="en-US" sz="2800" dirty="0">
              <a:latin typeface="Arial" charset="0"/>
              <a:cs typeface="Arial" charset="0"/>
            </a:endParaRPr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Multiple visualization and statistical analysis functionalities including data intercomparison</a:t>
            </a:r>
            <a:endParaRPr lang="en-US" sz="2800" dirty="0">
              <a:latin typeface="Arial" charset="0"/>
              <a:cs typeface="Arial" charset="0"/>
            </a:endParaRPr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Data lineage</a:t>
            </a:r>
            <a:endParaRPr lang="en-US" sz="2800" dirty="0">
              <a:latin typeface="Arial" charset="0"/>
              <a:cs typeface="Arial" charset="0"/>
            </a:endParaRPr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Subsetted data downloads in multiple formats</a:t>
            </a:r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Various maps and plots served via WMS 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protocol</a:t>
            </a:r>
          </a:p>
          <a:p>
            <a:pPr lvl="1" indent="-342900">
              <a:lnSpc>
                <a:spcPct val="95000"/>
              </a:lnSpc>
              <a:spcAft>
                <a:spcPts val="600"/>
              </a:spcAft>
              <a:buClr>
                <a:srgbClr val="FFFFFF"/>
              </a:buClr>
              <a:buSzPct val="100000"/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Serving output data via WCS, KML</a:t>
            </a:r>
            <a:endParaRPr lang="en-US" sz="2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 </a:t>
            </a:r>
            <a:r>
              <a:rPr lang="en-US" dirty="0" smtClean="0">
                <a:sym typeface="Wingdings" pitchFamily="2" charset="2"/>
              </a:rPr>
              <a:t>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Moving to a more plug-n-play architecture</a:t>
            </a:r>
          </a:p>
          <a:p>
            <a:r>
              <a:rPr lang="en-US" dirty="0" smtClean="0"/>
              <a:t>Outsourcing Giovanni subsetting to the stand-alone subsetters</a:t>
            </a:r>
          </a:p>
          <a:p>
            <a:r>
              <a:rPr lang="en-US" dirty="0" smtClean="0"/>
              <a:t>Outsourcing data handling to data owners</a:t>
            </a:r>
          </a:p>
          <a:p>
            <a:r>
              <a:rPr lang="en-US" dirty="0" smtClean="0"/>
              <a:t> Adding smarts to the system to decide what data resolution is appropriate for the user selection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0" y="312757"/>
          <a:ext cx="10160000" cy="715484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9400" y="228600"/>
            <a:ext cx="8636000" cy="757237"/>
          </a:xfrm>
        </p:spPr>
        <p:txBody>
          <a:bodyPr/>
          <a:lstStyle/>
          <a:p>
            <a:r>
              <a:rPr lang="en-US" dirty="0" smtClean="0"/>
              <a:t>Evolving Giovanni infrastructure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ED47FD-CD8E-4EC8-A7E3-BF3AC4BC5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82ED47FD-CD8E-4EC8-A7E3-BF3AC4BC5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648BBC-DC91-4F50-80A4-7E064850F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E0648BBC-DC91-4F50-80A4-7E064850F4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71E0E9-11D0-4B66-AA4A-5B4169E14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A471E0E9-11D0-4B66-AA4A-5B4169E14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349DBF5-5962-4881-9FFB-5530F437D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graphicEl>
                                              <a:dgm id="{5349DBF5-5962-4881-9FFB-5530F437DA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986922-B691-4462-BBDE-8F15C925C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F4986922-B691-4462-BBDE-8F15C925C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65F218-5C01-4C1C-8397-BCF6D73F3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CF65F218-5C01-4C1C-8397-BCF6D73F3E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DEB51E1-A188-4778-8CDC-C91584544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7DEB51E1-A188-4778-8CDC-C91584544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636000" cy="847725"/>
          </a:xfrm>
        </p:spPr>
        <p:txBody>
          <a:bodyPr/>
          <a:lstStyle/>
          <a:p>
            <a:r>
              <a:rPr lang="en-US" dirty="0" smtClean="0"/>
              <a:t>Evolution: G3 </a:t>
            </a:r>
            <a:r>
              <a:rPr lang="en-US" dirty="0" smtClean="0">
                <a:sym typeface="Wingdings" pitchFamily="2" charset="2"/>
              </a:rPr>
              <a:t> G4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838200"/>
            <a:ext cx="9601200" cy="6324600"/>
          </a:xfrm>
        </p:spPr>
        <p:txBody>
          <a:bodyPr/>
          <a:lstStyle/>
          <a:p>
            <a:r>
              <a:rPr lang="en-US" dirty="0" smtClean="0"/>
              <a:t>Key goals:</a:t>
            </a:r>
          </a:p>
          <a:p>
            <a:pPr lvl="1"/>
            <a:r>
              <a:rPr lang="en-US" dirty="0" smtClean="0"/>
              <a:t>Reduce cost and time to add new features</a:t>
            </a:r>
          </a:p>
          <a:p>
            <a:pPr lvl="1"/>
            <a:r>
              <a:rPr lang="en-US" dirty="0" smtClean="0"/>
              <a:t>Improve performance over G3</a:t>
            </a:r>
          </a:p>
          <a:p>
            <a:pPr lvl="1"/>
            <a:r>
              <a:rPr lang="en-US" dirty="0" smtClean="0"/>
              <a:t>Support external maintenance of external data</a:t>
            </a:r>
          </a:p>
          <a:p>
            <a:r>
              <a:rPr lang="en-US" dirty="0" smtClean="0"/>
              <a:t>Plan:</a:t>
            </a:r>
          </a:p>
          <a:p>
            <a:pPr lvl="1"/>
            <a:r>
              <a:rPr lang="en-US" dirty="0" smtClean="0"/>
              <a:t>Implement new projects in Agile Giovanni (G4)</a:t>
            </a:r>
          </a:p>
          <a:p>
            <a:pPr marL="1028700" lvl="2" indent="-285750"/>
            <a:r>
              <a:rPr lang="en-US" dirty="0" smtClean="0"/>
              <a:t>Aerostat ACCESS project: Point data in database, bias corrections</a:t>
            </a:r>
          </a:p>
          <a:p>
            <a:pPr marL="1028700" lvl="2" indent="-285750"/>
            <a:r>
              <a:rPr lang="en-US" dirty="0" smtClean="0">
                <a:hlinkClick r:id="rId2"/>
              </a:rPr>
              <a:t>Year of Tropical Convection (YOTC)</a:t>
            </a:r>
            <a:r>
              <a:rPr lang="en-US" dirty="0" smtClean="0"/>
              <a:t>: Level 2 data</a:t>
            </a:r>
          </a:p>
          <a:p>
            <a:pPr marL="1028700" lvl="2" indent="-285750"/>
            <a:r>
              <a:rPr lang="en-US" dirty="0" smtClean="0"/>
              <a:t>Community-based Giovanni: Externally maintained portals and data</a:t>
            </a:r>
          </a:p>
          <a:p>
            <a:pPr lvl="1"/>
            <a:r>
              <a:rPr lang="en-US" dirty="0" smtClean="0"/>
              <a:t>Implement G4 features to meet existing G3 functionality</a:t>
            </a:r>
          </a:p>
          <a:p>
            <a:pPr lvl="1"/>
            <a:r>
              <a:rPr lang="en-US" dirty="0" smtClean="0"/>
              <a:t>Migrate G3 instances to G4 portals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485775"/>
            <a:ext cx="87217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217613" y="498475"/>
            <a:ext cx="8804275" cy="523875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3100" b="1" smtClean="0">
                <a:solidFill>
                  <a:srgbClr val="66CCFF"/>
                </a:solidFill>
                <a:latin typeface="Trebuchet MS" pitchFamily="34" charset="0"/>
              </a:rPr>
              <a:t>Multi-Sensor Data Synergy Advisor (MDSA)</a:t>
            </a:r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508000" y="1292225"/>
            <a:ext cx="9144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dirty="0">
                <a:solidFill>
                  <a:srgbClr val="FFFFFF"/>
                </a:solidFill>
                <a:latin typeface="Trebuchet MS" pitchFamily="34" charset="0"/>
              </a:rPr>
              <a:t>Expand Giovanni to include semantic web ontology system that captures scientist knowledge &amp; data quality characteristics, and to encode this knowledge so the Advisor can assist user in multi-sensor data analysis.  </a:t>
            </a:r>
            <a:endParaRPr lang="en-US" dirty="0"/>
          </a:p>
          <a:p>
            <a:pPr>
              <a:lnSpc>
                <a:spcPct val="95000"/>
              </a:lnSpc>
            </a:pPr>
            <a:endParaRPr lang="en-US" sz="2200" dirty="0">
              <a:solidFill>
                <a:srgbClr val="FFFFFF"/>
              </a:solidFill>
              <a:latin typeface="Trebuchet MS" pitchFamily="34" charset="0"/>
            </a:endParaRPr>
          </a:p>
          <a:p>
            <a:pPr>
              <a:lnSpc>
                <a:spcPct val="95000"/>
              </a:lnSpc>
            </a:pPr>
            <a:r>
              <a:rPr lang="en-US" sz="2200" dirty="0">
                <a:solidFill>
                  <a:srgbClr val="FFFFFF"/>
                </a:solidFill>
                <a:latin typeface="Trebuchet MS" pitchFamily="34" charset="0"/>
              </a:rPr>
              <a:t>Identify and present the caveats for comparisons. </a:t>
            </a:r>
            <a:endParaRPr lang="en-US" dirty="0"/>
          </a:p>
          <a:p>
            <a:pPr>
              <a:lnSpc>
                <a:spcPct val="95000"/>
              </a:lnSpc>
            </a:pPr>
            <a:endParaRPr lang="en-US" sz="900" dirty="0">
              <a:solidFill>
                <a:srgbClr val="FFFFFF"/>
              </a:solidFill>
              <a:latin typeface="Trebuchet MS" pitchFamily="34" charset="0"/>
            </a:endParaRPr>
          </a:p>
          <a:p>
            <a:pPr>
              <a:lnSpc>
                <a:spcPct val="95000"/>
              </a:lnSpc>
            </a:pPr>
            <a:r>
              <a:rPr lang="en-US" sz="2200" dirty="0">
                <a:solidFill>
                  <a:srgbClr val="FFFFFF"/>
                </a:solidFill>
                <a:latin typeface="Trebuchet MS" pitchFamily="34" charset="0"/>
              </a:rPr>
              <a:t>Funding : ESTO</a:t>
            </a:r>
          </a:p>
        </p:txBody>
      </p:sp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1888" y="3800475"/>
            <a:ext cx="54514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275" y="3884613"/>
            <a:ext cx="700088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2638" y="3779838"/>
            <a:ext cx="136683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4141788" y="3414713"/>
            <a:ext cx="196691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Same </a:t>
            </a:r>
            <a:r>
              <a:rPr lang="en-US" sz="2000">
                <a:solidFill>
                  <a:srgbClr val="FFFFFF"/>
                </a:solidFill>
                <a:latin typeface="Trebuchet MS" pitchFamily="34" charset="0"/>
              </a:rPr>
              <a:t>Parameter</a:t>
            </a:r>
          </a:p>
        </p:txBody>
      </p:sp>
      <p:sp>
        <p:nvSpPr>
          <p:cNvPr id="70665" name="Text Box 10"/>
          <p:cNvSpPr txBox="1">
            <a:spLocks noChangeArrowheads="1"/>
          </p:cNvSpPr>
          <p:nvPr/>
        </p:nvSpPr>
        <p:spPr bwMode="auto">
          <a:xfrm>
            <a:off x="6321425" y="3422650"/>
            <a:ext cx="29083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>
                <a:solidFill>
                  <a:srgbClr val="FFFFFF"/>
                </a:solidFill>
                <a:latin typeface="Trebuchet MS" pitchFamily="34" charset="0"/>
              </a:rPr>
              <a:t>Same Location and Time</a:t>
            </a: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3586163" y="6005513"/>
            <a:ext cx="25415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>
                <a:solidFill>
                  <a:srgbClr val="FFFFFF"/>
                </a:solidFill>
                <a:latin typeface="Trebuchet MS" pitchFamily="34" charset="0"/>
              </a:rPr>
              <a:t>Different Provenance</a:t>
            </a:r>
          </a:p>
        </p:txBody>
      </p:sp>
      <p:sp>
        <p:nvSpPr>
          <p:cNvPr id="70667" name="Text Box 12"/>
          <p:cNvSpPr txBox="1">
            <a:spLocks noChangeArrowheads="1"/>
          </p:cNvSpPr>
          <p:nvPr/>
        </p:nvSpPr>
        <p:spPr bwMode="auto">
          <a:xfrm>
            <a:off x="7256463" y="6038850"/>
            <a:ext cx="19383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>
                <a:solidFill>
                  <a:srgbClr val="FFFFFF"/>
                </a:solidFill>
                <a:latin typeface="Trebuchet MS" pitchFamily="34" charset="0"/>
              </a:rPr>
              <a:t>Different</a:t>
            </a:r>
            <a:r>
              <a:rPr lang="en-US" sz="1800">
                <a:solidFill>
                  <a:srgbClr val="FFFFFF"/>
                </a:solidFill>
                <a:latin typeface="Arial" charset="0"/>
              </a:rPr>
              <a:t> Results</a:t>
            </a:r>
          </a:p>
        </p:txBody>
      </p:sp>
      <p:sp>
        <p:nvSpPr>
          <p:cNvPr id="70668" name="Text Box 13"/>
          <p:cNvSpPr txBox="1">
            <a:spLocks noChangeArrowheads="1"/>
          </p:cNvSpPr>
          <p:nvPr/>
        </p:nvSpPr>
        <p:spPr bwMode="auto">
          <a:xfrm>
            <a:off x="2408238" y="6527800"/>
            <a:ext cx="718026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 i="1" dirty="0">
                <a:solidFill>
                  <a:srgbClr val="FFFF99"/>
                </a:solidFill>
                <a:latin typeface="Trebuchet MS" pitchFamily="34" charset="0"/>
              </a:rPr>
              <a:t>Importance of capturing and using provenance</a:t>
            </a:r>
          </a:p>
        </p:txBody>
      </p:sp>
      <p:pic>
        <p:nvPicPr>
          <p:cNvPr id="70669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9500" y="5970588"/>
            <a:ext cx="9747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6/7/2011</a:t>
            </a:r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Leptoukh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E0808D-6EBC-4812-B2EF-36C11E099932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8197" name="Title 4"/>
          <p:cNvSpPr>
            <a:spLocks noGrp="1"/>
          </p:cNvSpPr>
          <p:nvPr>
            <p:ph type="title" idx="4294967295"/>
          </p:nvPr>
        </p:nvSpPr>
        <p:spPr>
          <a:xfrm>
            <a:off x="736600" y="0"/>
            <a:ext cx="8636000" cy="914400"/>
          </a:xfrm>
        </p:spPr>
        <p:txBody>
          <a:bodyPr/>
          <a:lstStyle/>
          <a:p>
            <a:r>
              <a:rPr lang="en-US" smtClean="0"/>
              <a:t>MODIS vs. MODIS</a:t>
            </a:r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2" cstate="print"/>
          <a:srcRect t="4167"/>
          <a:stretch>
            <a:fillRect/>
          </a:stretch>
        </p:blipFill>
        <p:spPr bwMode="auto">
          <a:xfrm>
            <a:off x="1066800" y="1066800"/>
            <a:ext cx="76803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089400" y="2057400"/>
            <a:ext cx="1676400" cy="35814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200" name="TextBox 7"/>
          <p:cNvSpPr txBox="1">
            <a:spLocks noChangeArrowheads="1"/>
          </p:cNvSpPr>
          <p:nvPr/>
        </p:nvSpPr>
        <p:spPr bwMode="auto">
          <a:xfrm>
            <a:off x="203200" y="6396038"/>
            <a:ext cx="9677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rebuchet MS" pitchFamily="34" charset="0"/>
              </a:rPr>
              <a:t>MODIS-Terra vs. MODIS-Aqua: Map of AOD temporal correlation, 2008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5765800" y="1676400"/>
            <a:ext cx="3352800" cy="16764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318000" y="2633752"/>
            <a:ext cx="1143000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1500" b="1" dirty="0">
                <a:ln w="11430"/>
                <a:solidFill>
                  <a:srgbClr val="66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0446" y="4464793"/>
            <a:ext cx="4247444" cy="292880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376334" y="1100376"/>
            <a:ext cx="4483179" cy="62932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10445" y="1118288"/>
            <a:ext cx="4247444" cy="32040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74707"/>
            <a:ext cx="8634237" cy="883510"/>
          </a:xfrm>
        </p:spPr>
        <p:txBody>
          <a:bodyPr/>
          <a:lstStyle/>
          <a:p>
            <a:r>
              <a:rPr lang="en-US" dirty="0" smtClean="0"/>
              <a:t>AeroStat Flow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5573406" y="1676494"/>
            <a:ext cx="4215551" cy="7065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3481" y="1231177"/>
            <a:ext cx="1573060" cy="656588"/>
          </a:xfrm>
          <a:prstGeom prst="flowChartInputOutpu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none" lIns="101599" tIns="50799" rIns="101599" bIns="50799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MODIS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Terra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75834" y="1231177"/>
            <a:ext cx="1275454" cy="656588"/>
          </a:xfrm>
          <a:prstGeom prst="flowChartInputOutput">
            <a:avLst/>
          </a:prstGeom>
          <a:solidFill>
            <a:srgbClr val="0000FF"/>
          </a:solidFill>
          <a:ln>
            <a:solidFill>
              <a:srgbClr val="4F81BD"/>
            </a:solidFill>
          </a:ln>
        </p:spPr>
        <p:txBody>
          <a:bodyPr wrap="none" lIns="101599" tIns="50799" rIns="101599" bIns="50799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MISR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Terra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269023" y="2453626"/>
            <a:ext cx="1933362" cy="656588"/>
          </a:xfrm>
          <a:prstGeom prst="flowChartProcess">
            <a:avLst/>
          </a:prstGeom>
          <a:noFill/>
          <a:ln>
            <a:solidFill>
              <a:srgbClr val="4F81BD"/>
            </a:solidFill>
          </a:ln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en-US" sz="1800" dirty="0" smtClean="0"/>
              <a:t>Compute Coincidence</a:t>
            </a:r>
            <a:endParaRPr lang="en-US" sz="1800" dirty="0"/>
          </a:p>
        </p:txBody>
      </p:sp>
      <p:sp>
        <p:nvSpPr>
          <p:cNvPr id="60" name="TextBox 59"/>
          <p:cNvSpPr txBox="1"/>
          <p:nvPr/>
        </p:nvSpPr>
        <p:spPr>
          <a:xfrm>
            <a:off x="916574" y="3540008"/>
            <a:ext cx="2614684" cy="656588"/>
          </a:xfrm>
          <a:prstGeom prst="flowChartInputOutput">
            <a:avLst/>
          </a:prstGeom>
          <a:gradFill flip="none" rotWithShape="1">
            <a:gsLst>
              <a:gs pos="39000">
                <a:srgbClr val="FF0000"/>
              </a:gs>
              <a:gs pos="100000">
                <a:srgbClr val="FFFFFF"/>
              </a:gs>
              <a:gs pos="99000">
                <a:srgbClr val="0000FF"/>
              </a:gs>
            </a:gsLst>
            <a:lin ang="0" scaled="1"/>
            <a:tileRect/>
          </a:gradFill>
          <a:ln>
            <a:solidFill>
              <a:srgbClr val="4F81BD"/>
            </a:solidFill>
          </a:ln>
        </p:spPr>
        <p:txBody>
          <a:bodyPr wrap="none" lIns="101599" tIns="50799" rIns="101599" bIns="50799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Coincident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MISR/MODIS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66162" y="4540670"/>
            <a:ext cx="1515508" cy="376171"/>
          </a:xfrm>
          <a:prstGeom prst="flowChartProcess">
            <a:avLst/>
          </a:prstGeom>
          <a:noFill/>
          <a:ln>
            <a:solidFill>
              <a:srgbClr val="4F81BD"/>
            </a:solidFill>
          </a:ln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en-US" sz="1800" dirty="0" smtClean="0"/>
              <a:t>Correct Bias</a:t>
            </a:r>
            <a:endParaRPr lang="en-US" sz="1800" dirty="0"/>
          </a:p>
        </p:txBody>
      </p:sp>
      <p:sp>
        <p:nvSpPr>
          <p:cNvPr id="62" name="TextBox 61"/>
          <p:cNvSpPr txBox="1"/>
          <p:nvPr/>
        </p:nvSpPr>
        <p:spPr>
          <a:xfrm>
            <a:off x="730770" y="5306218"/>
            <a:ext cx="3022786" cy="933587"/>
          </a:xfrm>
          <a:prstGeom prst="flowChartInputOutput">
            <a:avLst/>
          </a:prstGeom>
          <a:solidFill>
            <a:srgbClr val="800080"/>
          </a:solidFill>
          <a:ln>
            <a:solidFill>
              <a:srgbClr val="4F81BD"/>
            </a:solidFill>
          </a:ln>
        </p:spPr>
        <p:txBody>
          <a:bodyPr wrap="square" lIns="0" tIns="50799" rIns="0" bIns="50799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Corrected Coincident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MISR/MODIS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63" name="Elbow Connector 62"/>
          <p:cNvCxnSpPr>
            <a:stCxn id="57" idx="4"/>
            <a:endCxn id="59" idx="0"/>
          </p:cNvCxnSpPr>
          <p:nvPr/>
        </p:nvCxnSpPr>
        <p:spPr>
          <a:xfrm rot="16200000" flipH="1">
            <a:off x="1629927" y="1847848"/>
            <a:ext cx="565861" cy="64569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8" idx="4"/>
            <a:endCxn id="59" idx="0"/>
          </p:cNvCxnSpPr>
          <p:nvPr/>
        </p:nvCxnSpPr>
        <p:spPr>
          <a:xfrm rot="5400000">
            <a:off x="2341703" y="1781767"/>
            <a:ext cx="565861" cy="77785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2032742" y="3362945"/>
            <a:ext cx="382348" cy="1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0" idx="4"/>
            <a:endCxn id="61" idx="0"/>
          </p:cNvCxnSpPr>
          <p:nvPr/>
        </p:nvCxnSpPr>
        <p:spPr>
          <a:xfrm rot="5400000">
            <a:off x="2051879" y="4368633"/>
            <a:ext cx="34407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>
            <a:off x="2032742" y="5115044"/>
            <a:ext cx="382348" cy="1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480273" y="6665145"/>
            <a:ext cx="1515508" cy="656588"/>
          </a:xfrm>
          <a:prstGeom prst="flowChartProcess">
            <a:avLst/>
          </a:prstGeom>
          <a:noFill/>
          <a:ln>
            <a:solidFill>
              <a:srgbClr val="4F81BD"/>
            </a:solidFill>
          </a:ln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en-US" sz="1800" dirty="0" smtClean="0"/>
              <a:t>Analyze Corrections</a:t>
            </a:r>
            <a:endParaRPr lang="en-US" sz="1800" dirty="0"/>
          </a:p>
        </p:txBody>
      </p:sp>
      <p:cxnSp>
        <p:nvCxnSpPr>
          <p:cNvPr id="70" name="Straight Arrow Connector 69"/>
          <p:cNvCxnSpPr>
            <a:stCxn id="62" idx="4"/>
            <a:endCxn id="69" idx="0"/>
          </p:cNvCxnSpPr>
          <p:nvPr/>
        </p:nvCxnSpPr>
        <p:spPr>
          <a:xfrm rot="5400000">
            <a:off x="2027425" y="6450407"/>
            <a:ext cx="425340" cy="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8051718" y="1812841"/>
            <a:ext cx="1515508" cy="37617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en-US" sz="1800" dirty="0" smtClean="0"/>
              <a:t>Correct Bias</a:t>
            </a:r>
            <a:endParaRPr lang="en-US" sz="1800" dirty="0"/>
          </a:p>
        </p:txBody>
      </p:sp>
      <p:cxnSp>
        <p:nvCxnSpPr>
          <p:cNvPr id="72" name="Shape 47"/>
          <p:cNvCxnSpPr>
            <a:stCxn id="57" idx="1"/>
            <a:endCxn id="71" idx="0"/>
          </p:cNvCxnSpPr>
          <p:nvPr/>
        </p:nvCxnSpPr>
        <p:spPr>
          <a:xfrm rot="16200000" flipH="1">
            <a:off x="4908909" y="-2087721"/>
            <a:ext cx="581664" cy="7219461"/>
          </a:xfrm>
          <a:prstGeom prst="bentConnector3">
            <a:avLst>
              <a:gd name="adj1" fmla="val -393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842681" y="2799069"/>
            <a:ext cx="2016831" cy="656588"/>
          </a:xfrm>
          <a:prstGeom prst="flowChartInputOutput">
            <a:avLst/>
          </a:prstGeom>
          <a:solidFill>
            <a:srgbClr val="991A8E"/>
          </a:solidFill>
          <a:ln>
            <a:solidFill>
              <a:srgbClr val="4F81BD"/>
            </a:solidFill>
          </a:ln>
        </p:spPr>
        <p:txBody>
          <a:bodyPr wrap="square" lIns="0" tIns="50799" rIns="0" bIns="50799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Corrected MODIS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42739" y="2799069"/>
            <a:ext cx="1920007" cy="656588"/>
          </a:xfrm>
          <a:prstGeom prst="flowChartInputOutput">
            <a:avLst/>
          </a:prstGeom>
          <a:solidFill>
            <a:srgbClr val="991A8E"/>
          </a:solidFill>
          <a:ln>
            <a:solidFill>
              <a:srgbClr val="4F81BD"/>
            </a:solidFill>
          </a:ln>
        </p:spPr>
        <p:txBody>
          <a:bodyPr wrap="square" lIns="0" tIns="50799" rIns="0" bIns="50799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Corrected MISR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75" name="Shape 74"/>
          <p:cNvCxnSpPr>
            <a:stCxn id="58" idx="5"/>
            <a:endCxn id="76" idx="0"/>
          </p:cNvCxnSpPr>
          <p:nvPr/>
        </p:nvCxnSpPr>
        <p:spPr>
          <a:xfrm>
            <a:off x="3523743" y="1559471"/>
            <a:ext cx="3177953" cy="26853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943942" y="1828006"/>
            <a:ext cx="1515508" cy="37617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en-US" sz="1800" dirty="0" smtClean="0"/>
              <a:t>Correct Bias</a:t>
            </a:r>
            <a:endParaRPr lang="en-US" sz="1800" dirty="0"/>
          </a:p>
        </p:txBody>
      </p:sp>
      <p:cxnSp>
        <p:nvCxnSpPr>
          <p:cNvPr id="77" name="Shape 79"/>
          <p:cNvCxnSpPr>
            <a:stCxn id="69" idx="3"/>
            <a:endCxn id="56" idx="1"/>
          </p:cNvCxnSpPr>
          <p:nvPr/>
        </p:nvCxnSpPr>
        <p:spPr>
          <a:xfrm flipV="1">
            <a:off x="2995781" y="2029782"/>
            <a:ext cx="2577625" cy="496365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76" idx="2"/>
            <a:endCxn id="74" idx="1"/>
          </p:cNvCxnSpPr>
          <p:nvPr/>
        </p:nvCxnSpPr>
        <p:spPr>
          <a:xfrm rot="16200000" flipH="1">
            <a:off x="6404773" y="2501099"/>
            <a:ext cx="594892" cy="1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254611" y="4464790"/>
            <a:ext cx="825369" cy="37617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lIns="101599" tIns="50799" rIns="101599" bIns="50799" rtlCol="0">
            <a:spAutoFit/>
          </a:bodyPr>
          <a:lstStyle/>
          <a:p>
            <a:r>
              <a:rPr lang="en-US" sz="1800" dirty="0" smtClean="0"/>
              <a:t>Merge</a:t>
            </a:r>
            <a:endParaRPr lang="en-US" sz="1800" dirty="0"/>
          </a:p>
        </p:txBody>
      </p:sp>
      <p:sp>
        <p:nvSpPr>
          <p:cNvPr id="82" name="TextBox 81"/>
          <p:cNvSpPr txBox="1"/>
          <p:nvPr/>
        </p:nvSpPr>
        <p:spPr>
          <a:xfrm>
            <a:off x="6048462" y="5650573"/>
            <a:ext cx="3296157" cy="656588"/>
          </a:xfrm>
          <a:prstGeom prst="flowChartInputOutput">
            <a:avLst/>
          </a:prstGeom>
          <a:solidFill>
            <a:srgbClr val="991A8E"/>
          </a:solidFill>
          <a:ln>
            <a:solidFill>
              <a:srgbClr val="4F81BD"/>
            </a:solidFill>
          </a:ln>
        </p:spPr>
        <p:txBody>
          <a:bodyPr wrap="square" lIns="0" tIns="50799" rIns="0" bIns="50799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Merged 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Data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83" name="Elbow Connector 82"/>
          <p:cNvCxnSpPr>
            <a:stCxn id="74" idx="4"/>
            <a:endCxn id="81" idx="0"/>
          </p:cNvCxnSpPr>
          <p:nvPr/>
        </p:nvCxnSpPr>
        <p:spPr>
          <a:xfrm rot="16200000" flipH="1">
            <a:off x="6680453" y="3477946"/>
            <a:ext cx="1009133" cy="96455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73" idx="4"/>
            <a:endCxn id="81" idx="0"/>
          </p:cNvCxnSpPr>
          <p:nvPr/>
        </p:nvCxnSpPr>
        <p:spPr>
          <a:xfrm rot="5400000">
            <a:off x="7754631" y="3368323"/>
            <a:ext cx="1009133" cy="118380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81" idx="2"/>
            <a:endCxn id="82" idx="1"/>
          </p:cNvCxnSpPr>
          <p:nvPr/>
        </p:nvCxnSpPr>
        <p:spPr>
          <a:xfrm rot="16200000" flipH="1">
            <a:off x="7277112" y="5231144"/>
            <a:ext cx="809612" cy="29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71" idx="2"/>
          </p:cNvCxnSpPr>
          <p:nvPr/>
        </p:nvCxnSpPr>
        <p:spPr>
          <a:xfrm rot="16200000" flipH="1">
            <a:off x="8516469" y="2482015"/>
            <a:ext cx="595944" cy="9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366889" y="2065292"/>
            <a:ext cx="620681" cy="2257028"/>
          </a:xfrm>
          <a:prstGeom prst="rect">
            <a:avLst/>
          </a:prstGeom>
          <a:noFill/>
        </p:spPr>
        <p:txBody>
          <a:bodyPr vert="vert270" wrap="square" lIns="101599" tIns="50799" rIns="101599" bIns="50799" rtlCol="0">
            <a:spAutoFit/>
          </a:bodyPr>
          <a:lstStyle/>
          <a:p>
            <a:pPr algn="ctr"/>
            <a:r>
              <a:rPr lang="en-US" sz="2700" dirty="0" smtClean="0">
                <a:latin typeface="Arial Rounded MT Bold" pitchFamily="34" charset="0"/>
              </a:rPr>
              <a:t>Offline</a:t>
            </a:r>
            <a:endParaRPr lang="en-US" sz="2700" dirty="0">
              <a:latin typeface="Arial Rounded MT Bold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130927" y="3393545"/>
            <a:ext cx="620681" cy="2257028"/>
          </a:xfrm>
          <a:prstGeom prst="rect">
            <a:avLst/>
          </a:prstGeom>
          <a:noFill/>
        </p:spPr>
        <p:txBody>
          <a:bodyPr vert="vert" wrap="square" lIns="101599" tIns="50799" rIns="101599" bIns="50799" rtlCol="0">
            <a:spAutoFit/>
          </a:bodyPr>
          <a:lstStyle/>
          <a:p>
            <a:pPr algn="ctr"/>
            <a:r>
              <a:rPr lang="en-US" sz="2700" dirty="0" smtClean="0">
                <a:latin typeface="Arial Rounded MT Bold" pitchFamily="34" charset="0"/>
              </a:rPr>
              <a:t>Online</a:t>
            </a:r>
            <a:endParaRPr lang="en-US" sz="2700" dirty="0">
              <a:latin typeface="Arial Rounded MT Bold" pitchFamily="34" charset="0"/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A8A4-7A91-5A48-9204-6F619D977288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74956" y="4250458"/>
            <a:ext cx="620681" cy="2257028"/>
          </a:xfrm>
          <a:prstGeom prst="rect">
            <a:avLst/>
          </a:prstGeom>
          <a:noFill/>
        </p:spPr>
        <p:txBody>
          <a:bodyPr vert="vert270" wrap="square" lIns="101599" tIns="50799" rIns="101599" bIns="50799" rtlCol="0">
            <a:spAutoFit/>
          </a:bodyPr>
          <a:lstStyle/>
          <a:p>
            <a:pPr algn="ctr"/>
            <a:r>
              <a:rPr lang="en-US" sz="2700" dirty="0" smtClean="0">
                <a:latin typeface="Arial Rounded MT Bold" pitchFamily="34" charset="0"/>
              </a:rPr>
              <a:t>Online</a:t>
            </a:r>
            <a:endParaRPr lang="en-US" sz="2700" dirty="0">
              <a:latin typeface="Arial Rounded MT Bold" pitchFamily="34" charset="0"/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8636000" cy="990600"/>
          </a:xfrm>
        </p:spPr>
        <p:txBody>
          <a:bodyPr/>
          <a:lstStyle/>
          <a:p>
            <a:r>
              <a:rPr lang="en-US" dirty="0" smtClean="0"/>
              <a:t>AeroStat and G-Social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4" y="1347880"/>
            <a:ext cx="8845903" cy="517145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Tag and categorize an interesting feature and/or anomaly in a plot</a:t>
            </a:r>
          </a:p>
          <a:p>
            <a:r>
              <a:rPr lang="en-US" dirty="0" smtClean="0"/>
              <a:t>View marked-up features in plots related to the one currently being viewed</a:t>
            </a:r>
          </a:p>
          <a:p>
            <a:r>
              <a:rPr lang="en-US" dirty="0" smtClean="0"/>
              <a:t>Save bias calculation</a:t>
            </a:r>
          </a:p>
          <a:p>
            <a:r>
              <a:rPr lang="en-US" dirty="0" smtClean="0"/>
              <a:t>Save fusion request settings (tag, comment, share a la Facebook)</a:t>
            </a:r>
          </a:p>
          <a:p>
            <a:r>
              <a:rPr lang="en-US" dirty="0" smtClean="0"/>
              <a:t>Bug report tags</a:t>
            </a:r>
          </a:p>
          <a:p>
            <a:r>
              <a:rPr lang="en-US" dirty="0" smtClean="0"/>
              <a:t>Provide user with list of tags (created by other users) for similar datasets</a:t>
            </a:r>
          </a:p>
          <a:p>
            <a:r>
              <a:rPr lang="en-US" dirty="0" smtClean="0"/>
              <a:t>Able to re-run workflows from other user tags</a:t>
            </a:r>
          </a:p>
          <a:p>
            <a:r>
              <a:rPr lang="en-US" dirty="0" smtClean="0"/>
              <a:t>Have a "My Contributions" option, where user can click on previously tagged items, re-run workflow, view plots)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6/7/2011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A8A4-7A91-5A48-9204-6F619D977288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636000" cy="762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AeroStat example: Two Aerosol regimes at Kanpur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32" t="5207" r="11941" b="11489"/>
          <a:stretch>
            <a:fillRect/>
          </a:stretch>
        </p:blipFill>
        <p:spPr bwMode="auto">
          <a:xfrm>
            <a:off x="2260600" y="762000"/>
            <a:ext cx="5029200" cy="574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17600" y="64770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Easily generated comparison between MODIS and Aeronet AOT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28600"/>
            <a:ext cx="8636000" cy="685800"/>
          </a:xfrm>
        </p:spPr>
        <p:txBody>
          <a:bodyPr/>
          <a:lstStyle/>
          <a:p>
            <a:r>
              <a:rPr lang="en-US" dirty="0" smtClean="0"/>
              <a:t>myGiovanni</a:t>
            </a:r>
            <a:endParaRPr lang="en-US" dirty="0"/>
          </a:p>
        </p:txBody>
      </p:sp>
      <p:pic>
        <p:nvPicPr>
          <p:cNvPr id="4" name="Content Placeholder 3" descr="myG components with P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4801" y="2200274"/>
            <a:ext cx="6907204" cy="4642955"/>
          </a:xfrm>
        </p:spPr>
      </p:pic>
      <p:sp>
        <p:nvSpPr>
          <p:cNvPr id="5" name="TextBox 4"/>
          <p:cNvSpPr txBox="1"/>
          <p:nvPr/>
        </p:nvSpPr>
        <p:spPr>
          <a:xfrm>
            <a:off x="203200" y="1120914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Enhance Giovanni by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building myGiovanni components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empower the Earth Science communities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publish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their data in Giovanni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8636000" cy="914400"/>
          </a:xfrm>
        </p:spPr>
        <p:txBody>
          <a:bodyPr/>
          <a:lstStyle/>
          <a:p>
            <a:r>
              <a:rPr lang="en-US" dirty="0" smtClean="0"/>
              <a:t>myGiovanni: Data Probe </a:t>
            </a:r>
            <a:endParaRPr lang="en-US" dirty="0"/>
          </a:p>
        </p:txBody>
      </p:sp>
      <p:pic>
        <p:nvPicPr>
          <p:cNvPr id="4" name="Content Placeholder 3" descr="DataWizard_samp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6792" y="1316523"/>
            <a:ext cx="5902208" cy="545734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8636000" cy="127158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Giovanni 3 (G3) instances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49238" y="1447800"/>
          <a:ext cx="9842500" cy="4787900"/>
        </p:xfrm>
        <a:graphic>
          <a:graphicData uri="http://schemas.openxmlformats.org/presentationml/2006/ole">
            <p:oleObj spid="_x0000_s1026" name="Document" r:id="rId3" imgW="6210300" imgH="3022600" progId="Word.Document.8">
              <p:embed/>
            </p:oleObj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03400" y="60960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Giovanni Inventory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52450" y="355600"/>
            <a:ext cx="9055100" cy="1168400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sz="4000" smtClean="0">
                <a:latin typeface="Arial" charset="0"/>
              </a:rPr>
              <a:t>Future</a:t>
            </a:r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5600" y="1295400"/>
            <a:ext cx="9296400" cy="6019800"/>
          </a:xfrm>
        </p:spPr>
        <p:txBody>
          <a:bodyPr lIns="0" tIns="0" rIns="0" bIns="0"/>
          <a:lstStyle/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Continue Multi-sensor and Model data approach</a:t>
            </a:r>
            <a:endParaRPr lang="en-US" dirty="0" smtClean="0"/>
          </a:p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Utilize more NASA EOS data, and work more with ESA, models, ground-based, campaign data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Support Decadal Survey missions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Enrich analysis tools suite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Ensure science quality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Provide and utilize data provenance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Improve performance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Add true-color imagery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300"/>
              </a:spcBef>
              <a:spcAft>
                <a:spcPts val="600"/>
              </a:spcAft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Handle multiple temporal resolutions in a single portal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8636000" cy="838200"/>
          </a:xfrm>
        </p:spPr>
        <p:txBody>
          <a:bodyPr/>
          <a:lstStyle/>
          <a:p>
            <a:r>
              <a:rPr lang="en-US" dirty="0" smtClean="0"/>
              <a:t>Adding yearly data</a:t>
            </a:r>
            <a:endParaRPr lang="en-US" dirty="0"/>
          </a:p>
        </p:txBody>
      </p:sp>
      <p:pic>
        <p:nvPicPr>
          <p:cNvPr id="2050" name="Object 3"/>
          <p:cNvPicPr>
            <a:picLocks noChangeArrowheads="1"/>
          </p:cNvPicPr>
          <p:nvPr/>
        </p:nvPicPr>
        <p:blipFill>
          <a:blip r:embed="rId2" cstate="print"/>
          <a:srcRect t="-2419" r="-107" b="-151"/>
          <a:stretch>
            <a:fillRect/>
          </a:stretch>
        </p:blipFill>
        <p:spPr bwMode="auto">
          <a:xfrm>
            <a:off x="838200" y="533400"/>
            <a:ext cx="8128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2400"/>
            <a:ext cx="8636000" cy="619125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9118600" cy="5935663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Giovanni has many faces: 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Supports science, applications, and education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Works with satellite, model and ground-based data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Accesses data from multiple archives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Supports various formats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Makes working with data easy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Giovanni’s progress leads to more challenges: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Users demand more data and functionalities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The current system and approach doesn’t scale well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In response, Giovanni is evolving to a more agile system with data providers and users taking more control and responsibilities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A078-5E08-4CC5-80F0-950FB4C7957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t="18113" b="6415"/>
          <a:stretch>
            <a:fillRect/>
          </a:stretch>
        </p:blipFill>
        <p:spPr bwMode="auto">
          <a:xfrm>
            <a:off x="1727200" y="2209800"/>
            <a:ext cx="67532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60400" y="1490663"/>
            <a:ext cx="934720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 Black" pitchFamily="34" charset="0"/>
                <a:ea typeface="ヒラギノ角ゴ Pro W3" pitchFamily="-108" charset="-128"/>
                <a:cs typeface="ヒラギノ角ゴ Pro W3" pitchFamily="-108" charset="-128"/>
              </a:rPr>
              <a:t>Many faces of Giovanni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 Black" pitchFamily="34" charset="0"/>
              <a:ea typeface="ヒラギノ角ゴ Pro W3" pitchFamily="-108" charset="-128"/>
              <a:cs typeface="ヒラギノ角ゴ Pro W3" pitchFamily="-108" charset="-12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3200" y="4495800"/>
            <a:ext cx="96774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n-lt"/>
                <a:ea typeface="ヒラギノ角ゴ Pro W3" pitchFamily="-108" charset="-128"/>
                <a:cs typeface="ヒラギノ角ゴ Pro W3" pitchFamily="-108" charset="-128"/>
              </a:rPr>
              <a:t>Looking forward to seeing more happy faces of multi-sensor-model data users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ヒラギノ角ゴ Pro W3" pitchFamily="-108" charset="-128"/>
              <a:cs typeface="ヒラギノ角ゴ Pro W3" pitchFamily="-10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9" name="Picture 8" descr="AIRS_Apr_30_2003_RelHumid_profile_Lat_pressure_fig1e_fina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154" y="1395237"/>
            <a:ext cx="8433152" cy="602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0" name="TextBox 10"/>
          <p:cNvSpPr txBox="1">
            <a:spLocks noChangeArrowheads="1"/>
          </p:cNvSpPr>
          <p:nvPr/>
        </p:nvSpPr>
        <p:spPr bwMode="auto">
          <a:xfrm>
            <a:off x="1735667" y="356306"/>
            <a:ext cx="7360709" cy="71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66CCFF"/>
                </a:solidFill>
                <a:latin typeface="Trebuchet MS" pitchFamily="34" charset="0"/>
              </a:rPr>
              <a:t>AIRS Relative Humidity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1100667" y="349250"/>
            <a:ext cx="9059333" cy="762000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sz="3600" dirty="0" smtClean="0">
                <a:solidFill>
                  <a:srgbClr val="66CCFF"/>
                </a:solidFill>
                <a:latin typeface="Trebuchet MS" pitchFamily="34" charset="0"/>
              </a:rPr>
              <a:t>Air Quality Multi-Sensor, Model, and Ground-Based Data Support </a:t>
            </a:r>
            <a:r>
              <a:rPr lang="en-US" sz="3600" i="1" dirty="0" smtClean="0">
                <a:solidFill>
                  <a:srgbClr val="66CCFF"/>
                </a:solidFill>
                <a:latin typeface="Trebuchet MS" pitchFamily="34" charset="0"/>
              </a:rPr>
              <a:t>via</a:t>
            </a:r>
            <a:r>
              <a:rPr lang="en-US" sz="3600" dirty="0" smtClean="0">
                <a:solidFill>
                  <a:srgbClr val="66CCFF"/>
                </a:solidFill>
                <a:latin typeface="Trebuchet MS" pitchFamily="34" charset="0"/>
              </a:rPr>
              <a:t> Giovanni</a:t>
            </a:r>
          </a:p>
        </p:txBody>
      </p:sp>
      <p:sp>
        <p:nvSpPr>
          <p:cNvPr id="212995" name="Text Box 10"/>
          <p:cNvSpPr txBox="1">
            <a:spLocks noChangeArrowheads="1"/>
          </p:cNvSpPr>
          <p:nvPr/>
        </p:nvSpPr>
        <p:spPr bwMode="auto">
          <a:xfrm>
            <a:off x="1354667" y="1862666"/>
            <a:ext cx="7926917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3685">
              <a:lnSpc>
                <a:spcPct val="95000"/>
              </a:lnSpc>
            </a:pP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Multi-sensor, model, and ground-based data support with</a:t>
            </a:r>
          </a:p>
          <a:p>
            <a:pPr algn="ctr" defTabSz="913685">
              <a:lnSpc>
                <a:spcPct val="95000"/>
              </a:lnSpc>
            </a:pPr>
            <a:r>
              <a:rPr lang="en-US" sz="2200" dirty="0">
                <a:solidFill>
                  <a:schemeClr val="bg1"/>
                </a:solidFill>
                <a:latin typeface="Trebuchet MS" pitchFamily="34" charset="0"/>
              </a:rPr>
              <a:t>Air Quality Giovanni</a:t>
            </a:r>
          </a:p>
        </p:txBody>
      </p:sp>
      <p:pic>
        <p:nvPicPr>
          <p:cNvPr id="212996" name="Picture 2"/>
          <p:cNvPicPr>
            <a:picLocks noChangeAspect="1" noChangeArrowheads="1"/>
          </p:cNvPicPr>
          <p:nvPr/>
        </p:nvPicPr>
        <p:blipFill>
          <a:blip r:embed="rId3" cstate="print"/>
          <a:srcRect t="8054"/>
          <a:stretch>
            <a:fillRect/>
          </a:stretch>
        </p:blipFill>
        <p:spPr bwMode="auto">
          <a:xfrm>
            <a:off x="1816806" y="2811639"/>
            <a:ext cx="3353153" cy="189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3"/>
          <p:cNvPicPr>
            <a:picLocks noChangeAspect="1" noChangeArrowheads="1"/>
          </p:cNvPicPr>
          <p:nvPr/>
        </p:nvPicPr>
        <p:blipFill>
          <a:blip r:embed="rId4" cstate="print"/>
          <a:srcRect t="7683"/>
          <a:stretch>
            <a:fillRect/>
          </a:stretch>
        </p:blipFill>
        <p:spPr bwMode="auto">
          <a:xfrm>
            <a:off x="5448654" y="2804583"/>
            <a:ext cx="3353152" cy="189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8" name="Picture 4"/>
          <p:cNvPicPr>
            <a:picLocks noChangeAspect="1" noChangeArrowheads="1"/>
          </p:cNvPicPr>
          <p:nvPr/>
        </p:nvPicPr>
        <p:blipFill>
          <a:blip r:embed="rId5" cstate="print"/>
          <a:srcRect t="7683"/>
          <a:stretch>
            <a:fillRect/>
          </a:stretch>
        </p:blipFill>
        <p:spPr bwMode="auto">
          <a:xfrm>
            <a:off x="1816806" y="5023556"/>
            <a:ext cx="3351389" cy="189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9" name="Picture 5"/>
          <p:cNvPicPr>
            <a:picLocks noChangeAspect="1" noChangeArrowheads="1"/>
          </p:cNvPicPr>
          <p:nvPr/>
        </p:nvPicPr>
        <p:blipFill>
          <a:blip r:embed="rId6" cstate="print"/>
          <a:srcRect t="7321"/>
          <a:stretch>
            <a:fillRect/>
          </a:stretch>
        </p:blipFill>
        <p:spPr bwMode="auto">
          <a:xfrm>
            <a:off x="5438070" y="5035904"/>
            <a:ext cx="3351389" cy="19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000" name="Rectangle 7"/>
          <p:cNvSpPr>
            <a:spLocks noChangeArrowheads="1"/>
          </p:cNvSpPr>
          <p:nvPr/>
        </p:nvSpPr>
        <p:spPr bwMode="auto">
          <a:xfrm>
            <a:off x="1855612" y="4715293"/>
            <a:ext cx="6680353" cy="2831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2295" tIns="41147" rIns="82295" bIns="41147" anchor="ctr">
            <a:spAutoFit/>
          </a:bodyPr>
          <a:lstStyle/>
          <a:p>
            <a:pPr defTabSz="913685"/>
            <a:r>
              <a:rPr kumimoji="1" lang="en-US" sz="1300" dirty="0">
                <a:solidFill>
                  <a:srgbClr val="FFFF99"/>
                </a:solidFill>
                <a:latin typeface="Trebuchet MS" pitchFamily="34" charset="0"/>
                <a:cs typeface="Times New Roman" pitchFamily="18" charset="0"/>
              </a:rPr>
              <a:t>PM</a:t>
            </a:r>
            <a:r>
              <a:rPr kumimoji="1" lang="en-US" sz="1300" baseline="-25000" dirty="0">
                <a:solidFill>
                  <a:srgbClr val="FFFF99"/>
                </a:solidFill>
                <a:latin typeface="Trebuchet MS" pitchFamily="34" charset="0"/>
                <a:cs typeface="Times New Roman" pitchFamily="18" charset="0"/>
              </a:rPr>
              <a:t>2.5</a:t>
            </a:r>
            <a:r>
              <a:rPr kumimoji="1" lang="en-US" sz="1300" dirty="0">
                <a:solidFill>
                  <a:srgbClr val="FFFF99"/>
                </a:solidFill>
                <a:latin typeface="Trebuchet MS" pitchFamily="34" charset="0"/>
                <a:cs typeface="Times New Roman" pitchFamily="18" charset="0"/>
              </a:rPr>
              <a:t> (EPA</a:t>
            </a:r>
            <a:r>
              <a:rPr kumimoji="1" lang="en-US" sz="1300" dirty="0">
                <a:solidFill>
                  <a:srgbClr val="FFFF99"/>
                </a:solidFill>
                <a:latin typeface="Trebuchet MS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1" lang="en-US" sz="1300" dirty="0">
                <a:solidFill>
                  <a:srgbClr val="FFFF99"/>
                </a:solidFill>
                <a:latin typeface="Trebuchet MS" pitchFamily="34" charset="0"/>
                <a:cs typeface="Times New Roman" pitchFamily="18" charset="0"/>
              </a:rPr>
              <a:t> DataFed </a:t>
            </a:r>
            <a:r>
              <a:rPr kumimoji="1" lang="en-US" sz="1300" dirty="0">
                <a:solidFill>
                  <a:srgbClr val="FFFF99"/>
                </a:solidFill>
                <a:latin typeface="Trebuchet MS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1" lang="en-US" sz="1300" dirty="0">
                <a:solidFill>
                  <a:srgbClr val="FFFF99"/>
                </a:solidFill>
                <a:latin typeface="Trebuchet MS" pitchFamily="34" charset="0"/>
                <a:cs typeface="Times New Roman" pitchFamily="18" charset="0"/>
              </a:rPr>
              <a:t> Giovanni</a:t>
            </a:r>
            <a:r>
              <a:rPr kumimoji="1" lang="en-US" sz="1300" dirty="0">
                <a:solidFill>
                  <a:srgbClr val="FFFF99"/>
                </a:solidFill>
                <a:latin typeface="Trebuchet MS" pitchFamily="34" charset="0"/>
                <a:cs typeface="Times New Roman" pitchFamily="18" charset="0"/>
                <a:sym typeface="Wingdings" pitchFamily="2" charset="2"/>
              </a:rPr>
              <a:t>                      Deep Blue MODIS Aerosol Optical Depth</a:t>
            </a: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2203098" y="6963217"/>
            <a:ext cx="5958424" cy="3293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2295" tIns="41147" rIns="82295" bIns="41147" anchor="ctr">
            <a:spAutoFit/>
          </a:bodyPr>
          <a:lstStyle/>
          <a:p>
            <a:pPr defTabSz="913685"/>
            <a:r>
              <a:rPr kumimoji="1" lang="en-US" sz="1600" dirty="0">
                <a:solidFill>
                  <a:srgbClr val="FFFF99"/>
                </a:solidFill>
                <a:latin typeface="Trebuchet MS" pitchFamily="34" charset="0"/>
              </a:rPr>
              <a:t>The standard MODIS AOT	          		GOCART AOT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Date Placeholder 1"/>
          <p:cNvSpPr txBox="1">
            <a:spLocks noGrp="1"/>
          </p:cNvSpPr>
          <p:nvPr/>
        </p:nvSpPr>
        <p:spPr bwMode="auto">
          <a:xfrm>
            <a:off x="310444" y="6939139"/>
            <a:ext cx="2370667" cy="52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 eaLnBrk="1" hangingPunct="1"/>
            <a:endParaRPr lang="en-US" sz="1600" dirty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Trebuchet MS" pitchFamily="34" charset="0"/>
              </a:rPr>
              <a:t>12 December 2007</a:t>
            </a:r>
          </a:p>
        </p:txBody>
      </p:sp>
      <p:sp>
        <p:nvSpPr>
          <p:cNvPr id="235523" name="Footer Placeholder 2"/>
          <p:cNvSpPr txBox="1">
            <a:spLocks noGrp="1"/>
          </p:cNvSpPr>
          <p:nvPr/>
        </p:nvSpPr>
        <p:spPr bwMode="auto">
          <a:xfrm>
            <a:off x="2705806" y="6939139"/>
            <a:ext cx="4501444" cy="52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>
              <a:tabLst>
                <a:tab pos="4063959" algn="r"/>
              </a:tabLst>
            </a:pPr>
            <a:endParaRPr lang="en-US" sz="1600" dirty="0">
              <a:solidFill>
                <a:schemeClr val="bg1"/>
              </a:solidFill>
              <a:latin typeface="Trebuchet MS" pitchFamily="34" charset="0"/>
            </a:endParaRPr>
          </a:p>
          <a:p>
            <a:pPr>
              <a:tabLst>
                <a:tab pos="4063959" algn="r"/>
              </a:tabLst>
            </a:pPr>
            <a:r>
              <a:rPr lang="en-US" sz="1600" dirty="0">
                <a:solidFill>
                  <a:schemeClr val="bg1"/>
                </a:solidFill>
                <a:latin typeface="Trebuchet MS" pitchFamily="34" charset="0"/>
              </a:rPr>
              <a:t>Gregory Leptoukh	2007 Fall AGU Meeting</a:t>
            </a:r>
          </a:p>
        </p:txBody>
      </p:sp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7281334" y="6939139"/>
            <a:ext cx="2587626" cy="52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>
              <a:tabLst>
                <a:tab pos="2291269" algn="r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>
              <a:tabLst>
                <a:tab pos="2291269" algn="r"/>
              </a:tabLst>
            </a:pPr>
            <a:r>
              <a:rPr lang="en-US" sz="1600" dirty="0">
                <a:solidFill>
                  <a:schemeClr val="bg1"/>
                </a:solidFill>
              </a:rPr>
              <a:t>  San Francisco, CA	</a:t>
            </a:r>
            <a:fld id="{B421DF40-CE3E-4876-B38B-99BECA1E876C}" type="slidenum">
              <a:rPr lang="en-US" sz="1600">
                <a:solidFill>
                  <a:schemeClr val="bg1"/>
                </a:solidFill>
              </a:rPr>
              <a:pPr>
                <a:tabLst>
                  <a:tab pos="2291269" algn="r"/>
                </a:tabLst>
              </a:pPr>
              <a:t>9</a:t>
            </a:fld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16417" y="1045986"/>
            <a:ext cx="9918348" cy="6425847"/>
            <a:chOff x="0" y="599"/>
            <a:chExt cx="5623" cy="3643"/>
          </a:xfrm>
        </p:grpSpPr>
        <p:sp>
          <p:nvSpPr>
            <p:cNvPr id="235526" name="Rectangle 7"/>
            <p:cNvSpPr>
              <a:spLocks noChangeArrowheads="1"/>
            </p:cNvSpPr>
            <p:nvPr/>
          </p:nvSpPr>
          <p:spPr bwMode="auto">
            <a:xfrm>
              <a:off x="49" y="599"/>
              <a:ext cx="5536" cy="364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endParaRPr lang="en-US" sz="2000" dirty="0"/>
            </a:p>
          </p:txBody>
        </p:sp>
        <p:sp>
          <p:nvSpPr>
            <p:cNvPr id="235527" name="Text Box 8"/>
            <p:cNvSpPr txBox="1">
              <a:spLocks noChangeArrowheads="1"/>
            </p:cNvSpPr>
            <p:nvPr/>
          </p:nvSpPr>
          <p:spPr bwMode="auto">
            <a:xfrm>
              <a:off x="87" y="633"/>
              <a:ext cx="5536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algn="ctr" eaLnBrk="1" hangingPunct="1"/>
              <a:r>
                <a:rPr lang="en-US" sz="2600" b="1" dirty="0">
                  <a:solidFill>
                    <a:srgbClr val="0000FF"/>
                  </a:solidFill>
                  <a:latin typeface="Trebuchet MS" pitchFamily="34" charset="0"/>
                </a:rPr>
                <a:t>Visualizing California’s Wildfires from Space Using G</a:t>
              </a:r>
              <a:r>
                <a:rPr lang="en-US" sz="2100" b="1" dirty="0">
                  <a:solidFill>
                    <a:srgbClr val="0000FF"/>
                  </a:solidFill>
                  <a:latin typeface="Trebuchet MS" pitchFamily="34" charset="0"/>
                </a:rPr>
                <a:t>IOVANNI</a:t>
              </a:r>
              <a:endParaRPr lang="en-US" sz="2000" dirty="0"/>
            </a:p>
          </p:txBody>
        </p:sp>
        <p:pic>
          <p:nvPicPr>
            <p:cNvPr id="235528" name="Picture 9" descr="Calif Fires Mass"/>
            <p:cNvPicPr>
              <a:picLocks noChangeAspect="1" noChangeArrowheads="1"/>
            </p:cNvPicPr>
            <p:nvPr/>
          </p:nvPicPr>
          <p:blipFill>
            <a:blip r:embed="rId2" cstate="print"/>
            <a:srcRect b="3841"/>
            <a:stretch>
              <a:fillRect/>
            </a:stretch>
          </p:blipFill>
          <p:spPr bwMode="auto">
            <a:xfrm>
              <a:off x="3463" y="2779"/>
              <a:ext cx="2021" cy="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29" name="Picture 10" descr="Calif Fires clouds"/>
            <p:cNvPicPr>
              <a:picLocks noChangeAspect="1" noChangeArrowheads="1"/>
            </p:cNvPicPr>
            <p:nvPr/>
          </p:nvPicPr>
          <p:blipFill>
            <a:blip r:embed="rId3" cstate="print"/>
            <a:srcRect b="3841"/>
            <a:stretch>
              <a:fillRect/>
            </a:stretch>
          </p:blipFill>
          <p:spPr bwMode="auto">
            <a:xfrm>
              <a:off x="1710" y="2779"/>
              <a:ext cx="2015" cy="1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30" name="Picture 11" descr="Calif Fires sm aer"/>
            <p:cNvPicPr>
              <a:picLocks noChangeAspect="1" noChangeArrowheads="1"/>
            </p:cNvPicPr>
            <p:nvPr/>
          </p:nvPicPr>
          <p:blipFill>
            <a:blip r:embed="rId4" cstate="print"/>
            <a:srcRect l="10971" b="3841"/>
            <a:stretch>
              <a:fillRect/>
            </a:stretch>
          </p:blipFill>
          <p:spPr bwMode="auto">
            <a:xfrm>
              <a:off x="187" y="2779"/>
              <a:ext cx="1800" cy="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31" name="Picture 12" descr="Calif Fires CO"/>
            <p:cNvPicPr>
              <a:picLocks noChangeAspect="1" noChangeArrowheads="1"/>
            </p:cNvPicPr>
            <p:nvPr/>
          </p:nvPicPr>
          <p:blipFill>
            <a:blip r:embed="rId5" cstate="print"/>
            <a:srcRect b="3841"/>
            <a:stretch>
              <a:fillRect/>
            </a:stretch>
          </p:blipFill>
          <p:spPr bwMode="auto">
            <a:xfrm>
              <a:off x="3473" y="1404"/>
              <a:ext cx="2020" cy="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32" name="Picture 13" descr="Calif Fires UV Index"/>
            <p:cNvPicPr>
              <a:picLocks noChangeAspect="1" noChangeArrowheads="1"/>
            </p:cNvPicPr>
            <p:nvPr/>
          </p:nvPicPr>
          <p:blipFill>
            <a:blip r:embed="rId6" cstate="print"/>
            <a:srcRect b="3841"/>
            <a:stretch>
              <a:fillRect/>
            </a:stretch>
          </p:blipFill>
          <p:spPr bwMode="auto">
            <a:xfrm>
              <a:off x="1709" y="1404"/>
              <a:ext cx="2021" cy="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33" name="Picture 14" descr="Calif Fires NO2"/>
            <p:cNvPicPr>
              <a:picLocks noChangeAspect="1" noChangeArrowheads="1"/>
            </p:cNvPicPr>
            <p:nvPr/>
          </p:nvPicPr>
          <p:blipFill>
            <a:blip r:embed="rId7" cstate="print"/>
            <a:srcRect l="10971" b="3841"/>
            <a:stretch>
              <a:fillRect/>
            </a:stretch>
          </p:blipFill>
          <p:spPr bwMode="auto">
            <a:xfrm>
              <a:off x="188" y="1404"/>
              <a:ext cx="1799" cy="1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34" name="Text Box 15"/>
            <p:cNvSpPr txBox="1">
              <a:spLocks noChangeArrowheads="1"/>
            </p:cNvSpPr>
            <p:nvPr/>
          </p:nvSpPr>
          <p:spPr bwMode="auto">
            <a:xfrm>
              <a:off x="477" y="1503"/>
              <a:ext cx="1121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algn="r" eaLnBrk="1" hangingPunct="1"/>
              <a:r>
                <a:rPr lang="en-US" sz="2200" b="1" dirty="0">
                  <a:solidFill>
                    <a:srgbClr val="FFFFFF"/>
                  </a:solidFill>
                  <a:latin typeface="Trebuchet MS" pitchFamily="34" charset="0"/>
                </a:rPr>
                <a:t>Tropospheric NO</a:t>
              </a:r>
              <a:r>
                <a:rPr lang="en-US" sz="2200" b="1" baseline="-25000" dirty="0">
                  <a:solidFill>
                    <a:srgbClr val="FFFFFF"/>
                  </a:solidFill>
                  <a:latin typeface="Trebuchet MS" pitchFamily="34" charset="0"/>
                </a:rPr>
                <a:t>2</a:t>
              </a:r>
              <a:endParaRPr lang="en-US" sz="2000" dirty="0"/>
            </a:p>
          </p:txBody>
        </p:sp>
        <p:sp>
          <p:nvSpPr>
            <p:cNvPr id="235535" name="Text Box 16"/>
            <p:cNvSpPr txBox="1">
              <a:spLocks noChangeArrowheads="1"/>
            </p:cNvSpPr>
            <p:nvPr/>
          </p:nvSpPr>
          <p:spPr bwMode="auto">
            <a:xfrm>
              <a:off x="2205" y="1538"/>
              <a:ext cx="112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algn="r" eaLnBrk="1" hangingPunct="1"/>
              <a:r>
                <a:rPr lang="en-US" sz="2200" b="1" dirty="0">
                  <a:solidFill>
                    <a:srgbClr val="000000"/>
                  </a:solidFill>
                  <a:latin typeface="Trebuchet MS" pitchFamily="34" charset="0"/>
                </a:rPr>
                <a:t>UV Aerosol Index</a:t>
              </a:r>
              <a:endParaRPr lang="en-US" sz="2000" dirty="0"/>
            </a:p>
          </p:txBody>
        </p:sp>
        <p:sp>
          <p:nvSpPr>
            <p:cNvPr id="235536" name="Text Box 17"/>
            <p:cNvSpPr txBox="1">
              <a:spLocks noChangeArrowheads="1"/>
            </p:cNvSpPr>
            <p:nvPr/>
          </p:nvSpPr>
          <p:spPr bwMode="auto">
            <a:xfrm>
              <a:off x="3691" y="1529"/>
              <a:ext cx="1392" cy="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algn="r" eaLnBrk="1" hangingPunct="1"/>
              <a:r>
                <a:rPr lang="en-US" sz="2600" b="1" dirty="0">
                  <a:solidFill>
                    <a:srgbClr val="FFFFFF"/>
                  </a:solidFill>
                  <a:latin typeface="Trebuchet MS" pitchFamily="34" charset="0"/>
                </a:rPr>
                <a:t> </a:t>
              </a:r>
              <a:r>
                <a:rPr lang="en-US" sz="2200" b="1" dirty="0">
                  <a:solidFill>
                    <a:srgbClr val="FFFFFF"/>
                  </a:solidFill>
                  <a:latin typeface="Trebuchet MS" pitchFamily="34" charset="0"/>
                </a:rPr>
                <a:t>Total Column CO</a:t>
              </a:r>
              <a:endParaRPr lang="en-US" sz="2000" dirty="0"/>
            </a:p>
          </p:txBody>
        </p:sp>
        <p:sp>
          <p:nvSpPr>
            <p:cNvPr id="235537" name="Text Box 18"/>
            <p:cNvSpPr txBox="1">
              <a:spLocks noChangeArrowheads="1"/>
            </p:cNvSpPr>
            <p:nvPr/>
          </p:nvSpPr>
          <p:spPr bwMode="auto">
            <a:xfrm>
              <a:off x="510" y="2985"/>
              <a:ext cx="1061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algn="r" eaLnBrk="1" hangingPunct="1"/>
              <a:r>
                <a:rPr lang="en-US" sz="1900" b="1" dirty="0">
                  <a:solidFill>
                    <a:srgbClr val="FFFFFF"/>
                  </a:solidFill>
                  <a:latin typeface="Trebuchet MS" pitchFamily="34" charset="0"/>
                </a:rPr>
                <a:t>Aerosol Small Mode Fraction</a:t>
              </a:r>
              <a:endParaRPr lang="en-US" sz="2000" dirty="0"/>
            </a:p>
          </p:txBody>
        </p:sp>
        <p:sp>
          <p:nvSpPr>
            <p:cNvPr id="235538" name="Text Box 19"/>
            <p:cNvSpPr txBox="1">
              <a:spLocks noChangeArrowheads="1"/>
            </p:cNvSpPr>
            <p:nvPr/>
          </p:nvSpPr>
          <p:spPr bwMode="auto">
            <a:xfrm>
              <a:off x="2217" y="2977"/>
              <a:ext cx="106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algn="r" eaLnBrk="1" hangingPunct="1"/>
              <a:r>
                <a:rPr lang="en-US" sz="1900" b="1" dirty="0">
                  <a:solidFill>
                    <a:srgbClr val="FFFFFF"/>
                  </a:solidFill>
                  <a:latin typeface="Trebuchet MS" pitchFamily="34" charset="0"/>
                </a:rPr>
                <a:t>Cloud Optical Thickness</a:t>
              </a:r>
              <a:endParaRPr lang="en-US" sz="2000" dirty="0"/>
            </a:p>
          </p:txBody>
        </p:sp>
        <p:sp>
          <p:nvSpPr>
            <p:cNvPr id="235539" name="Text Box 20"/>
            <p:cNvSpPr txBox="1">
              <a:spLocks noChangeArrowheads="1"/>
            </p:cNvSpPr>
            <p:nvPr/>
          </p:nvSpPr>
          <p:spPr bwMode="auto">
            <a:xfrm>
              <a:off x="3971" y="2968"/>
              <a:ext cx="106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algn="r" eaLnBrk="1" hangingPunct="1"/>
              <a:r>
                <a:rPr lang="en-US" sz="1900" b="1" dirty="0">
                  <a:solidFill>
                    <a:srgbClr val="FFFFFF"/>
                  </a:solidFill>
                  <a:latin typeface="Trebuchet MS" pitchFamily="34" charset="0"/>
                </a:rPr>
                <a:t>Aerosol Mass over Land</a:t>
              </a:r>
              <a:endParaRPr lang="en-US" sz="2000" dirty="0"/>
            </a:p>
          </p:txBody>
        </p:sp>
        <p:sp>
          <p:nvSpPr>
            <p:cNvPr id="235540" name="Text Box 21"/>
            <p:cNvSpPr txBox="1">
              <a:spLocks noChangeArrowheads="1"/>
            </p:cNvSpPr>
            <p:nvPr/>
          </p:nvSpPr>
          <p:spPr bwMode="auto">
            <a:xfrm>
              <a:off x="464" y="2557"/>
              <a:ext cx="369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Trebuchet MS" pitchFamily="34" charset="0"/>
                </a:rPr>
                <a:t>OMI</a:t>
              </a:r>
              <a:endParaRPr lang="en-US" sz="2000" dirty="0"/>
            </a:p>
          </p:txBody>
        </p:sp>
        <p:sp>
          <p:nvSpPr>
            <p:cNvPr id="235541" name="Text Box 22"/>
            <p:cNvSpPr txBox="1">
              <a:spLocks noChangeArrowheads="1"/>
            </p:cNvSpPr>
            <p:nvPr/>
          </p:nvSpPr>
          <p:spPr bwMode="auto">
            <a:xfrm>
              <a:off x="2217" y="2557"/>
              <a:ext cx="370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Trebuchet MS" pitchFamily="34" charset="0"/>
                </a:rPr>
                <a:t>OMI</a:t>
              </a:r>
              <a:endParaRPr lang="en-US" sz="2000" dirty="0"/>
            </a:p>
          </p:txBody>
        </p:sp>
        <p:sp>
          <p:nvSpPr>
            <p:cNvPr id="235542" name="Text Box 23"/>
            <p:cNvSpPr txBox="1">
              <a:spLocks noChangeArrowheads="1"/>
            </p:cNvSpPr>
            <p:nvPr/>
          </p:nvSpPr>
          <p:spPr bwMode="auto">
            <a:xfrm>
              <a:off x="4017" y="2557"/>
              <a:ext cx="369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Trebuchet MS" pitchFamily="34" charset="0"/>
                </a:rPr>
                <a:t>AIRS</a:t>
              </a:r>
              <a:endParaRPr lang="en-US" sz="2000" dirty="0"/>
            </a:p>
          </p:txBody>
        </p:sp>
        <p:sp>
          <p:nvSpPr>
            <p:cNvPr id="235543" name="Text Box 24"/>
            <p:cNvSpPr txBox="1">
              <a:spLocks noChangeArrowheads="1"/>
            </p:cNvSpPr>
            <p:nvPr/>
          </p:nvSpPr>
          <p:spPr bwMode="auto">
            <a:xfrm>
              <a:off x="417" y="3895"/>
              <a:ext cx="46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Trebuchet MS" pitchFamily="34" charset="0"/>
                </a:rPr>
                <a:t>MODIS</a:t>
              </a:r>
              <a:endParaRPr lang="en-US" sz="2000" dirty="0"/>
            </a:p>
          </p:txBody>
        </p:sp>
        <p:sp>
          <p:nvSpPr>
            <p:cNvPr id="235544" name="Text Box 25"/>
            <p:cNvSpPr txBox="1">
              <a:spLocks noChangeArrowheads="1"/>
            </p:cNvSpPr>
            <p:nvPr/>
          </p:nvSpPr>
          <p:spPr bwMode="auto">
            <a:xfrm>
              <a:off x="2125" y="3895"/>
              <a:ext cx="46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Trebuchet MS" pitchFamily="34" charset="0"/>
                </a:rPr>
                <a:t>MODIS</a:t>
              </a:r>
              <a:endParaRPr lang="en-US" sz="2000" dirty="0"/>
            </a:p>
          </p:txBody>
        </p:sp>
        <p:sp>
          <p:nvSpPr>
            <p:cNvPr id="235545" name="Text Box 26"/>
            <p:cNvSpPr txBox="1">
              <a:spLocks noChangeArrowheads="1"/>
            </p:cNvSpPr>
            <p:nvPr/>
          </p:nvSpPr>
          <p:spPr bwMode="auto">
            <a:xfrm>
              <a:off x="3878" y="3895"/>
              <a:ext cx="46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eaLnBrk="1" hangingPunct="1"/>
              <a:r>
                <a:rPr lang="en-US" sz="1400" b="1" dirty="0">
                  <a:solidFill>
                    <a:srgbClr val="000000"/>
                  </a:solidFill>
                  <a:latin typeface="Trebuchet MS" pitchFamily="34" charset="0"/>
                </a:rPr>
                <a:t>MODIS</a:t>
              </a:r>
              <a:endParaRPr lang="en-US" sz="2000" dirty="0"/>
            </a:p>
          </p:txBody>
        </p:sp>
        <p:sp>
          <p:nvSpPr>
            <p:cNvPr id="235546" name="Text Box 27"/>
            <p:cNvSpPr txBox="1">
              <a:spLocks noChangeArrowheads="1"/>
            </p:cNvSpPr>
            <p:nvPr/>
          </p:nvSpPr>
          <p:spPr bwMode="auto">
            <a:xfrm>
              <a:off x="0" y="806"/>
              <a:ext cx="5537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304" tIns="44151" rIns="88304" bIns="44151"/>
            <a:lstStyle/>
            <a:p>
              <a:pPr algn="ctr" eaLnBrk="1" hangingPunct="1"/>
              <a:endParaRPr lang="en-US" sz="400" dirty="0">
                <a:solidFill>
                  <a:srgbClr val="000000"/>
                </a:solidFill>
                <a:latin typeface="Trebuchet MS" pitchFamily="34" charset="0"/>
              </a:endParaRPr>
            </a:p>
            <a:p>
              <a:pPr algn="ctr" eaLnBrk="1" hangingPunct="1"/>
              <a:r>
                <a:rPr lang="en-US" sz="1900" dirty="0">
                  <a:solidFill>
                    <a:srgbClr val="000000"/>
                  </a:solidFill>
                  <a:latin typeface="Trebuchet MS" pitchFamily="34" charset="0"/>
                </a:rPr>
                <a:t>23-27 October 2007</a:t>
              </a:r>
            </a:p>
            <a:p>
              <a:pPr algn="ctr" eaLnBrk="1" hangingPunct="1"/>
              <a:endParaRPr lang="en-US" sz="400" dirty="0">
                <a:solidFill>
                  <a:srgbClr val="000000"/>
                </a:solidFill>
                <a:latin typeface="Trebuchet MS" pitchFamily="34" charset="0"/>
              </a:endParaRPr>
            </a:p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rebuchet MS" pitchFamily="34" charset="0"/>
                </a:rPr>
                <a:t>Data from NASA’s Aura OMI (Tropospheric NO</a:t>
              </a:r>
              <a:r>
                <a:rPr lang="en-US" sz="1400" baseline="-25000" dirty="0">
                  <a:solidFill>
                    <a:srgbClr val="000000"/>
                  </a:solidFill>
                  <a:latin typeface="Trebuchet MS" pitchFamily="34" charset="0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Trebuchet MS" pitchFamily="34" charset="0"/>
                </a:rPr>
                <a:t> and UV Aerosol Index), Aqua AIRS (Total Column CO) and                      Terra MODIS (Aerosol Small Fraction, Cloud Optical Thickness and Aerosol Mass Concentration Over Land)</a:t>
              </a:r>
              <a:endParaRPr lang="en-US" sz="1900" dirty="0">
                <a:solidFill>
                  <a:srgbClr val="000000"/>
                </a:solidFill>
                <a:latin typeface="Trebuchet MS" pitchFamily="34" charset="0"/>
              </a:endParaRPr>
            </a:p>
            <a:p>
              <a:pPr algn="ctr" eaLnBrk="1" hangingPunct="1"/>
              <a:endParaRPr lang="en-US" sz="300" dirty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235547" name="TextBox 10"/>
          <p:cNvSpPr txBox="1">
            <a:spLocks noChangeArrowheads="1"/>
          </p:cNvSpPr>
          <p:nvPr/>
        </p:nvSpPr>
        <p:spPr bwMode="auto">
          <a:xfrm>
            <a:off x="1698626" y="209903"/>
            <a:ext cx="7360708" cy="71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66CCFF"/>
                </a:solidFill>
                <a:latin typeface="Trebuchet MS" pitchFamily="34" charset="0"/>
              </a:rPr>
              <a:t>Wildfire Visualization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6/7/2011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6D8D3-FA92-43A2-9A4B-CDBEC6E5B8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Leptoukh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3638</TotalTime>
  <Words>5461</Words>
  <Application>Microsoft Macintosh PowerPoint</Application>
  <PresentationFormat>Custom</PresentationFormat>
  <Paragraphs>1213</Paragraphs>
  <Slides>63</Slides>
  <Notes>23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Default Design</vt:lpstr>
      <vt:lpstr>2_Default Design</vt:lpstr>
      <vt:lpstr>Document</vt:lpstr>
      <vt:lpstr>Many faces of Giovanni</vt:lpstr>
      <vt:lpstr>Goddard Interactive Online Visualization ANd aNalysis Infrastructure (Giovanni)</vt:lpstr>
      <vt:lpstr>Slide 3</vt:lpstr>
      <vt:lpstr>Slide 4</vt:lpstr>
      <vt:lpstr>Giovanni now</vt:lpstr>
      <vt:lpstr>Giovanni 3 (G3) instances</vt:lpstr>
      <vt:lpstr>Slide 7</vt:lpstr>
      <vt:lpstr>Air Quality Multi-Sensor, Model, and Ground-Based Data Support via Giovanni</vt:lpstr>
      <vt:lpstr>Slide 9</vt:lpstr>
      <vt:lpstr>Studying correlations between Chlorophyll-a and SST in the northern East China Sea using MODIS-Aqua</vt:lpstr>
      <vt:lpstr>Model intercomparison</vt:lpstr>
      <vt:lpstr>Giovanni A-Train Data Depot http://gdata1.gsfc.nasa.gov/daac-bin/G3/gui.cgi?instance_id=atrain</vt:lpstr>
      <vt:lpstr>Slide 13</vt:lpstr>
      <vt:lpstr>Slide 14</vt:lpstr>
      <vt:lpstr>Slide 15</vt:lpstr>
      <vt:lpstr>Slide 16</vt:lpstr>
      <vt:lpstr>NASA NEESPI Data Center</vt:lpstr>
      <vt:lpstr>Monthly 1km Vegetation Index   </vt:lpstr>
      <vt:lpstr>Where it rains and where it doesn't</vt:lpstr>
      <vt:lpstr>Recent Land Surface Temperature Changes over Eastern China</vt:lpstr>
      <vt:lpstr>Long-Term Aerosol Data Records: Using Deep Blue to Synergize SeaWiFS &amp; MODIS, Observations</vt:lpstr>
      <vt:lpstr>Giovanni as multi-sensor aerosol data merging tool </vt:lpstr>
      <vt:lpstr>Giovanni Applications Projects</vt:lpstr>
      <vt:lpstr>Giovanni Applications Projects</vt:lpstr>
      <vt:lpstr>Aeronet Synergy Tool using Giovanni</vt:lpstr>
      <vt:lpstr>Giovanni as an educational tool</vt:lpstr>
      <vt:lpstr>Giovanni as a QA tool</vt:lpstr>
      <vt:lpstr>Peer-reviewed publications using and acknowledging Giovanni (as of May 3, 2011)</vt:lpstr>
      <vt:lpstr>Number of G3 plots generated in the last 7 months</vt:lpstr>
      <vt:lpstr>Number of Plots generated in the last 7 months</vt:lpstr>
      <vt:lpstr>Mini summary</vt:lpstr>
      <vt:lpstr>Data Harmonization, Data Provenance and Science quality of Giovanni results</vt:lpstr>
      <vt:lpstr>Data harmonization</vt:lpstr>
      <vt:lpstr>Interoperability with other data centers in USA and Europe</vt:lpstr>
      <vt:lpstr>Science Quality of Giovanni Results</vt:lpstr>
      <vt:lpstr>Product lineage in Giovanni</vt:lpstr>
      <vt:lpstr>Different levels of multi-sensor activities</vt:lpstr>
      <vt:lpstr>Multi-sensor Projects</vt:lpstr>
      <vt:lpstr>Micro summary</vt:lpstr>
      <vt:lpstr>Under the hood</vt:lpstr>
      <vt:lpstr>Why and how Giovanni is possible now?</vt:lpstr>
      <vt:lpstr>NASA GES DISC Interoperability Architecture</vt:lpstr>
      <vt:lpstr>Giovanni Data sources and their access protocols</vt:lpstr>
      <vt:lpstr>Giovanni Data via Protocols &amp; Services</vt:lpstr>
      <vt:lpstr>Formats</vt:lpstr>
      <vt:lpstr>NASA GES-DISC OGC Architecture</vt:lpstr>
      <vt:lpstr>Provenance for Intercomparison</vt:lpstr>
      <vt:lpstr>Giovanni challenges</vt:lpstr>
      <vt:lpstr>Giovanni challenges, cont.</vt:lpstr>
      <vt:lpstr>Solutions  evolution</vt:lpstr>
      <vt:lpstr>Evolving Giovanni infrastructure</vt:lpstr>
      <vt:lpstr>Evolution: G3  G4</vt:lpstr>
      <vt:lpstr>Multi-Sensor Data Synergy Advisor (MDSA)</vt:lpstr>
      <vt:lpstr>MODIS vs. MODIS</vt:lpstr>
      <vt:lpstr>AeroStat Flow</vt:lpstr>
      <vt:lpstr>AeroStat and G-Social</vt:lpstr>
      <vt:lpstr>AeroStat example: Two Aerosol regimes at Kanpur</vt:lpstr>
      <vt:lpstr>myGiovanni</vt:lpstr>
      <vt:lpstr>myGiovanni: Data Probe </vt:lpstr>
      <vt:lpstr>Future</vt:lpstr>
      <vt:lpstr>Adding yearly data</vt:lpstr>
      <vt:lpstr>Conclusions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ODIN</cp:lastModifiedBy>
  <cp:revision>154</cp:revision>
  <dcterms:created xsi:type="dcterms:W3CDTF">2011-09-06T18:59:12Z</dcterms:created>
  <dcterms:modified xsi:type="dcterms:W3CDTF">2011-09-06T19:02:25Z</dcterms:modified>
</cp:coreProperties>
</file>