
<file path=[Content_Types].xml><?xml version="1.0" encoding="utf-8"?>
<Types xmlns="http://schemas.openxmlformats.org/package/2006/content-types">
  <Override PartName="/ppt/theme/themeOverride2.xml" ContentType="application/vnd.openxmlformats-officedocument.themeOverride+xml"/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Default Extension="emf" ContentType="image/x-emf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theme/themeOverride1.xml" ContentType="application/vnd.openxmlformats-officedocument.themeOverr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6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66" r:id="rId10"/>
    <p:sldId id="272" r:id="rId11"/>
    <p:sldId id="264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1219" autoAdjust="0"/>
  </p:normalViewPr>
  <p:slideViewPr>
    <p:cSldViewPr>
      <p:cViewPr>
        <p:scale>
          <a:sx n="68" d="100"/>
          <a:sy n="68" d="100"/>
        </p:scale>
        <p:origin x="-3512" y="-16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3AB7B17-FC1D-49B7-8815-CFA8E83DD786}" type="datetimeFigureOut">
              <a:rPr lang="en-US"/>
              <a:pPr>
                <a:defRPr/>
              </a:pPr>
              <a:t>9/8/11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A874C20-A1AA-45E2-A0BB-539A75195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P-value: the probability that random sampling would lead to a difference between sample means as large (or larger) than you observed?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If the P value is 0.03, that means that there is a 3% chance of observing a difference as large as you observed even if the two population means are identical. 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E69CD8-B896-41B7-B969-AFDFE8574D46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94ED8-AF0A-4D2D-A39D-48DB9AF9C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5F1E2-F3E4-4E9C-A99B-0698DFB730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2C99F-E613-48B0-AD4C-6E4DD9122C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B94E3-3ED2-4BD1-8339-5893EB705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C5F9A-06DA-422B-AAD3-2466CF23E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A3A9D-3703-4DA8-B62A-300190791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F00F3-C125-4E77-90C1-72EA48926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746AF-4B42-4495-A30A-103D6DA3A2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45151-0C69-48F4-9076-32B10DA0D4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B92E5-8E09-4187-818A-1F627FA2D7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4E755-6001-43F4-9F3A-CB7309A22F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538AAF83-AFD5-4541-A7DA-466C7D1A7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9" r:id="rId2"/>
    <p:sldLayoutId id="2147483781" r:id="rId3"/>
    <p:sldLayoutId id="2147483778" r:id="rId4"/>
    <p:sldLayoutId id="2147483777" r:id="rId5"/>
    <p:sldLayoutId id="2147483776" r:id="rId6"/>
    <p:sldLayoutId id="2147483782" r:id="rId7"/>
    <p:sldLayoutId id="2147483783" r:id="rId8"/>
    <p:sldLayoutId id="2147483784" r:id="rId9"/>
    <p:sldLayoutId id="2147483775" r:id="rId10"/>
    <p:sldLayoutId id="214748378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57200"/>
            <a:ext cx="8153400" cy="1828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Seasonal Influenza</a:t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Dependency on Environmental and Meteorological Parameters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895600"/>
            <a:ext cx="8077200" cy="20335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i="1" dirty="0" smtClean="0"/>
              <a:t>Presented by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100" dirty="0" smtClean="0"/>
              <a:t>Jodi K. </a:t>
            </a:r>
            <a:r>
              <a:rPr lang="en-US" sz="2100" dirty="0" err="1" smtClean="0"/>
              <a:t>Haponski</a:t>
            </a:r>
            <a:r>
              <a:rPr lang="en-US" sz="2100" dirty="0" smtClean="0"/>
              <a:t> (GSSP Summer Program)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Mentors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100" dirty="0" smtClean="0"/>
              <a:t>Radina P. Soebiyanto (USRA/NASA)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100" dirty="0" smtClean="0"/>
              <a:t>Richard K. Kiang(NASA)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/>
        </p:nvGraphicFramePr>
        <p:xfrm>
          <a:off x="304800" y="228600"/>
          <a:ext cx="8534400" cy="632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054579"/>
                <a:gridCol w="2212621"/>
                <a:gridCol w="2133600"/>
              </a:tblGrid>
              <a:tr h="3047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sng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ENV. VAR.</a:t>
                      </a:r>
                      <a:endParaRPr lang="en-US" sz="2400" b="1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sng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ENV. </a:t>
                      </a:r>
                      <a:r>
                        <a:rPr lang="en-US" sz="24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sng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CORR. COEF.</a:t>
                      </a:r>
                      <a:endParaRPr lang="en-US" sz="2400" b="1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sng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P-VALUE</a:t>
                      </a:r>
                      <a:endParaRPr lang="en-US" sz="2400" b="1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562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RAD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0.239801784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0.004048296</a:t>
                      </a:r>
                    </a:p>
                  </a:txBody>
                  <a:tcPr marL="0" marR="0" marT="0" marB="0" anchor="b"/>
                </a:tc>
              </a:tr>
              <a:tr h="2562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EVAP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0.183394414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0.028914926</a:t>
                      </a:r>
                    </a:p>
                  </a:txBody>
                  <a:tcPr marL="0" marR="0" marT="0" marB="0" anchor="b"/>
                </a:tc>
              </a:tr>
              <a:tr h="2562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DPMEAN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0.18584175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0.02680726</a:t>
                      </a:r>
                    </a:p>
                  </a:txBody>
                  <a:tcPr marL="0" marR="0" marT="0" marB="0" anchor="b"/>
                </a:tc>
              </a:tr>
              <a:tr h="2562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RHMAX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0.239835219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0.004043006</a:t>
                      </a:r>
                    </a:p>
                  </a:txBody>
                  <a:tcPr marL="0" marR="0" marT="0" marB="0" anchor="b"/>
                </a:tc>
              </a:tr>
              <a:tr h="2562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RHMEAN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0.208620596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0.012720276</a:t>
                      </a:r>
                    </a:p>
                  </a:txBody>
                  <a:tcPr marL="0" marR="0" marT="0" marB="0" anchor="b"/>
                </a:tc>
              </a:tr>
              <a:tr h="2562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RHMIN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0.170545888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0.04243615</a:t>
                      </a:r>
                    </a:p>
                  </a:txBody>
                  <a:tcPr marL="0" marR="0" marT="0" marB="0" anchor="b"/>
                </a:tc>
              </a:tr>
              <a:tr h="2562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TRMM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-0.215539279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0.009992214</a:t>
                      </a:r>
                    </a:p>
                  </a:txBody>
                  <a:tcPr marL="0" marR="0" marT="0" marB="0" anchor="b"/>
                </a:tc>
              </a:tr>
              <a:tr h="2562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EVAP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0.166590239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0.047538091</a:t>
                      </a:r>
                    </a:p>
                  </a:txBody>
                  <a:tcPr marL="0" marR="0" marT="0" marB="0" anchor="b"/>
                </a:tc>
              </a:tr>
              <a:tr h="2562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RHMIN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-0.213320365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0.010804861</a:t>
                      </a:r>
                    </a:p>
                  </a:txBody>
                  <a:tcPr marL="0" marR="0" marT="0" marB="0" anchor="b"/>
                </a:tc>
              </a:tr>
              <a:tr h="2562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TRMM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-0.280412355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0.000724752</a:t>
                      </a:r>
                    </a:p>
                  </a:txBody>
                  <a:tcPr marL="0" marR="0" marT="0" marB="0" anchor="b"/>
                </a:tc>
              </a:tr>
              <a:tr h="2562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SUN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0.270525076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0.001129463</a:t>
                      </a:r>
                    </a:p>
                  </a:txBody>
                  <a:tcPr marL="0" marR="0" marT="0" marB="0" anchor="b"/>
                </a:tc>
              </a:tr>
              <a:tr h="2562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RAD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0.221017396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0.008212196</a:t>
                      </a:r>
                    </a:p>
                  </a:txBody>
                  <a:tcPr marL="0" marR="0" marT="0" marB="0" anchor="b"/>
                </a:tc>
              </a:tr>
              <a:tr h="2562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TRMM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-0.219176311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0.008776312</a:t>
                      </a:r>
                    </a:p>
                  </a:txBody>
                  <a:tcPr marL="0" marR="0" marT="0" marB="0" anchor="b"/>
                </a:tc>
              </a:tr>
              <a:tr h="2562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RHMAX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0.39367631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1.25395E-06</a:t>
                      </a:r>
                    </a:p>
                  </a:txBody>
                  <a:tcPr marL="0" marR="0" marT="0" marB="0" anchor="b"/>
                </a:tc>
              </a:tr>
              <a:tr h="2562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RHMEAN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0.355709026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1.39754E-05</a:t>
                      </a:r>
                    </a:p>
                  </a:txBody>
                  <a:tcPr marL="0" marR="0" marT="0" marB="0" anchor="b"/>
                </a:tc>
              </a:tr>
              <a:tr h="2562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RHMIN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0.42247252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1.63065E-07</a:t>
                      </a:r>
                    </a:p>
                  </a:txBody>
                  <a:tcPr marL="0" marR="0" marT="0" marB="0" anchor="b"/>
                </a:tc>
              </a:tr>
              <a:tr h="2562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TRMM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0.351490427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1.79361E-05</a:t>
                      </a:r>
                    </a:p>
                  </a:txBody>
                  <a:tcPr marL="0" marR="0" marT="0" marB="0" anchor="b"/>
                </a:tc>
              </a:tr>
              <a:tr h="2562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CLOUD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0.213488241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0.010741408</a:t>
                      </a:r>
                    </a:p>
                  </a:txBody>
                  <a:tcPr marL="0" marR="0" marT="0" marB="0" anchor="b"/>
                </a:tc>
              </a:tr>
              <a:tr h="2562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RAD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0.294883473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0.00036743</a:t>
                      </a:r>
                    </a:p>
                  </a:txBody>
                  <a:tcPr marL="0" marR="0" marT="0" marB="0" anchor="b"/>
                </a:tc>
              </a:tr>
              <a:tr h="2562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RHMAX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-0.182948627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0.029313657</a:t>
                      </a:r>
                    </a:p>
                  </a:txBody>
                  <a:tcPr marL="0" marR="0" marT="0" marB="0" anchor="b"/>
                </a:tc>
              </a:tr>
              <a:tr h="2562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RHMEAN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0.183642636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0.028694914</a:t>
                      </a:r>
                    </a:p>
                  </a:txBody>
                  <a:tcPr marL="0" marR="0" marT="0" marB="0" anchor="b"/>
                </a:tc>
              </a:tr>
              <a:tr h="2562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RHMIN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-0.178559371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0.033495689</a:t>
                      </a:r>
                    </a:p>
                  </a:txBody>
                  <a:tcPr marL="0" marR="0" marT="0" marB="0" anchor="b"/>
                </a:tc>
              </a:tr>
              <a:tr h="2562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WSPDMEAN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-0.219397274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0.008706846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727762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accent1">
                    <a:satMod val="150000"/>
                  </a:schemeClr>
                </a:solidFill>
              </a:rPr>
              <a:t>2. Step-wise Fit:</a:t>
            </a:r>
            <a:br>
              <a:rPr lang="en-US" sz="2400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2400" dirty="0" smtClean="0">
                <a:solidFill>
                  <a:schemeClr val="accent1">
                    <a:satMod val="150000"/>
                  </a:schemeClr>
                </a:solidFill>
              </a:rPr>
              <a:t>	 ‘In’ Variables</a:t>
            </a:r>
            <a:endParaRPr lang="en-US" sz="2400" dirty="0">
              <a:solidFill>
                <a:schemeClr val="accent1">
                  <a:satMod val="1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19425" y="1743075"/>
          <a:ext cx="5921375" cy="4473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0688"/>
                <a:gridCol w="2960688"/>
              </a:tblGrid>
              <a:tr h="49706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‘In’ Signals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70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ENV VAR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ENV SIGNAL</a:t>
                      </a:r>
                    </a:p>
                  </a:txBody>
                  <a:tcPr marL="0" marR="0" marT="0" marB="0" anchor="b"/>
                </a:tc>
              </a:tr>
              <a:tr h="4970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TRMM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/>
                </a:tc>
              </a:tr>
              <a:tr h="4970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RAD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/>
                </a:tc>
              </a:tr>
              <a:tr h="4970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TRMM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/>
                </a:tc>
              </a:tr>
              <a:tr h="4970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RHMAX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/>
                </a:tc>
              </a:tr>
              <a:tr h="4970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RHMIN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/>
                </a:tc>
              </a:tr>
              <a:tr h="4970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CLOUD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4970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WSPDMEAN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168275" y="1730375"/>
            <a:ext cx="2468563" cy="45720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Performed multivariate regression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Signal is removed from model if it’s p-value is greater than .1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Signal added back into the model if it’s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/>
              <a:t>p-value is less than .05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50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624387"/>
          </a:xfrm>
        </p:spPr>
        <p:txBody>
          <a:bodyPr/>
          <a:lstStyle/>
          <a:p>
            <a:pPr eaLnBrk="1" hangingPunct="1"/>
            <a:r>
              <a:rPr lang="en-US" sz="2400" smtClean="0"/>
              <a:t>The correlation coefficients were computed between each signal decomposition</a:t>
            </a:r>
          </a:p>
          <a:p>
            <a:pPr eaLnBrk="1" hangingPunct="1">
              <a:buFont typeface="Wingdings 2" pitchFamily="18" charset="2"/>
              <a:buNone/>
            </a:pPr>
            <a:endParaRPr lang="en-US" sz="2400" smtClean="0"/>
          </a:p>
          <a:p>
            <a:pPr eaLnBrk="1" hangingPunct="1"/>
            <a:r>
              <a:rPr lang="en-US" sz="2400" smtClean="0"/>
              <a:t>Two signals are labeled dependent if their correlation is greater than .5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Signals were eliminated based on p-values</a:t>
            </a:r>
          </a:p>
        </p:txBody>
      </p:sp>
      <p:graphicFrame>
        <p:nvGraphicFramePr>
          <p:cNvPr id="16439" name="Group 55"/>
          <p:cNvGraphicFramePr>
            <a:graphicFrameLocks noGrp="1"/>
          </p:cNvGraphicFramePr>
          <p:nvPr>
            <p:ph sz="half" idx="2"/>
          </p:nvPr>
        </p:nvGraphicFramePr>
        <p:xfrm>
          <a:off x="4495800" y="1752600"/>
          <a:ext cx="4343400" cy="4321175"/>
        </p:xfrm>
        <a:graphic>
          <a:graphicData uri="http://schemas.openxmlformats.org/drawingml/2006/table">
            <a:tbl>
              <a:tblPr/>
              <a:tblGrid>
                <a:gridCol w="1905359"/>
                <a:gridCol w="2438041"/>
              </a:tblGrid>
              <a:tr h="538163">
                <a:tc gridSpan="2">
                  <a:txBody>
                    <a:bodyPr/>
                    <a:lstStyle/>
                    <a:p>
                      <a:pPr marL="438150" marR="0" lvl="0" indent="-319088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Dependent Signals: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144" marR="110144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1338">
                <a:tc>
                  <a:txBody>
                    <a:bodyPr/>
                    <a:lstStyle/>
                    <a:p>
                      <a:pPr marL="438150" marR="0" lvl="0" indent="-319088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ENV VAR</a:t>
                      </a:r>
                      <a:endParaRPr kumimoji="0" lang="en-US" sz="20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144" marR="110144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8150" marR="0" lvl="0" indent="-319088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ENV SIGNAL</a:t>
                      </a:r>
                      <a:endParaRPr kumimoji="0" lang="en-US" sz="20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144" marR="110144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438150" marR="0" lvl="0" indent="-319088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RHMAX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144" marR="110144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438150" marR="0" lvl="0" indent="-319088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144" marR="110144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438150" marR="0" lvl="0" indent="-319088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RHMIN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144" marR="110144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8150" marR="0" lvl="0" indent="-319088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144" marR="110144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6324">
                <a:tc>
                  <a:txBody>
                    <a:bodyPr/>
                    <a:lstStyle/>
                    <a:p>
                      <a:pPr marL="1190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110144" marR="110144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110144" marR="110144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438150" marR="0" lvl="0" indent="-319088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CLOUD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144" marR="110144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438150" marR="0" lvl="0" indent="-319088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144" marR="110144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438150" marR="0" lvl="0" indent="-319088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WSPDMEAN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144" marR="110144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8150" marR="0" lvl="0" indent="-319088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144" marR="110144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6640" name="Title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504238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/>
          </p:cNvSpPr>
          <p:nvPr>
            <p:ph type="title" idx="4294967295"/>
          </p:nvPr>
        </p:nvSpPr>
        <p:spPr bwMode="auto">
          <a:xfrm>
            <a:off x="457200" y="152400"/>
            <a:ext cx="8229600" cy="1251062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Resulting Model:</a:t>
            </a:r>
          </a:p>
        </p:txBody>
      </p:sp>
      <p:sp>
        <p:nvSpPr>
          <p:cNvPr id="19459" name="Rectangle 13"/>
          <p:cNvSpPr>
            <a:spLocks noGrp="1"/>
          </p:cNvSpPr>
          <p:nvPr>
            <p:ph type="body" sz="half" idx="4294967295"/>
          </p:nvPr>
        </p:nvSpPr>
        <p:spPr>
          <a:xfrm>
            <a:off x="457200" y="1774825"/>
            <a:ext cx="4038600" cy="462597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First Figure: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buFont typeface="Wingdings 2" pitchFamily="18" charset="2"/>
              <a:buNone/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Second Figure:</a:t>
            </a:r>
          </a:p>
          <a:p>
            <a:pPr lvl="1" eaLnBrk="1" hangingPunct="1">
              <a:defRPr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TRMM, 5</a:t>
            </a:r>
            <a:r>
              <a:rPr lang="en-US" sz="2400" baseline="30000" dirty="0" smtClean="0">
                <a:solidFill>
                  <a:schemeClr val="bg2">
                    <a:lumMod val="25000"/>
                  </a:schemeClr>
                </a:solidFill>
              </a:rPr>
              <a:t>th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signal removed from model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2400" dirty="0" smtClean="0"/>
          </a:p>
        </p:txBody>
      </p:sp>
      <p:pic>
        <p:nvPicPr>
          <p:cNvPr id="27651" name="Picture 23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800600" y="1447800"/>
            <a:ext cx="4343400" cy="2628900"/>
          </a:xfrm>
        </p:spPr>
      </p:pic>
      <p:pic>
        <p:nvPicPr>
          <p:cNvPr id="27652" name="Picture 24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4114800"/>
            <a:ext cx="4495800" cy="2419350"/>
          </a:xfrm>
        </p:spPr>
      </p:pic>
      <p:graphicFrame>
        <p:nvGraphicFramePr>
          <p:cNvPr id="17461" name="Group 53"/>
          <p:cNvGraphicFramePr>
            <a:graphicFrameLocks noGrp="1"/>
          </p:cNvGraphicFramePr>
          <p:nvPr/>
        </p:nvGraphicFramePr>
        <p:xfrm>
          <a:off x="762000" y="2362200"/>
          <a:ext cx="3048000" cy="2366963"/>
        </p:xfrm>
        <a:graphic>
          <a:graphicData uri="http://schemas.openxmlformats.org/drawingml/2006/table">
            <a:tbl>
              <a:tblPr/>
              <a:tblGrid>
                <a:gridCol w="1486829"/>
                <a:gridCol w="1561171"/>
              </a:tblGrid>
              <a:tr h="335254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Independent  Signals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254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ENV VAR</a:t>
                      </a:r>
                      <a:endParaRPr kumimoji="0" lang="en-US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ENV SIGNAL</a:t>
                      </a:r>
                      <a:endParaRPr kumimoji="0" lang="en-US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54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TRMM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437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RAD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54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TRMM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35254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RHMIN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54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WSPDMEAN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Conclusions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EEMD method was able to give insight into the seasonal relationship between the influenza dynamics with the environmental factors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With only two years of training data, we were able to obtain relatively good prediction results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Background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625975"/>
          </a:xfrm>
        </p:spPr>
        <p:txBody>
          <a:bodyPr/>
          <a:lstStyle/>
          <a:p>
            <a:pPr eaLnBrk="1" hangingPunct="1"/>
            <a:r>
              <a:rPr lang="en-US" smtClean="0"/>
              <a:t>Most common disease</a:t>
            </a:r>
          </a:p>
          <a:p>
            <a:pPr lvl="1" eaLnBrk="1" hangingPunct="1"/>
            <a:r>
              <a:rPr lang="en-US" smtClean="0"/>
              <a:t>Annually Infects 5-15% of global population</a:t>
            </a:r>
          </a:p>
          <a:p>
            <a:pPr lvl="1" eaLnBrk="1" hangingPunct="1"/>
            <a:r>
              <a:rPr lang="en-US" smtClean="0"/>
              <a:t>Annually in the U.S:</a:t>
            </a:r>
          </a:p>
          <a:p>
            <a:pPr lvl="2" eaLnBrk="1" hangingPunct="1"/>
            <a:r>
              <a:rPr lang="en-US" smtClean="0"/>
              <a:t>Up to 200,000 hospitalizations, at least 30,000 deaths</a:t>
            </a:r>
          </a:p>
          <a:p>
            <a:pPr lvl="2" eaLnBrk="1" hangingPunct="1"/>
            <a:r>
              <a:rPr lang="en-US" smtClean="0"/>
              <a:t>Estimated economic burden is ~87.1 billion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90600" y="4495800"/>
          <a:ext cx="7086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422688"/>
                <a:gridCol w="1530061"/>
                <a:gridCol w="177165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Deaths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H1N1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Worldwide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1918-1919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50-100 million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H2N2 (</a:t>
                      </a:r>
                      <a:r>
                        <a:rPr lang="en-US" dirty="0" err="1" smtClean="0"/>
                        <a:t>ie</a:t>
                      </a:r>
                      <a:r>
                        <a:rPr lang="en-US" dirty="0" smtClean="0"/>
                        <a:t>. Asian)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U.S.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1957-1958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H3N2 (</a:t>
                      </a:r>
                      <a:r>
                        <a:rPr lang="en-US" dirty="0" err="1" smtClean="0"/>
                        <a:t>ie</a:t>
                      </a:r>
                      <a:r>
                        <a:rPr lang="en-US" dirty="0" smtClean="0"/>
                        <a:t>. Hong Kong)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U.S.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1968-1969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  Countries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 fatality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Motivation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2971800" cy="4624387"/>
          </a:xfrm>
        </p:spPr>
        <p:txBody>
          <a:bodyPr/>
          <a:lstStyle/>
          <a:p>
            <a:pPr eaLnBrk="1" hangingPunct="1"/>
            <a:r>
              <a:rPr lang="en-US" sz="2200" smtClean="0"/>
              <a:t>Many new influenza strain first appear in tropical regions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200" smtClean="0"/>
          </a:p>
          <a:p>
            <a:pPr eaLnBrk="1" hangingPunct="1"/>
            <a:r>
              <a:rPr lang="en-US" sz="2200" smtClean="0"/>
              <a:t>Influenza spread varies with latitude</a:t>
            </a:r>
          </a:p>
          <a:p>
            <a:pPr lvl="1" eaLnBrk="1" hangingPunct="1"/>
            <a:r>
              <a:rPr lang="en-US" sz="1800" smtClean="0"/>
              <a:t>Seasonal in temperate climate</a:t>
            </a:r>
          </a:p>
          <a:p>
            <a:pPr lvl="1" eaLnBrk="1" hangingPunct="1"/>
            <a:r>
              <a:rPr lang="en-US" sz="1800" smtClean="0"/>
              <a:t>Year-round outbreaks in tropical climates</a:t>
            </a:r>
          </a:p>
          <a:p>
            <a:pPr eaLnBrk="1" hangingPunct="1"/>
            <a:endParaRPr lang="en-US" smtClean="0"/>
          </a:p>
        </p:txBody>
      </p:sp>
      <p:sp>
        <p:nvSpPr>
          <p:cNvPr id="16387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624387"/>
          </a:xfrm>
        </p:spPr>
        <p:txBody>
          <a:bodyPr/>
          <a:lstStyle/>
          <a:p>
            <a:endParaRPr 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657600" y="1524000"/>
          <a:ext cx="5181600" cy="5096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137"/>
                <a:gridCol w="1516566"/>
                <a:gridCol w="1958897"/>
              </a:tblGrid>
              <a:tr h="627841">
                <a:tc>
                  <a:txBody>
                    <a:bodyPr/>
                    <a:lstStyle/>
                    <a:p>
                      <a:pPr marL="0" marR="0" lvl="0" indent="0" algn="ctr" defTabSz="7243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Influenza Process</a:t>
                      </a:r>
                    </a:p>
                  </a:txBody>
                  <a:tcPr marL="82296" marR="82296" marT="9143" marB="914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7243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Factors </a:t>
                      </a:r>
                    </a:p>
                  </a:txBody>
                  <a:tcPr marL="82296" marR="82296" marT="9143" marB="914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7243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Relationship</a:t>
                      </a:r>
                    </a:p>
                  </a:txBody>
                  <a:tcPr marL="82296" marR="82296" marT="9143" marB="9143" horzOverflow="overflow"/>
                </a:tc>
              </a:tr>
              <a:tr h="323064">
                <a:tc rowSpan="3">
                  <a:txBody>
                    <a:bodyPr/>
                    <a:lstStyle/>
                    <a:p>
                      <a:pPr marL="0" marR="0" lvl="0" indent="0" algn="ctr" defTabSz="7243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Virus Survivorship</a:t>
                      </a:r>
                    </a:p>
                  </a:txBody>
                  <a:tcPr marL="82296" marR="82296" marT="9143" marB="914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7243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Temperature</a:t>
                      </a:r>
                    </a:p>
                  </a:txBody>
                  <a:tcPr marL="82296" marR="82296" marT="9143" marB="914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7243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Symbol" pitchFamily="18" charset="2"/>
                        </a:rPr>
                        <a:t>Inverse</a:t>
                      </a:r>
                    </a:p>
                  </a:txBody>
                  <a:tcPr marL="82296" marR="82296" marT="9143" marB="9143" horzOverflow="overflow"/>
                </a:tc>
              </a:tr>
              <a:tr h="3230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243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Humidity</a:t>
                      </a:r>
                    </a:p>
                  </a:txBody>
                  <a:tcPr marL="82296" marR="82296" marT="9143" marB="914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7243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Symbol" pitchFamily="18" charset="2"/>
                        </a:rPr>
                        <a:t>Inverse</a:t>
                      </a:r>
                    </a:p>
                  </a:txBody>
                  <a:tcPr marL="82296" marR="82296" marT="9143" marB="9143" horzOverflow="overflow"/>
                </a:tc>
              </a:tr>
              <a:tr h="6278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243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Solar irradiance</a:t>
                      </a:r>
                    </a:p>
                  </a:txBody>
                  <a:tcPr marL="82296" marR="82296" marT="9143" marB="914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7243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Symbol" pitchFamily="18" charset="2"/>
                        </a:rPr>
                        <a:t>Inverse</a:t>
                      </a:r>
                    </a:p>
                  </a:txBody>
                  <a:tcPr marL="82296" marR="82296" marT="9143" marB="9143" horzOverflow="overflow"/>
                </a:tc>
              </a:tr>
              <a:tr h="323064">
                <a:tc rowSpan="6">
                  <a:txBody>
                    <a:bodyPr/>
                    <a:lstStyle/>
                    <a:p>
                      <a:pPr marL="0" marR="0" lvl="0" indent="0" algn="ctr" defTabSz="7243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Transmission Efficiency</a:t>
                      </a:r>
                    </a:p>
                  </a:txBody>
                  <a:tcPr marL="82296" marR="82296" marT="9143" marB="914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7243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Temperature</a:t>
                      </a:r>
                    </a:p>
                  </a:txBody>
                  <a:tcPr marL="82296" marR="82296" marT="9143" marB="914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7243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Symbol" pitchFamily="18" charset="2"/>
                        </a:rPr>
                        <a:t>Inverse</a:t>
                      </a:r>
                    </a:p>
                  </a:txBody>
                  <a:tcPr marL="82296" marR="82296" marT="9143" marB="9143" horzOverflow="overflow"/>
                </a:tc>
              </a:tr>
              <a:tr h="3230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243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Humidity</a:t>
                      </a:r>
                    </a:p>
                  </a:txBody>
                  <a:tcPr marL="82296" marR="82296" marT="9143" marB="914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7243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Inverse</a:t>
                      </a:r>
                    </a:p>
                  </a:txBody>
                  <a:tcPr marL="82296" marR="82296" marT="9143" marB="9143" horzOverflow="overflow"/>
                </a:tc>
              </a:tr>
              <a:tr h="6278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243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Vapor pressure</a:t>
                      </a:r>
                    </a:p>
                  </a:txBody>
                  <a:tcPr marL="82296" marR="82296" marT="9143" marB="914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7243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Symbol" pitchFamily="18" charset="2"/>
                        </a:rPr>
                        <a:t>Inverse</a:t>
                      </a:r>
                    </a:p>
                  </a:txBody>
                  <a:tcPr marL="82296" marR="82296" marT="9143" marB="9143" horzOverflow="overflow"/>
                </a:tc>
              </a:tr>
              <a:tr h="3230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243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Rainfall</a:t>
                      </a:r>
                    </a:p>
                  </a:txBody>
                  <a:tcPr marL="82296" marR="82296" marT="9143" marB="914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7243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Symbol" pitchFamily="18" charset="2"/>
                        </a:rPr>
                        <a:t>Proportional</a:t>
                      </a:r>
                    </a:p>
                  </a:txBody>
                  <a:tcPr marL="82296" marR="82296" marT="9143" marB="9143" horzOverflow="overflow"/>
                </a:tc>
              </a:tr>
              <a:tr h="3230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243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ENSO</a:t>
                      </a:r>
                    </a:p>
                  </a:txBody>
                  <a:tcPr marL="82296" marR="82296" marT="9143" marB="914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7243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Symbol" pitchFamily="18" charset="2"/>
                        </a:rPr>
                        <a:t>Proportional</a:t>
                      </a:r>
                    </a:p>
                  </a:txBody>
                  <a:tcPr marL="82296" marR="82296" marT="9143" marB="9143" horzOverflow="overflow"/>
                </a:tc>
              </a:tr>
              <a:tr h="6278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243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Air travels and holidays</a:t>
                      </a:r>
                    </a:p>
                  </a:txBody>
                  <a:tcPr marL="82296" marR="82296" marT="9143" marB="914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7243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Symbol" pitchFamily="18" charset="2"/>
                        </a:rPr>
                        <a:t>Proportional</a:t>
                      </a:r>
                    </a:p>
                  </a:txBody>
                  <a:tcPr marL="82296" marR="82296" marT="9143" marB="9143" horzOverflow="overflow"/>
                </a:tc>
              </a:tr>
              <a:tr h="323064">
                <a:tc rowSpan="2">
                  <a:txBody>
                    <a:bodyPr/>
                    <a:lstStyle/>
                    <a:p>
                      <a:pPr marL="0" marR="0" lvl="0" indent="0" algn="ctr" defTabSz="7243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Host susceptibility</a:t>
                      </a:r>
                    </a:p>
                  </a:txBody>
                  <a:tcPr marL="82296" marR="82296" marT="9143" marB="914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7243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Sunlight</a:t>
                      </a:r>
                    </a:p>
                  </a:txBody>
                  <a:tcPr marL="82296" marR="82296" marT="9143" marB="914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7243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Symbol" pitchFamily="18" charset="2"/>
                        </a:rPr>
                        <a:t>Inverse</a:t>
                      </a:r>
                    </a:p>
                  </a:txBody>
                  <a:tcPr marL="82296" marR="82296" marT="9143" marB="9143" horzOverflow="overflow"/>
                </a:tc>
              </a:tr>
              <a:tr h="3230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243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Nutrition</a:t>
                      </a:r>
                    </a:p>
                  </a:txBody>
                  <a:tcPr marL="82296" marR="82296" marT="9143" marB="914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72437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Varies</a:t>
                      </a:r>
                    </a:p>
                  </a:txBody>
                  <a:tcPr marL="82296" marR="82296" marT="9143" marB="9143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My Studies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524000"/>
            <a:ext cx="5181600" cy="53340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Study area: Hong Kong </a:t>
            </a:r>
          </a:p>
          <a:p>
            <a:pPr lvl="1">
              <a:defRPr/>
            </a:pP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Sub-tropical climate</a:t>
            </a:r>
          </a:p>
          <a:p>
            <a:pPr lvl="1">
              <a:buFont typeface="Arial" charset="0"/>
              <a:buChar char="▪"/>
              <a:defRPr/>
            </a:pPr>
            <a:r>
              <a:rPr lang="en-US" sz="2000" dirty="0"/>
              <a:t>Comfortable temperatures in the winter months</a:t>
            </a:r>
          </a:p>
          <a:p>
            <a:pPr lvl="2">
              <a:defRPr/>
            </a:pPr>
            <a:r>
              <a:rPr lang="en-US" sz="1800" dirty="0">
                <a:solidFill>
                  <a:schemeClr val="accent2">
                    <a:lumMod val="50000"/>
                  </a:schemeClr>
                </a:solidFill>
              </a:rPr>
              <a:t>Temperature low of 6 C (~43 F)</a:t>
            </a:r>
          </a:p>
          <a:p>
            <a:pPr lvl="1">
              <a:buFont typeface="Arial" charset="0"/>
              <a:buChar char="▪"/>
              <a:defRPr/>
            </a:pPr>
            <a:r>
              <a:rPr lang="en-US" sz="2000" dirty="0"/>
              <a:t>Summers are hot and humid with occasional showers and thunderstorms</a:t>
            </a:r>
          </a:p>
          <a:p>
            <a:pPr lvl="2">
              <a:defRPr/>
            </a:pPr>
            <a:r>
              <a:rPr lang="en-US" sz="1800" dirty="0">
                <a:solidFill>
                  <a:schemeClr val="accent2">
                    <a:lumMod val="50000"/>
                  </a:schemeClr>
                </a:solidFill>
              </a:rPr>
              <a:t>Temperatures often exceed 31 C (~88 F)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DATA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All reported flu cases in Hong Kong </a:t>
            </a:r>
          </a:p>
          <a:p>
            <a:pPr marL="996633" lvl="2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sz="1800" dirty="0" smtClean="0"/>
              <a:t>Obtained weekly data from 2006-2009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9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Satellite Derived Data</a:t>
            </a:r>
          </a:p>
          <a:p>
            <a:pPr marL="996633" lvl="2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sz="1800" dirty="0" smtClean="0"/>
              <a:t>Land Surface Temperature (LST) from MODIS data set</a:t>
            </a:r>
          </a:p>
          <a:p>
            <a:pPr marL="996633" lvl="2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sz="1800" dirty="0" smtClean="0"/>
              <a:t>Precipitation from TRMM 3B42</a:t>
            </a:r>
          </a:p>
          <a:p>
            <a:pPr marL="996633" lvl="2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900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16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524000"/>
            <a:ext cx="3962400" cy="5029200"/>
          </a:xfrm>
        </p:spPr>
        <p:txBody>
          <a:bodyPr/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GOALS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sz="2100" dirty="0" smtClean="0">
                <a:solidFill>
                  <a:schemeClr val="bg2">
                    <a:lumMod val="25000"/>
                  </a:schemeClr>
                </a:solidFill>
              </a:rPr>
              <a:t>Determine a relationship between environmental factors and number of disease cases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sz="2100" dirty="0" smtClean="0">
                <a:solidFill>
                  <a:schemeClr val="bg2">
                    <a:lumMod val="25000"/>
                  </a:schemeClr>
                </a:solidFill>
              </a:rPr>
              <a:t>Model and forecast with the above results</a:t>
            </a:r>
            <a:endParaRPr lang="en-US" sz="21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Methods for Modeling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800600"/>
          </a:xfrm>
        </p:spPr>
        <p:txBody>
          <a:bodyPr rtlCol="0">
            <a:normAutofit fontScale="92500" lnSpcReduction="20000"/>
          </a:bodyPr>
          <a:lstStyle/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dirty="0" smtClean="0"/>
              <a:t>Hilbert Huang Transform, using EEMD</a:t>
            </a:r>
          </a:p>
          <a:p>
            <a:pPr marL="633222" indent="-514350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 smtClean="0"/>
              <a:t>	 </a:t>
            </a:r>
            <a:r>
              <a:rPr lang="en-US" sz="2400" dirty="0" smtClean="0"/>
              <a:t>(Ensemble Empirical Mode Decomposition)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2400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2. </a:t>
            </a:r>
            <a:r>
              <a:rPr lang="en-US" dirty="0" smtClean="0"/>
              <a:t>Stepwise Fit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Includes only significant variables in model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3. </a:t>
            </a:r>
            <a:r>
              <a:rPr lang="en-US" dirty="0" smtClean="0"/>
              <a:t>Remove dependent variables in model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3048000"/>
            <a:ext cx="16002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Original Data: </a:t>
            </a:r>
            <a:r>
              <a:rPr lang="en-US" dirty="0"/>
              <a:t>Nonlinear &amp; </a:t>
            </a:r>
            <a:r>
              <a:rPr lang="en-US" dirty="0" err="1"/>
              <a:t>Nonstationary</a:t>
            </a:r>
            <a:r>
              <a:rPr lang="en-US" dirty="0"/>
              <a:t> Time Series</a:t>
            </a:r>
          </a:p>
        </p:txBody>
      </p:sp>
      <p:cxnSp>
        <p:nvCxnSpPr>
          <p:cNvPr id="6" name="Elbow Connector 5"/>
          <p:cNvCxnSpPr/>
          <p:nvPr/>
        </p:nvCxnSpPr>
        <p:spPr>
          <a:xfrm>
            <a:off x="2209800" y="3276600"/>
            <a:ext cx="685800" cy="533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895600" y="2895600"/>
            <a:ext cx="3276600" cy="1981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HHT: Series of </a:t>
            </a:r>
          </a:p>
          <a:p>
            <a:pPr algn="ctr">
              <a:defRPr/>
            </a:pPr>
            <a:r>
              <a:rPr lang="en-US" b="1" dirty="0"/>
              <a:t>Decomposed Signals.</a:t>
            </a:r>
          </a:p>
          <a:p>
            <a:pPr>
              <a:defRPr/>
            </a:pPr>
            <a:r>
              <a:rPr lang="en-US" dirty="0"/>
              <a:t>Uses empirical mode decomposition (EMD) to finitely decompose the original into a well-defined Hilbert transform.</a:t>
            </a:r>
          </a:p>
          <a:p>
            <a:pPr algn="ctr">
              <a:defRPr/>
            </a:pPr>
            <a:endParaRPr lang="en-US" dirty="0"/>
          </a:p>
        </p:txBody>
      </p:sp>
      <p:cxnSp>
        <p:nvCxnSpPr>
          <p:cNvPr id="8" name="Elbow Connector 7"/>
          <p:cNvCxnSpPr/>
          <p:nvPr/>
        </p:nvCxnSpPr>
        <p:spPr>
          <a:xfrm>
            <a:off x="6248400" y="3200400"/>
            <a:ext cx="685800" cy="533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934200" y="3048000"/>
            <a:ext cx="1752600" cy="1752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Decomposed Signal: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/>
              <a:t>Linear and Stationary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1. EEMD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914400" y="1219200"/>
            <a:ext cx="10795000" cy="6019800"/>
          </a:xfrm>
        </p:spPr>
      </p:pic>
      <p:sp>
        <p:nvSpPr>
          <p:cNvPr id="8" name="Rectangle 7"/>
          <p:cNvSpPr/>
          <p:nvPr/>
        </p:nvSpPr>
        <p:spPr>
          <a:xfrm>
            <a:off x="533400" y="1828800"/>
            <a:ext cx="1676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Original Signal</a:t>
            </a:r>
          </a:p>
        </p:txBody>
      </p:sp>
      <p:sp>
        <p:nvSpPr>
          <p:cNvPr id="9" name="Rectangle 8"/>
          <p:cNvSpPr/>
          <p:nvPr/>
        </p:nvSpPr>
        <p:spPr>
          <a:xfrm rot="16200000">
            <a:off x="-1181100" y="3924300"/>
            <a:ext cx="4038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Decomposed Signals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2. Step-wise Fit: Best Signals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4339" name="Content Placeholder 4"/>
          <p:cNvSpPr>
            <a:spLocks noGrp="1"/>
          </p:cNvSpPr>
          <p:nvPr>
            <p:ph idx="1"/>
          </p:nvPr>
        </p:nvSpPr>
        <p:spPr>
          <a:xfrm>
            <a:off x="457200" y="1774825"/>
            <a:ext cx="8305800" cy="46259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First let all decomposed environmental signals make up the model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Fit each signal with the flu signal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	 (using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univariate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regression)</a:t>
            </a:r>
          </a:p>
          <a:p>
            <a:pPr eaLnBrk="1" hangingPunct="1">
              <a:defRPr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Remove any signal with a p-value greater than .05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1676400"/>
          <a:ext cx="8382000" cy="4851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2944"/>
                <a:gridCol w="457905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 smtClean="0"/>
                        <a:t>Step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 smtClean="0"/>
                        <a:t>Variables</a:t>
                      </a:r>
                      <a:r>
                        <a:rPr lang="en-US" baseline="0" dirty="0" smtClean="0"/>
                        <a:t> with Corresponding </a:t>
                      </a:r>
                      <a:r>
                        <a:rPr lang="en-US" dirty="0" smtClean="0"/>
                        <a:t>Decompositions in Model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Initial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Univariate</a:t>
                      </a:r>
                      <a:r>
                        <a:rPr lang="en-US" dirty="0" smtClean="0"/>
                        <a:t> regression on each decomposed environmental signal (fitted</a:t>
                      </a:r>
                      <a:r>
                        <a:rPr lang="en-US" baseline="0" dirty="0" smtClean="0"/>
                        <a:t> with the original flu signal)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Those with p-values less than .05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Step-wise Fit (multivariate</a:t>
                      </a:r>
                      <a:r>
                        <a:rPr lang="en-US" baseline="0" dirty="0" smtClean="0"/>
                        <a:t> regression)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defRPr/>
                      </a:pPr>
                      <a:r>
                        <a:rPr lang="en-US" sz="1800" dirty="0" smtClean="0"/>
                        <a:t>Signal is removed from model if it’s p-value is greater than .1</a:t>
                      </a:r>
                    </a:p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defRPr/>
                      </a:pPr>
                      <a:endParaRPr lang="en-US" sz="1800" dirty="0" smtClean="0"/>
                    </a:p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defRPr/>
                      </a:pPr>
                      <a:r>
                        <a:rPr lang="en-US" sz="1800" dirty="0" smtClean="0"/>
                        <a:t>Signal added back into the model if it’s</a:t>
                      </a:r>
                    </a:p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/>
                        <a:buNone/>
                        <a:defRPr/>
                      </a:pPr>
                      <a:r>
                        <a:rPr lang="en-US" sz="1800" dirty="0" smtClean="0"/>
                        <a:t>p-value is less than .05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Eliminate Dependency: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Compute correlation coefficients</a:t>
                      </a:r>
                      <a:r>
                        <a:rPr lang="en-US" baseline="0" dirty="0" smtClean="0"/>
                        <a:t> between each decomposed signal.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Labeled dependent if correlation is greater than 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en-US" sz="1800" dirty="0" smtClean="0"/>
                        <a:t>Signal with the smaller p-value (from </a:t>
                      </a:r>
                      <a:r>
                        <a:rPr lang="en-US" sz="1800" dirty="0" err="1" smtClean="0"/>
                        <a:t>univariate</a:t>
                      </a:r>
                      <a:r>
                        <a:rPr lang="en-US" sz="1800" dirty="0" smtClean="0"/>
                        <a:t> regression)</a:t>
                      </a:r>
                    </a:p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/>
                        <a:buNone/>
                        <a:defRPr/>
                      </a:pPr>
                      <a:endParaRPr lang="en-US" sz="18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2. Step-wise Fit: Best Signals</a:t>
            </a:r>
            <a:endParaRPr lang="en-US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823" y="169636"/>
            <a:ext cx="7963832" cy="121175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2. Step-wise Fit: Best Signals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3554" name="Rectangle 269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Decomposed signals of each variable were fitted with the original pos flu signal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Selected the variable and corresponding decomposed signal with p-value greater than .05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6064</TotalTime>
  <Words>922</Words>
  <Application>Microsoft Macintosh PowerPoint</Application>
  <PresentationFormat>On-screen Show (4:3)</PresentationFormat>
  <Paragraphs>302</Paragraphs>
  <Slides>14</Slides>
  <Notes>2</Notes>
  <HiddenSlides>2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Module</vt:lpstr>
      <vt:lpstr>Seasonal Influenza Dependency on Environmental and Meteorological Parameters</vt:lpstr>
      <vt:lpstr>Background</vt:lpstr>
      <vt:lpstr>Motivation</vt:lpstr>
      <vt:lpstr>My Studies</vt:lpstr>
      <vt:lpstr>Methods for Modeling</vt:lpstr>
      <vt:lpstr>1. EEMD</vt:lpstr>
      <vt:lpstr>2. Step-wise Fit: Best Signals</vt:lpstr>
      <vt:lpstr>2. Step-wise Fit: Best Signals</vt:lpstr>
      <vt:lpstr>2. Step-wise Fit: Best Signals</vt:lpstr>
      <vt:lpstr>Slide 10</vt:lpstr>
      <vt:lpstr>2. Step-wise Fit:   ‘In’ Variables</vt:lpstr>
      <vt:lpstr>Slide 12</vt:lpstr>
      <vt:lpstr>Resulting Model: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of the Spread of Influenza in Tropical Regions</dc:title>
  <dc:creator>Preferred Customer</dc:creator>
  <cp:lastModifiedBy>ODIN</cp:lastModifiedBy>
  <cp:revision>48</cp:revision>
  <dcterms:created xsi:type="dcterms:W3CDTF">2011-09-08T15:42:21Z</dcterms:created>
  <dcterms:modified xsi:type="dcterms:W3CDTF">2011-09-08T15:43:19Z</dcterms:modified>
</cp:coreProperties>
</file>